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619047619047616E-2"/>
          <c:y val="0"/>
          <c:w val="0.56197412823397075"/>
          <c:h val="0.90171516603902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Vata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2-498A-966C-5E1A0657A6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Pitta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2-498A-966C-5E1A0657A6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Kapha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2-498A-966C-5E1A0657A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28528784"/>
        <c:axId val="-828522800"/>
      </c:barChart>
      <c:catAx>
        <c:axId val="-828528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828522800"/>
        <c:crosses val="autoZero"/>
        <c:auto val="1"/>
        <c:lblAlgn val="ctr"/>
        <c:lblOffset val="100"/>
        <c:noMultiLvlLbl val="0"/>
      </c:catAx>
      <c:valAx>
        <c:axId val="-82852280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82852878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Vata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1-4E47-B248-481FDE7C51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Pitta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E1-4E47-B248-481FDE7C51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Kapha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E1-4E47-B248-481FDE7C5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28463808"/>
        <c:axId val="-528461088"/>
      </c:barChart>
      <c:catAx>
        <c:axId val="-52846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528461088"/>
        <c:crosses val="autoZero"/>
        <c:auto val="1"/>
        <c:lblAlgn val="ctr"/>
        <c:lblOffset val="100"/>
        <c:noMultiLvlLbl val="0"/>
      </c:catAx>
      <c:valAx>
        <c:axId val="-52846108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52846380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Vata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3-4009-A04E-09820ABF70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Pitta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23-4009-A04E-09820ABF70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Kapha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23-4009-A04E-09820ABF7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28462720"/>
        <c:axId val="-528460544"/>
      </c:barChart>
      <c:catAx>
        <c:axId val="-528462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528460544"/>
        <c:crosses val="autoZero"/>
        <c:auto val="1"/>
        <c:lblAlgn val="ctr"/>
        <c:lblOffset val="100"/>
        <c:noMultiLvlLbl val="0"/>
      </c:catAx>
      <c:valAx>
        <c:axId val="-52846054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528462720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A-473C-ADF1-E964BC1FD2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Pitta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4A-473C-ADF1-E964BC1FD2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wgw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4A-473C-ADF1-E964BC1FD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28461632"/>
        <c:axId val="-528459456"/>
      </c:barChart>
      <c:catAx>
        <c:axId val="-5284616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528459456"/>
        <c:crosses val="autoZero"/>
        <c:auto val="1"/>
        <c:lblAlgn val="ctr"/>
        <c:lblOffset val="100"/>
        <c:noMultiLvlLbl val="0"/>
      </c:catAx>
      <c:valAx>
        <c:axId val="-52845945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528461632"/>
        <c:crosses val="autoZero"/>
        <c:crossBetween val="between"/>
      </c:valAx>
    </c:plotArea>
    <c:legend>
      <c:legendPos val="r"/>
      <c:legendEntry>
        <c:idx val="0"/>
        <c:delete val="1"/>
      </c:legendEntry>
      <c:legendEntry>
        <c:idx val="2"/>
        <c:delete val="1"/>
      </c:legendEntry>
      <c:layout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Vatapitta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F-48A8-9470-2692F07368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FF-48A8-9470-2692F07368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FF-48A8-9470-2692F0736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90397792"/>
        <c:axId val="-590395616"/>
      </c:barChart>
      <c:catAx>
        <c:axId val="-5903977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590395616"/>
        <c:crosses val="autoZero"/>
        <c:auto val="1"/>
        <c:lblAlgn val="ctr"/>
        <c:lblOffset val="100"/>
        <c:noMultiLvlLbl val="0"/>
      </c:catAx>
      <c:valAx>
        <c:axId val="-59039561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590397792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80098425196850398"/>
          <c:y val="0.39100738188976381"/>
          <c:w val="0.1948490813648294"/>
          <c:h val="8.6734990157480318E-2"/>
        </c:manualLayout>
      </c:layout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D7-438E-8848-B6F233E7CE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66FF"/>
            </a:solidFill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D7-438E-8848-B6F233E7CE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90394528"/>
        <c:axId val="-590397248"/>
      </c:barChart>
      <c:catAx>
        <c:axId val="-59039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590397248"/>
        <c:crosses val="autoZero"/>
        <c:auto val="1"/>
        <c:lblAlgn val="ctr"/>
        <c:lblOffset val="100"/>
        <c:noMultiLvlLbl val="0"/>
      </c:catAx>
      <c:valAx>
        <c:axId val="-59039724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590394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0.1375</cdr:x>
      <cdr:y>0.3125</cdr:y>
    </cdr:from>
    <cdr:to>
      <cdr:x>0.2375</cdr:x>
      <cdr:y>0.425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38200" y="1270000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>
              <a:solidFill>
                <a:schemeClr val="bg1"/>
              </a:solidFill>
            </a:rPr>
            <a:t>V</a:t>
          </a:r>
          <a:endParaRPr lang="en-GB" sz="24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0.45</cdr:x>
      <cdr:y>0.03125</cdr:y>
    </cdr:from>
    <cdr:to>
      <cdr:x>0.55</cdr:x>
      <cdr:y>0.14375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743200" y="127000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solidFill>
                <a:schemeClr val="bg1"/>
              </a:solidFill>
            </a:rPr>
            <a:t>P</a:t>
          </a:r>
          <a:endParaRPr lang="en-GB" sz="24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0.775</cdr:x>
      <cdr:y>0.21875</cdr:y>
    </cdr:from>
    <cdr:to>
      <cdr:x>0.875</cdr:x>
      <cdr:y>0.33125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4724400" y="889000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solidFill>
                <a:schemeClr val="bg1"/>
              </a:solidFill>
            </a:rPr>
            <a:t>K</a:t>
          </a:r>
          <a:endParaRPr lang="en-GB" sz="24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A70AC-2AEE-41AD-BF55-C34B151D4251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8D33-9289-4AC2-B7B2-BDC77161C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8D33-9289-4AC2-B7B2-BDC77161C93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21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8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9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7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0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2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2D5C-6BA5-4D20-8B2D-4D5950D26792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ED6B-E90A-4B60-B1BD-FFA018F35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91440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AYURVEDA</a:t>
            </a: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Aharoni" panose="02010803020104030203" pitchFamily="2" charset="-79"/>
              </a:rPr>
              <a:t>Dharma – Duty</a:t>
            </a:r>
          </a:p>
          <a:p>
            <a:pPr algn="ctr"/>
            <a:endParaRPr lang="en-US" dirty="0">
              <a:cs typeface="Aharoni" panose="02010803020104030203" pitchFamily="2" charset="-79"/>
            </a:endParaRPr>
          </a:p>
          <a:p>
            <a:pPr algn="ctr"/>
            <a:r>
              <a:rPr lang="en-US" dirty="0" err="1">
                <a:cs typeface="Aharoni" panose="02010803020104030203" pitchFamily="2" charset="-79"/>
              </a:rPr>
              <a:t>Artha</a:t>
            </a:r>
            <a:r>
              <a:rPr lang="en-US" dirty="0">
                <a:cs typeface="Aharoni" panose="02010803020104030203" pitchFamily="2" charset="-79"/>
              </a:rPr>
              <a:t> – Wealth</a:t>
            </a:r>
          </a:p>
          <a:p>
            <a:pPr algn="ctr"/>
            <a:r>
              <a:rPr lang="en-US" dirty="0">
                <a:cs typeface="Aharoni" panose="02010803020104030203" pitchFamily="2" charset="-79"/>
              </a:rPr>
              <a:t/>
            </a:r>
            <a:br>
              <a:rPr lang="en-US" dirty="0">
                <a:cs typeface="Aharoni" panose="02010803020104030203" pitchFamily="2" charset="-79"/>
              </a:rPr>
            </a:br>
            <a:r>
              <a:rPr lang="en-GB" dirty="0">
                <a:cs typeface="Aharoni" panose="02010803020104030203" pitchFamily="2" charset="-79"/>
              </a:rPr>
              <a:t>Kama – Desires</a:t>
            </a:r>
          </a:p>
          <a:p>
            <a:pPr algn="ctr"/>
            <a:endParaRPr lang="en-GB" dirty="0">
              <a:cs typeface="Aharoni" panose="02010803020104030203" pitchFamily="2" charset="-79"/>
            </a:endParaRPr>
          </a:p>
          <a:p>
            <a:pPr algn="ctr"/>
            <a:r>
              <a:rPr lang="en-US" dirty="0">
                <a:cs typeface="Aharoni" panose="02010803020104030203" pitchFamily="2" charset="-79"/>
              </a:rPr>
              <a:t>Moksha - Salvation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3263" y="23808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haroni" panose="02010803020104030203" pitchFamily="2" charset="-79"/>
              </a:rPr>
              <a:t>Life</a:t>
            </a:r>
            <a:endParaRPr lang="en-GB" b="1" dirty="0"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0118" y="2411167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haroni" panose="02010803020104030203" pitchFamily="2" charset="-79"/>
              </a:rPr>
              <a:t>Science/Knowledge</a:t>
            </a:r>
            <a:endParaRPr lang="en-GB" b="1" dirty="0"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828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AYUR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53830" y="1822537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VEDA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4" y="292812"/>
            <a:ext cx="2057400" cy="17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965"/>
            <a:ext cx="6972713" cy="69507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                     Stages </a:t>
            </a:r>
            <a:r>
              <a:rPr lang="en-US" sz="3600" b="1" dirty="0"/>
              <a:t>of disease</a:t>
            </a:r>
            <a:endParaRPr lang="en-GB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11442" y="124932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Kapha</a:t>
            </a:r>
            <a:r>
              <a:rPr lang="en-US" b="1" dirty="0"/>
              <a:t>               small increase</a:t>
            </a:r>
            <a:endParaRPr lang="en-GB" b="1" dirty="0"/>
          </a:p>
        </p:txBody>
      </p:sp>
      <p:sp>
        <p:nvSpPr>
          <p:cNvPr id="6" name="Up Arrow 5"/>
          <p:cNvSpPr/>
          <p:nvPr/>
        </p:nvSpPr>
        <p:spPr>
          <a:xfrm flipH="1">
            <a:off x="2237232" y="1196800"/>
            <a:ext cx="304800" cy="35503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94874" y="18807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Kapha</a:t>
            </a:r>
            <a:r>
              <a:rPr lang="en-IN" sz="2400" b="1" dirty="0"/>
              <a:t>         </a:t>
            </a:r>
            <a:r>
              <a:rPr lang="en-IN" sz="2000" b="1" dirty="0"/>
              <a:t>increases more</a:t>
            </a:r>
          </a:p>
        </p:txBody>
      </p:sp>
      <p:sp>
        <p:nvSpPr>
          <p:cNvPr id="8" name="Up Arrow 7"/>
          <p:cNvSpPr/>
          <p:nvPr/>
        </p:nvSpPr>
        <p:spPr>
          <a:xfrm>
            <a:off x="2057400" y="1880735"/>
            <a:ext cx="484632" cy="97840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26657" y="3028332"/>
            <a:ext cx="886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Kapha</a:t>
            </a:r>
            <a:r>
              <a:rPr lang="en-IN" sz="2800" b="1" dirty="0"/>
              <a:t>          </a:t>
            </a:r>
            <a:r>
              <a:rPr lang="en-IN" sz="2000" b="1" dirty="0"/>
              <a:t>starts to circulate though out the body</a:t>
            </a:r>
            <a:endParaRPr lang="en-IN" sz="2800" b="1" dirty="0"/>
          </a:p>
        </p:txBody>
      </p:sp>
      <p:sp>
        <p:nvSpPr>
          <p:cNvPr id="10" name="U-Turn Arrow 9"/>
          <p:cNvSpPr/>
          <p:nvPr/>
        </p:nvSpPr>
        <p:spPr>
          <a:xfrm>
            <a:off x="1856232" y="3068508"/>
            <a:ext cx="886968" cy="877824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657" y="4241479"/>
            <a:ext cx="4217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/>
              <a:t>K</a:t>
            </a:r>
            <a:r>
              <a:rPr lang="en-IN" sz="2800" b="1" dirty="0" err="1" smtClean="0"/>
              <a:t>apha</a:t>
            </a:r>
            <a:r>
              <a:rPr lang="en-IN" sz="2800" b="1" dirty="0" smtClean="0"/>
              <a:t>            </a:t>
            </a:r>
            <a:r>
              <a:rPr lang="en-IN" sz="2000" b="1" dirty="0" err="1"/>
              <a:t>loadges</a:t>
            </a:r>
            <a:r>
              <a:rPr lang="en-IN" sz="2000" b="1" dirty="0"/>
              <a:t> in new area</a:t>
            </a:r>
            <a:endParaRPr lang="en-IN" sz="2800" b="1" dirty="0"/>
          </a:p>
        </p:txBody>
      </p:sp>
      <p:sp>
        <p:nvSpPr>
          <p:cNvPr id="12" name="7-Point Star 11"/>
          <p:cNvSpPr/>
          <p:nvPr/>
        </p:nvSpPr>
        <p:spPr>
          <a:xfrm>
            <a:off x="1862094" y="4156019"/>
            <a:ext cx="914400" cy="914400"/>
          </a:xfrm>
          <a:prstGeom prst="star7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510077" y="5395033"/>
            <a:ext cx="1579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Disease </a:t>
            </a:r>
          </a:p>
          <a:p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4729" y="5395033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Complication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559342" y="5560706"/>
            <a:ext cx="1295400" cy="37293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166894" y="5173590"/>
            <a:ext cx="304800" cy="304800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9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4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761528"/>
            <a:ext cx="3429000" cy="639763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>THANK YOU</a:t>
            </a:r>
            <a:r>
              <a:rPr lang="en-IN" dirty="0" smtClean="0"/>
              <a:t>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1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1356699" y="3220288"/>
            <a:ext cx="1233824" cy="6858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53101" y="3252554"/>
            <a:ext cx="1143000" cy="6096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819509" y="3221700"/>
            <a:ext cx="1203978" cy="609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52905"/>
            <a:ext cx="7125113" cy="924475"/>
          </a:xfrm>
        </p:spPr>
        <p:txBody>
          <a:bodyPr/>
          <a:lstStyle/>
          <a:p>
            <a:r>
              <a:rPr lang="en-US" sz="3600" b="1" dirty="0"/>
              <a:t>Basic theory</a:t>
            </a:r>
            <a:endParaRPr lang="en-GB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84" y="1817392"/>
            <a:ext cx="1160707" cy="69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80776" y="143942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64" y="1806497"/>
            <a:ext cx="1193800" cy="69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819" y="1806497"/>
            <a:ext cx="1066800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11" y="1806496"/>
            <a:ext cx="1097245" cy="71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12170"/>
            <a:ext cx="1128379" cy="70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555002" y="2598953"/>
            <a:ext cx="406706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660189" y="2590016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1410" y="2615902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3873" y="2628116"/>
            <a:ext cx="52104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00070" y="261888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599" y="2590016"/>
            <a:ext cx="27555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9099" y="3372688"/>
            <a:ext cx="9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Kapha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87423" y="3389835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Pitta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70725" y="3341834"/>
            <a:ext cx="93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Vata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40763" y="3871881"/>
            <a:ext cx="2616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Food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Air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Elimination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Neuro impulses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Circulation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Mind</a:t>
            </a:r>
            <a:endParaRPr lang="en-GB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598182" y="1433593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125237" y="144561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352195" y="1439427"/>
            <a:ext cx="97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6576679" y="144561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  <a:endParaRPr lang="en-GB" dirty="0"/>
          </a:p>
        </p:txBody>
      </p:sp>
      <p:sp>
        <p:nvSpPr>
          <p:cNvPr id="1024" name="TextBox 1023"/>
          <p:cNvSpPr txBox="1"/>
          <p:nvPr/>
        </p:nvSpPr>
        <p:spPr>
          <a:xfrm>
            <a:off x="3439063" y="3953192"/>
            <a:ext cx="228669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Digestion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Absorption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Metabolism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Organ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Hormonal function</a:t>
            </a:r>
          </a:p>
          <a:p>
            <a:endParaRPr lang="en-GB" dirty="0"/>
          </a:p>
        </p:txBody>
      </p:sp>
      <p:sp>
        <p:nvSpPr>
          <p:cNvPr id="1025" name="TextBox 1024"/>
          <p:cNvSpPr txBox="1"/>
          <p:nvPr/>
        </p:nvSpPr>
        <p:spPr>
          <a:xfrm>
            <a:off x="1280776" y="4016350"/>
            <a:ext cx="13862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Bones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Muscles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Organs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5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000"/>
                            </p:stCondLst>
                            <p:childTnLst>
                              <p:par>
                                <p:cTn id="1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000"/>
                            </p:stCondLst>
                            <p:childTnLst>
                              <p:par>
                                <p:cTn id="1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000"/>
                            </p:stCondLst>
                            <p:childTnLst>
                              <p:par>
                                <p:cTn id="2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0"/>
                            </p:stCondLst>
                            <p:childTnLst>
                              <p:par>
                                <p:cTn id="2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000"/>
                            </p:stCondLst>
                            <p:childTnLst>
                              <p:par>
                                <p:cTn id="2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  <p:bldP spid="4" grpId="0"/>
      <p:bldP spid="18" grpId="0"/>
      <p:bldP spid="19" grpId="0"/>
      <p:bldP spid="20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" y="-26930"/>
            <a:ext cx="9151308" cy="689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839" y="62316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  Body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1251533"/>
              </p:ext>
            </p:extLst>
          </p:nvPr>
        </p:nvGraphicFramePr>
        <p:xfrm>
          <a:off x="685800" y="1371600"/>
          <a:ext cx="3200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5553806"/>
              </p:ext>
            </p:extLst>
          </p:nvPr>
        </p:nvGraphicFramePr>
        <p:xfrm>
          <a:off x="5410200" y="1447800"/>
          <a:ext cx="3429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ight Arrow 4"/>
          <p:cNvSpPr/>
          <p:nvPr/>
        </p:nvSpPr>
        <p:spPr>
          <a:xfrm>
            <a:off x="3962400" y="3124200"/>
            <a:ext cx="9906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0800000" flipV="1">
            <a:off x="2251742" y="5321474"/>
            <a:ext cx="4114802" cy="114300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867400" y="33528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781800" y="22860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324600" y="18288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981195" y="3187874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24000" y="27432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43000" y="14478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4800"/>
            <a:ext cx="1685636" cy="657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876800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BALANCE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9891" y="4914471"/>
            <a:ext cx="13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IMBALANCE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ache4.asset-cache.net/xd/162401681.jpg?v=1&amp;c=IWSAsset&amp;k=2&amp;d=62CA815BFB1CE48063C3792F193890365145F92974FB5D8626511D5BCF33AAB3AB1624F48923A6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Body style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9929547"/>
              </p:ext>
            </p:extLst>
          </p:nvPr>
        </p:nvGraphicFramePr>
        <p:xfrm>
          <a:off x="762000" y="1828800"/>
          <a:ext cx="3505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52716941"/>
              </p:ext>
            </p:extLst>
          </p:nvPr>
        </p:nvGraphicFramePr>
        <p:xfrm>
          <a:off x="4572000" y="1828800"/>
          <a:ext cx="3886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1828800" y="39624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362200" y="42672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295400" y="19812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192038" y="3568874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814164" y="20574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423764" y="41148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4800"/>
            <a:ext cx="1685636" cy="6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nar.mk/wp-content/uploads/2015/10/human-bod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Body style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93664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05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98096" y="389559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313145" y="6096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Pittakapha</a:t>
            </a:r>
            <a:r>
              <a:rPr lang="en-GB" dirty="0">
                <a:solidFill>
                  <a:schemeClr val="bg1"/>
                </a:solidFill>
              </a:rPr>
              <a:t>				</a:t>
            </a:r>
            <a:r>
              <a:rPr lang="en-GB" dirty="0" err="1">
                <a:solidFill>
                  <a:schemeClr val="bg1"/>
                </a:solidFill>
              </a:rPr>
              <a:t>Vatakapha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590800" y="1593937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V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581400" y="18288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551645" y="3733800"/>
            <a:ext cx="609600" cy="457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4800"/>
            <a:ext cx="1685636" cy="6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.dailymail.co.uk/i/pix/2015/07/21/15/2A93A11800000578-3163759-The_body_painter_has_worked_with_some_men_but_he_said_he_prefers-a-16_14374901438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887" y="304800"/>
            <a:ext cx="7125113" cy="9244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Diseases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54433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4800"/>
            <a:ext cx="1685636" cy="6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0" y="242637"/>
            <a:ext cx="7139944" cy="92447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                Diagnosis</a:t>
            </a:r>
            <a:endParaRPr lang="en-GB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04263" y="140338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 Types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3173502" y="1964913"/>
            <a:ext cx="2116241" cy="38007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334010" y="1979969"/>
            <a:ext cx="20974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Pulse (</a:t>
            </a:r>
            <a:r>
              <a:rPr lang="en-US" sz="1600" dirty="0" err="1"/>
              <a:t>Nadi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Tongue (</a:t>
            </a:r>
            <a:r>
              <a:rPr lang="en-US" sz="1600" dirty="0" err="1"/>
              <a:t>Jihwa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Stool (Mala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Urine (</a:t>
            </a:r>
            <a:r>
              <a:rPr lang="en-US" sz="1600" dirty="0" err="1"/>
              <a:t>Muthra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Sound (</a:t>
            </a:r>
            <a:r>
              <a:rPr lang="en-US" sz="1600" dirty="0" err="1"/>
              <a:t>Shabdha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Touch </a:t>
            </a:r>
            <a:r>
              <a:rPr lang="en-US" sz="1600" dirty="0" smtClean="0"/>
              <a:t>(</a:t>
            </a:r>
            <a:r>
              <a:rPr lang="en-US" sz="1600" dirty="0" err="1" smtClean="0"/>
              <a:t>Sparsha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Eye (</a:t>
            </a:r>
            <a:r>
              <a:rPr lang="en-US" sz="1600" dirty="0" err="1" smtClean="0"/>
              <a:t>Drik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Anatomy (</a:t>
            </a:r>
            <a:r>
              <a:rPr lang="en-US" sz="1600" dirty="0" err="1"/>
              <a:t>Akrithi</a:t>
            </a:r>
            <a:r>
              <a:rPr lang="en-US" sz="1600" dirty="0"/>
              <a:t>)</a:t>
            </a:r>
            <a:endParaRPr lang="en-GB" sz="1600" dirty="0"/>
          </a:p>
        </p:txBody>
      </p:sp>
      <p:pic>
        <p:nvPicPr>
          <p:cNvPr id="6146" name="Picture 2" descr="http://cdn.artofliving.org/sites/www.artofliving.org/files/styles/unity_carousel_inner/public/nadi_1.jpg?itok=OTqUYm_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1" y="1299284"/>
            <a:ext cx="1644991" cy="106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g01.a.alicdn.com/kf/HTB1pXvCIpXXXXX5XVXXq6xXFXXXx/Baby-Potty-font-b-Urinals-b-font-font-b-Boy-b-font-Toilet-Trainer-Hang-w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9" y="4879997"/>
            <a:ext cx="1735128" cy="101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www.imagefully.com/wp-content/uploads/2015/06/Baby-Tongue-Close-Up-Face-Pho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9" y="2424849"/>
            <a:ext cx="1735128" cy="11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a.dilcdn.com/bl/wp-content/uploads/sites/8/babyzone/2013/04/baby-eye-doctor-exam-photo-420x420-ts-7845367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205" y="3397363"/>
            <a:ext cx="1805351" cy="13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3.bp.blogspot.com/-XMuCCq1G4YY/UTm9tetTRGI/AAAAAAAAAIw/u1uq-JCESds/s1600/Anatomy-of-a-Bab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14878"/>
            <a:ext cx="2946734" cy="110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voilaeline.nl/wp-content/uploads/2014/07/Fotolia_74950411_Subscription_Monthly_M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9" y="3556886"/>
            <a:ext cx="1735128" cy="132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prada-outlet.org/wp-content/uploads/2015/08/best-stethoscope-for-nurs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08" y="1224653"/>
            <a:ext cx="1693648" cy="126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://4.bp.blogspot.com/-6vb7ItyuhS8/T5DXdeQUm9I/AAAAAAAAAEQ/IU1rNYd2MOo/s1600/baby1.232203801_st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96" y="2590800"/>
            <a:ext cx="1810011" cy="7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55" y="4386223"/>
            <a:ext cx="1622566" cy="108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1075"/>
            <a:ext cx="7125113" cy="924475"/>
          </a:xfrm>
        </p:spPr>
        <p:txBody>
          <a:bodyPr/>
          <a:lstStyle/>
          <a:p>
            <a:r>
              <a:rPr lang="en-US" b="1" dirty="0" smtClean="0"/>
              <a:t>                          Treatment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012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Food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496872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Body style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Imbalance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Season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Region</a:t>
            </a:r>
          </a:p>
          <a:p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59917" y="1697411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16" y="1496872"/>
            <a:ext cx="23717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95400" y="377779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Lifestyle</a:t>
            </a:r>
            <a:endParaRPr lang="en-GB" b="1" dirty="0"/>
          </a:p>
        </p:txBody>
      </p:sp>
      <p:pic>
        <p:nvPicPr>
          <p:cNvPr id="7174" name="Picture 6" descr="http://aummagazine.com/wp-content/uploads/2014/05/yoga-m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67" y="4212055"/>
            <a:ext cx="1985211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64551" y="390837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Herbs</a:t>
            </a:r>
            <a:endParaRPr lang="en-GB" b="1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51" y="4382989"/>
            <a:ext cx="1564195" cy="117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40" y="4382989"/>
            <a:ext cx="1226066" cy="122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53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Treatment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5459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Detoxification</a:t>
            </a:r>
          </a:p>
          <a:p>
            <a:r>
              <a:rPr lang="en-US" dirty="0" err="1"/>
              <a:t>Panchakarma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888984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Vamana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Virechana</a:t>
            </a:r>
            <a:r>
              <a:rPr lang="en-US" dirty="0"/>
              <a:t> (Purgation)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Nasya</a:t>
            </a:r>
            <a:r>
              <a:rPr lang="en-US" dirty="0"/>
              <a:t> (Nasal medication)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Vasti</a:t>
            </a:r>
            <a:r>
              <a:rPr lang="en-US" dirty="0"/>
              <a:t> (Enema)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Rakthamokshama</a:t>
            </a:r>
            <a:r>
              <a:rPr lang="en-US" dirty="0"/>
              <a:t> (Blood letting)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8196" name="Picture 4" descr="http://cdn2.stylecraze.com/wp-content/uploads/2014/02/What-Is-Panchakarma-And-What-Are-Its-Benefi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399"/>
            <a:ext cx="3618604" cy="17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cdn2.curejoy.com/content/wp-content/uploads/2013/11/10338894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41605"/>
            <a:ext cx="3276600" cy="19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3.imimg.com/data3/GB/BK/MY-14003475/panchakarma-250x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81" y="1657349"/>
            <a:ext cx="2900013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2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177</Words>
  <Application>Microsoft Office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Light</vt:lpstr>
      <vt:lpstr>Wingdings</vt:lpstr>
      <vt:lpstr>Kantoorthema</vt:lpstr>
      <vt:lpstr>AYURVEDA   </vt:lpstr>
      <vt:lpstr>Basic theory</vt:lpstr>
      <vt:lpstr>  Body style</vt:lpstr>
      <vt:lpstr>Body style</vt:lpstr>
      <vt:lpstr>Body style</vt:lpstr>
      <vt:lpstr>Diseases</vt:lpstr>
      <vt:lpstr>                          Diagnosis</vt:lpstr>
      <vt:lpstr>                          Treatment</vt:lpstr>
      <vt:lpstr>                            Treatment</vt:lpstr>
      <vt:lpstr>                     Stages of disease</vt:lpstr>
      <vt:lpstr>THANK YOU...</vt:lpstr>
    </vt:vector>
  </TitlesOfParts>
  <Company>Universiteit Maastricht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AYURVEDA  Ayur                        veda</dc:title>
  <dc:creator>Heijltjes MG (PGE)</dc:creator>
  <cp:lastModifiedBy>User</cp:lastModifiedBy>
  <cp:revision>41</cp:revision>
  <dcterms:created xsi:type="dcterms:W3CDTF">2016-08-16T14:45:43Z</dcterms:created>
  <dcterms:modified xsi:type="dcterms:W3CDTF">2018-01-30T15:57:05Z</dcterms:modified>
</cp:coreProperties>
</file>