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DM Sans Bold" panose="020B0604020202020204" charset="0"/>
      <p:regular r:id="rId13"/>
    </p:embeddedFont>
    <p:embeddedFont>
      <p:font typeface="League Spartan" panose="020B0604020202020204" charset="0"/>
      <p:regular r:id="rId14"/>
    </p:embeddedFont>
    <p:embeddedFont>
      <p:font typeface="Open Sans" panose="020F0502020204030204" pitchFamily="34" charset="0"/>
      <p:regular r:id="rId15"/>
    </p:embeddedFont>
    <p:embeddedFont>
      <p:font typeface="Open Sans Bold" panose="020B0604020202020204" charset="0"/>
      <p:regular r:id="rId16"/>
    </p:embeddedFont>
    <p:embeddedFont>
      <p:font typeface="Open Sans Light" panose="020F0502020204030204" pitchFamily="34" charset="0"/>
      <p:regular r:id="rId17"/>
    </p:embeddedFont>
    <p:embeddedFont>
      <p:font typeface="Open Sauce Bold" panose="020B0604020202020204" charset="0"/>
      <p:regular r:id="rId18"/>
    </p:embeddedFont>
    <p:embeddedFont>
      <p:font typeface="Open Sauce Heavy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6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56145" y="1028700"/>
            <a:ext cx="1270944" cy="604624"/>
          </a:xfrm>
          <a:custGeom>
            <a:avLst/>
            <a:gdLst/>
            <a:ahLst/>
            <a:cxnLst/>
            <a:rect l="l" t="t" r="r" b="b"/>
            <a:pathLst>
              <a:path w="1270944" h="604624">
                <a:moveTo>
                  <a:pt x="0" y="0"/>
                </a:moveTo>
                <a:lnTo>
                  <a:pt x="1270945" y="0"/>
                </a:lnTo>
                <a:lnTo>
                  <a:pt x="1270945" y="604624"/>
                </a:lnTo>
                <a:lnTo>
                  <a:pt x="0" y="604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4856034" y="-1422191"/>
            <a:ext cx="4806532" cy="4806532"/>
          </a:xfrm>
          <a:custGeom>
            <a:avLst/>
            <a:gdLst/>
            <a:ahLst/>
            <a:cxnLst/>
            <a:rect l="l" t="t" r="r" b="b"/>
            <a:pathLst>
              <a:path w="4806532" h="4806532">
                <a:moveTo>
                  <a:pt x="0" y="0"/>
                </a:moveTo>
                <a:lnTo>
                  <a:pt x="4806532" y="0"/>
                </a:lnTo>
                <a:lnTo>
                  <a:pt x="4806532" y="4806532"/>
                </a:lnTo>
                <a:lnTo>
                  <a:pt x="0" y="4806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 flipH="1">
            <a:off x="-1062719" y="-1422191"/>
            <a:ext cx="4806532" cy="4806532"/>
          </a:xfrm>
          <a:custGeom>
            <a:avLst/>
            <a:gdLst/>
            <a:ahLst/>
            <a:cxnLst/>
            <a:rect l="l" t="t" r="r" b="b"/>
            <a:pathLst>
              <a:path w="4806532" h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8187890">
            <a:off x="15560506" y="8043695"/>
            <a:ext cx="3397588" cy="3402216"/>
            <a:chOff x="0" y="0"/>
            <a:chExt cx="2354580" cy="23577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53310" cy="2357788"/>
            </a:xfrm>
            <a:custGeom>
              <a:avLst/>
              <a:gdLst/>
              <a:ahLst/>
              <a:cxnLst/>
              <a:rect l="l" t="t" r="r" b="b"/>
              <a:pathLst>
                <a:path w="2353310" h="2357788">
                  <a:moveTo>
                    <a:pt x="784860" y="2290478"/>
                  </a:moveTo>
                  <a:cubicBezTo>
                    <a:pt x="905510" y="2331118"/>
                    <a:pt x="1042670" y="2357788"/>
                    <a:pt x="1177290" y="2357788"/>
                  </a:cubicBezTo>
                  <a:cubicBezTo>
                    <a:pt x="1311910" y="2357788"/>
                    <a:pt x="1441450" y="2334928"/>
                    <a:pt x="1560830" y="2294288"/>
                  </a:cubicBezTo>
                  <a:cubicBezTo>
                    <a:pt x="1563370" y="2293018"/>
                    <a:pt x="1565910" y="2293018"/>
                    <a:pt x="1568450" y="2291748"/>
                  </a:cubicBezTo>
                  <a:cubicBezTo>
                    <a:pt x="2016760" y="2129188"/>
                    <a:pt x="2346960" y="1699928"/>
                    <a:pt x="2353310" y="11998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198974"/>
                  </a:lnTo>
                  <a:cubicBezTo>
                    <a:pt x="6350" y="1702468"/>
                    <a:pt x="331470" y="2131728"/>
                    <a:pt x="784860" y="2290478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7" name="Group 7"/>
          <p:cNvGrpSpPr/>
          <p:nvPr/>
        </p:nvGrpSpPr>
        <p:grpSpPr>
          <a:xfrm rot="-8100000">
            <a:off x="-670094" y="8043695"/>
            <a:ext cx="3397588" cy="3402216"/>
            <a:chOff x="0" y="0"/>
            <a:chExt cx="2354580" cy="235778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53310" cy="2357788"/>
            </a:xfrm>
            <a:custGeom>
              <a:avLst/>
              <a:gdLst/>
              <a:ahLst/>
              <a:cxnLst/>
              <a:rect l="l" t="t" r="r" b="b"/>
              <a:pathLst>
                <a:path w="2353310" h="2357788">
                  <a:moveTo>
                    <a:pt x="784860" y="2290478"/>
                  </a:moveTo>
                  <a:cubicBezTo>
                    <a:pt x="905510" y="2331118"/>
                    <a:pt x="1042670" y="2357788"/>
                    <a:pt x="1177290" y="2357788"/>
                  </a:cubicBezTo>
                  <a:cubicBezTo>
                    <a:pt x="1311910" y="2357788"/>
                    <a:pt x="1441450" y="2334928"/>
                    <a:pt x="1560830" y="2294288"/>
                  </a:cubicBezTo>
                  <a:cubicBezTo>
                    <a:pt x="1563370" y="2293018"/>
                    <a:pt x="1565910" y="2293018"/>
                    <a:pt x="1568450" y="2291748"/>
                  </a:cubicBezTo>
                  <a:cubicBezTo>
                    <a:pt x="2016760" y="2129188"/>
                    <a:pt x="2346960" y="1699928"/>
                    <a:pt x="2353310" y="11998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198974"/>
                  </a:lnTo>
                  <a:cubicBezTo>
                    <a:pt x="6350" y="1702468"/>
                    <a:pt x="331470" y="2131728"/>
                    <a:pt x="784860" y="2290478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-1096931" y="4407207"/>
            <a:ext cx="2437479" cy="2322253"/>
          </a:xfrm>
          <a:custGeom>
            <a:avLst/>
            <a:gdLst/>
            <a:ahLst/>
            <a:cxnLst/>
            <a:rect l="l" t="t" r="r" b="b"/>
            <a:pathLst>
              <a:path w="2437479" h="2322253">
                <a:moveTo>
                  <a:pt x="0" y="0"/>
                </a:moveTo>
                <a:lnTo>
                  <a:pt x="2437478" y="0"/>
                </a:lnTo>
                <a:lnTo>
                  <a:pt x="2437478" y="2322253"/>
                </a:lnTo>
                <a:lnTo>
                  <a:pt x="0" y="2322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993061" y="4407207"/>
            <a:ext cx="2437479" cy="2322253"/>
          </a:xfrm>
          <a:custGeom>
            <a:avLst/>
            <a:gdLst/>
            <a:ahLst/>
            <a:cxnLst/>
            <a:rect l="l" t="t" r="r" b="b"/>
            <a:pathLst>
              <a:path w="2437479" h="2322253">
                <a:moveTo>
                  <a:pt x="0" y="0"/>
                </a:moveTo>
                <a:lnTo>
                  <a:pt x="2437478" y="0"/>
                </a:lnTo>
                <a:lnTo>
                  <a:pt x="2437478" y="2322253"/>
                </a:lnTo>
                <a:lnTo>
                  <a:pt x="0" y="2322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>
            <a:off x="2392749" y="6909499"/>
            <a:ext cx="879506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5568990" y="6928549"/>
            <a:ext cx="879506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>
            <a:off x="3272255" y="6752491"/>
            <a:ext cx="294966" cy="294966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808244" y="5016195"/>
            <a:ext cx="14717119" cy="1964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2"/>
              </a:lnSpc>
            </a:pPr>
            <a:r>
              <a:rPr lang="en-US" sz="6832" b="1">
                <a:solidFill>
                  <a:srgbClr val="FCBF0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AZURE DATA MONITORING FOR TOKYO OLYMPICS DATA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611394" y="2139079"/>
            <a:ext cx="13523636" cy="90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80"/>
              </a:lnSpc>
            </a:pPr>
            <a:r>
              <a:rPr lang="en-US" sz="6232">
                <a:solidFill>
                  <a:srgbClr val="FDFDFD"/>
                </a:solidFill>
                <a:latin typeface="Open Sans"/>
                <a:ea typeface="Open Sans"/>
                <a:cs typeface="Open Sans"/>
                <a:sym typeface="Open Sans"/>
              </a:rPr>
              <a:t>DATA ENGINEERING TRAINING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5274024" y="6781066"/>
            <a:ext cx="294966" cy="294966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6165061" y="6923941"/>
            <a:ext cx="5853112" cy="4246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endParaRPr/>
          </a:p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Aathirainathan P</a:t>
            </a:r>
          </a:p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Ambati Sesha Sai Sahithya</a:t>
            </a:r>
          </a:p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Eswara Venkata Sai Raja</a:t>
            </a:r>
          </a:p>
          <a:p>
            <a:pPr algn="ctr">
              <a:lnSpc>
                <a:spcPts val="4759"/>
              </a:lnSpc>
            </a:pPr>
            <a:endParaRPr lang="en-US" sz="34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4759"/>
              </a:lnSpc>
            </a:pPr>
            <a:endParaRPr lang="en-US" sz="34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4759"/>
              </a:lnSpc>
            </a:pPr>
            <a:endParaRPr lang="en-US" sz="34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535438" y="-2217128"/>
            <a:ext cx="6606778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SANJAY K 20BCE0020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SANJIT NARAYANAN G 20BCE0052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WIN REVANS B 20BCE0971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4" name="Group 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051030" y="895350"/>
            <a:ext cx="16738223" cy="115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80"/>
              </a:lnSpc>
              <a:spcBef>
                <a:spcPct val="0"/>
              </a:spcBef>
            </a:pPr>
            <a:r>
              <a:rPr lang="en-US" sz="6700" b="1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CONCLUSION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94150" y="3082075"/>
            <a:ext cx="15299701" cy="3804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Successfully implemented a scalable pipeline for Tokyo Olympics data: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Ensured high data quality.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Enabled proactive monitoring and reporting.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Delivered insights for decision-making</a:t>
            </a:r>
            <a:r>
              <a:rPr lang="en-US" sz="35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  <a:endParaRPr lang="en-US" sz="3599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56145" y="1028700"/>
            <a:ext cx="1270944" cy="604624"/>
          </a:xfrm>
          <a:custGeom>
            <a:avLst/>
            <a:gdLst/>
            <a:ahLst/>
            <a:cxnLst/>
            <a:rect l="l" t="t" r="r" b="b"/>
            <a:pathLst>
              <a:path w="1270944" h="604624">
                <a:moveTo>
                  <a:pt x="0" y="0"/>
                </a:moveTo>
                <a:lnTo>
                  <a:pt x="1270945" y="0"/>
                </a:lnTo>
                <a:lnTo>
                  <a:pt x="1270945" y="604624"/>
                </a:lnTo>
                <a:lnTo>
                  <a:pt x="0" y="604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4856034" y="-1422191"/>
            <a:ext cx="4806532" cy="4806532"/>
          </a:xfrm>
          <a:custGeom>
            <a:avLst/>
            <a:gdLst/>
            <a:ahLst/>
            <a:cxnLst/>
            <a:rect l="l" t="t" r="r" b="b"/>
            <a:pathLst>
              <a:path w="4806532" h="4806532">
                <a:moveTo>
                  <a:pt x="0" y="0"/>
                </a:moveTo>
                <a:lnTo>
                  <a:pt x="4806532" y="0"/>
                </a:lnTo>
                <a:lnTo>
                  <a:pt x="4806532" y="4806532"/>
                </a:lnTo>
                <a:lnTo>
                  <a:pt x="0" y="4806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 flipH="1">
            <a:off x="-1062719" y="-1422191"/>
            <a:ext cx="4806532" cy="4806532"/>
          </a:xfrm>
          <a:custGeom>
            <a:avLst/>
            <a:gdLst/>
            <a:ahLst/>
            <a:cxnLst/>
            <a:rect l="l" t="t" r="r" b="b"/>
            <a:pathLst>
              <a:path w="4806532" h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8187890">
            <a:off x="15560506" y="8043695"/>
            <a:ext cx="3397588" cy="3402216"/>
            <a:chOff x="0" y="0"/>
            <a:chExt cx="2354580" cy="23577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53310" cy="2357788"/>
            </a:xfrm>
            <a:custGeom>
              <a:avLst/>
              <a:gdLst/>
              <a:ahLst/>
              <a:cxnLst/>
              <a:rect l="l" t="t" r="r" b="b"/>
              <a:pathLst>
                <a:path w="2353310" h="2357788">
                  <a:moveTo>
                    <a:pt x="784860" y="2290478"/>
                  </a:moveTo>
                  <a:cubicBezTo>
                    <a:pt x="905510" y="2331118"/>
                    <a:pt x="1042670" y="2357788"/>
                    <a:pt x="1177290" y="2357788"/>
                  </a:cubicBezTo>
                  <a:cubicBezTo>
                    <a:pt x="1311910" y="2357788"/>
                    <a:pt x="1441450" y="2334928"/>
                    <a:pt x="1560830" y="2294288"/>
                  </a:cubicBezTo>
                  <a:cubicBezTo>
                    <a:pt x="1563370" y="2293018"/>
                    <a:pt x="1565910" y="2293018"/>
                    <a:pt x="1568450" y="2291748"/>
                  </a:cubicBezTo>
                  <a:cubicBezTo>
                    <a:pt x="2016760" y="2129188"/>
                    <a:pt x="2346960" y="1699928"/>
                    <a:pt x="2353310" y="11998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198974"/>
                  </a:lnTo>
                  <a:cubicBezTo>
                    <a:pt x="6350" y="1702468"/>
                    <a:pt x="331470" y="2131728"/>
                    <a:pt x="784860" y="2290478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7" name="Group 7"/>
          <p:cNvGrpSpPr/>
          <p:nvPr/>
        </p:nvGrpSpPr>
        <p:grpSpPr>
          <a:xfrm rot="-8100000">
            <a:off x="-670094" y="8043695"/>
            <a:ext cx="3397588" cy="3402216"/>
            <a:chOff x="0" y="0"/>
            <a:chExt cx="2354580" cy="235778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53310" cy="2357788"/>
            </a:xfrm>
            <a:custGeom>
              <a:avLst/>
              <a:gdLst/>
              <a:ahLst/>
              <a:cxnLst/>
              <a:rect l="l" t="t" r="r" b="b"/>
              <a:pathLst>
                <a:path w="2353310" h="2357788">
                  <a:moveTo>
                    <a:pt x="784860" y="2290478"/>
                  </a:moveTo>
                  <a:cubicBezTo>
                    <a:pt x="905510" y="2331118"/>
                    <a:pt x="1042670" y="2357788"/>
                    <a:pt x="1177290" y="2357788"/>
                  </a:cubicBezTo>
                  <a:cubicBezTo>
                    <a:pt x="1311910" y="2357788"/>
                    <a:pt x="1441450" y="2334928"/>
                    <a:pt x="1560830" y="2294288"/>
                  </a:cubicBezTo>
                  <a:cubicBezTo>
                    <a:pt x="1563370" y="2293018"/>
                    <a:pt x="1565910" y="2293018"/>
                    <a:pt x="1568450" y="2291748"/>
                  </a:cubicBezTo>
                  <a:cubicBezTo>
                    <a:pt x="2016760" y="2129188"/>
                    <a:pt x="2346960" y="1699928"/>
                    <a:pt x="2353310" y="11998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198974"/>
                  </a:lnTo>
                  <a:cubicBezTo>
                    <a:pt x="6350" y="1702468"/>
                    <a:pt x="331470" y="2131728"/>
                    <a:pt x="784860" y="2290478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9" name="Freeform 9"/>
          <p:cNvSpPr/>
          <p:nvPr/>
        </p:nvSpPr>
        <p:spPr>
          <a:xfrm rot="2582472">
            <a:off x="7894193" y="9248903"/>
            <a:ext cx="2499614" cy="2365260"/>
          </a:xfrm>
          <a:custGeom>
            <a:avLst/>
            <a:gdLst/>
            <a:ahLst/>
            <a:cxnLst/>
            <a:rect l="l" t="t" r="r" b="b"/>
            <a:pathLst>
              <a:path w="2499614" h="2365260">
                <a:moveTo>
                  <a:pt x="0" y="0"/>
                </a:moveTo>
                <a:lnTo>
                  <a:pt x="2499614" y="0"/>
                </a:lnTo>
                <a:lnTo>
                  <a:pt x="2499614" y="2365260"/>
                </a:lnTo>
                <a:lnTo>
                  <a:pt x="0" y="2365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096931" y="4407207"/>
            <a:ext cx="2437479" cy="2322253"/>
          </a:xfrm>
          <a:custGeom>
            <a:avLst/>
            <a:gdLst/>
            <a:ahLst/>
            <a:cxnLst/>
            <a:rect l="l" t="t" r="r" b="b"/>
            <a:pathLst>
              <a:path w="2437479" h="2322253">
                <a:moveTo>
                  <a:pt x="0" y="0"/>
                </a:moveTo>
                <a:lnTo>
                  <a:pt x="2437478" y="0"/>
                </a:lnTo>
                <a:lnTo>
                  <a:pt x="2437478" y="2322253"/>
                </a:lnTo>
                <a:lnTo>
                  <a:pt x="0" y="23222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9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993061" y="4407207"/>
            <a:ext cx="2437479" cy="2322253"/>
          </a:xfrm>
          <a:custGeom>
            <a:avLst/>
            <a:gdLst/>
            <a:ahLst/>
            <a:cxnLst/>
            <a:rect l="l" t="t" r="r" b="b"/>
            <a:pathLst>
              <a:path w="2437479" h="2322253">
                <a:moveTo>
                  <a:pt x="0" y="0"/>
                </a:moveTo>
                <a:lnTo>
                  <a:pt x="2437478" y="0"/>
                </a:lnTo>
                <a:lnTo>
                  <a:pt x="2437478" y="2322253"/>
                </a:lnTo>
                <a:lnTo>
                  <a:pt x="0" y="23222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9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AutoShape 12"/>
          <p:cNvSpPr/>
          <p:nvPr/>
        </p:nvSpPr>
        <p:spPr>
          <a:xfrm>
            <a:off x="2392749" y="4798996"/>
            <a:ext cx="879506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3655932" y="4789471"/>
            <a:ext cx="879506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3272255" y="4632463"/>
            <a:ext cx="294966" cy="294966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3508449" y="4651513"/>
            <a:ext cx="294966" cy="294966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4535438" y="-2217128"/>
            <a:ext cx="6606778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SANJAY K 20BCE0020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SANJIT NARAYANAN G 20BCE0052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WIN REVANS B 20BCE0971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817871" y="3847125"/>
            <a:ext cx="14182765" cy="1675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19"/>
              </a:lnSpc>
              <a:spcBef>
                <a:spcPct val="0"/>
              </a:spcBef>
            </a:pPr>
            <a:r>
              <a:rPr lang="en-US" sz="9799" b="1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THANK YOU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897825" y="6467978"/>
            <a:ext cx="6387584" cy="1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Submitted by: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Aathirainathan</a:t>
            </a:r>
            <a:r>
              <a:rPr lang="en-US" sz="36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0466" y="3053698"/>
            <a:ext cx="924764" cy="924764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00466" y="5919795"/>
            <a:ext cx="924764" cy="988859"/>
            <a:chOff x="0" y="0"/>
            <a:chExt cx="1913890" cy="20465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2046540"/>
            </a:xfrm>
            <a:custGeom>
              <a:avLst/>
              <a:gdLst/>
              <a:ahLst/>
              <a:cxnLst/>
              <a:rect l="l" t="t" r="r" b="b"/>
              <a:pathLst>
                <a:path w="1913890" h="2046540">
                  <a:moveTo>
                    <a:pt x="0" y="0"/>
                  </a:moveTo>
                  <a:lnTo>
                    <a:pt x="1913890" y="0"/>
                  </a:lnTo>
                  <a:lnTo>
                    <a:pt x="1913890" y="2046540"/>
                  </a:lnTo>
                  <a:lnTo>
                    <a:pt x="0" y="204654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655374" y="3198203"/>
            <a:ext cx="614948" cy="635755"/>
          </a:xfrm>
          <a:custGeom>
            <a:avLst/>
            <a:gdLst/>
            <a:ahLst/>
            <a:cxnLst/>
            <a:rect l="l" t="t" r="r" b="b"/>
            <a:pathLst>
              <a:path w="614948" h="635755">
                <a:moveTo>
                  <a:pt x="0" y="0"/>
                </a:moveTo>
                <a:lnTo>
                  <a:pt x="614948" y="0"/>
                </a:lnTo>
                <a:lnTo>
                  <a:pt x="614948" y="635754"/>
                </a:lnTo>
                <a:lnTo>
                  <a:pt x="0" y="635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55374" y="6096347"/>
            <a:ext cx="614948" cy="635755"/>
          </a:xfrm>
          <a:custGeom>
            <a:avLst/>
            <a:gdLst/>
            <a:ahLst/>
            <a:cxnLst/>
            <a:rect l="l" t="t" r="r" b="b"/>
            <a:pathLst>
              <a:path w="614948" h="635755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H="1">
            <a:off x="-1795198" y="-1752834"/>
            <a:ext cx="4806532" cy="4806532"/>
          </a:xfrm>
          <a:custGeom>
            <a:avLst/>
            <a:gdLst/>
            <a:ahLst/>
            <a:cxnLst/>
            <a:rect l="l" t="t" r="r" b="b"/>
            <a:pathLst>
              <a:path w="4806532" h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4">
              <a:alphaModFix amt="2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678098" y="2572079"/>
            <a:ext cx="15340456" cy="7608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20"/>
              </a:lnSpc>
            </a:pPr>
            <a:r>
              <a:rPr lang="en-US" sz="3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Leveraged Azure tools to ensure data quality and trustworthiness for Tokyo Olympics datasets.</a:t>
            </a:r>
          </a:p>
          <a:p>
            <a:pPr algn="just">
              <a:lnSpc>
                <a:spcPts val="5320"/>
              </a:lnSpc>
            </a:pPr>
            <a:endParaRPr lang="en-US" sz="3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5320"/>
              </a:lnSpc>
            </a:pPr>
            <a:r>
              <a:rPr lang="en-US" sz="38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Tools: Azure Data Factory, Databricks, Data Lake Storage.</a:t>
            </a:r>
          </a:p>
          <a:p>
            <a:pPr algn="just">
              <a:lnSpc>
                <a:spcPts val="5320"/>
              </a:lnSpc>
            </a:pPr>
            <a:endParaRPr lang="en-US" sz="3800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just">
              <a:lnSpc>
                <a:spcPts val="5320"/>
              </a:lnSpc>
            </a:pPr>
            <a:r>
              <a:rPr lang="en-US" sz="38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Features:</a:t>
            </a:r>
          </a:p>
          <a:p>
            <a:pPr algn="just">
              <a:lnSpc>
                <a:spcPts val="3220"/>
              </a:lnSpc>
            </a:pPr>
            <a:endParaRPr lang="en-US" sz="3800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820421" lvl="1" indent="-410210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Monitoring and validating 10 data quality metrics.</a:t>
            </a:r>
          </a:p>
          <a:p>
            <a:pPr marL="820421" lvl="1" indent="-410210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Automating workflows for analytics and decision-making.</a:t>
            </a:r>
          </a:p>
          <a:p>
            <a:pPr marL="820421" lvl="1" indent="-410210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Tools: Azure Data Factory, Azure Databricks, Power BI.</a:t>
            </a:r>
          </a:p>
          <a:p>
            <a:pPr algn="just">
              <a:lnSpc>
                <a:spcPts val="5320"/>
              </a:lnSpc>
            </a:pPr>
            <a:endParaRPr lang="en-US" sz="3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392"/>
              </a:lnSpc>
              <a:spcBef>
                <a:spcPct val="0"/>
              </a:spcBef>
            </a:pPr>
            <a:endParaRPr lang="en-US" sz="3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00466" y="1291226"/>
            <a:ext cx="13016238" cy="1048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00"/>
              </a:lnSpc>
            </a:pPr>
            <a:r>
              <a:rPr lang="en-US" sz="7900">
                <a:solidFill>
                  <a:srgbClr val="FCBF0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OVERVIEW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00466" y="4454699"/>
            <a:ext cx="924764" cy="988859"/>
            <a:chOff x="0" y="0"/>
            <a:chExt cx="1913890" cy="20465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13890" cy="2046540"/>
            </a:xfrm>
            <a:custGeom>
              <a:avLst/>
              <a:gdLst/>
              <a:ahLst/>
              <a:cxnLst/>
              <a:rect l="l" t="t" r="r" b="b"/>
              <a:pathLst>
                <a:path w="1913890" h="2046540">
                  <a:moveTo>
                    <a:pt x="0" y="0"/>
                  </a:moveTo>
                  <a:lnTo>
                    <a:pt x="1913890" y="0"/>
                  </a:lnTo>
                  <a:lnTo>
                    <a:pt x="1913890" y="2046540"/>
                  </a:lnTo>
                  <a:lnTo>
                    <a:pt x="0" y="204654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1655374" y="4631251"/>
            <a:ext cx="614948" cy="635755"/>
          </a:xfrm>
          <a:custGeom>
            <a:avLst/>
            <a:gdLst/>
            <a:ahLst/>
            <a:cxnLst/>
            <a:rect l="l" t="t" r="r" b="b"/>
            <a:pathLst>
              <a:path w="614948" h="635755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0466" y="2533430"/>
            <a:ext cx="924764" cy="924764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55374" y="2648008"/>
            <a:ext cx="614948" cy="635755"/>
          </a:xfrm>
          <a:custGeom>
            <a:avLst/>
            <a:gdLst/>
            <a:ahLst/>
            <a:cxnLst/>
            <a:rect l="l" t="t" r="r" b="b"/>
            <a:pathLst>
              <a:path w="614948" h="635755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 flipH="1">
            <a:off x="-440418" y="-2273102"/>
            <a:ext cx="4806532" cy="4806532"/>
          </a:xfrm>
          <a:custGeom>
            <a:avLst/>
            <a:gdLst/>
            <a:ahLst/>
            <a:cxnLst/>
            <a:rect l="l" t="t" r="r" b="b"/>
            <a:pathLst>
              <a:path w="4806532" h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4">
              <a:alphaModFix amt="2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753067" y="2476280"/>
            <a:ext cx="14995910" cy="1153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72"/>
              </a:lnSpc>
              <a:spcBef>
                <a:spcPct val="0"/>
              </a:spcBef>
            </a:pPr>
            <a:r>
              <a:rPr lang="en-US" sz="333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Automate and scale data pipelines for ingesting data from GitHub to Azure Data Lake.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93035" y="1274708"/>
            <a:ext cx="9767663" cy="730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500">
                <a:solidFill>
                  <a:srgbClr val="FCBF0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REQUIREMENTS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00466" y="3865283"/>
            <a:ext cx="924764" cy="924764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655374" y="3979861"/>
            <a:ext cx="614948" cy="635755"/>
          </a:xfrm>
          <a:custGeom>
            <a:avLst/>
            <a:gdLst/>
            <a:ahLst/>
            <a:cxnLst/>
            <a:rect l="l" t="t" r="r" b="b"/>
            <a:pathLst>
              <a:path w="614948" h="635755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753067" y="4064813"/>
            <a:ext cx="14995910" cy="565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72"/>
              </a:lnSpc>
              <a:spcBef>
                <a:spcPct val="0"/>
              </a:spcBef>
            </a:pPr>
            <a:r>
              <a:rPr lang="en-US" sz="333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Perform data quality checks for inconsistencies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53067" y="6783665"/>
            <a:ext cx="14995910" cy="562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72"/>
              </a:lnSpc>
            </a:pPr>
            <a:r>
              <a:rPr lang="en-US" sz="333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Store metrics for reporting and decision-making.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500466" y="6768827"/>
            <a:ext cx="924764" cy="882175"/>
            <a:chOff x="0" y="0"/>
            <a:chExt cx="1913890" cy="182574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13890" cy="1825747"/>
            </a:xfrm>
            <a:custGeom>
              <a:avLst/>
              <a:gdLst/>
              <a:ahLst/>
              <a:cxnLst/>
              <a:rect l="l" t="t" r="r" b="b"/>
              <a:pathLst>
                <a:path w="1913890" h="1825747">
                  <a:moveTo>
                    <a:pt x="0" y="0"/>
                  </a:moveTo>
                  <a:lnTo>
                    <a:pt x="1913890" y="0"/>
                  </a:lnTo>
                  <a:lnTo>
                    <a:pt x="1913890" y="1825747"/>
                  </a:lnTo>
                  <a:lnTo>
                    <a:pt x="0" y="1825747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500466" y="5437747"/>
            <a:ext cx="924764" cy="882175"/>
            <a:chOff x="0" y="0"/>
            <a:chExt cx="1913890" cy="182574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1825747"/>
            </a:xfrm>
            <a:custGeom>
              <a:avLst/>
              <a:gdLst/>
              <a:ahLst/>
              <a:cxnLst/>
              <a:rect l="l" t="t" r="r" b="b"/>
              <a:pathLst>
                <a:path w="1913890" h="1825747">
                  <a:moveTo>
                    <a:pt x="0" y="0"/>
                  </a:moveTo>
                  <a:lnTo>
                    <a:pt x="1913890" y="0"/>
                  </a:lnTo>
                  <a:lnTo>
                    <a:pt x="1913890" y="1825747"/>
                  </a:lnTo>
                  <a:lnTo>
                    <a:pt x="0" y="1825747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1655374" y="5560957"/>
            <a:ext cx="614948" cy="635755"/>
          </a:xfrm>
          <a:custGeom>
            <a:avLst/>
            <a:gdLst/>
            <a:ahLst/>
            <a:cxnLst/>
            <a:rect l="l" t="t" r="r" b="b"/>
            <a:pathLst>
              <a:path w="614948" h="635755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5374" y="6892037"/>
            <a:ext cx="614948" cy="635755"/>
          </a:xfrm>
          <a:custGeom>
            <a:avLst/>
            <a:gdLst/>
            <a:ahLst/>
            <a:cxnLst/>
            <a:rect l="l" t="t" r="r" b="b"/>
            <a:pathLst>
              <a:path w="614948" h="635755">
                <a:moveTo>
                  <a:pt x="0" y="0"/>
                </a:moveTo>
                <a:lnTo>
                  <a:pt x="614948" y="0"/>
                </a:lnTo>
                <a:lnTo>
                  <a:pt x="614948" y="635754"/>
                </a:lnTo>
                <a:lnTo>
                  <a:pt x="0" y="635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425230" y="5609336"/>
            <a:ext cx="11276782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Store metrics for reporting and decision-making.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4" name="Group 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2917039" y="1426683"/>
            <a:ext cx="10741113" cy="3821541"/>
          </a:xfrm>
          <a:custGeom>
            <a:avLst/>
            <a:gdLst/>
            <a:ahLst/>
            <a:cxnLst/>
            <a:rect l="l" t="t" r="r" b="b"/>
            <a:pathLst>
              <a:path w="10741113" h="3821541">
                <a:moveTo>
                  <a:pt x="0" y="0"/>
                </a:moveTo>
                <a:lnTo>
                  <a:pt x="10741113" y="0"/>
                </a:lnTo>
                <a:lnTo>
                  <a:pt x="10741113" y="3821540"/>
                </a:lnTo>
                <a:lnTo>
                  <a:pt x="0" y="3821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492" r="-1758" b="-1149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011466" y="5352998"/>
            <a:ext cx="10552257" cy="4663442"/>
          </a:xfrm>
          <a:custGeom>
            <a:avLst/>
            <a:gdLst/>
            <a:ahLst/>
            <a:cxnLst/>
            <a:rect l="l" t="t" r="r" b="b"/>
            <a:pathLst>
              <a:path w="10552257" h="4663442">
                <a:moveTo>
                  <a:pt x="0" y="0"/>
                </a:moveTo>
                <a:lnTo>
                  <a:pt x="10552258" y="0"/>
                </a:lnTo>
                <a:lnTo>
                  <a:pt x="10552258" y="4663442"/>
                </a:lnTo>
                <a:lnTo>
                  <a:pt x="0" y="46634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306" b="-4306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468032" y="184677"/>
            <a:ext cx="15819968" cy="1137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  <a:spcBef>
                <a:spcPct val="0"/>
              </a:spcBef>
            </a:pPr>
            <a:r>
              <a:rPr lang="en-US" sz="6600" b="1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Architectural &amp; ER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4" name="Group 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404183" y="885825"/>
            <a:ext cx="14717413" cy="1269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60"/>
              </a:lnSpc>
              <a:spcBef>
                <a:spcPct val="0"/>
              </a:spcBef>
            </a:pPr>
            <a:r>
              <a:rPr lang="en-US" sz="7400" b="1">
                <a:solidFill>
                  <a:srgbClr val="F1C02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Workflow: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04183" y="2677160"/>
            <a:ext cx="14992821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F1C0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1:</a:t>
            </a: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Ingestion (Bronze Zone):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"/>
                <a:ea typeface="Open Sans"/>
                <a:cs typeface="Open Sans"/>
                <a:sym typeface="Open Sans"/>
              </a:rPr>
              <a:t>Raw data ingested into Azure Data Lake (Bronze Zone).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1C02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1C02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F1C0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2:</a:t>
            </a: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Transformation (Silver Zone):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"/>
                <a:ea typeface="Open Sans"/>
                <a:cs typeface="Open Sans"/>
                <a:sym typeface="Open Sans"/>
              </a:rPr>
              <a:t>Cleaned data prepared for analysis (Silver Zone).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1C02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F1C0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3:</a:t>
            </a: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Analytical Zone (Gold Zone):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"/>
                <a:ea typeface="Open Sans"/>
                <a:cs typeface="Open Sans"/>
                <a:sym typeface="Open Sans"/>
              </a:rPr>
              <a:t>Aggregated data optimized for visualization (Gold Zone).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F1C02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4" name="Group 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404183" y="885825"/>
            <a:ext cx="14717413" cy="1269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60"/>
              </a:lnSpc>
              <a:spcBef>
                <a:spcPct val="0"/>
              </a:spcBef>
            </a:pPr>
            <a:r>
              <a:rPr lang="en-US" sz="7400" b="1">
                <a:solidFill>
                  <a:srgbClr val="F1C02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Workflow: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04183" y="2677160"/>
            <a:ext cx="14992821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F1C0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4:</a:t>
            </a: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Data Quality Monitoring 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"/>
                <a:ea typeface="Open Sans"/>
                <a:cs typeface="Open Sans"/>
                <a:sym typeface="Open Sans"/>
              </a:rPr>
              <a:t>Monitoring the data through Azure Monitor For every Trigger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1C02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F1C0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5:</a:t>
            </a: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Set New Alerts 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"/>
                <a:ea typeface="Open Sans"/>
                <a:cs typeface="Open Sans"/>
                <a:sym typeface="Open Sans"/>
              </a:rPr>
              <a:t>Setting up Alerts when pipeline got failed and send mail to the given Email ID.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1C02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F1C02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4" name="Group 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28700" y="4154640"/>
            <a:ext cx="16437154" cy="1937317"/>
          </a:xfrm>
          <a:custGeom>
            <a:avLst/>
            <a:gdLst/>
            <a:ahLst/>
            <a:cxnLst/>
            <a:rect l="l" t="t" r="r" b="b"/>
            <a:pathLst>
              <a:path w="16437154" h="1937317">
                <a:moveTo>
                  <a:pt x="0" y="0"/>
                </a:moveTo>
                <a:lnTo>
                  <a:pt x="16437154" y="0"/>
                </a:lnTo>
                <a:lnTo>
                  <a:pt x="16437154" y="1937316"/>
                </a:lnTo>
                <a:lnTo>
                  <a:pt x="0" y="1937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89" b="-3588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326810" y="453561"/>
            <a:ext cx="12178095" cy="132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19"/>
              </a:lnSpc>
              <a:spcBef>
                <a:spcPct val="0"/>
              </a:spcBef>
            </a:pPr>
            <a:r>
              <a:rPr lang="en-US" sz="7800" b="1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DESIGN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4" name="Group 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2412012" y="1824471"/>
            <a:ext cx="13457222" cy="7569687"/>
          </a:xfrm>
          <a:custGeom>
            <a:avLst/>
            <a:gdLst/>
            <a:ahLst/>
            <a:cxnLst/>
            <a:rect l="l" t="t" r="r" b="b"/>
            <a:pathLst>
              <a:path w="13457222" h="7569687">
                <a:moveTo>
                  <a:pt x="0" y="0"/>
                </a:moveTo>
                <a:lnTo>
                  <a:pt x="13457222" y="0"/>
                </a:lnTo>
                <a:lnTo>
                  <a:pt x="13457222" y="7569687"/>
                </a:lnTo>
                <a:lnTo>
                  <a:pt x="0" y="7569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326810" y="453561"/>
            <a:ext cx="12178095" cy="132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19"/>
              </a:lnSpc>
              <a:spcBef>
                <a:spcPct val="0"/>
              </a:spcBef>
            </a:pPr>
            <a:r>
              <a:rPr lang="en-US" sz="7800" b="1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TASKS DONE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4" name="Group 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2340888" y="1965021"/>
            <a:ext cx="13350818" cy="7509835"/>
          </a:xfrm>
          <a:custGeom>
            <a:avLst/>
            <a:gdLst/>
            <a:ahLst/>
            <a:cxnLst/>
            <a:rect l="l" t="t" r="r" b="b"/>
            <a:pathLst>
              <a:path w="13350818" h="7509835">
                <a:moveTo>
                  <a:pt x="0" y="0"/>
                </a:moveTo>
                <a:lnTo>
                  <a:pt x="13350818" y="0"/>
                </a:lnTo>
                <a:lnTo>
                  <a:pt x="13350818" y="7509835"/>
                </a:lnTo>
                <a:lnTo>
                  <a:pt x="0" y="7509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98731" y="453561"/>
            <a:ext cx="12178095" cy="132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19"/>
              </a:lnSpc>
              <a:spcBef>
                <a:spcPct val="0"/>
              </a:spcBef>
            </a:pPr>
            <a:r>
              <a:rPr lang="en-US" sz="7800" b="1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TASKS DONE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Custom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League Spartan</vt:lpstr>
      <vt:lpstr>Open Sans</vt:lpstr>
      <vt:lpstr>Open Sans Light</vt:lpstr>
      <vt:lpstr>Open Sans Bold</vt:lpstr>
      <vt:lpstr>DM Sans Bold</vt:lpstr>
      <vt:lpstr>Arial</vt:lpstr>
      <vt:lpstr>Calibri</vt:lpstr>
      <vt:lpstr>Open Sauce Heavy</vt:lpstr>
      <vt:lpstr>Open Sauce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Project 1</dc:title>
  <cp:lastModifiedBy>Umamaheswari P</cp:lastModifiedBy>
  <cp:revision>2</cp:revision>
  <dcterms:created xsi:type="dcterms:W3CDTF">2006-08-16T00:00:00Z</dcterms:created>
  <dcterms:modified xsi:type="dcterms:W3CDTF">2024-12-19T17:39:42Z</dcterms:modified>
  <dc:identifier>DAGPKfSkIR4</dc:identifier>
</cp:coreProperties>
</file>