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8288000" cy="10287000"/>
  <p:notesSz cx="6858000" cy="9144000"/>
  <p:embeddedFontLst>
    <p:embeddedFont>
      <p:font typeface="League Spartan" charset="1" panose="00000800000000000000"/>
      <p:regular r:id="rId17"/>
    </p:embeddedFont>
    <p:embeddedFont>
      <p:font typeface="Open Sans" charset="1" panose="020B0606030504020204"/>
      <p:regular r:id="rId18"/>
    </p:embeddedFont>
    <p:embeddedFont>
      <p:font typeface="Open Sans Bold" charset="1" panose="020B0806030504020204"/>
      <p:regular r:id="rId19"/>
    </p:embeddedFont>
    <p:embeddedFont>
      <p:font typeface="Open Sans Light" charset="1" panose="020B0306030504020204"/>
      <p:regular r:id="rId20"/>
    </p:embeddedFont>
    <p:embeddedFont>
      <p:font typeface="DM Sans Bold" charset="1" panose="00000000000000000000"/>
      <p:regular r:id="rId21"/>
    </p:embeddedFont>
    <p:embeddedFont>
      <p:font typeface="Open Sauce Heavy" charset="1" panose="00000A00000000000000"/>
      <p:regular r:id="rId22"/>
    </p:embeddedFont>
    <p:embeddedFont>
      <p:font typeface="Open Sauce Bold" charset="1" panose="00000800000000000000"/>
      <p:regular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18.png" Type="http://schemas.openxmlformats.org/officeDocument/2006/relationships/image"/><Relationship Id="rId7" Target="../media/image19.svg" Type="http://schemas.openxmlformats.org/officeDocument/2006/relationships/image"/><Relationship Id="rId8" Target="../media/image5.png" Type="http://schemas.openxmlformats.org/officeDocument/2006/relationships/image"/><Relationship Id="rId9" Target="../media/image6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Relationship Id="rId3" Target="../media/image15.png" Type="http://schemas.openxmlformats.org/officeDocument/2006/relationships/image"/><Relationship Id="rId4" Target="../media/image16.png" Type="http://schemas.openxmlformats.org/officeDocument/2006/relationships/image"/><Relationship Id="rId5" Target="../media/image17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A19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456145" y="1028700"/>
            <a:ext cx="1270944" cy="604624"/>
          </a:xfrm>
          <a:custGeom>
            <a:avLst/>
            <a:gdLst/>
            <a:ahLst/>
            <a:cxnLst/>
            <a:rect r="r" b="b" t="t" l="l"/>
            <a:pathLst>
              <a:path h="604624" w="1270944">
                <a:moveTo>
                  <a:pt x="0" y="0"/>
                </a:moveTo>
                <a:lnTo>
                  <a:pt x="1270945" y="0"/>
                </a:lnTo>
                <a:lnTo>
                  <a:pt x="1270945" y="604624"/>
                </a:lnTo>
                <a:lnTo>
                  <a:pt x="0" y="60462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0800000">
            <a:off x="14856034" y="-1422191"/>
            <a:ext cx="4806532" cy="4806532"/>
          </a:xfrm>
          <a:custGeom>
            <a:avLst/>
            <a:gdLst/>
            <a:ahLst/>
            <a:cxnLst/>
            <a:rect r="r" b="b" t="t" l="l"/>
            <a:pathLst>
              <a:path h="4806532" w="4806532">
                <a:moveTo>
                  <a:pt x="0" y="0"/>
                </a:moveTo>
                <a:lnTo>
                  <a:pt x="4806532" y="0"/>
                </a:lnTo>
                <a:lnTo>
                  <a:pt x="4806532" y="4806532"/>
                </a:lnTo>
                <a:lnTo>
                  <a:pt x="0" y="480653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-10800000">
            <a:off x="-1062719" y="-1422191"/>
            <a:ext cx="4806532" cy="4806532"/>
          </a:xfrm>
          <a:custGeom>
            <a:avLst/>
            <a:gdLst/>
            <a:ahLst/>
            <a:cxnLst/>
            <a:rect r="r" b="b" t="t" l="l"/>
            <a:pathLst>
              <a:path h="4806532" w="4806532">
                <a:moveTo>
                  <a:pt x="4806533" y="0"/>
                </a:moveTo>
                <a:lnTo>
                  <a:pt x="0" y="0"/>
                </a:lnTo>
                <a:lnTo>
                  <a:pt x="0" y="4806532"/>
                </a:lnTo>
                <a:lnTo>
                  <a:pt x="4806533" y="4806532"/>
                </a:lnTo>
                <a:lnTo>
                  <a:pt x="4806533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8187890">
            <a:off x="15560506" y="8043695"/>
            <a:ext cx="3397588" cy="3402216"/>
            <a:chOff x="0" y="0"/>
            <a:chExt cx="2354580" cy="235778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353310" cy="2357788"/>
            </a:xfrm>
            <a:custGeom>
              <a:avLst/>
              <a:gdLst/>
              <a:ahLst/>
              <a:cxnLst/>
              <a:rect r="r" b="b" t="t" l="l"/>
              <a:pathLst>
                <a:path h="2357788" w="2353310">
                  <a:moveTo>
                    <a:pt x="784860" y="2290478"/>
                  </a:moveTo>
                  <a:cubicBezTo>
                    <a:pt x="905510" y="2331118"/>
                    <a:pt x="1042670" y="2357788"/>
                    <a:pt x="1177290" y="2357788"/>
                  </a:cubicBezTo>
                  <a:cubicBezTo>
                    <a:pt x="1311910" y="2357788"/>
                    <a:pt x="1441450" y="2334928"/>
                    <a:pt x="1560830" y="2294288"/>
                  </a:cubicBezTo>
                  <a:cubicBezTo>
                    <a:pt x="1563370" y="2293018"/>
                    <a:pt x="1565910" y="2293018"/>
                    <a:pt x="1568450" y="2291748"/>
                  </a:cubicBezTo>
                  <a:cubicBezTo>
                    <a:pt x="2016760" y="2129188"/>
                    <a:pt x="2346960" y="1699928"/>
                    <a:pt x="2353310" y="1199851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1198974"/>
                  </a:lnTo>
                  <a:cubicBezTo>
                    <a:pt x="6350" y="1702468"/>
                    <a:pt x="331470" y="2131728"/>
                    <a:pt x="784860" y="2290478"/>
                  </a:cubicBezTo>
                  <a:close/>
                </a:path>
              </a:pathLst>
            </a:custGeom>
            <a:solidFill>
              <a:srgbClr val="DFAC0D"/>
            </a:solidFill>
          </p:spPr>
        </p:sp>
      </p:grpSp>
      <p:grpSp>
        <p:nvGrpSpPr>
          <p:cNvPr name="Group 7" id="7"/>
          <p:cNvGrpSpPr/>
          <p:nvPr/>
        </p:nvGrpSpPr>
        <p:grpSpPr>
          <a:xfrm rot="-8100000">
            <a:off x="-670094" y="8043695"/>
            <a:ext cx="3397588" cy="3402216"/>
            <a:chOff x="0" y="0"/>
            <a:chExt cx="2354580" cy="2357788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353310" cy="2357788"/>
            </a:xfrm>
            <a:custGeom>
              <a:avLst/>
              <a:gdLst/>
              <a:ahLst/>
              <a:cxnLst/>
              <a:rect r="r" b="b" t="t" l="l"/>
              <a:pathLst>
                <a:path h="2357788" w="2353310">
                  <a:moveTo>
                    <a:pt x="784860" y="2290478"/>
                  </a:moveTo>
                  <a:cubicBezTo>
                    <a:pt x="905510" y="2331118"/>
                    <a:pt x="1042670" y="2357788"/>
                    <a:pt x="1177290" y="2357788"/>
                  </a:cubicBezTo>
                  <a:cubicBezTo>
                    <a:pt x="1311910" y="2357788"/>
                    <a:pt x="1441450" y="2334928"/>
                    <a:pt x="1560830" y="2294288"/>
                  </a:cubicBezTo>
                  <a:cubicBezTo>
                    <a:pt x="1563370" y="2293018"/>
                    <a:pt x="1565910" y="2293018"/>
                    <a:pt x="1568450" y="2291748"/>
                  </a:cubicBezTo>
                  <a:cubicBezTo>
                    <a:pt x="2016760" y="2129188"/>
                    <a:pt x="2346960" y="1699928"/>
                    <a:pt x="2353310" y="1199851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1198974"/>
                  </a:lnTo>
                  <a:cubicBezTo>
                    <a:pt x="6350" y="1702468"/>
                    <a:pt x="331470" y="2131728"/>
                    <a:pt x="784860" y="2290478"/>
                  </a:cubicBezTo>
                  <a:close/>
                </a:path>
              </a:pathLst>
            </a:custGeom>
            <a:solidFill>
              <a:srgbClr val="DFAC0D"/>
            </a:solidFill>
          </p:spPr>
        </p:sp>
      </p:grpSp>
      <p:sp>
        <p:nvSpPr>
          <p:cNvPr name="Freeform 9" id="9"/>
          <p:cNvSpPr/>
          <p:nvPr/>
        </p:nvSpPr>
        <p:spPr>
          <a:xfrm flipH="false" flipV="false" rot="0">
            <a:off x="-1096931" y="4407207"/>
            <a:ext cx="2437479" cy="2322253"/>
          </a:xfrm>
          <a:custGeom>
            <a:avLst/>
            <a:gdLst/>
            <a:ahLst/>
            <a:cxnLst/>
            <a:rect r="r" b="b" t="t" l="l"/>
            <a:pathLst>
              <a:path h="2322253" w="2437479">
                <a:moveTo>
                  <a:pt x="0" y="0"/>
                </a:moveTo>
                <a:lnTo>
                  <a:pt x="2437478" y="0"/>
                </a:lnTo>
                <a:lnTo>
                  <a:pt x="2437478" y="2322253"/>
                </a:lnTo>
                <a:lnTo>
                  <a:pt x="0" y="232225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29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6993061" y="4407207"/>
            <a:ext cx="2437479" cy="2322253"/>
          </a:xfrm>
          <a:custGeom>
            <a:avLst/>
            <a:gdLst/>
            <a:ahLst/>
            <a:cxnLst/>
            <a:rect r="r" b="b" t="t" l="l"/>
            <a:pathLst>
              <a:path h="2322253" w="2437479">
                <a:moveTo>
                  <a:pt x="0" y="0"/>
                </a:moveTo>
                <a:lnTo>
                  <a:pt x="2437478" y="0"/>
                </a:lnTo>
                <a:lnTo>
                  <a:pt x="2437478" y="2322253"/>
                </a:lnTo>
                <a:lnTo>
                  <a:pt x="0" y="232225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29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11" id="11"/>
          <p:cNvSpPr/>
          <p:nvPr/>
        </p:nvSpPr>
        <p:spPr>
          <a:xfrm>
            <a:off x="2392749" y="6909499"/>
            <a:ext cx="879506" cy="0"/>
          </a:xfrm>
          <a:prstGeom prst="line">
            <a:avLst/>
          </a:prstGeom>
          <a:ln cap="flat" w="1905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2" id="12"/>
          <p:cNvSpPr/>
          <p:nvPr/>
        </p:nvSpPr>
        <p:spPr>
          <a:xfrm>
            <a:off x="15568990" y="6928549"/>
            <a:ext cx="879506" cy="0"/>
          </a:xfrm>
          <a:prstGeom prst="line">
            <a:avLst/>
          </a:prstGeom>
          <a:ln cap="flat" w="1905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3" id="13"/>
          <p:cNvGrpSpPr/>
          <p:nvPr/>
        </p:nvGrpSpPr>
        <p:grpSpPr>
          <a:xfrm rot="0">
            <a:off x="3272255" y="6752491"/>
            <a:ext cx="294966" cy="294966"/>
            <a:chOff x="0" y="0"/>
            <a:chExt cx="6350000" cy="63500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DFAC0D"/>
            </a:solidFill>
          </p:spPr>
        </p:sp>
      </p:grpSp>
      <p:sp>
        <p:nvSpPr>
          <p:cNvPr name="TextBox 15" id="15"/>
          <p:cNvSpPr txBox="true"/>
          <p:nvPr/>
        </p:nvSpPr>
        <p:spPr>
          <a:xfrm rot="0">
            <a:off x="1808244" y="5016195"/>
            <a:ext cx="14717119" cy="19648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52"/>
              </a:lnSpc>
            </a:pPr>
            <a:r>
              <a:rPr lang="en-US" b="true" sz="6832">
                <a:solidFill>
                  <a:srgbClr val="FCBF01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ETL PIPELINE FOR GLOBAL SUPERSTORE DATASET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2611394" y="2139079"/>
            <a:ext cx="13523636" cy="901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980"/>
              </a:lnSpc>
            </a:pPr>
            <a:r>
              <a:rPr lang="en-US" sz="6232">
                <a:solidFill>
                  <a:srgbClr val="FDFDFD"/>
                </a:solidFill>
                <a:latin typeface="Open Sans"/>
                <a:ea typeface="Open Sans"/>
                <a:cs typeface="Open Sans"/>
                <a:sym typeface="Open Sans"/>
              </a:rPr>
              <a:t>DATA ENGINEERING TRAINING </a:t>
            </a:r>
          </a:p>
        </p:txBody>
      </p:sp>
      <p:grpSp>
        <p:nvGrpSpPr>
          <p:cNvPr name="Group 17" id="17"/>
          <p:cNvGrpSpPr/>
          <p:nvPr/>
        </p:nvGrpSpPr>
        <p:grpSpPr>
          <a:xfrm rot="0">
            <a:off x="15274024" y="6781066"/>
            <a:ext cx="294966" cy="294966"/>
            <a:chOff x="0" y="0"/>
            <a:chExt cx="6350000" cy="63500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DFAC0D"/>
            </a:solidFill>
          </p:spPr>
        </p:sp>
      </p:grpSp>
      <p:sp>
        <p:nvSpPr>
          <p:cNvPr name="TextBox 19" id="19"/>
          <p:cNvSpPr txBox="true"/>
          <p:nvPr/>
        </p:nvSpPr>
        <p:spPr>
          <a:xfrm rot="0">
            <a:off x="6165061" y="6923941"/>
            <a:ext cx="5853112" cy="42462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99"/>
              </a:lnSpc>
            </a:pPr>
          </a:p>
          <a:p>
            <a:pPr algn="ctr">
              <a:lnSpc>
                <a:spcPts val="4899"/>
              </a:lnSpc>
            </a:pPr>
            <a:r>
              <a:rPr lang="en-US" sz="3499" b="tru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Aathirainathan P</a:t>
            </a:r>
          </a:p>
          <a:p>
            <a:pPr algn="ctr">
              <a:lnSpc>
                <a:spcPts val="4899"/>
              </a:lnSpc>
            </a:pPr>
            <a:r>
              <a:rPr lang="en-US" sz="3499" b="tru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Ambati Sesha Sai Sahithya</a:t>
            </a:r>
          </a:p>
          <a:p>
            <a:pPr algn="ctr">
              <a:lnSpc>
                <a:spcPts val="4899"/>
              </a:lnSpc>
            </a:pPr>
            <a:r>
              <a:rPr lang="en-US" sz="3499" b="tru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Eswara Venkata Sai Raja</a:t>
            </a:r>
          </a:p>
          <a:p>
            <a:pPr algn="ctr">
              <a:lnSpc>
                <a:spcPts val="4759"/>
              </a:lnSpc>
            </a:pPr>
          </a:p>
          <a:p>
            <a:pPr algn="ctr">
              <a:lnSpc>
                <a:spcPts val="4759"/>
              </a:lnSpc>
            </a:pPr>
          </a:p>
          <a:p>
            <a:pPr algn="ctr">
              <a:lnSpc>
                <a:spcPts val="4759"/>
              </a:lnSpc>
            </a:pPr>
          </a:p>
        </p:txBody>
      </p:sp>
      <p:sp>
        <p:nvSpPr>
          <p:cNvPr name="TextBox 20" id="20"/>
          <p:cNvSpPr txBox="true"/>
          <p:nvPr/>
        </p:nvSpPr>
        <p:spPr>
          <a:xfrm rot="0">
            <a:off x="14535438" y="-2217128"/>
            <a:ext cx="6606778" cy="23806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SANJAY K 20BCE0020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SANJIT NARAYANAN G 20BCE0052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WIN REVANS B 20BCE0971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bg>
      <p:bgPr>
        <a:solidFill>
          <a:srgbClr val="1A19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3373148">
            <a:off x="-1412323" y="-775628"/>
            <a:ext cx="4305786" cy="2744129"/>
            <a:chOff x="0" y="0"/>
            <a:chExt cx="2354580" cy="150060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353310" cy="1500602"/>
            </a:xfrm>
            <a:custGeom>
              <a:avLst/>
              <a:gdLst/>
              <a:ahLst/>
              <a:cxnLst/>
              <a:rect r="r" b="b" t="t" l="l"/>
              <a:pathLst>
                <a:path h="1500602" w="2353310">
                  <a:moveTo>
                    <a:pt x="784860" y="1433292"/>
                  </a:moveTo>
                  <a:cubicBezTo>
                    <a:pt x="905510" y="1473932"/>
                    <a:pt x="1042670" y="1500602"/>
                    <a:pt x="1177290" y="1500602"/>
                  </a:cubicBezTo>
                  <a:cubicBezTo>
                    <a:pt x="1311910" y="1500602"/>
                    <a:pt x="1441450" y="1477742"/>
                    <a:pt x="1560830" y="1437102"/>
                  </a:cubicBezTo>
                  <a:cubicBezTo>
                    <a:pt x="1563370" y="1435832"/>
                    <a:pt x="1565910" y="1435832"/>
                    <a:pt x="1568450" y="1434562"/>
                  </a:cubicBezTo>
                  <a:cubicBezTo>
                    <a:pt x="2016760" y="1272002"/>
                    <a:pt x="2346960" y="842742"/>
                    <a:pt x="2353310" y="345303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345085"/>
                  </a:lnTo>
                  <a:cubicBezTo>
                    <a:pt x="6350" y="845282"/>
                    <a:pt x="331470" y="1274542"/>
                    <a:pt x="784860" y="1433292"/>
                  </a:cubicBezTo>
                  <a:close/>
                </a:path>
              </a:pathLst>
            </a:custGeom>
            <a:solidFill>
              <a:srgbClr val="DFAC0D"/>
            </a:solidFill>
          </p:spPr>
        </p:sp>
      </p:grpSp>
      <p:grpSp>
        <p:nvGrpSpPr>
          <p:cNvPr name="Group 4" id="4"/>
          <p:cNvGrpSpPr/>
          <p:nvPr/>
        </p:nvGrpSpPr>
        <p:grpSpPr>
          <a:xfrm rot="3292812">
            <a:off x="15619473" y="-773608"/>
            <a:ext cx="4305786" cy="2744129"/>
            <a:chOff x="0" y="0"/>
            <a:chExt cx="2354580" cy="1500602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353310" cy="1500602"/>
            </a:xfrm>
            <a:custGeom>
              <a:avLst/>
              <a:gdLst/>
              <a:ahLst/>
              <a:cxnLst/>
              <a:rect r="r" b="b" t="t" l="l"/>
              <a:pathLst>
                <a:path h="1500602" w="2353310">
                  <a:moveTo>
                    <a:pt x="784860" y="1433292"/>
                  </a:moveTo>
                  <a:cubicBezTo>
                    <a:pt x="905510" y="1473932"/>
                    <a:pt x="1042670" y="1500602"/>
                    <a:pt x="1177290" y="1500602"/>
                  </a:cubicBezTo>
                  <a:cubicBezTo>
                    <a:pt x="1311910" y="1500602"/>
                    <a:pt x="1441450" y="1477742"/>
                    <a:pt x="1560830" y="1437102"/>
                  </a:cubicBezTo>
                  <a:cubicBezTo>
                    <a:pt x="1563370" y="1435832"/>
                    <a:pt x="1565910" y="1435832"/>
                    <a:pt x="1568450" y="1434562"/>
                  </a:cubicBezTo>
                  <a:cubicBezTo>
                    <a:pt x="2016760" y="1272002"/>
                    <a:pt x="2346960" y="842742"/>
                    <a:pt x="2353310" y="345303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345085"/>
                  </a:lnTo>
                  <a:cubicBezTo>
                    <a:pt x="6350" y="845282"/>
                    <a:pt x="331470" y="1274542"/>
                    <a:pt x="784860" y="1433292"/>
                  </a:cubicBezTo>
                  <a:close/>
                </a:path>
              </a:pathLst>
            </a:custGeom>
            <a:solidFill>
              <a:srgbClr val="DFAC0D"/>
            </a:solidFill>
          </p:spPr>
        </p:sp>
      </p:grpSp>
      <p:sp>
        <p:nvSpPr>
          <p:cNvPr name="TextBox 6" id="6"/>
          <p:cNvSpPr txBox="true"/>
          <p:nvPr/>
        </p:nvSpPr>
        <p:spPr>
          <a:xfrm rot="0">
            <a:off x="2051030" y="895350"/>
            <a:ext cx="16738223" cy="11537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380"/>
              </a:lnSpc>
              <a:spcBef>
                <a:spcPct val="0"/>
              </a:spcBef>
            </a:pPr>
            <a:r>
              <a:rPr lang="en-US" b="true" sz="6700">
                <a:solidFill>
                  <a:srgbClr val="F1C024"/>
                </a:solidFill>
                <a:latin typeface="Open Sauce Heavy"/>
                <a:ea typeface="Open Sauce Heavy"/>
                <a:cs typeface="Open Sauce Heavy"/>
                <a:sym typeface="Open Sauce Heavy"/>
              </a:rPr>
              <a:t>CONCLUSION 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755021" y="3343005"/>
            <a:ext cx="15299701" cy="39541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20417" indent="-410209" lvl="1">
              <a:lnSpc>
                <a:spcPts val="5319"/>
              </a:lnSpc>
              <a:buFont typeface="Arial"/>
              <a:buChar char="•"/>
            </a:pPr>
            <a:r>
              <a:rPr lang="en-US" b="true" sz="3799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Successfully built a scalable ETL pipeline.</a:t>
            </a:r>
          </a:p>
          <a:p>
            <a:pPr algn="l">
              <a:lnSpc>
                <a:spcPts val="5319"/>
              </a:lnSpc>
            </a:pPr>
          </a:p>
          <a:p>
            <a:pPr algn="l" marL="820417" indent="-410209" lvl="1">
              <a:lnSpc>
                <a:spcPts val="5319"/>
              </a:lnSpc>
              <a:buFont typeface="Arial"/>
              <a:buChar char="•"/>
            </a:pPr>
            <a:r>
              <a:rPr lang="en-US" b="true" sz="3799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Enabled clean data analysis and business insights.</a:t>
            </a:r>
          </a:p>
          <a:p>
            <a:pPr algn="l">
              <a:lnSpc>
                <a:spcPts val="5319"/>
              </a:lnSpc>
            </a:pPr>
          </a:p>
          <a:p>
            <a:pPr algn="l" marL="820417" indent="-410209" lvl="1">
              <a:lnSpc>
                <a:spcPts val="5319"/>
              </a:lnSpc>
              <a:buFont typeface="Arial"/>
              <a:buChar char="•"/>
            </a:pPr>
            <a:r>
              <a:rPr lang="en-US" b="true" sz="3799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Highlighted performance metrics to assist decision-making.</a:t>
            </a:r>
          </a:p>
          <a:p>
            <a:pPr algn="l">
              <a:lnSpc>
                <a:spcPts val="503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A19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456145" y="1028700"/>
            <a:ext cx="1270944" cy="604624"/>
          </a:xfrm>
          <a:custGeom>
            <a:avLst/>
            <a:gdLst/>
            <a:ahLst/>
            <a:cxnLst/>
            <a:rect r="r" b="b" t="t" l="l"/>
            <a:pathLst>
              <a:path h="604624" w="1270944">
                <a:moveTo>
                  <a:pt x="0" y="0"/>
                </a:moveTo>
                <a:lnTo>
                  <a:pt x="1270945" y="0"/>
                </a:lnTo>
                <a:lnTo>
                  <a:pt x="1270945" y="604624"/>
                </a:lnTo>
                <a:lnTo>
                  <a:pt x="0" y="60462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0800000">
            <a:off x="14856034" y="-1422191"/>
            <a:ext cx="4806532" cy="4806532"/>
          </a:xfrm>
          <a:custGeom>
            <a:avLst/>
            <a:gdLst/>
            <a:ahLst/>
            <a:cxnLst/>
            <a:rect r="r" b="b" t="t" l="l"/>
            <a:pathLst>
              <a:path h="4806532" w="4806532">
                <a:moveTo>
                  <a:pt x="0" y="0"/>
                </a:moveTo>
                <a:lnTo>
                  <a:pt x="4806532" y="0"/>
                </a:lnTo>
                <a:lnTo>
                  <a:pt x="4806532" y="4806532"/>
                </a:lnTo>
                <a:lnTo>
                  <a:pt x="0" y="480653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-10800000">
            <a:off x="-1062719" y="-1422191"/>
            <a:ext cx="4806532" cy="4806532"/>
          </a:xfrm>
          <a:custGeom>
            <a:avLst/>
            <a:gdLst/>
            <a:ahLst/>
            <a:cxnLst/>
            <a:rect r="r" b="b" t="t" l="l"/>
            <a:pathLst>
              <a:path h="4806532" w="4806532">
                <a:moveTo>
                  <a:pt x="4806533" y="0"/>
                </a:moveTo>
                <a:lnTo>
                  <a:pt x="0" y="0"/>
                </a:lnTo>
                <a:lnTo>
                  <a:pt x="0" y="4806532"/>
                </a:lnTo>
                <a:lnTo>
                  <a:pt x="4806533" y="4806532"/>
                </a:lnTo>
                <a:lnTo>
                  <a:pt x="4806533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8187890">
            <a:off x="15560506" y="8043695"/>
            <a:ext cx="3397588" cy="3402216"/>
            <a:chOff x="0" y="0"/>
            <a:chExt cx="2354580" cy="235778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353310" cy="2357788"/>
            </a:xfrm>
            <a:custGeom>
              <a:avLst/>
              <a:gdLst/>
              <a:ahLst/>
              <a:cxnLst/>
              <a:rect r="r" b="b" t="t" l="l"/>
              <a:pathLst>
                <a:path h="2357788" w="2353310">
                  <a:moveTo>
                    <a:pt x="784860" y="2290478"/>
                  </a:moveTo>
                  <a:cubicBezTo>
                    <a:pt x="905510" y="2331118"/>
                    <a:pt x="1042670" y="2357788"/>
                    <a:pt x="1177290" y="2357788"/>
                  </a:cubicBezTo>
                  <a:cubicBezTo>
                    <a:pt x="1311910" y="2357788"/>
                    <a:pt x="1441450" y="2334928"/>
                    <a:pt x="1560830" y="2294288"/>
                  </a:cubicBezTo>
                  <a:cubicBezTo>
                    <a:pt x="1563370" y="2293018"/>
                    <a:pt x="1565910" y="2293018"/>
                    <a:pt x="1568450" y="2291748"/>
                  </a:cubicBezTo>
                  <a:cubicBezTo>
                    <a:pt x="2016760" y="2129188"/>
                    <a:pt x="2346960" y="1699928"/>
                    <a:pt x="2353310" y="1199851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1198974"/>
                  </a:lnTo>
                  <a:cubicBezTo>
                    <a:pt x="6350" y="1702468"/>
                    <a:pt x="331470" y="2131728"/>
                    <a:pt x="784860" y="2290478"/>
                  </a:cubicBezTo>
                  <a:close/>
                </a:path>
              </a:pathLst>
            </a:custGeom>
            <a:solidFill>
              <a:srgbClr val="DFAC0D"/>
            </a:solidFill>
          </p:spPr>
        </p:sp>
      </p:grpSp>
      <p:grpSp>
        <p:nvGrpSpPr>
          <p:cNvPr name="Group 7" id="7"/>
          <p:cNvGrpSpPr/>
          <p:nvPr/>
        </p:nvGrpSpPr>
        <p:grpSpPr>
          <a:xfrm rot="-8100000">
            <a:off x="-670094" y="8043695"/>
            <a:ext cx="3397588" cy="3402216"/>
            <a:chOff x="0" y="0"/>
            <a:chExt cx="2354580" cy="2357788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353310" cy="2357788"/>
            </a:xfrm>
            <a:custGeom>
              <a:avLst/>
              <a:gdLst/>
              <a:ahLst/>
              <a:cxnLst/>
              <a:rect r="r" b="b" t="t" l="l"/>
              <a:pathLst>
                <a:path h="2357788" w="2353310">
                  <a:moveTo>
                    <a:pt x="784860" y="2290478"/>
                  </a:moveTo>
                  <a:cubicBezTo>
                    <a:pt x="905510" y="2331118"/>
                    <a:pt x="1042670" y="2357788"/>
                    <a:pt x="1177290" y="2357788"/>
                  </a:cubicBezTo>
                  <a:cubicBezTo>
                    <a:pt x="1311910" y="2357788"/>
                    <a:pt x="1441450" y="2334928"/>
                    <a:pt x="1560830" y="2294288"/>
                  </a:cubicBezTo>
                  <a:cubicBezTo>
                    <a:pt x="1563370" y="2293018"/>
                    <a:pt x="1565910" y="2293018"/>
                    <a:pt x="1568450" y="2291748"/>
                  </a:cubicBezTo>
                  <a:cubicBezTo>
                    <a:pt x="2016760" y="2129188"/>
                    <a:pt x="2346960" y="1699928"/>
                    <a:pt x="2353310" y="1199851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1198974"/>
                  </a:lnTo>
                  <a:cubicBezTo>
                    <a:pt x="6350" y="1702468"/>
                    <a:pt x="331470" y="2131728"/>
                    <a:pt x="784860" y="2290478"/>
                  </a:cubicBezTo>
                  <a:close/>
                </a:path>
              </a:pathLst>
            </a:custGeom>
            <a:solidFill>
              <a:srgbClr val="DFAC0D"/>
            </a:solidFill>
          </p:spPr>
        </p:sp>
      </p:grpSp>
      <p:sp>
        <p:nvSpPr>
          <p:cNvPr name="Freeform 9" id="9"/>
          <p:cNvSpPr/>
          <p:nvPr/>
        </p:nvSpPr>
        <p:spPr>
          <a:xfrm flipH="false" flipV="false" rot="2582472">
            <a:off x="7894193" y="9248903"/>
            <a:ext cx="2499614" cy="2365260"/>
          </a:xfrm>
          <a:custGeom>
            <a:avLst/>
            <a:gdLst/>
            <a:ahLst/>
            <a:cxnLst/>
            <a:rect r="r" b="b" t="t" l="l"/>
            <a:pathLst>
              <a:path h="2365260" w="2499614">
                <a:moveTo>
                  <a:pt x="0" y="0"/>
                </a:moveTo>
                <a:lnTo>
                  <a:pt x="2499614" y="0"/>
                </a:lnTo>
                <a:lnTo>
                  <a:pt x="2499614" y="2365260"/>
                </a:lnTo>
                <a:lnTo>
                  <a:pt x="0" y="236526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29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-1096931" y="4407207"/>
            <a:ext cx="2437479" cy="2322253"/>
          </a:xfrm>
          <a:custGeom>
            <a:avLst/>
            <a:gdLst/>
            <a:ahLst/>
            <a:cxnLst/>
            <a:rect r="r" b="b" t="t" l="l"/>
            <a:pathLst>
              <a:path h="2322253" w="2437479">
                <a:moveTo>
                  <a:pt x="0" y="0"/>
                </a:moveTo>
                <a:lnTo>
                  <a:pt x="2437478" y="0"/>
                </a:lnTo>
                <a:lnTo>
                  <a:pt x="2437478" y="2322253"/>
                </a:lnTo>
                <a:lnTo>
                  <a:pt x="0" y="232225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alphaModFix amt="29000"/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6993061" y="4407207"/>
            <a:ext cx="2437479" cy="2322253"/>
          </a:xfrm>
          <a:custGeom>
            <a:avLst/>
            <a:gdLst/>
            <a:ahLst/>
            <a:cxnLst/>
            <a:rect r="r" b="b" t="t" l="l"/>
            <a:pathLst>
              <a:path h="2322253" w="2437479">
                <a:moveTo>
                  <a:pt x="0" y="0"/>
                </a:moveTo>
                <a:lnTo>
                  <a:pt x="2437478" y="0"/>
                </a:lnTo>
                <a:lnTo>
                  <a:pt x="2437478" y="2322253"/>
                </a:lnTo>
                <a:lnTo>
                  <a:pt x="0" y="232225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alphaModFix amt="29000"/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12" id="12"/>
          <p:cNvSpPr/>
          <p:nvPr/>
        </p:nvSpPr>
        <p:spPr>
          <a:xfrm>
            <a:off x="2392749" y="4798996"/>
            <a:ext cx="879506" cy="0"/>
          </a:xfrm>
          <a:prstGeom prst="line">
            <a:avLst/>
          </a:prstGeom>
          <a:ln cap="flat" w="1905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3" id="13"/>
          <p:cNvSpPr/>
          <p:nvPr/>
        </p:nvSpPr>
        <p:spPr>
          <a:xfrm>
            <a:off x="13655932" y="4789471"/>
            <a:ext cx="879506" cy="0"/>
          </a:xfrm>
          <a:prstGeom prst="line">
            <a:avLst/>
          </a:prstGeom>
          <a:ln cap="flat" w="1905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4" id="14"/>
          <p:cNvGrpSpPr/>
          <p:nvPr/>
        </p:nvGrpSpPr>
        <p:grpSpPr>
          <a:xfrm rot="0">
            <a:off x="3272255" y="4632463"/>
            <a:ext cx="294966" cy="294966"/>
            <a:chOff x="0" y="0"/>
            <a:chExt cx="6350000" cy="6350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DFAC0D"/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3508449" y="4651513"/>
            <a:ext cx="294966" cy="294966"/>
            <a:chOff x="0" y="0"/>
            <a:chExt cx="6350000" cy="6350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DFAC0D"/>
            </a:solidFill>
          </p:spPr>
        </p:sp>
      </p:grpSp>
      <p:sp>
        <p:nvSpPr>
          <p:cNvPr name="TextBox 18" id="18"/>
          <p:cNvSpPr txBox="true"/>
          <p:nvPr/>
        </p:nvSpPr>
        <p:spPr>
          <a:xfrm rot="0">
            <a:off x="14535438" y="-2217128"/>
            <a:ext cx="6606778" cy="23806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SANJAY K 20BCE0020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SANJIT NARAYANAN G 20BCE0052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WIN REVANS B 20BCE0971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4817871" y="3847125"/>
            <a:ext cx="14182765" cy="16751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3719"/>
              </a:lnSpc>
              <a:spcBef>
                <a:spcPct val="0"/>
              </a:spcBef>
            </a:pPr>
            <a:r>
              <a:rPr lang="en-US" b="true" sz="9799">
                <a:solidFill>
                  <a:srgbClr val="F1C024"/>
                </a:solidFill>
                <a:latin typeface="Open Sauce Heavy"/>
                <a:ea typeface="Open Sauce Heavy"/>
                <a:cs typeface="Open Sauce Heavy"/>
                <a:sym typeface="Open Sauce Heavy"/>
              </a:rPr>
              <a:t>THANK YOU 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6848480" y="6634210"/>
            <a:ext cx="4486275" cy="16509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652"/>
              </a:lnSpc>
            </a:pPr>
            <a:r>
              <a:rPr lang="en-US" sz="4751" b="tru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Submitted By:</a:t>
            </a:r>
          </a:p>
          <a:p>
            <a:pPr algn="ctr">
              <a:lnSpc>
                <a:spcPts val="6652"/>
              </a:lnSpc>
              <a:spcBef>
                <a:spcPct val="0"/>
              </a:spcBef>
            </a:pPr>
            <a:r>
              <a:rPr lang="en-US" sz="4751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Aathirainathan P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A19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500466" y="3053698"/>
            <a:ext cx="924764" cy="924764"/>
            <a:chOff x="0" y="0"/>
            <a:chExt cx="1913890" cy="191389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913890" cy="1913890"/>
            </a:xfrm>
            <a:custGeom>
              <a:avLst/>
              <a:gdLst/>
              <a:ahLst/>
              <a:cxnLst/>
              <a:rect r="r" b="b" t="t" l="l"/>
              <a:pathLst>
                <a:path h="1913890" w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FCBF01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500466" y="5919795"/>
            <a:ext cx="924764" cy="988859"/>
            <a:chOff x="0" y="0"/>
            <a:chExt cx="1913890" cy="204654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913890" cy="2046540"/>
            </a:xfrm>
            <a:custGeom>
              <a:avLst/>
              <a:gdLst/>
              <a:ahLst/>
              <a:cxnLst/>
              <a:rect r="r" b="b" t="t" l="l"/>
              <a:pathLst>
                <a:path h="2046540" w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2046540"/>
                  </a:lnTo>
                  <a:lnTo>
                    <a:pt x="0" y="2046540"/>
                  </a:lnTo>
                  <a:close/>
                </a:path>
              </a:pathLst>
            </a:custGeom>
            <a:solidFill>
              <a:srgbClr val="FCBF01"/>
            </a:solid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1655374" y="3168276"/>
            <a:ext cx="614948" cy="635755"/>
          </a:xfrm>
          <a:custGeom>
            <a:avLst/>
            <a:gdLst/>
            <a:ahLst/>
            <a:cxnLst/>
            <a:rect r="r" b="b" t="t" l="l"/>
            <a:pathLst>
              <a:path h="635755" w="614948">
                <a:moveTo>
                  <a:pt x="0" y="0"/>
                </a:moveTo>
                <a:lnTo>
                  <a:pt x="614948" y="0"/>
                </a:lnTo>
                <a:lnTo>
                  <a:pt x="614948" y="635755"/>
                </a:lnTo>
                <a:lnTo>
                  <a:pt x="0" y="63575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655374" y="6096347"/>
            <a:ext cx="614948" cy="635755"/>
          </a:xfrm>
          <a:custGeom>
            <a:avLst/>
            <a:gdLst/>
            <a:ahLst/>
            <a:cxnLst/>
            <a:rect r="r" b="b" t="t" l="l"/>
            <a:pathLst>
              <a:path h="635755" w="614948">
                <a:moveTo>
                  <a:pt x="0" y="0"/>
                </a:moveTo>
                <a:lnTo>
                  <a:pt x="614948" y="0"/>
                </a:lnTo>
                <a:lnTo>
                  <a:pt x="614948" y="635755"/>
                </a:lnTo>
                <a:lnTo>
                  <a:pt x="0" y="63575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true" flipV="false" rot="-10800000">
            <a:off x="-1684863" y="-1264440"/>
            <a:ext cx="4806532" cy="4806532"/>
          </a:xfrm>
          <a:custGeom>
            <a:avLst/>
            <a:gdLst/>
            <a:ahLst/>
            <a:cxnLst/>
            <a:rect r="r" b="b" t="t" l="l"/>
            <a:pathLst>
              <a:path h="4806532" w="4806532">
                <a:moveTo>
                  <a:pt x="4806533" y="0"/>
                </a:moveTo>
                <a:lnTo>
                  <a:pt x="0" y="0"/>
                </a:lnTo>
                <a:lnTo>
                  <a:pt x="0" y="4806533"/>
                </a:lnTo>
                <a:lnTo>
                  <a:pt x="4806533" y="4806533"/>
                </a:lnTo>
                <a:lnTo>
                  <a:pt x="4806533" y="0"/>
                </a:lnTo>
                <a:close/>
              </a:path>
            </a:pathLst>
          </a:custGeom>
          <a:blipFill>
            <a:blip r:embed="rId4">
              <a:alphaModFix amt="26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2733266" y="3092076"/>
            <a:ext cx="15340456" cy="72512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932"/>
              </a:lnSpc>
            </a:pPr>
            <a:r>
              <a:rPr lang="en-US" sz="4237" b="tru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Leveraged Azure tools to process large-scale retail data.</a:t>
            </a:r>
          </a:p>
          <a:p>
            <a:pPr algn="just">
              <a:lnSpc>
                <a:spcPts val="5932"/>
              </a:lnSpc>
            </a:pPr>
          </a:p>
          <a:p>
            <a:pPr algn="just">
              <a:lnSpc>
                <a:spcPts val="5932"/>
              </a:lnSpc>
            </a:pPr>
            <a:r>
              <a:rPr lang="en-US" sz="4237" b="tru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Key Tools: Azure Data Factory, Databricks, Delta Lake.</a:t>
            </a:r>
          </a:p>
          <a:p>
            <a:pPr algn="just">
              <a:lnSpc>
                <a:spcPts val="5932"/>
              </a:lnSpc>
            </a:pPr>
          </a:p>
          <a:p>
            <a:pPr algn="just">
              <a:lnSpc>
                <a:spcPts val="5932"/>
              </a:lnSpc>
            </a:pPr>
            <a:r>
              <a:rPr lang="en-US" sz="4237" b="tru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Objectives:</a:t>
            </a:r>
          </a:p>
          <a:p>
            <a:pPr algn="just">
              <a:lnSpc>
                <a:spcPts val="1452"/>
              </a:lnSpc>
            </a:pPr>
          </a:p>
          <a:p>
            <a:pPr algn="just">
              <a:lnSpc>
                <a:spcPts val="472"/>
              </a:lnSpc>
            </a:pPr>
          </a:p>
          <a:p>
            <a:pPr algn="just" marL="828573" indent="-414286" lvl="1">
              <a:lnSpc>
                <a:spcPts val="5372"/>
              </a:lnSpc>
              <a:buFont typeface="Arial"/>
              <a:buChar char="•"/>
            </a:pPr>
            <a:r>
              <a:rPr lang="en-US" sz="3837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 </a:t>
            </a:r>
            <a:r>
              <a:rPr lang="en-US" b="true" sz="3837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Build scalable ETL pipelines.</a:t>
            </a:r>
          </a:p>
          <a:p>
            <a:pPr algn="just" marL="828573" indent="-414286" lvl="1">
              <a:lnSpc>
                <a:spcPts val="5372"/>
              </a:lnSpc>
              <a:buFont typeface="Arial"/>
              <a:buChar char="•"/>
            </a:pPr>
            <a:r>
              <a:rPr lang="en-US" sz="3837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 </a:t>
            </a:r>
            <a:r>
              <a:rPr lang="en-US" b="true" sz="3837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Perform advanced analytics.</a:t>
            </a:r>
          </a:p>
          <a:p>
            <a:pPr algn="just" marL="828573" indent="-414286" lvl="1">
              <a:lnSpc>
                <a:spcPts val="5372"/>
              </a:lnSpc>
              <a:buFont typeface="Arial"/>
              <a:buChar char="•"/>
            </a:pPr>
            <a:r>
              <a:rPr lang="en-US" sz="3837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 </a:t>
            </a:r>
            <a:r>
              <a:rPr lang="en-US" b="true" sz="3837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Visualize trends in sales, profit, and regional                         </a:t>
            </a:r>
          </a:p>
          <a:p>
            <a:pPr algn="just">
              <a:lnSpc>
                <a:spcPts val="5372"/>
              </a:lnSpc>
            </a:pPr>
            <a:r>
              <a:rPr lang="en-US" sz="3837" b="tru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        performance.</a:t>
            </a:r>
          </a:p>
          <a:p>
            <a:pPr algn="just">
              <a:lnSpc>
                <a:spcPts val="4392"/>
              </a:lnSpc>
              <a:spcBef>
                <a:spcPct val="0"/>
              </a:spcBef>
            </a:pPr>
          </a:p>
        </p:txBody>
      </p:sp>
      <p:sp>
        <p:nvSpPr>
          <p:cNvPr name="TextBox 10" id="10"/>
          <p:cNvSpPr txBox="true"/>
          <p:nvPr/>
        </p:nvSpPr>
        <p:spPr>
          <a:xfrm rot="0">
            <a:off x="1500466" y="1291226"/>
            <a:ext cx="13016238" cy="1048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900"/>
              </a:lnSpc>
            </a:pPr>
            <a:r>
              <a:rPr lang="en-US" sz="7900">
                <a:solidFill>
                  <a:srgbClr val="FCBF01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PROJECT OVERVIEW</a:t>
            </a:r>
          </a:p>
        </p:txBody>
      </p:sp>
      <p:grpSp>
        <p:nvGrpSpPr>
          <p:cNvPr name="Group 11" id="11"/>
          <p:cNvGrpSpPr/>
          <p:nvPr/>
        </p:nvGrpSpPr>
        <p:grpSpPr>
          <a:xfrm rot="0">
            <a:off x="1500466" y="4454699"/>
            <a:ext cx="924764" cy="988859"/>
            <a:chOff x="0" y="0"/>
            <a:chExt cx="1913890" cy="204654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913890" cy="2046540"/>
            </a:xfrm>
            <a:custGeom>
              <a:avLst/>
              <a:gdLst/>
              <a:ahLst/>
              <a:cxnLst/>
              <a:rect r="r" b="b" t="t" l="l"/>
              <a:pathLst>
                <a:path h="2046540" w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2046540"/>
                  </a:lnTo>
                  <a:lnTo>
                    <a:pt x="0" y="2046540"/>
                  </a:lnTo>
                  <a:close/>
                </a:path>
              </a:pathLst>
            </a:custGeom>
            <a:solidFill>
              <a:srgbClr val="FCBF01"/>
            </a:solidFill>
          </p:spPr>
        </p:sp>
      </p:grpSp>
      <p:sp>
        <p:nvSpPr>
          <p:cNvPr name="Freeform 13" id="13"/>
          <p:cNvSpPr/>
          <p:nvPr/>
        </p:nvSpPr>
        <p:spPr>
          <a:xfrm flipH="false" flipV="false" rot="0">
            <a:off x="1655374" y="4631251"/>
            <a:ext cx="614948" cy="635755"/>
          </a:xfrm>
          <a:custGeom>
            <a:avLst/>
            <a:gdLst/>
            <a:ahLst/>
            <a:cxnLst/>
            <a:rect r="r" b="b" t="t" l="l"/>
            <a:pathLst>
              <a:path h="635755" w="614948">
                <a:moveTo>
                  <a:pt x="0" y="0"/>
                </a:moveTo>
                <a:lnTo>
                  <a:pt x="614948" y="0"/>
                </a:lnTo>
                <a:lnTo>
                  <a:pt x="614948" y="635755"/>
                </a:lnTo>
                <a:lnTo>
                  <a:pt x="0" y="63575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A19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500466" y="2533430"/>
            <a:ext cx="924764" cy="924764"/>
            <a:chOff x="0" y="0"/>
            <a:chExt cx="1913890" cy="191389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913890" cy="1913890"/>
            </a:xfrm>
            <a:custGeom>
              <a:avLst/>
              <a:gdLst/>
              <a:ahLst/>
              <a:cxnLst/>
              <a:rect r="r" b="b" t="t" l="l"/>
              <a:pathLst>
                <a:path h="1913890" w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FCBF01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655374" y="2648008"/>
            <a:ext cx="614948" cy="635755"/>
          </a:xfrm>
          <a:custGeom>
            <a:avLst/>
            <a:gdLst/>
            <a:ahLst/>
            <a:cxnLst/>
            <a:rect r="r" b="b" t="t" l="l"/>
            <a:pathLst>
              <a:path h="635755" w="614948">
                <a:moveTo>
                  <a:pt x="0" y="0"/>
                </a:moveTo>
                <a:lnTo>
                  <a:pt x="614948" y="0"/>
                </a:lnTo>
                <a:lnTo>
                  <a:pt x="614948" y="635755"/>
                </a:lnTo>
                <a:lnTo>
                  <a:pt x="0" y="63575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false" rot="-10800000">
            <a:off x="-440418" y="-2273102"/>
            <a:ext cx="4806532" cy="4806532"/>
          </a:xfrm>
          <a:custGeom>
            <a:avLst/>
            <a:gdLst/>
            <a:ahLst/>
            <a:cxnLst/>
            <a:rect r="r" b="b" t="t" l="l"/>
            <a:pathLst>
              <a:path h="4806532" w="4806532">
                <a:moveTo>
                  <a:pt x="4806533" y="0"/>
                </a:moveTo>
                <a:lnTo>
                  <a:pt x="0" y="0"/>
                </a:lnTo>
                <a:lnTo>
                  <a:pt x="0" y="4806532"/>
                </a:lnTo>
                <a:lnTo>
                  <a:pt x="4806533" y="4806532"/>
                </a:lnTo>
                <a:lnTo>
                  <a:pt x="4806533" y="0"/>
                </a:lnTo>
                <a:close/>
              </a:path>
            </a:pathLst>
          </a:custGeom>
          <a:blipFill>
            <a:blip r:embed="rId4">
              <a:alphaModFix amt="26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2753067" y="2720843"/>
            <a:ext cx="14995910" cy="5629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672"/>
              </a:lnSpc>
              <a:spcBef>
                <a:spcPct val="0"/>
              </a:spcBef>
            </a:pPr>
            <a:r>
              <a:rPr lang="en-US" b="true" sz="3337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Goal: Create a 3-tier ETL Pipeline (Bronze, Silver, Gold zones).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193035" y="1274708"/>
            <a:ext cx="9767663" cy="7302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00"/>
              </a:lnSpc>
            </a:pPr>
            <a:r>
              <a:rPr lang="en-US" sz="5500">
                <a:solidFill>
                  <a:srgbClr val="FCBF01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PROJECT REQUIREMENTS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1500466" y="3865283"/>
            <a:ext cx="924764" cy="924764"/>
            <a:chOff x="0" y="0"/>
            <a:chExt cx="1913890" cy="191389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913890" cy="1913890"/>
            </a:xfrm>
            <a:custGeom>
              <a:avLst/>
              <a:gdLst/>
              <a:ahLst/>
              <a:cxnLst/>
              <a:rect r="r" b="b" t="t" l="l"/>
              <a:pathLst>
                <a:path h="1913890" w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FCBF01"/>
            </a:solidFill>
          </p:spPr>
        </p:sp>
      </p:grpSp>
      <p:sp>
        <p:nvSpPr>
          <p:cNvPr name="Freeform 10" id="10"/>
          <p:cNvSpPr/>
          <p:nvPr/>
        </p:nvSpPr>
        <p:spPr>
          <a:xfrm flipH="false" flipV="false" rot="0">
            <a:off x="1655374" y="3979861"/>
            <a:ext cx="614948" cy="635755"/>
          </a:xfrm>
          <a:custGeom>
            <a:avLst/>
            <a:gdLst/>
            <a:ahLst/>
            <a:cxnLst/>
            <a:rect r="r" b="b" t="t" l="l"/>
            <a:pathLst>
              <a:path h="635755" w="614948">
                <a:moveTo>
                  <a:pt x="0" y="0"/>
                </a:moveTo>
                <a:lnTo>
                  <a:pt x="614948" y="0"/>
                </a:lnTo>
                <a:lnTo>
                  <a:pt x="614948" y="635755"/>
                </a:lnTo>
                <a:lnTo>
                  <a:pt x="0" y="63575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2753067" y="3998138"/>
            <a:ext cx="14995910" cy="30120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672"/>
              </a:lnSpc>
            </a:pPr>
            <a:r>
              <a:rPr lang="en-US" sz="3337" b="true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Process:</a:t>
            </a:r>
          </a:p>
          <a:p>
            <a:pPr algn="just">
              <a:lnSpc>
                <a:spcPts val="612"/>
              </a:lnSpc>
            </a:pPr>
          </a:p>
          <a:p>
            <a:pPr algn="just" marL="720625" indent="-360313" lvl="1">
              <a:lnSpc>
                <a:spcPts val="4672"/>
              </a:lnSpc>
              <a:buFont typeface="Arial"/>
              <a:buChar char="•"/>
            </a:pPr>
            <a:r>
              <a:rPr lang="en-US" b="true" sz="3337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Extract data from Azure Blob Storage.</a:t>
            </a:r>
          </a:p>
          <a:p>
            <a:pPr algn="just" marL="720625" indent="-360313" lvl="1">
              <a:lnSpc>
                <a:spcPts val="4672"/>
              </a:lnSpc>
              <a:buFont typeface="Arial"/>
              <a:buChar char="•"/>
            </a:pPr>
            <a:r>
              <a:rPr lang="en-US" b="true" sz="3337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Transform &amp; clean data using Azure Databricks.</a:t>
            </a:r>
          </a:p>
          <a:p>
            <a:pPr algn="just" marL="720625" indent="-360313" lvl="1">
              <a:lnSpc>
                <a:spcPts val="4672"/>
              </a:lnSpc>
              <a:buFont typeface="Arial"/>
              <a:buChar char="•"/>
            </a:pPr>
            <a:r>
              <a:rPr lang="en-US" b="true" sz="3337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Analyze &amp; visualize results.</a:t>
            </a:r>
          </a:p>
          <a:p>
            <a:pPr algn="just">
              <a:lnSpc>
                <a:spcPts val="4672"/>
              </a:lnSpc>
              <a:spcBef>
                <a:spcPct val="0"/>
              </a:spcBef>
            </a:pPr>
          </a:p>
        </p:txBody>
      </p:sp>
      <p:sp>
        <p:nvSpPr>
          <p:cNvPr name="TextBox 12" id="12"/>
          <p:cNvSpPr txBox="true"/>
          <p:nvPr/>
        </p:nvSpPr>
        <p:spPr>
          <a:xfrm rot="0">
            <a:off x="2753067" y="6783665"/>
            <a:ext cx="14995910" cy="19059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672"/>
              </a:lnSpc>
            </a:pPr>
            <a:r>
              <a:rPr lang="en-US" sz="3337" b="true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Key Deliverables:</a:t>
            </a:r>
          </a:p>
          <a:p>
            <a:pPr algn="just">
              <a:lnSpc>
                <a:spcPts val="1312"/>
              </a:lnSpc>
            </a:pPr>
          </a:p>
          <a:p>
            <a:pPr algn="just" marL="720625" indent="-360312" lvl="1">
              <a:lnSpc>
                <a:spcPts val="4672"/>
              </a:lnSpc>
              <a:buFont typeface="Arial"/>
              <a:buChar char="•"/>
            </a:pPr>
            <a:r>
              <a:rPr lang="en-US" b="true" sz="3337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Scalable data ingestion and transformations.</a:t>
            </a:r>
          </a:p>
          <a:p>
            <a:pPr algn="just" marL="720625" indent="-360312" lvl="1">
              <a:lnSpc>
                <a:spcPts val="4672"/>
              </a:lnSpc>
              <a:buFont typeface="Arial"/>
              <a:buChar char="•"/>
            </a:pPr>
            <a:r>
              <a:rPr lang="en-US" b="true" sz="3337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Trusted, clean dataset for analytics.</a:t>
            </a:r>
          </a:p>
        </p:txBody>
      </p:sp>
      <p:grpSp>
        <p:nvGrpSpPr>
          <p:cNvPr name="Group 13" id="13"/>
          <p:cNvGrpSpPr/>
          <p:nvPr/>
        </p:nvGrpSpPr>
        <p:grpSpPr>
          <a:xfrm rot="0">
            <a:off x="1500466" y="6726237"/>
            <a:ext cx="924764" cy="924764"/>
            <a:chOff x="0" y="0"/>
            <a:chExt cx="1913890" cy="191389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913890" cy="1913890"/>
            </a:xfrm>
            <a:custGeom>
              <a:avLst/>
              <a:gdLst/>
              <a:ahLst/>
              <a:cxnLst/>
              <a:rect r="r" b="b" t="t" l="l"/>
              <a:pathLst>
                <a:path h="1913890" w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FCBF01"/>
            </a:solidFill>
          </p:spPr>
        </p:sp>
      </p:grpSp>
      <p:sp>
        <p:nvSpPr>
          <p:cNvPr name="Freeform 15" id="15"/>
          <p:cNvSpPr/>
          <p:nvPr/>
        </p:nvSpPr>
        <p:spPr>
          <a:xfrm flipH="false" flipV="false" rot="0">
            <a:off x="1655374" y="6840815"/>
            <a:ext cx="614948" cy="635755"/>
          </a:xfrm>
          <a:custGeom>
            <a:avLst/>
            <a:gdLst/>
            <a:ahLst/>
            <a:cxnLst/>
            <a:rect r="r" b="b" t="t" l="l"/>
            <a:pathLst>
              <a:path h="635755" w="614948">
                <a:moveTo>
                  <a:pt x="0" y="0"/>
                </a:moveTo>
                <a:lnTo>
                  <a:pt x="614948" y="0"/>
                </a:lnTo>
                <a:lnTo>
                  <a:pt x="614948" y="635755"/>
                </a:lnTo>
                <a:lnTo>
                  <a:pt x="0" y="63575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A19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3373148">
            <a:off x="-1412323" y="-775628"/>
            <a:ext cx="4305786" cy="2744129"/>
            <a:chOff x="0" y="0"/>
            <a:chExt cx="2354580" cy="150060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353310" cy="1500602"/>
            </a:xfrm>
            <a:custGeom>
              <a:avLst/>
              <a:gdLst/>
              <a:ahLst/>
              <a:cxnLst/>
              <a:rect r="r" b="b" t="t" l="l"/>
              <a:pathLst>
                <a:path h="1500602" w="2353310">
                  <a:moveTo>
                    <a:pt x="784860" y="1433292"/>
                  </a:moveTo>
                  <a:cubicBezTo>
                    <a:pt x="905510" y="1473932"/>
                    <a:pt x="1042670" y="1500602"/>
                    <a:pt x="1177290" y="1500602"/>
                  </a:cubicBezTo>
                  <a:cubicBezTo>
                    <a:pt x="1311910" y="1500602"/>
                    <a:pt x="1441450" y="1477742"/>
                    <a:pt x="1560830" y="1437102"/>
                  </a:cubicBezTo>
                  <a:cubicBezTo>
                    <a:pt x="1563370" y="1435832"/>
                    <a:pt x="1565910" y="1435832"/>
                    <a:pt x="1568450" y="1434562"/>
                  </a:cubicBezTo>
                  <a:cubicBezTo>
                    <a:pt x="2016760" y="1272002"/>
                    <a:pt x="2346960" y="842742"/>
                    <a:pt x="2353310" y="345303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345085"/>
                  </a:lnTo>
                  <a:cubicBezTo>
                    <a:pt x="6350" y="845282"/>
                    <a:pt x="331470" y="1274542"/>
                    <a:pt x="784860" y="1433292"/>
                  </a:cubicBezTo>
                  <a:close/>
                </a:path>
              </a:pathLst>
            </a:custGeom>
            <a:solidFill>
              <a:srgbClr val="DFAC0D"/>
            </a:solidFill>
          </p:spPr>
        </p:sp>
      </p:grpSp>
      <p:grpSp>
        <p:nvGrpSpPr>
          <p:cNvPr name="Group 4" id="4"/>
          <p:cNvGrpSpPr/>
          <p:nvPr/>
        </p:nvGrpSpPr>
        <p:grpSpPr>
          <a:xfrm rot="3292812">
            <a:off x="15619473" y="-773608"/>
            <a:ext cx="4305786" cy="2744129"/>
            <a:chOff x="0" y="0"/>
            <a:chExt cx="2354580" cy="1500602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353310" cy="1500602"/>
            </a:xfrm>
            <a:custGeom>
              <a:avLst/>
              <a:gdLst/>
              <a:ahLst/>
              <a:cxnLst/>
              <a:rect r="r" b="b" t="t" l="l"/>
              <a:pathLst>
                <a:path h="1500602" w="2353310">
                  <a:moveTo>
                    <a:pt x="784860" y="1433292"/>
                  </a:moveTo>
                  <a:cubicBezTo>
                    <a:pt x="905510" y="1473932"/>
                    <a:pt x="1042670" y="1500602"/>
                    <a:pt x="1177290" y="1500602"/>
                  </a:cubicBezTo>
                  <a:cubicBezTo>
                    <a:pt x="1311910" y="1500602"/>
                    <a:pt x="1441450" y="1477742"/>
                    <a:pt x="1560830" y="1437102"/>
                  </a:cubicBezTo>
                  <a:cubicBezTo>
                    <a:pt x="1563370" y="1435832"/>
                    <a:pt x="1565910" y="1435832"/>
                    <a:pt x="1568450" y="1434562"/>
                  </a:cubicBezTo>
                  <a:cubicBezTo>
                    <a:pt x="2016760" y="1272002"/>
                    <a:pt x="2346960" y="842742"/>
                    <a:pt x="2353310" y="345303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345085"/>
                  </a:lnTo>
                  <a:cubicBezTo>
                    <a:pt x="6350" y="845282"/>
                    <a:pt x="331470" y="1274542"/>
                    <a:pt x="784860" y="1433292"/>
                  </a:cubicBezTo>
                  <a:close/>
                </a:path>
              </a:pathLst>
            </a:custGeom>
            <a:solidFill>
              <a:srgbClr val="DFAC0D"/>
            </a:solid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1028700" y="2155553"/>
            <a:ext cx="7585701" cy="7773139"/>
          </a:xfrm>
          <a:custGeom>
            <a:avLst/>
            <a:gdLst/>
            <a:ahLst/>
            <a:cxnLst/>
            <a:rect r="r" b="b" t="t" l="l"/>
            <a:pathLst>
              <a:path h="7773139" w="7585701">
                <a:moveTo>
                  <a:pt x="0" y="0"/>
                </a:moveTo>
                <a:lnTo>
                  <a:pt x="7585701" y="0"/>
                </a:lnTo>
                <a:lnTo>
                  <a:pt x="7585701" y="7773139"/>
                </a:lnTo>
                <a:lnTo>
                  <a:pt x="0" y="777313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2468032" y="184677"/>
            <a:ext cx="15819968" cy="11372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240"/>
              </a:lnSpc>
              <a:spcBef>
                <a:spcPct val="0"/>
              </a:spcBef>
            </a:pPr>
            <a:r>
              <a:rPr lang="en-US" b="true" sz="6600">
                <a:solidFill>
                  <a:srgbClr val="F1C024"/>
                </a:solidFill>
                <a:latin typeface="Open Sauce Heavy"/>
                <a:ea typeface="Open Sauce Heavy"/>
                <a:cs typeface="Open Sauce Heavy"/>
                <a:sym typeface="Open Sauce Heavy"/>
              </a:rPr>
              <a:t>Architectural &amp; ER Diagram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8961145" y="2155553"/>
            <a:ext cx="8811221" cy="7676776"/>
          </a:xfrm>
          <a:custGeom>
            <a:avLst/>
            <a:gdLst/>
            <a:ahLst/>
            <a:cxnLst/>
            <a:rect r="r" b="b" t="t" l="l"/>
            <a:pathLst>
              <a:path h="7676776" w="8811221">
                <a:moveTo>
                  <a:pt x="0" y="0"/>
                </a:moveTo>
                <a:lnTo>
                  <a:pt x="8811221" y="0"/>
                </a:lnTo>
                <a:lnTo>
                  <a:pt x="8811221" y="7676776"/>
                </a:lnTo>
                <a:lnTo>
                  <a:pt x="0" y="767677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bg>
      <p:bgPr>
        <a:solidFill>
          <a:srgbClr val="1A19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3373148">
            <a:off x="-1412323" y="-775628"/>
            <a:ext cx="4305786" cy="2744129"/>
            <a:chOff x="0" y="0"/>
            <a:chExt cx="2354580" cy="150060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353310" cy="1500602"/>
            </a:xfrm>
            <a:custGeom>
              <a:avLst/>
              <a:gdLst/>
              <a:ahLst/>
              <a:cxnLst/>
              <a:rect r="r" b="b" t="t" l="l"/>
              <a:pathLst>
                <a:path h="1500602" w="2353310">
                  <a:moveTo>
                    <a:pt x="784860" y="1433292"/>
                  </a:moveTo>
                  <a:cubicBezTo>
                    <a:pt x="905510" y="1473932"/>
                    <a:pt x="1042670" y="1500602"/>
                    <a:pt x="1177290" y="1500602"/>
                  </a:cubicBezTo>
                  <a:cubicBezTo>
                    <a:pt x="1311910" y="1500602"/>
                    <a:pt x="1441450" y="1477742"/>
                    <a:pt x="1560830" y="1437102"/>
                  </a:cubicBezTo>
                  <a:cubicBezTo>
                    <a:pt x="1563370" y="1435832"/>
                    <a:pt x="1565910" y="1435832"/>
                    <a:pt x="1568450" y="1434562"/>
                  </a:cubicBezTo>
                  <a:cubicBezTo>
                    <a:pt x="2016760" y="1272002"/>
                    <a:pt x="2346960" y="842742"/>
                    <a:pt x="2353310" y="345303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345085"/>
                  </a:lnTo>
                  <a:cubicBezTo>
                    <a:pt x="6350" y="845282"/>
                    <a:pt x="331470" y="1274542"/>
                    <a:pt x="784860" y="1433292"/>
                  </a:cubicBezTo>
                  <a:close/>
                </a:path>
              </a:pathLst>
            </a:custGeom>
            <a:solidFill>
              <a:srgbClr val="DFAC0D"/>
            </a:solidFill>
          </p:spPr>
        </p:sp>
      </p:grpSp>
      <p:grpSp>
        <p:nvGrpSpPr>
          <p:cNvPr name="Group 4" id="4"/>
          <p:cNvGrpSpPr/>
          <p:nvPr/>
        </p:nvGrpSpPr>
        <p:grpSpPr>
          <a:xfrm rot="3292812">
            <a:off x="15619473" y="-773608"/>
            <a:ext cx="4305786" cy="2744129"/>
            <a:chOff x="0" y="0"/>
            <a:chExt cx="2354580" cy="1500602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353310" cy="1500602"/>
            </a:xfrm>
            <a:custGeom>
              <a:avLst/>
              <a:gdLst/>
              <a:ahLst/>
              <a:cxnLst/>
              <a:rect r="r" b="b" t="t" l="l"/>
              <a:pathLst>
                <a:path h="1500602" w="2353310">
                  <a:moveTo>
                    <a:pt x="784860" y="1433292"/>
                  </a:moveTo>
                  <a:cubicBezTo>
                    <a:pt x="905510" y="1473932"/>
                    <a:pt x="1042670" y="1500602"/>
                    <a:pt x="1177290" y="1500602"/>
                  </a:cubicBezTo>
                  <a:cubicBezTo>
                    <a:pt x="1311910" y="1500602"/>
                    <a:pt x="1441450" y="1477742"/>
                    <a:pt x="1560830" y="1437102"/>
                  </a:cubicBezTo>
                  <a:cubicBezTo>
                    <a:pt x="1563370" y="1435832"/>
                    <a:pt x="1565910" y="1435832"/>
                    <a:pt x="1568450" y="1434562"/>
                  </a:cubicBezTo>
                  <a:cubicBezTo>
                    <a:pt x="2016760" y="1272002"/>
                    <a:pt x="2346960" y="842742"/>
                    <a:pt x="2353310" y="345303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345085"/>
                  </a:lnTo>
                  <a:cubicBezTo>
                    <a:pt x="6350" y="845282"/>
                    <a:pt x="331470" y="1274542"/>
                    <a:pt x="784860" y="1433292"/>
                  </a:cubicBezTo>
                  <a:close/>
                </a:path>
              </a:pathLst>
            </a:custGeom>
            <a:solidFill>
              <a:srgbClr val="DFAC0D"/>
            </a:solidFill>
          </p:spPr>
        </p:sp>
      </p:grpSp>
      <p:sp>
        <p:nvSpPr>
          <p:cNvPr name="TextBox 6" id="6"/>
          <p:cNvSpPr txBox="true"/>
          <p:nvPr/>
        </p:nvSpPr>
        <p:spPr>
          <a:xfrm rot="0">
            <a:off x="2404183" y="885825"/>
            <a:ext cx="14717413" cy="12693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360"/>
              </a:lnSpc>
              <a:spcBef>
                <a:spcPct val="0"/>
              </a:spcBef>
            </a:pPr>
            <a:r>
              <a:rPr lang="en-US" b="true" sz="7400">
                <a:solidFill>
                  <a:srgbClr val="F1C024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Workflow: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404183" y="2677160"/>
            <a:ext cx="14992821" cy="65811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sz="3399" b="true">
                <a:solidFill>
                  <a:srgbClr val="F1C024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Step 1:</a:t>
            </a:r>
            <a:r>
              <a:rPr lang="en-US" sz="3399">
                <a:solidFill>
                  <a:srgbClr val="F1C024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Ingestion (Bronze Zone):</a:t>
            </a:r>
          </a:p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F1C024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Upload data to Azure Blob Storage.</a:t>
            </a:r>
          </a:p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F1C024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Copy data to Azure Data Lake Storage.</a:t>
            </a:r>
          </a:p>
          <a:p>
            <a:pPr algn="l">
              <a:lnSpc>
                <a:spcPts val="4759"/>
              </a:lnSpc>
            </a:pPr>
          </a:p>
          <a:p>
            <a:pPr algn="l">
              <a:lnSpc>
                <a:spcPts val="4759"/>
              </a:lnSpc>
            </a:pPr>
            <a:r>
              <a:rPr lang="en-US" sz="3399" b="true">
                <a:solidFill>
                  <a:srgbClr val="F1C024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Step 2:</a:t>
            </a:r>
            <a:r>
              <a:rPr lang="en-US" sz="3399">
                <a:solidFill>
                  <a:srgbClr val="F1C024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Transformation (Silver Zone):</a:t>
            </a:r>
          </a:p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F1C024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Cleaning, deduplication, type conversions, and filtering.</a:t>
            </a:r>
          </a:p>
          <a:p>
            <a:pPr algn="l">
              <a:lnSpc>
                <a:spcPts val="4759"/>
              </a:lnSpc>
            </a:pPr>
          </a:p>
          <a:p>
            <a:pPr algn="l">
              <a:lnSpc>
                <a:spcPts val="4759"/>
              </a:lnSpc>
            </a:pPr>
            <a:r>
              <a:rPr lang="en-US" sz="3399" b="true">
                <a:solidFill>
                  <a:srgbClr val="F1C024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Step 3:</a:t>
            </a:r>
            <a:r>
              <a:rPr lang="en-US" sz="3399">
                <a:solidFill>
                  <a:srgbClr val="F1C024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Analytical Zone (Gold Zone):</a:t>
            </a:r>
          </a:p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F1C024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Aggregate data by region, category, and year.</a:t>
            </a:r>
          </a:p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F1C024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Compute metrics: Profit margin, discount trends, sales growth.</a:t>
            </a:r>
          </a:p>
          <a:p>
            <a:pPr algn="l">
              <a:lnSpc>
                <a:spcPts val="475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A19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3373148">
            <a:off x="-1412323" y="-775628"/>
            <a:ext cx="4305786" cy="2744129"/>
            <a:chOff x="0" y="0"/>
            <a:chExt cx="2354580" cy="150060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353310" cy="1500602"/>
            </a:xfrm>
            <a:custGeom>
              <a:avLst/>
              <a:gdLst/>
              <a:ahLst/>
              <a:cxnLst/>
              <a:rect r="r" b="b" t="t" l="l"/>
              <a:pathLst>
                <a:path h="1500602" w="2353310">
                  <a:moveTo>
                    <a:pt x="784860" y="1433292"/>
                  </a:moveTo>
                  <a:cubicBezTo>
                    <a:pt x="905510" y="1473932"/>
                    <a:pt x="1042670" y="1500602"/>
                    <a:pt x="1177290" y="1500602"/>
                  </a:cubicBezTo>
                  <a:cubicBezTo>
                    <a:pt x="1311910" y="1500602"/>
                    <a:pt x="1441450" y="1477742"/>
                    <a:pt x="1560830" y="1437102"/>
                  </a:cubicBezTo>
                  <a:cubicBezTo>
                    <a:pt x="1563370" y="1435832"/>
                    <a:pt x="1565910" y="1435832"/>
                    <a:pt x="1568450" y="1434562"/>
                  </a:cubicBezTo>
                  <a:cubicBezTo>
                    <a:pt x="2016760" y="1272002"/>
                    <a:pt x="2346960" y="842742"/>
                    <a:pt x="2353310" y="345303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345085"/>
                  </a:lnTo>
                  <a:cubicBezTo>
                    <a:pt x="6350" y="845282"/>
                    <a:pt x="331470" y="1274542"/>
                    <a:pt x="784860" y="1433292"/>
                  </a:cubicBezTo>
                  <a:close/>
                </a:path>
              </a:pathLst>
            </a:custGeom>
            <a:solidFill>
              <a:srgbClr val="DFAC0D"/>
            </a:solidFill>
          </p:spPr>
        </p:sp>
      </p:grpSp>
      <p:grpSp>
        <p:nvGrpSpPr>
          <p:cNvPr name="Group 4" id="4"/>
          <p:cNvGrpSpPr/>
          <p:nvPr/>
        </p:nvGrpSpPr>
        <p:grpSpPr>
          <a:xfrm rot="3292812">
            <a:off x="15619473" y="-773608"/>
            <a:ext cx="4305786" cy="2744129"/>
            <a:chOff x="0" y="0"/>
            <a:chExt cx="2354580" cy="1500602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353310" cy="1500602"/>
            </a:xfrm>
            <a:custGeom>
              <a:avLst/>
              <a:gdLst/>
              <a:ahLst/>
              <a:cxnLst/>
              <a:rect r="r" b="b" t="t" l="l"/>
              <a:pathLst>
                <a:path h="1500602" w="2353310">
                  <a:moveTo>
                    <a:pt x="784860" y="1433292"/>
                  </a:moveTo>
                  <a:cubicBezTo>
                    <a:pt x="905510" y="1473932"/>
                    <a:pt x="1042670" y="1500602"/>
                    <a:pt x="1177290" y="1500602"/>
                  </a:cubicBezTo>
                  <a:cubicBezTo>
                    <a:pt x="1311910" y="1500602"/>
                    <a:pt x="1441450" y="1477742"/>
                    <a:pt x="1560830" y="1437102"/>
                  </a:cubicBezTo>
                  <a:cubicBezTo>
                    <a:pt x="1563370" y="1435832"/>
                    <a:pt x="1565910" y="1435832"/>
                    <a:pt x="1568450" y="1434562"/>
                  </a:cubicBezTo>
                  <a:cubicBezTo>
                    <a:pt x="2016760" y="1272002"/>
                    <a:pt x="2346960" y="842742"/>
                    <a:pt x="2353310" y="345303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345085"/>
                  </a:lnTo>
                  <a:cubicBezTo>
                    <a:pt x="6350" y="845282"/>
                    <a:pt x="331470" y="1274542"/>
                    <a:pt x="784860" y="1433292"/>
                  </a:cubicBezTo>
                  <a:close/>
                </a:path>
              </a:pathLst>
            </a:custGeom>
            <a:solidFill>
              <a:srgbClr val="DFAC0D"/>
            </a:solid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2326810" y="2997957"/>
            <a:ext cx="14069136" cy="4291086"/>
          </a:xfrm>
          <a:custGeom>
            <a:avLst/>
            <a:gdLst/>
            <a:ahLst/>
            <a:cxnLst/>
            <a:rect r="r" b="b" t="t" l="l"/>
            <a:pathLst>
              <a:path h="4291086" w="14069136">
                <a:moveTo>
                  <a:pt x="0" y="0"/>
                </a:moveTo>
                <a:lnTo>
                  <a:pt x="14069136" y="0"/>
                </a:lnTo>
                <a:lnTo>
                  <a:pt x="14069136" y="4291086"/>
                </a:lnTo>
                <a:lnTo>
                  <a:pt x="0" y="429108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2326810" y="453561"/>
            <a:ext cx="12178095" cy="13258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919"/>
              </a:lnSpc>
              <a:spcBef>
                <a:spcPct val="0"/>
              </a:spcBef>
            </a:pPr>
            <a:r>
              <a:rPr lang="en-US" b="true" sz="7800">
                <a:solidFill>
                  <a:srgbClr val="F1C024"/>
                </a:solidFill>
                <a:latin typeface="Open Sauce Heavy"/>
                <a:ea typeface="Open Sauce Heavy"/>
                <a:cs typeface="Open Sauce Heavy"/>
                <a:sym typeface="Open Sauce Heavy"/>
              </a:rPr>
              <a:t>DESIGN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A19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3373148">
            <a:off x="-1412323" y="-775628"/>
            <a:ext cx="4305786" cy="2744129"/>
            <a:chOff x="0" y="0"/>
            <a:chExt cx="2354580" cy="150060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353310" cy="1500602"/>
            </a:xfrm>
            <a:custGeom>
              <a:avLst/>
              <a:gdLst/>
              <a:ahLst/>
              <a:cxnLst/>
              <a:rect r="r" b="b" t="t" l="l"/>
              <a:pathLst>
                <a:path h="1500602" w="2353310">
                  <a:moveTo>
                    <a:pt x="784860" y="1433292"/>
                  </a:moveTo>
                  <a:cubicBezTo>
                    <a:pt x="905510" y="1473932"/>
                    <a:pt x="1042670" y="1500602"/>
                    <a:pt x="1177290" y="1500602"/>
                  </a:cubicBezTo>
                  <a:cubicBezTo>
                    <a:pt x="1311910" y="1500602"/>
                    <a:pt x="1441450" y="1477742"/>
                    <a:pt x="1560830" y="1437102"/>
                  </a:cubicBezTo>
                  <a:cubicBezTo>
                    <a:pt x="1563370" y="1435832"/>
                    <a:pt x="1565910" y="1435832"/>
                    <a:pt x="1568450" y="1434562"/>
                  </a:cubicBezTo>
                  <a:cubicBezTo>
                    <a:pt x="2016760" y="1272002"/>
                    <a:pt x="2346960" y="842742"/>
                    <a:pt x="2353310" y="345303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345085"/>
                  </a:lnTo>
                  <a:cubicBezTo>
                    <a:pt x="6350" y="845282"/>
                    <a:pt x="331470" y="1274542"/>
                    <a:pt x="784860" y="1433292"/>
                  </a:cubicBezTo>
                  <a:close/>
                </a:path>
              </a:pathLst>
            </a:custGeom>
            <a:solidFill>
              <a:srgbClr val="DFAC0D"/>
            </a:solidFill>
          </p:spPr>
        </p:sp>
      </p:grpSp>
      <p:grpSp>
        <p:nvGrpSpPr>
          <p:cNvPr name="Group 4" id="4"/>
          <p:cNvGrpSpPr/>
          <p:nvPr/>
        </p:nvGrpSpPr>
        <p:grpSpPr>
          <a:xfrm rot="3292812">
            <a:off x="15619473" y="-773608"/>
            <a:ext cx="4305786" cy="2744129"/>
            <a:chOff x="0" y="0"/>
            <a:chExt cx="2354580" cy="1500602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353310" cy="1500602"/>
            </a:xfrm>
            <a:custGeom>
              <a:avLst/>
              <a:gdLst/>
              <a:ahLst/>
              <a:cxnLst/>
              <a:rect r="r" b="b" t="t" l="l"/>
              <a:pathLst>
                <a:path h="1500602" w="2353310">
                  <a:moveTo>
                    <a:pt x="784860" y="1433292"/>
                  </a:moveTo>
                  <a:cubicBezTo>
                    <a:pt x="905510" y="1473932"/>
                    <a:pt x="1042670" y="1500602"/>
                    <a:pt x="1177290" y="1500602"/>
                  </a:cubicBezTo>
                  <a:cubicBezTo>
                    <a:pt x="1311910" y="1500602"/>
                    <a:pt x="1441450" y="1477742"/>
                    <a:pt x="1560830" y="1437102"/>
                  </a:cubicBezTo>
                  <a:cubicBezTo>
                    <a:pt x="1563370" y="1435832"/>
                    <a:pt x="1565910" y="1435832"/>
                    <a:pt x="1568450" y="1434562"/>
                  </a:cubicBezTo>
                  <a:cubicBezTo>
                    <a:pt x="2016760" y="1272002"/>
                    <a:pt x="2346960" y="842742"/>
                    <a:pt x="2353310" y="345303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345085"/>
                  </a:lnTo>
                  <a:cubicBezTo>
                    <a:pt x="6350" y="845282"/>
                    <a:pt x="331470" y="1274542"/>
                    <a:pt x="784860" y="1433292"/>
                  </a:cubicBezTo>
                  <a:close/>
                </a:path>
              </a:pathLst>
            </a:custGeom>
            <a:solidFill>
              <a:srgbClr val="DFAC0D"/>
            </a:solid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2326810" y="2151116"/>
            <a:ext cx="15638980" cy="7619444"/>
          </a:xfrm>
          <a:custGeom>
            <a:avLst/>
            <a:gdLst/>
            <a:ahLst/>
            <a:cxnLst/>
            <a:rect r="r" b="b" t="t" l="l"/>
            <a:pathLst>
              <a:path h="7619444" w="15638980">
                <a:moveTo>
                  <a:pt x="0" y="0"/>
                </a:moveTo>
                <a:lnTo>
                  <a:pt x="15638980" y="0"/>
                </a:lnTo>
                <a:lnTo>
                  <a:pt x="15638980" y="7619443"/>
                </a:lnTo>
                <a:lnTo>
                  <a:pt x="0" y="761944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0445" r="0" b="-5008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2326810" y="453561"/>
            <a:ext cx="12178095" cy="13258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919"/>
              </a:lnSpc>
              <a:spcBef>
                <a:spcPct val="0"/>
              </a:spcBef>
            </a:pPr>
            <a:r>
              <a:rPr lang="en-US" b="true" sz="7800">
                <a:solidFill>
                  <a:srgbClr val="F1C024"/>
                </a:solidFill>
                <a:latin typeface="Open Sauce Heavy"/>
                <a:ea typeface="Open Sauce Heavy"/>
                <a:cs typeface="Open Sauce Heavy"/>
                <a:sym typeface="Open Sauce Heavy"/>
              </a:rPr>
              <a:t>TASKS DONE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A19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3373148">
            <a:off x="-1412323" y="-775628"/>
            <a:ext cx="4305786" cy="2744129"/>
            <a:chOff x="0" y="0"/>
            <a:chExt cx="2354580" cy="150060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353310" cy="1500602"/>
            </a:xfrm>
            <a:custGeom>
              <a:avLst/>
              <a:gdLst/>
              <a:ahLst/>
              <a:cxnLst/>
              <a:rect r="r" b="b" t="t" l="l"/>
              <a:pathLst>
                <a:path h="1500602" w="2353310">
                  <a:moveTo>
                    <a:pt x="784860" y="1433292"/>
                  </a:moveTo>
                  <a:cubicBezTo>
                    <a:pt x="905510" y="1473932"/>
                    <a:pt x="1042670" y="1500602"/>
                    <a:pt x="1177290" y="1500602"/>
                  </a:cubicBezTo>
                  <a:cubicBezTo>
                    <a:pt x="1311910" y="1500602"/>
                    <a:pt x="1441450" y="1477742"/>
                    <a:pt x="1560830" y="1437102"/>
                  </a:cubicBezTo>
                  <a:cubicBezTo>
                    <a:pt x="1563370" y="1435832"/>
                    <a:pt x="1565910" y="1435832"/>
                    <a:pt x="1568450" y="1434562"/>
                  </a:cubicBezTo>
                  <a:cubicBezTo>
                    <a:pt x="2016760" y="1272002"/>
                    <a:pt x="2346960" y="842742"/>
                    <a:pt x="2353310" y="345303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345085"/>
                  </a:lnTo>
                  <a:cubicBezTo>
                    <a:pt x="6350" y="845282"/>
                    <a:pt x="331470" y="1274542"/>
                    <a:pt x="784860" y="1433292"/>
                  </a:cubicBezTo>
                  <a:close/>
                </a:path>
              </a:pathLst>
            </a:custGeom>
            <a:solidFill>
              <a:srgbClr val="DFAC0D"/>
            </a:solidFill>
          </p:spPr>
        </p:sp>
      </p:grpSp>
      <p:grpSp>
        <p:nvGrpSpPr>
          <p:cNvPr name="Group 4" id="4"/>
          <p:cNvGrpSpPr/>
          <p:nvPr/>
        </p:nvGrpSpPr>
        <p:grpSpPr>
          <a:xfrm rot="3292812">
            <a:off x="15619473" y="-773608"/>
            <a:ext cx="4305786" cy="2744129"/>
            <a:chOff x="0" y="0"/>
            <a:chExt cx="2354580" cy="1500602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353310" cy="1500602"/>
            </a:xfrm>
            <a:custGeom>
              <a:avLst/>
              <a:gdLst/>
              <a:ahLst/>
              <a:cxnLst/>
              <a:rect r="r" b="b" t="t" l="l"/>
              <a:pathLst>
                <a:path h="1500602" w="2353310">
                  <a:moveTo>
                    <a:pt x="784860" y="1433292"/>
                  </a:moveTo>
                  <a:cubicBezTo>
                    <a:pt x="905510" y="1473932"/>
                    <a:pt x="1042670" y="1500602"/>
                    <a:pt x="1177290" y="1500602"/>
                  </a:cubicBezTo>
                  <a:cubicBezTo>
                    <a:pt x="1311910" y="1500602"/>
                    <a:pt x="1441450" y="1477742"/>
                    <a:pt x="1560830" y="1437102"/>
                  </a:cubicBezTo>
                  <a:cubicBezTo>
                    <a:pt x="1563370" y="1435832"/>
                    <a:pt x="1565910" y="1435832"/>
                    <a:pt x="1568450" y="1434562"/>
                  </a:cubicBezTo>
                  <a:cubicBezTo>
                    <a:pt x="2016760" y="1272002"/>
                    <a:pt x="2346960" y="842742"/>
                    <a:pt x="2353310" y="345303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345085"/>
                  </a:lnTo>
                  <a:cubicBezTo>
                    <a:pt x="6350" y="845282"/>
                    <a:pt x="331470" y="1274542"/>
                    <a:pt x="784860" y="1433292"/>
                  </a:cubicBezTo>
                  <a:close/>
                </a:path>
              </a:pathLst>
            </a:custGeom>
            <a:solidFill>
              <a:srgbClr val="DFAC0D"/>
            </a:solid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2198731" y="2060736"/>
            <a:ext cx="15203098" cy="7740071"/>
          </a:xfrm>
          <a:custGeom>
            <a:avLst/>
            <a:gdLst/>
            <a:ahLst/>
            <a:cxnLst/>
            <a:rect r="r" b="b" t="t" l="l"/>
            <a:pathLst>
              <a:path h="7740071" w="15203098">
                <a:moveTo>
                  <a:pt x="0" y="0"/>
                </a:moveTo>
                <a:lnTo>
                  <a:pt x="15203098" y="0"/>
                </a:lnTo>
                <a:lnTo>
                  <a:pt x="15203098" y="7740072"/>
                </a:lnTo>
                <a:lnTo>
                  <a:pt x="0" y="774007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4700" r="0" b="-5785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2198731" y="453561"/>
            <a:ext cx="12178095" cy="13258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919"/>
              </a:lnSpc>
              <a:spcBef>
                <a:spcPct val="0"/>
              </a:spcBef>
            </a:pPr>
            <a:r>
              <a:rPr lang="en-US" b="true" sz="7800">
                <a:solidFill>
                  <a:srgbClr val="F1C024"/>
                </a:solidFill>
                <a:latin typeface="Open Sauce Heavy"/>
                <a:ea typeface="Open Sauce Heavy"/>
                <a:cs typeface="Open Sauce Heavy"/>
                <a:sym typeface="Open Sauce Heavy"/>
              </a:rPr>
              <a:t>TASKS DONE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A19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76797" y="2055969"/>
            <a:ext cx="7906902" cy="3597897"/>
          </a:xfrm>
          <a:custGeom>
            <a:avLst/>
            <a:gdLst/>
            <a:ahLst/>
            <a:cxnLst/>
            <a:rect r="r" b="b" t="t" l="l"/>
            <a:pathLst>
              <a:path h="3597897" w="7906902">
                <a:moveTo>
                  <a:pt x="0" y="0"/>
                </a:moveTo>
                <a:lnTo>
                  <a:pt x="7906902" y="0"/>
                </a:lnTo>
                <a:lnTo>
                  <a:pt x="7906902" y="3597897"/>
                </a:lnTo>
                <a:lnTo>
                  <a:pt x="0" y="359789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-5821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839591" y="6558152"/>
            <a:ext cx="8115969" cy="3436698"/>
          </a:xfrm>
          <a:custGeom>
            <a:avLst/>
            <a:gdLst/>
            <a:ahLst/>
            <a:cxnLst/>
            <a:rect r="r" b="b" t="t" l="l"/>
            <a:pathLst>
              <a:path h="3436698" w="8115969">
                <a:moveTo>
                  <a:pt x="0" y="0"/>
                </a:moveTo>
                <a:lnTo>
                  <a:pt x="8115970" y="0"/>
                </a:lnTo>
                <a:lnTo>
                  <a:pt x="8115970" y="3436698"/>
                </a:lnTo>
                <a:lnTo>
                  <a:pt x="0" y="343669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2137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740570" y="6529660"/>
            <a:ext cx="7943130" cy="3465190"/>
          </a:xfrm>
          <a:custGeom>
            <a:avLst/>
            <a:gdLst/>
            <a:ahLst/>
            <a:cxnLst/>
            <a:rect r="r" b="b" t="t" l="l"/>
            <a:pathLst>
              <a:path h="3465190" w="7943130">
                <a:moveTo>
                  <a:pt x="0" y="0"/>
                </a:moveTo>
                <a:lnTo>
                  <a:pt x="7943129" y="0"/>
                </a:lnTo>
                <a:lnTo>
                  <a:pt x="7943129" y="3465190"/>
                </a:lnTo>
                <a:lnTo>
                  <a:pt x="0" y="346519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9839591" y="2055969"/>
            <a:ext cx="8115969" cy="3763781"/>
          </a:xfrm>
          <a:custGeom>
            <a:avLst/>
            <a:gdLst/>
            <a:ahLst/>
            <a:cxnLst/>
            <a:rect r="r" b="b" t="t" l="l"/>
            <a:pathLst>
              <a:path h="3763781" w="8115969">
                <a:moveTo>
                  <a:pt x="0" y="0"/>
                </a:moveTo>
                <a:lnTo>
                  <a:pt x="8115970" y="0"/>
                </a:lnTo>
                <a:lnTo>
                  <a:pt x="8115970" y="3763781"/>
                </a:lnTo>
                <a:lnTo>
                  <a:pt x="0" y="376378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740570" y="465107"/>
            <a:ext cx="12178095" cy="10877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820"/>
              </a:lnSpc>
              <a:spcBef>
                <a:spcPct val="0"/>
              </a:spcBef>
            </a:pPr>
            <a:r>
              <a:rPr lang="en-US" b="true" sz="6300">
                <a:solidFill>
                  <a:srgbClr val="F1C024"/>
                </a:solidFill>
                <a:latin typeface="Open Sauce Heavy"/>
                <a:ea typeface="Open Sauce Heavy"/>
                <a:cs typeface="Open Sauce Heavy"/>
                <a:sym typeface="Open Sauce Heavy"/>
              </a:rPr>
              <a:t>ANALYSIS &amp; VISUALIZATIONS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DAGPKfSkIR4</dc:identifier>
  <dcterms:modified xsi:type="dcterms:W3CDTF">2011-08-01T06:04:30Z</dcterms:modified>
  <cp:revision>1</cp:revision>
  <dc:title>EMOTIONAL INTELLIGENCE</dc:title>
</cp:coreProperties>
</file>