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501" r:id="rId3"/>
    <p:sldId id="502" r:id="rId4"/>
    <p:sldId id="477" r:id="rId5"/>
    <p:sldId id="480" r:id="rId6"/>
    <p:sldId id="481" r:id="rId7"/>
    <p:sldId id="484" r:id="rId8"/>
    <p:sldId id="482" r:id="rId9"/>
    <p:sldId id="485" r:id="rId10"/>
    <p:sldId id="483" r:id="rId11"/>
    <p:sldId id="486" r:id="rId12"/>
    <p:sldId id="495" r:id="rId13"/>
    <p:sldId id="478" r:id="rId14"/>
    <p:sldId id="487" r:id="rId15"/>
    <p:sldId id="488" r:id="rId16"/>
    <p:sldId id="489" r:id="rId17"/>
    <p:sldId id="491" r:id="rId18"/>
    <p:sldId id="492" r:id="rId19"/>
    <p:sldId id="493" r:id="rId20"/>
    <p:sldId id="496" r:id="rId21"/>
    <p:sldId id="497" r:id="rId22"/>
    <p:sldId id="499" r:id="rId23"/>
    <p:sldId id="490" r:id="rId24"/>
    <p:sldId id="498" r:id="rId25"/>
    <p:sldId id="5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uganti Venkata Ramana Murthy (EEE)" initials="OVRM(" lastIdx="1" clrIdx="0">
    <p:extLst>
      <p:ext uri="{19B8F6BF-5375-455C-9EA6-DF929625EA0E}">
        <p15:presenceInfo xmlns:p15="http://schemas.microsoft.com/office/powerpoint/2012/main" userId="Oruganti Venkata Ramana Murthy (EE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>
      <p:cViewPr varScale="1">
        <p:scale>
          <a:sx n="72" d="100"/>
          <a:sy n="72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rsh Ravikumar" userId="6693cc753266eaaa" providerId="LiveId" clId="{F03E425F-39B6-455C-BD4E-23ABA1B78AB0}"/>
    <pc:docChg chg="modSld sldOrd">
      <pc:chgData name="Adarsh Ravikumar" userId="6693cc753266eaaa" providerId="LiveId" clId="{F03E425F-39B6-455C-BD4E-23ABA1B78AB0}" dt="2022-11-20T03:37:08.609" v="6" actId="20577"/>
      <pc:docMkLst>
        <pc:docMk/>
      </pc:docMkLst>
      <pc:sldChg chg="modSp mod">
        <pc:chgData name="Adarsh Ravikumar" userId="6693cc753266eaaa" providerId="LiveId" clId="{F03E425F-39B6-455C-BD4E-23ABA1B78AB0}" dt="2022-11-20T03:37:08.609" v="6" actId="20577"/>
        <pc:sldMkLst>
          <pc:docMk/>
          <pc:sldMk cId="4056647298" sldId="500"/>
        </pc:sldMkLst>
        <pc:spChg chg="mod">
          <ac:chgData name="Adarsh Ravikumar" userId="6693cc753266eaaa" providerId="LiveId" clId="{F03E425F-39B6-455C-BD4E-23ABA1B78AB0}" dt="2022-11-20T03:37:08.609" v="6" actId="20577"/>
          <ac:spMkLst>
            <pc:docMk/>
            <pc:sldMk cId="4056647298" sldId="500"/>
            <ac:spMk id="3" creationId="{AA3F1E06-FBB3-0CB5-AD47-F2F5F9A65147}"/>
          </ac:spMkLst>
        </pc:spChg>
      </pc:sldChg>
      <pc:sldChg chg="modSp mod ord">
        <pc:chgData name="Adarsh Ravikumar" userId="6693cc753266eaaa" providerId="LiveId" clId="{F03E425F-39B6-455C-BD4E-23ABA1B78AB0}" dt="2022-11-20T03:36:44.520" v="4" actId="12"/>
        <pc:sldMkLst>
          <pc:docMk/>
          <pc:sldMk cId="3890864256" sldId="502"/>
        </pc:sldMkLst>
        <pc:spChg chg="mod">
          <ac:chgData name="Adarsh Ravikumar" userId="6693cc753266eaaa" providerId="LiveId" clId="{F03E425F-39B6-455C-BD4E-23ABA1B78AB0}" dt="2022-11-20T03:36:44.520" v="4" actId="12"/>
          <ac:spMkLst>
            <pc:docMk/>
            <pc:sldMk cId="3890864256" sldId="502"/>
            <ac:spMk id="4" creationId="{4F7ADDB7-D010-700C-38C9-8B4D0E6306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635B1-8450-4877-A09F-E97F2A1C3D61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8114-D8E1-4094-AA5C-10DF3764AA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88114-D8E1-4094-AA5C-10DF3764AAE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29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4DB-FC9F-4982-8AD7-03AAB605F78B}" type="datetime1">
              <a:rPr lang="en-AU" smtClean="0"/>
              <a:t>20/11/2022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D43-E712-45ED-BDFB-0B599E78C364}" type="datetime1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E4A-B8CB-468E-A2A3-B4B0B68A7898}" type="datetime1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49CE-E155-477D-8105-88614B66DC9A}" type="datetime1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CD62-5064-4ED6-9280-D9E8BE225715}" type="datetime1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93D0-80D2-4502-B897-960990FA7931}" type="datetime1">
              <a:rPr lang="en-AU" smtClean="0"/>
              <a:t>20/11/2022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E74-AFC4-4D94-9CC0-143CC99827C8}" type="datetime1">
              <a:rPr lang="en-AU" smtClean="0"/>
              <a:t>20/11/2022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DC8A-38DC-479E-8D1D-149918AE4C7B}" type="datetime1">
              <a:rPr lang="en-AU" smtClean="0"/>
              <a:t>20/11/2022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70FE-B6AB-4896-80AB-B2BCD29328CB}" type="datetime1">
              <a:rPr lang="en-AU" smtClean="0"/>
              <a:t>20/11/2022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E49B-753E-4F92-B25B-5E6ABD00738A}" type="datetime1">
              <a:rPr lang="en-AU" smtClean="0"/>
              <a:t>20/11/2022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49EA-1E6B-4F73-8E4F-0F77DF558B1F}" type="datetime1">
              <a:rPr lang="en-AU" smtClean="0"/>
              <a:t>20/11/2022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F8D765-93C9-4F2E-BF8D-E8FAB1C60CB7}" type="datetime1">
              <a:rPr lang="en-AU" smtClean="0"/>
              <a:t>20/11/2022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muelcortinhas/credit-card-approval-clean-dat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cosine-similarity-in-machine-learning/" TargetMode="External"/><Relationship Id="rId2" Type="http://schemas.openxmlformats.org/officeDocument/2006/relationships/hyperlink" Target="https://www.ibm.com/docs/en/spss-statistics/beta?topic=analysis-k-means-cluster-convergence-criter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novia.com/en/lessons/clustering-distance-measur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152692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Credit Card Approval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28662" y="3140969"/>
            <a:ext cx="7286676" cy="158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Aathithya-CB.EN.U4ELC20001</a:t>
            </a:r>
          </a:p>
          <a:p>
            <a:r>
              <a:rPr lang="en-A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Adarsh-CB.EN.U4ELC20005</a:t>
            </a:r>
          </a:p>
          <a:p>
            <a:r>
              <a:rPr lang="en-A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Arun-CB.EN.U4ELC20010</a:t>
            </a:r>
          </a:p>
          <a:p>
            <a:endParaRPr lang="en-A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A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33F43-AF0F-4F08-9F4F-753264D73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44" y="4437112"/>
            <a:ext cx="3779912" cy="18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1E26-D14D-FD4A-6566-DBE4074E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32656"/>
            <a:ext cx="7772400" cy="922114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+mn-lt"/>
              </a:rPr>
              <a:t>Sum of Upper Triangular Values in Covariance Matrix for Standard Data (Without Applying PCA</a:t>
            </a:r>
            <a:r>
              <a:rPr lang="en-US" sz="2600" dirty="0">
                <a:latin typeface="+mn-lt"/>
              </a:rPr>
              <a:t>):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6F5F1-FB9A-973E-161F-0D4A6624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10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0C1FA-9690-BD7F-8D82-613483FB5A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2140" y="4221088"/>
            <a:ext cx="7772400" cy="922114"/>
          </a:xfrm>
        </p:spPr>
        <p:txBody>
          <a:bodyPr>
            <a:normAutofit/>
          </a:bodyPr>
          <a:lstStyle/>
          <a:p>
            <a:r>
              <a:rPr lang="en-US" dirty="0"/>
              <a:t>As you can see the sum of upper triangle values is positive before applying PCA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08554-9F3D-5E44-9BBB-BEAB2461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0" y="1412776"/>
            <a:ext cx="6321896" cy="2208247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3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9601-9147-DACF-67B4-4EA9F13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274637"/>
            <a:ext cx="7772400" cy="922114"/>
          </a:xfrm>
        </p:spPr>
        <p:txBody>
          <a:bodyPr>
            <a:noAutofit/>
          </a:bodyPr>
          <a:lstStyle/>
          <a:p>
            <a:r>
              <a:rPr lang="en-US" sz="2600" dirty="0">
                <a:latin typeface="+mn-lt"/>
              </a:rPr>
              <a:t>Sum of Upper Triangular Values in Covariance Matrix for Data After Applying PCA: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4CD4C-0C5E-8F7A-1C5F-7D72C9AB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11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B67C3-6DD5-4885-4B6D-CA9E6658A2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9064" y="4077072"/>
            <a:ext cx="7772400" cy="2221198"/>
          </a:xfrm>
        </p:spPr>
        <p:txBody>
          <a:bodyPr>
            <a:noAutofit/>
          </a:bodyPr>
          <a:lstStyle/>
          <a:p>
            <a:r>
              <a:rPr lang="en-US" dirty="0"/>
              <a:t>As you can see the sum of upper triangle values negative after applying PCA.</a:t>
            </a:r>
          </a:p>
          <a:p>
            <a:r>
              <a:rPr lang="en-US" dirty="0"/>
              <a:t>That is because when PCA is applied dimensionality of the matrix decrease which result in decrease in value of upper triangle of covariance matrix.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B95B7-2A82-D2FC-A5BF-835E7C92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6969968" cy="2221199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32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C1A05-3FC7-692E-94C8-B7C88D17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FB16D-D358-DD0B-C0C1-87293291D7CB}"/>
              </a:ext>
            </a:extLst>
          </p:cNvPr>
          <p:cNvSpPr txBox="1"/>
          <p:nvPr/>
        </p:nvSpPr>
        <p:spPr>
          <a:xfrm>
            <a:off x="467544" y="692696"/>
            <a:ext cx="82809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Link for the Code:</a:t>
            </a:r>
          </a:p>
          <a:p>
            <a:pPr marL="0" indent="0">
              <a:buNone/>
            </a:pPr>
            <a:r>
              <a:rPr lang="en-US" sz="3200" u="sng" dirty="0">
                <a:solidFill>
                  <a:srgbClr val="CC9900"/>
                </a:solidFill>
              </a:rPr>
              <a:t>https://colab.research.google.com/drive/1123Kr7DNfSNKZrbotho6gO4ZcqkalRpa?usp=sharing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Link for the dataset:</a:t>
            </a:r>
          </a:p>
          <a:p>
            <a:pPr marL="0" indent="0">
              <a:buNone/>
            </a:pPr>
            <a:r>
              <a:rPr lang="en-US" sz="3200" u="sng" dirty="0">
                <a:solidFill>
                  <a:srgbClr val="CC9900"/>
                </a:solidFill>
              </a:rPr>
              <a:t>https://www.kaggle.com/datasets/samuelcortinhas/credit-card-approval-clean-data</a:t>
            </a:r>
            <a:endParaRPr lang="en-IN" u="sng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6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B0DA-6204-5810-2BC4-D75867AD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04" y="211880"/>
            <a:ext cx="7772400" cy="867681"/>
          </a:xfrm>
        </p:spPr>
        <p:txBody>
          <a:bodyPr>
            <a:normAutofit/>
          </a:bodyPr>
          <a:lstStyle/>
          <a:p>
            <a:r>
              <a:rPr lang="en-US" dirty="0"/>
              <a:t>Clustering ( 10 marks)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5176-241D-5D8E-B267-777267CB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DB07-3FC1-4820-D2AD-00BE2742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5717232" cy="137884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AAE6CC-DAC2-6FB0-C5AD-2F32C3B3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94784"/>
            <a:ext cx="5717232" cy="3444116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47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F939-63DA-FA1D-51A7-6BD917EA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80" y="190500"/>
            <a:ext cx="7772400" cy="56356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+mn-lt"/>
              </a:rPr>
              <a:t>Finding Optimal Value of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35F97-5670-A517-D23C-CD13225F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14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3DA40-D073-C7E5-A621-2B3E44E133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580112" y="1484784"/>
            <a:ext cx="3168352" cy="3631605"/>
          </a:xfrm>
        </p:spPr>
        <p:txBody>
          <a:bodyPr>
            <a:normAutofit/>
          </a:bodyPr>
          <a:lstStyle/>
          <a:p>
            <a:r>
              <a:rPr lang="en-US" dirty="0"/>
              <a:t>No of cluster take is 10 where 10 features from dataset out of 16 is consider to calculate k value </a:t>
            </a:r>
          </a:p>
          <a:p>
            <a:r>
              <a:rPr lang="en-US" dirty="0"/>
              <a:t>From the graph it is identified k value = </a:t>
            </a:r>
            <a:r>
              <a:rPr lang="en-US" b="1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FB7C4-7FF5-DD07-3CE3-BD530D71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7"/>
            <a:ext cx="4458086" cy="22328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01A0FE-8510-BFD3-C9A2-A96D51F5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40245"/>
            <a:ext cx="3985605" cy="26596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068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648F-E368-7E6D-4F83-60C7227C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02" y="477165"/>
            <a:ext cx="8311896" cy="63408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+mn-lt"/>
              </a:rPr>
              <a:t>Visualizing the Clusters for Optimal Value of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13ABE-BDC6-2659-1088-1D247699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B5017-F9AA-9EF4-5096-E35F04E2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2" y="1574794"/>
            <a:ext cx="8101876" cy="370841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00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5BF73-09D1-3813-2207-0280CC5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16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8D62C-AC0E-9EF2-D395-1188F2E8F5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4509120"/>
            <a:ext cx="7772400" cy="2132008"/>
          </a:xfrm>
        </p:spPr>
        <p:txBody>
          <a:bodyPr/>
          <a:lstStyle/>
          <a:p>
            <a:r>
              <a:rPr lang="en-US" dirty="0"/>
              <a:t>The graph shows the visualization of cluster of k value </a:t>
            </a:r>
            <a:r>
              <a:rPr lang="en-US" b="1" dirty="0"/>
              <a:t>4.</a:t>
            </a:r>
          </a:p>
          <a:p>
            <a:r>
              <a:rPr lang="en-US" dirty="0"/>
              <a:t>As you can see 4 different clusters are described in 4 different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8C70B-0BAC-418D-0633-5C05476D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4664"/>
            <a:ext cx="5780656" cy="37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D509-5516-84F6-7012-E86AD15B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77" y="260637"/>
            <a:ext cx="7772400" cy="603319"/>
          </a:xfrm>
        </p:spPr>
        <p:txBody>
          <a:bodyPr>
            <a:noAutofit/>
          </a:bodyPr>
          <a:lstStyle/>
          <a:p>
            <a:r>
              <a:rPr lang="en-US" sz="2600" dirty="0">
                <a:latin typeface="+mn-lt"/>
              </a:rPr>
              <a:t>Computing K-Means and fitting the clusters into the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8D4C4-8378-F4F3-4EC4-7ADAD5BD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17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430C-9F94-7185-8BC5-133BABC8E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1776" y="4857512"/>
            <a:ext cx="7888655" cy="1352788"/>
          </a:xfrm>
        </p:spPr>
        <p:txBody>
          <a:bodyPr>
            <a:normAutofit fontScale="92500"/>
          </a:bodyPr>
          <a:lstStyle/>
          <a:p>
            <a:r>
              <a:rPr lang="en-US" dirty="0"/>
              <a:t>K-Means is computed to minimize the sum of distances between the points and their respective cluster centroid.</a:t>
            </a:r>
          </a:p>
          <a:p>
            <a:r>
              <a:rPr lang="en-US" dirty="0"/>
              <a:t>Cluster are created and fitted inside dataset in the name of </a:t>
            </a:r>
            <a:r>
              <a:rPr lang="en-US" dirty="0" err="1"/>
              <a:t>clusterid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F6CCD-59D1-74BC-A097-48DC0E25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7" y="980728"/>
            <a:ext cx="7438600" cy="35291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77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1EE7-DDEE-F8C2-E5C3-9CEC50DE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72" y="274638"/>
            <a:ext cx="7772400" cy="56356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+mn-lt"/>
              </a:rPr>
              <a:t>Visualizing the clusters for Age and Years Employed Columns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EA0FB-61F1-FCF1-C5E4-6FAB0C5C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18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E62A6-F81D-0A1E-6EEB-DDE40591D9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29944" y="4365104"/>
            <a:ext cx="7772400" cy="936104"/>
          </a:xfrm>
        </p:spPr>
        <p:txBody>
          <a:bodyPr>
            <a:normAutofit/>
          </a:bodyPr>
          <a:lstStyle/>
          <a:p>
            <a:r>
              <a:rPr lang="en-US" dirty="0"/>
              <a:t>As you can see the clusters are scattered and are not observed in sorted manner as Normalization of data is not done.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A2265-C51E-6B2F-CCCA-FDC45A2D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36" y="908720"/>
            <a:ext cx="7457672" cy="313318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153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2C3F-944D-47C6-1986-C7862844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274638"/>
            <a:ext cx="7772400" cy="922114"/>
          </a:xfrm>
        </p:spPr>
        <p:txBody>
          <a:bodyPr>
            <a:noAutofit/>
          </a:bodyPr>
          <a:lstStyle/>
          <a:p>
            <a:r>
              <a:rPr lang="en-US" sz="2600" dirty="0">
                <a:latin typeface="+mn-lt"/>
              </a:rPr>
              <a:t>Visualizing the clusters for Age and Years Employed Columns After Normalization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53B42-6A41-EE2C-04CA-C82ADCA6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19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ADCC4-E9ED-ED00-1068-5D06D75CF0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42283" y="4293096"/>
            <a:ext cx="3644517" cy="1596678"/>
          </a:xfrm>
        </p:spPr>
        <p:txBody>
          <a:bodyPr>
            <a:normAutofit/>
          </a:bodyPr>
          <a:lstStyle/>
          <a:p>
            <a:r>
              <a:rPr lang="en-US" dirty="0"/>
              <a:t>Now you can observe the clusters in sorted way due to normalization of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B593D-33FF-FACF-4D7B-C733877F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2" y="1268760"/>
            <a:ext cx="7059442" cy="2261786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3C72A1-3B32-FDB4-8ABF-1311480A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2" y="3908424"/>
            <a:ext cx="4176463" cy="2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EF87B-DE6D-8A2F-695E-E46C67E8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7394E5-D750-749E-6541-A8044E0D9DE0}"/>
              </a:ext>
            </a:extLst>
          </p:cNvPr>
          <p:cNvSpPr txBox="1">
            <a:spLocks/>
          </p:cNvSpPr>
          <p:nvPr/>
        </p:nvSpPr>
        <p:spPr>
          <a:xfrm>
            <a:off x="914400" y="346646"/>
            <a:ext cx="7772400" cy="77809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of CA-1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89BE-05B5-06C0-814E-C5E04D1C7BEC}"/>
              </a:ext>
            </a:extLst>
          </p:cNvPr>
          <p:cNvSpPr txBox="1">
            <a:spLocks/>
          </p:cNvSpPr>
          <p:nvPr/>
        </p:nvSpPr>
        <p:spPr>
          <a:xfrm>
            <a:off x="760040" y="126876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classify people described by a set of attributes as good or bad credit risks for credit card applications.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K-NN algorithm </a:t>
            </a:r>
            <a:r>
              <a:rPr lang="en-US" dirty="0">
                <a:solidFill>
                  <a:srgbClr val="292929"/>
                </a:solidFill>
              </a:rPr>
              <a:t>was used to achieve it.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K-NN algorithm stores all the available data and classifies a new data point based on the similarity. This means when new data appears then it can be easily classified into a well suite category by using K- NN algorithm.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It can be used for Regression as well as for Classification but mostly it is used for the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365930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A427-4923-241B-1B0D-9C25E7E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20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C4BFE2-1971-895B-F046-B0EF4540B637}"/>
              </a:ext>
            </a:extLst>
          </p:cNvPr>
          <p:cNvSpPr txBox="1">
            <a:spLocks/>
          </p:cNvSpPr>
          <p:nvPr/>
        </p:nvSpPr>
        <p:spPr>
          <a:xfrm>
            <a:off x="480142" y="260648"/>
            <a:ext cx="7772400" cy="56356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latin typeface="+mn-lt"/>
              </a:rPr>
              <a:t>Visualizing the clusters for Debt and Zip Code Columns before Normalization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4A63D-9BE2-93B0-7DBE-5D7C649B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7" y="1412776"/>
            <a:ext cx="7596336" cy="29409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B9E1A0D-5228-A0E3-3498-9C904A5A57C2}"/>
              </a:ext>
            </a:extLst>
          </p:cNvPr>
          <p:cNvSpPr txBox="1">
            <a:spLocks/>
          </p:cNvSpPr>
          <p:nvPr/>
        </p:nvSpPr>
        <p:spPr>
          <a:xfrm>
            <a:off x="647727" y="4725144"/>
            <a:ext cx="777240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you can see the clusters are scattered and are not observed in sorted manner as Normalization of data is not done.</a:t>
            </a:r>
          </a:p>
        </p:txBody>
      </p:sp>
    </p:spTree>
    <p:extLst>
      <p:ext uri="{BB962C8B-B14F-4D97-AF65-F5344CB8AC3E}">
        <p14:creationId xmlns:p14="http://schemas.microsoft.com/office/powerpoint/2010/main" val="119455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6F1DC4-8867-7CE6-1FA0-76C55EB1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21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E7F85-BDF8-8DE1-C639-20E47283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268760"/>
            <a:ext cx="7556377" cy="36994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7B042F1-AEA5-1107-1CBB-4EC4ABC7CE84}"/>
              </a:ext>
            </a:extLst>
          </p:cNvPr>
          <p:cNvSpPr txBox="1">
            <a:spLocks/>
          </p:cNvSpPr>
          <p:nvPr/>
        </p:nvSpPr>
        <p:spPr>
          <a:xfrm>
            <a:off x="467544" y="332656"/>
            <a:ext cx="7772400" cy="56356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latin typeface="+mn-lt"/>
              </a:rPr>
              <a:t>Visualizing the clusters for Debt and Zip Code Columns after Normalization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F26DBA4-7BFC-5ABA-CA8B-491EBC49748A}"/>
              </a:ext>
            </a:extLst>
          </p:cNvPr>
          <p:cNvSpPr txBox="1">
            <a:spLocks/>
          </p:cNvSpPr>
          <p:nvPr/>
        </p:nvSpPr>
        <p:spPr>
          <a:xfrm>
            <a:off x="603504" y="5048659"/>
            <a:ext cx="7928936" cy="108116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you can observe the clusters in sorted way due to normalization of data.</a:t>
            </a:r>
          </a:p>
        </p:txBody>
      </p:sp>
    </p:spTree>
    <p:extLst>
      <p:ext uri="{BB962C8B-B14F-4D97-AF65-F5344CB8AC3E}">
        <p14:creationId xmlns:p14="http://schemas.microsoft.com/office/powerpoint/2010/main" val="54639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6E38EF-D49C-1964-BC23-47382DC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D84D4-9692-76E0-928D-D5AD3E5569D9}"/>
              </a:ext>
            </a:extLst>
          </p:cNvPr>
          <p:cNvSpPr txBox="1">
            <a:spLocks/>
          </p:cNvSpPr>
          <p:nvPr/>
        </p:nvSpPr>
        <p:spPr>
          <a:xfrm>
            <a:off x="607532" y="1664804"/>
            <a:ext cx="7928936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classes are involved in our dataset</a:t>
            </a:r>
          </a:p>
          <a:p>
            <a:r>
              <a:rPr lang="en-US" dirty="0"/>
              <a:t>The k value selected is related to number of classes</a:t>
            </a:r>
          </a:p>
          <a:p>
            <a:r>
              <a:rPr lang="en-US" dirty="0"/>
              <a:t>As from this dataset cluster 4(medium debt and high year experience) will be approved for credit card</a:t>
            </a:r>
          </a:p>
          <a:p>
            <a:r>
              <a:rPr lang="en-US" dirty="0"/>
              <a:t>As the k value is 4 which helps us to organize the data into 4 different cluster to determine which of the 2 classes it belongs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8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8ED2-A564-1BA9-F238-4181B5C4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4882"/>
            <a:ext cx="7772400" cy="88986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+mn-lt"/>
              </a:rPr>
              <a:t>Link for the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142D8-51D3-F4D0-6C1F-4AFA76AF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23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2EBBA-7F64-F027-81A3-05BE8DADEA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 to full code: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CC9900"/>
                </a:solidFill>
              </a:rPr>
              <a:t>https://colab.research.google.com/drive/1la-oFYqqXSbe__TpF3j6qGkgy8keVYJx?usp=sharing</a:t>
            </a:r>
          </a:p>
          <a:p>
            <a:r>
              <a:rPr lang="en-US" dirty="0"/>
              <a:t>Link of Datasheet:</a:t>
            </a:r>
          </a:p>
          <a:p>
            <a:pPr marL="0" indent="0">
              <a:buNone/>
            </a:pPr>
            <a:r>
              <a:rPr lang="en-US" dirty="0">
                <a:solidFill>
                  <a:srgbClr val="CC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https://www.kaggle.com/datasets/samuelcortinhas/credit-card-approval-clean-data</a:t>
            </a:r>
            <a:endParaRPr lang="en-US" dirty="0">
              <a:solidFill>
                <a:srgbClr val="CC99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F16DF-5293-8821-95A9-5BF413DE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24</a:t>
            </a:fld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EC3560-D3DC-6C17-3B61-E82A6BBF4645}"/>
              </a:ext>
            </a:extLst>
          </p:cNvPr>
          <p:cNvSpPr txBox="1">
            <a:spLocks/>
          </p:cNvSpPr>
          <p:nvPr/>
        </p:nvSpPr>
        <p:spPr>
          <a:xfrm>
            <a:off x="899592" y="274004"/>
            <a:ext cx="7772400" cy="77809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Miscellaneous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C3D44-A246-4DDF-1CAB-F274EB0BDC8C}"/>
              </a:ext>
            </a:extLst>
          </p:cNvPr>
          <p:cNvSpPr txBox="1">
            <a:spLocks/>
          </p:cNvSpPr>
          <p:nvPr/>
        </p:nvSpPr>
        <p:spPr>
          <a:xfrm>
            <a:off x="760040" y="1268760"/>
            <a:ext cx="7772400" cy="49415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Euclidean Distance or Minimum Distance </a:t>
            </a:r>
            <a:r>
              <a:rPr lang="en-US" dirty="0"/>
              <a:t>is the method used to find the distance between observations.</a:t>
            </a:r>
          </a:p>
          <a:p>
            <a:r>
              <a:rPr lang="en-US" altLang="en-US" sz="2600" dirty="0">
                <a:latin typeface="+mn-lt"/>
              </a:rPr>
              <a:t>Given a set of points in the two-dimensional plane, the minimum Euclidean distance between two distinct points is:</a:t>
            </a:r>
          </a:p>
          <a:p>
            <a:endParaRPr lang="en-US" altLang="en-US" dirty="0"/>
          </a:p>
          <a:p>
            <a:endParaRPr lang="en-US" dirty="0"/>
          </a:p>
          <a:p>
            <a:r>
              <a:rPr lang="en-US" u="sng" dirty="0"/>
              <a:t>Cosine Similarity</a:t>
            </a:r>
            <a:r>
              <a:rPr lang="en-US" dirty="0"/>
              <a:t>: This method is used to compare two different vectors on the basis of how similar their directions are regardless of magnitude.</a:t>
            </a:r>
          </a:p>
          <a:p>
            <a:r>
              <a:rPr lang="en-US" dirty="0"/>
              <a:t>This method can be used to replace Euclidean Distance in Clustering Method</a:t>
            </a:r>
          </a:p>
        </p:txBody>
      </p:sp>
      <p:pic>
        <p:nvPicPr>
          <p:cNvPr id="1027" name="Picture 3" descr="Optimising pairwise Euclidean distance calculations using Python | by TU |  Towards Data Science">
            <a:extLst>
              <a:ext uri="{FF2B5EF4-FFF2-40B4-BE49-F238E27FC236}">
                <a16:creationId xmlns:a16="http://schemas.microsoft.com/office/drawing/2014/main" id="{7EE13191-C66C-E6A8-083A-D93F1B12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996952"/>
            <a:ext cx="3638550" cy="11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30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D89BA-8376-5874-1355-564FF324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25</a:t>
            </a:fld>
            <a:endParaRPr lang="en-AU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A3F1E06-FBB3-0CB5-AD47-F2F5F9A65147}"/>
              </a:ext>
            </a:extLst>
          </p:cNvPr>
          <p:cNvSpPr txBox="1">
            <a:spLocks/>
          </p:cNvSpPr>
          <p:nvPr/>
        </p:nvSpPr>
        <p:spPr>
          <a:xfrm>
            <a:off x="685800" y="1268760"/>
            <a:ext cx="7772400" cy="49415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u="sng" dirty="0">
                <a:solidFill>
                  <a:srgbClr val="292929"/>
                </a:solidFill>
                <a:effectLst/>
              </a:rPr>
              <a:t>Convergence Criteria </a:t>
            </a:r>
            <a:r>
              <a:rPr lang="en-US" i="0" dirty="0">
                <a:solidFill>
                  <a:srgbClr val="292929"/>
                </a:solidFill>
                <a:effectLst/>
              </a:rPr>
              <a:t>is used in clustering algorithms to check if </a:t>
            </a:r>
            <a:r>
              <a:rPr lang="en-US" dirty="0">
                <a:solidFill>
                  <a:srgbClr val="292929"/>
                </a:solidFill>
              </a:rPr>
              <a:t>the data points are completely grouped into </a:t>
            </a:r>
            <a:r>
              <a:rPr lang="en-US">
                <a:solidFill>
                  <a:srgbClr val="292929"/>
                </a:solidFill>
              </a:rPr>
              <a:t>correct clusters.</a:t>
            </a:r>
            <a:endParaRPr lang="en-US" dirty="0">
              <a:solidFill>
                <a:srgbClr val="292929"/>
              </a:solidFill>
            </a:endParaRPr>
          </a:p>
          <a:p>
            <a:r>
              <a:rPr lang="en-US" i="0" dirty="0">
                <a:solidFill>
                  <a:srgbClr val="292929"/>
                </a:solidFill>
                <a:effectLst/>
              </a:rPr>
              <a:t>Each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Eigenvector</a:t>
            </a:r>
            <a:r>
              <a:rPr lang="en-US" i="0" dirty="0">
                <a:solidFill>
                  <a:srgbClr val="292929"/>
                </a:solidFill>
                <a:effectLst/>
              </a:rPr>
              <a:t> has a corresponding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eigenvalue</a:t>
            </a:r>
            <a:r>
              <a:rPr lang="en-US" i="0" dirty="0">
                <a:solidFill>
                  <a:srgbClr val="292929"/>
                </a:solidFill>
                <a:effectLst/>
              </a:rPr>
              <a:t>. It is the factor by which the eigenvector gets scaled, when it gets transformed by the matrix.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Using eigenvalues and eigenvectors, we can find the main axes of our data.</a:t>
            </a:r>
            <a:endParaRPr lang="en-US" i="0" dirty="0">
              <a:solidFill>
                <a:srgbClr val="292929"/>
              </a:solidFill>
              <a:effectLst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Principal component analysis uses the power of eigenvectors and eigenvalues to reduce the number of features in our data, while keeping most of the variance</a:t>
            </a:r>
          </a:p>
          <a:p>
            <a:r>
              <a:rPr lang="en-US" dirty="0">
                <a:solidFill>
                  <a:srgbClr val="292929"/>
                </a:solidFill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</a:rPr>
              <a:t>n PCA we specify the number of components we want to keep beforehand.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4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CFE-BA33-8D50-BE8A-02A78463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4882"/>
            <a:ext cx="7772400" cy="8898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01D87-E265-7AF9-BFBC-E8FF2887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ADDB7-D010-700C-38C9-8B4D0E6306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Convergence Criteria: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https://www.ibm.com/docs/en/spss-statistics/beta?topic=analysis-k-means-cluster-convergence-criteria</a:t>
            </a:r>
            <a:endParaRPr lang="en-US" dirty="0"/>
          </a:p>
          <a:p>
            <a:r>
              <a:rPr lang="en-US" dirty="0"/>
              <a:t>Cosine Similarity: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https://analyticsindiamag.com/cosine-similarity-in-machine-learning/</a:t>
            </a:r>
            <a:endParaRPr lang="en-US" dirty="0"/>
          </a:p>
          <a:p>
            <a:r>
              <a:rPr lang="en-US" dirty="0"/>
              <a:t>Euclidean Distance: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https://www.datanovia.com/en/lessons/clustering-distance-measures/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6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0349-A11C-404B-B88A-EFF8BCBD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24645"/>
            <a:ext cx="7772400" cy="764468"/>
          </a:xfrm>
        </p:spPr>
        <p:txBody>
          <a:bodyPr/>
          <a:lstStyle/>
          <a:p>
            <a:r>
              <a:rPr lang="en-US" dirty="0"/>
              <a:t>PCA application (10 marks)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A2327-893E-46B0-A3CF-727362BD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4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D8B62-5F9E-426D-8DC7-33E4539699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772400" cy="5410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Visualizing the data by applying PCA: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26FB1-79B5-7AD7-1392-E0EED75D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01838"/>
            <a:ext cx="6399547" cy="37444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345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0BDFC-0201-2B75-E61B-AFC55C1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51A62-B0D2-6BAD-5157-CFF6B657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79189"/>
            <a:ext cx="6952800" cy="50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EEA8-F9E9-B44B-9FB1-4A5844DE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73" y="204831"/>
            <a:ext cx="8083296" cy="574576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+mn-lt"/>
              </a:rPr>
              <a:t>Covariance Matrix for Standard Data (Without Applying PCA):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D1A13-D574-8F13-A6B7-A7944591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6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A76EB-1614-9DB7-E63A-F5700F27DA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5541" y="4748378"/>
            <a:ext cx="7834783" cy="13449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the dataset contains higher dimensions covariance matrix is calculated to describe the relation between different dimensions.</a:t>
            </a:r>
          </a:p>
          <a:p>
            <a:r>
              <a:rPr lang="en-US" dirty="0"/>
              <a:t>The covariance matrix has negative values so the features vary at opposite direction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A52AE-4D2E-2B44-933A-03B13E12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1" y="963769"/>
            <a:ext cx="6466632" cy="3600247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91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025-7A06-5EDB-CB29-C2E21026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84" y="266898"/>
            <a:ext cx="7935282" cy="56356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+mn-lt"/>
              </a:rPr>
              <a:t>Covariance Matrix for Data After Applying PCA: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829E6-F836-2623-9912-B6E60FC9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7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FA187-65DF-9FB5-F159-F5C6EB8468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7160" y="3827784"/>
            <a:ext cx="7966362" cy="16174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adjust the size of the state PCA is used on covariance matrix</a:t>
            </a:r>
          </a:p>
          <a:p>
            <a:r>
              <a:rPr lang="en-US" dirty="0"/>
              <a:t>As you can see there was a large covariance matrix before applying PCA and now it is converted to 2x2 matrix</a:t>
            </a:r>
          </a:p>
          <a:p>
            <a:r>
              <a:rPr lang="en-US" dirty="0"/>
              <a:t>The covariance matrix has only  positive values so the features vary in same direction now.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DF778-2E4C-09C9-86C5-0D79BBB8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64" y="1124744"/>
            <a:ext cx="7935282" cy="208823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33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B8E-59C8-EDCF-6249-C70316B5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4638"/>
            <a:ext cx="8083296" cy="850106"/>
          </a:xfrm>
        </p:spPr>
        <p:txBody>
          <a:bodyPr>
            <a:noAutofit/>
          </a:bodyPr>
          <a:lstStyle/>
          <a:p>
            <a:r>
              <a:rPr lang="en-US" sz="2600" dirty="0">
                <a:latin typeface="+mn-lt"/>
              </a:rPr>
              <a:t>Eigen Values and Eigen Vectors for Standard Data (Without Applying PCA):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A1D20-3B1F-66FE-2B74-0050B5F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8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D6F35-C280-1092-8A5E-9194BBD7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229200"/>
            <a:ext cx="6192688" cy="633377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8A7911-84C5-0780-32E4-BEECFD69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84100"/>
            <a:ext cx="6192688" cy="3738291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80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7332-9CAE-46FD-A327-94BE5E6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0" y="332656"/>
            <a:ext cx="7772400" cy="56356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+mn-lt"/>
              </a:rPr>
              <a:t>Eigen Values and Eigen Vectors for Data After Applying PCA: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55A7A-3464-1077-98DB-C7C68A03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9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60D25-E763-0DCE-FD25-A3FBBE3A9F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0520" y="4077072"/>
            <a:ext cx="8077968" cy="1152128"/>
          </a:xfrm>
        </p:spPr>
        <p:txBody>
          <a:bodyPr>
            <a:normAutofit/>
          </a:bodyPr>
          <a:lstStyle/>
          <a:p>
            <a:r>
              <a:rPr lang="en-US" dirty="0"/>
              <a:t>Always highest Eigen value is selected in this case(3.247393). Because the greater the Eigenvalue, the longer the Eigen vector.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165A4-2982-0213-96E6-AAE310AF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17412"/>
            <a:ext cx="7772400" cy="2373358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760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14533</TotalTime>
  <Words>986</Words>
  <Application>Microsoft Office PowerPoint</Application>
  <PresentationFormat>On-screen Show (4:3)</PresentationFormat>
  <Paragraphs>107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PowerPoint Presentation</vt:lpstr>
      <vt:lpstr>PowerPoint Presentation</vt:lpstr>
      <vt:lpstr>References</vt:lpstr>
      <vt:lpstr>PCA application (10 marks)</vt:lpstr>
      <vt:lpstr>PowerPoint Presentation</vt:lpstr>
      <vt:lpstr>Covariance Matrix for Standard Data (Without Applying PCA):</vt:lpstr>
      <vt:lpstr>Covariance Matrix for Data After Applying PCA:</vt:lpstr>
      <vt:lpstr>Eigen Values and Eigen Vectors for Standard Data (Without Applying PCA):</vt:lpstr>
      <vt:lpstr>Eigen Values and Eigen Vectors for Data After Applying PCA:</vt:lpstr>
      <vt:lpstr>Sum of Upper Triangular Values in Covariance Matrix for Standard Data (Without Applying PCA):</vt:lpstr>
      <vt:lpstr>Sum of Upper Triangular Values in Covariance Matrix for Data After Applying PCA:</vt:lpstr>
      <vt:lpstr>PowerPoint Presentation</vt:lpstr>
      <vt:lpstr>Clustering ( 10 marks)</vt:lpstr>
      <vt:lpstr>Finding Optimal Value of K</vt:lpstr>
      <vt:lpstr>Visualizing the Clusters for Optimal Value of K</vt:lpstr>
      <vt:lpstr>PowerPoint Presentation</vt:lpstr>
      <vt:lpstr>Computing K-Means and fitting the clusters into the dataset</vt:lpstr>
      <vt:lpstr>Visualizing the clusters for Age and Years Employed Columns</vt:lpstr>
      <vt:lpstr>Visualizing the clusters for Age and Years Employed Columns After Normalization</vt:lpstr>
      <vt:lpstr>PowerPoint Presentation</vt:lpstr>
      <vt:lpstr>PowerPoint Presentation</vt:lpstr>
      <vt:lpstr>PowerPoint Presentation</vt:lpstr>
      <vt:lpstr>Link for the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CA2_PCA_Clustering</dc:title>
  <dc:creator>Ramana Murthy</dc:creator>
  <cp:lastModifiedBy>Adarsh Ravikumar</cp:lastModifiedBy>
  <cp:revision>1575</cp:revision>
  <dcterms:created xsi:type="dcterms:W3CDTF">2013-05-20T00:08:51Z</dcterms:created>
  <dcterms:modified xsi:type="dcterms:W3CDTF">2022-11-20T03:37:32Z</dcterms:modified>
</cp:coreProperties>
</file>