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480" r:id="rId3"/>
    <p:sldId id="481" r:id="rId4"/>
    <p:sldId id="317" r:id="rId5"/>
    <p:sldId id="438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5" r:id="rId19"/>
    <p:sldId id="479" r:id="rId20"/>
    <p:sldId id="499" r:id="rId21"/>
    <p:sldId id="501" r:id="rId22"/>
    <p:sldId id="496" r:id="rId23"/>
    <p:sldId id="4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uganti Venkata Ramana Murthy (EEE)" initials="OVRM(" lastIdx="1" clrIdx="0">
    <p:extLst>
      <p:ext uri="{19B8F6BF-5375-455C-9EA6-DF929625EA0E}">
        <p15:presenceInfo xmlns:p15="http://schemas.microsoft.com/office/powerpoint/2012/main" userId="Oruganti Venkata Ramana Murthy (EE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>
      <p:cViewPr>
        <p:scale>
          <a:sx n="75" d="100"/>
          <a:sy n="75" d="100"/>
        </p:scale>
        <p:origin x="1445" y="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635B1-8450-4877-A09F-E97F2A1C3D61}" type="datetimeFigureOut">
              <a:rPr lang="en-AU" smtClean="0"/>
              <a:t>18/12/2022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8114-D8E1-4094-AA5C-10DF3764AA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88114-D8E1-4094-AA5C-10DF3764AAE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29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4DB-FC9F-4982-8AD7-03AAB605F78B}" type="datetime1">
              <a:rPr lang="en-AU" smtClean="0"/>
              <a:t>18/12/2022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D43-E712-45ED-BDFB-0B599E78C364}" type="datetime1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E4A-B8CB-468E-A2A3-B4B0B68A7898}" type="datetime1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49CE-E155-477D-8105-88614B66DC9A}" type="datetime1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CD62-5064-4ED6-9280-D9E8BE225715}" type="datetime1">
              <a:rPr lang="en-AU" smtClean="0"/>
              <a:t>18/12/2022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93D0-80D2-4502-B897-960990FA7931}" type="datetime1">
              <a:rPr lang="en-AU" smtClean="0"/>
              <a:t>18/12/2022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E74-AFC4-4D94-9CC0-143CC99827C8}" type="datetime1">
              <a:rPr lang="en-AU" smtClean="0"/>
              <a:t>18/12/2022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DC8A-38DC-479E-8D1D-149918AE4C7B}" type="datetime1">
              <a:rPr lang="en-AU" smtClean="0"/>
              <a:t>18/12/2022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70FE-B6AB-4896-80AB-B2BCD29328CB}" type="datetime1">
              <a:rPr lang="en-AU" smtClean="0"/>
              <a:t>18/12/2022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E49B-753E-4F92-B25B-5E6ABD00738A}" type="datetime1">
              <a:rPr lang="en-AU" smtClean="0"/>
              <a:t>18/12/2022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49EA-1E6B-4F73-8E4F-0F77DF558B1F}" type="datetime1">
              <a:rPr lang="en-AU" smtClean="0"/>
              <a:t>18/12/2022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F8D765-93C9-4F2E-BF8D-E8FAB1C60CB7}" type="datetime1">
              <a:rPr lang="en-AU" smtClean="0"/>
              <a:t>18/12/2022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7E0jbckTUy08hc3JlMYblmf708y6t4tG?usp=sharin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machine-learning-tutorial/what-are-radial-basis-functions-neural-networks" TargetMode="External"/><Relationship Id="rId2" Type="http://schemas.openxmlformats.org/officeDocument/2006/relationships/hyperlink" Target="https://www.kaggle.com/datasets/samuelcortinhas/credit-card-approval-clean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cs/svm-vs-neural-network#:~:text=An%20SVM%20possesses%20a%20number,many%20layers%20as%20we%20wa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152692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Credit Card Approval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28662" y="3501008"/>
            <a:ext cx="7286676" cy="1223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AU" sz="11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A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33F43-AF0F-4F08-9F4F-753264D73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44" y="4437112"/>
            <a:ext cx="3779912" cy="18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5B43D-77C7-2E28-7F7C-9750C5D7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10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CCFC-CD80-A7ED-2D92-FF5C12CC3A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88024" y="2780928"/>
            <a:ext cx="3898776" cy="3238872"/>
          </a:xfrm>
        </p:spPr>
        <p:txBody>
          <a:bodyPr/>
          <a:lstStyle/>
          <a:p>
            <a:r>
              <a:rPr lang="en-US" dirty="0"/>
              <a:t>The 15 features are arranged in descending order according to their respective scores.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D9AD9-0447-8312-8696-14B962D0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332656"/>
            <a:ext cx="5912712" cy="1685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32E61-50B0-EE4F-333D-1081530E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2033786"/>
            <a:ext cx="3104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A5807-DCBF-F795-B33C-2D8383A1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11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FBD7-1B86-B634-785C-EA4810A459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4938" y="3835541"/>
            <a:ext cx="8003232" cy="1582687"/>
          </a:xfrm>
        </p:spPr>
        <p:txBody>
          <a:bodyPr/>
          <a:lstStyle/>
          <a:p>
            <a:r>
              <a:rPr lang="en-US" dirty="0"/>
              <a:t>The dimensions of the dataset are calculated and printed.</a:t>
            </a:r>
          </a:p>
          <a:p>
            <a:r>
              <a:rPr lang="en-US" dirty="0"/>
              <a:t>This is required to encode the values and plot them.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7CB5F-40C3-F8AD-BCCD-32599BB6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459875"/>
            <a:ext cx="8540496" cy="756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11B06-5C94-D38D-785B-BDE59A34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1" y="1216524"/>
            <a:ext cx="7479703" cy="1420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18D87-8950-5E5B-90D7-2E1C448F4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38" y="2629610"/>
            <a:ext cx="1389621" cy="6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060FC8-67D1-2168-8FFB-B411306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695C-BC47-9F5B-1BEC-CA3A5C6FEF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504" y="4255111"/>
            <a:ext cx="8033040" cy="17646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dataset values are standardized and normalized for preprocessing.</a:t>
            </a:r>
          </a:p>
          <a:p>
            <a:r>
              <a:rPr lang="en-US" dirty="0"/>
              <a:t>Preprocessing is done by importing </a:t>
            </a:r>
            <a:r>
              <a:rPr lang="en-US" dirty="0" err="1"/>
              <a:t>OneHotEncoder</a:t>
            </a:r>
            <a:r>
              <a:rPr lang="en-US" dirty="0"/>
              <a:t>.</a:t>
            </a:r>
          </a:p>
          <a:p>
            <a:r>
              <a:rPr lang="en-US" dirty="0"/>
              <a:t>The dataset is then split into testing(20%) and training parts.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4E46B-4D31-ED5D-8BCB-55C96996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266700"/>
            <a:ext cx="5891794" cy="1434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2AF99-3A01-D49F-7EA4-DA41B690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" y="1771458"/>
            <a:ext cx="5905151" cy="1434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5511B3-0B5C-85FF-9DAA-72C1CEC6B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3" y="3349468"/>
            <a:ext cx="8229052" cy="9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3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5D51D-5049-1AA9-7B30-E77BF937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13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BF485-B74D-62D9-314D-5C330DF638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96135" y="3216229"/>
            <a:ext cx="2972961" cy="2803571"/>
          </a:xfrm>
        </p:spPr>
        <p:txBody>
          <a:bodyPr/>
          <a:lstStyle/>
          <a:p>
            <a:r>
              <a:rPr lang="en-US" dirty="0"/>
              <a:t>Radial activation function is used and the trainable parameters are obtained.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E9219B-1BBA-5A2A-9BCF-153E85B3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1629858"/>
            <a:ext cx="6861392" cy="1503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C7055D-3441-A96E-7D1D-7311F9A18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231705"/>
            <a:ext cx="4485128" cy="137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3B6297-914D-A2A2-C99A-770EA648C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3" y="3216229"/>
            <a:ext cx="5421233" cy="27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5BDF07-BA07-DA3D-EFE0-BF5235AA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14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EF50F-02EB-379B-F3FB-D740E0587F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4229776"/>
            <a:ext cx="8219256" cy="1790024"/>
          </a:xfrm>
        </p:spPr>
        <p:txBody>
          <a:bodyPr/>
          <a:lstStyle/>
          <a:p>
            <a:r>
              <a:rPr lang="en-US" dirty="0"/>
              <a:t>The loss in accuracy, value and value accuracy is found for the dataset.</a:t>
            </a:r>
          </a:p>
          <a:p>
            <a:r>
              <a:rPr lang="en-US" dirty="0"/>
              <a:t>The model is run for 5 epochs to calculate the accuracy 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54180-DF53-7FEF-B00A-6E2C7EF2B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253448"/>
            <a:ext cx="7805854" cy="646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1E1E89-CF91-FC41-76BD-6C33A94E4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03" y="1925520"/>
            <a:ext cx="8307097" cy="2223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CD591-D9CF-789C-2664-D3D2377B5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848139"/>
            <a:ext cx="7805854" cy="8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9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18673-1947-BA7E-90C2-04F5EF73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15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55A4C-D3AA-DF24-BA48-133909186F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74904" y="4720175"/>
            <a:ext cx="7772400" cy="1328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values are inverse encoded from one hot encoded(i.e., imported library) values.</a:t>
            </a:r>
          </a:p>
          <a:p>
            <a:r>
              <a:rPr lang="en-US" dirty="0"/>
              <a:t>The accuracy value for the model is then displayed.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21022-F2BE-6452-7ABA-6610ACF6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6" y="176611"/>
            <a:ext cx="5651794" cy="298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85266-644E-AADE-42B1-67612FEF0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" y="3202767"/>
            <a:ext cx="5637257" cy="84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E31448-B2C0-89B7-21AA-42A5DE30F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3" y="4007626"/>
            <a:ext cx="4673492" cy="6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F1584-0DFC-93E9-4B8A-83B16DC6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16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09FA2-6369-E0C8-D7A2-C36E311ED4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4927921"/>
            <a:ext cx="7772400" cy="1316005"/>
          </a:xfrm>
        </p:spPr>
        <p:txBody>
          <a:bodyPr/>
          <a:lstStyle/>
          <a:p>
            <a:r>
              <a:rPr lang="en-US" dirty="0"/>
              <a:t>The accuracy of the credit card approval is checked for the number of epochs done and plotted.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FE444-DE74-928B-56B6-8DBECC80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150744"/>
            <a:ext cx="5048615" cy="13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39058-555F-11DE-66E8-8E5B0914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1628800"/>
            <a:ext cx="5048615" cy="31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61FDE-2A3C-AE4D-B9A7-80FA10A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17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854D5-EE35-7CCD-A947-4B448CCE45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4941168"/>
            <a:ext cx="7772400" cy="1078632"/>
          </a:xfrm>
        </p:spPr>
        <p:txBody>
          <a:bodyPr/>
          <a:lstStyle/>
          <a:p>
            <a:r>
              <a:rPr lang="en-US" dirty="0"/>
              <a:t>The loss from credit card approval is checked for the number of epochs done and plotted.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4D624-3794-951C-B8CF-AD16D4A5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0512"/>
            <a:ext cx="5364789" cy="1338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F14A4-D4F1-7A82-B70E-7BE31FB7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772816"/>
            <a:ext cx="536478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C1A05-3FC7-692E-94C8-B7C88D17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18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FB16D-D358-DD0B-C0C1-87293291D7CB}"/>
              </a:ext>
            </a:extLst>
          </p:cNvPr>
          <p:cNvSpPr txBox="1"/>
          <p:nvPr/>
        </p:nvSpPr>
        <p:spPr>
          <a:xfrm>
            <a:off x="467544" y="692696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Link for the Code: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https://colab.research.google.com/drive/17E0jbckTUy08hc3JlMYblmf708y6t4tG?usp=sharing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Link for the dataset:</a:t>
            </a:r>
          </a:p>
          <a:p>
            <a:pPr marL="0" indent="0">
              <a:buNone/>
            </a:pPr>
            <a:r>
              <a:rPr lang="en-US" sz="3200" u="sng" dirty="0">
                <a:solidFill>
                  <a:srgbClr val="CC9900"/>
                </a:solidFill>
              </a:rPr>
              <a:t>https://www.kaggle.com/datasets/samuelcortinhas/credit-card-approval-clean-data</a:t>
            </a:r>
            <a:endParaRPr lang="en-IN" u="sng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6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A468-3649-4A99-BFD9-4F8759C4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3714"/>
            <a:ext cx="7772400" cy="1143000"/>
          </a:xfrm>
        </p:spPr>
        <p:txBody>
          <a:bodyPr/>
          <a:lstStyle/>
          <a:p>
            <a:r>
              <a:rPr lang="en-US" dirty="0"/>
              <a:t>SVM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7F9A80-7046-4522-87E8-AC5B84F0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19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62C5ED-A1CC-6741-D8C7-FE904527F91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5536" y="2321492"/>
            <a:ext cx="4709568" cy="126503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3F674-238D-1CC8-766C-D6885A7F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717032"/>
            <a:ext cx="8496944" cy="223224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8B55A0-CE33-80AC-CA9C-DF40003E1BAB}"/>
              </a:ext>
            </a:extLst>
          </p:cNvPr>
          <p:cNvSpPr txBox="1">
            <a:spLocks/>
          </p:cNvSpPr>
          <p:nvPr/>
        </p:nvSpPr>
        <p:spPr>
          <a:xfrm>
            <a:off x="355864" y="1593583"/>
            <a:ext cx="7772400" cy="5410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Visualizing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1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B163-9A9C-7A56-2DA2-13B3C407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CA-1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55F8C-5F38-B923-E5ED-5FD20B3A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7C00A-BDF2-CE05-B39A-9315AF2E1D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classify people described by a set of attributes as good or bad credit risks for credit card applications.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</a:rPr>
              <a:t>K-NN algorithm </a:t>
            </a:r>
            <a:r>
              <a:rPr lang="en-US" dirty="0">
                <a:solidFill>
                  <a:srgbClr val="292929"/>
                </a:solidFill>
              </a:rPr>
              <a:t>was used to achieve it.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K-NN algorithm stores all the available data and classifies a new data point based on the similarity. This means when new data appears then it can be easily classified into a well suite category by using K- NN algorithm.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It can be used for Regression as well as for Classification but mostly it is used for the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3680632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CDB81-C304-7E28-32F9-3EC3C63C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20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E13E5-3F0A-2F73-8384-24E9FAA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4" y="334463"/>
            <a:ext cx="8625864" cy="990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863F7E-88DB-2E5D-1C0F-05EBE7D6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36" y="1412776"/>
            <a:ext cx="3135704" cy="3072484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C0E9CE9-5DC1-2DE0-DA03-1AE090CFE79D}"/>
              </a:ext>
            </a:extLst>
          </p:cNvPr>
          <p:cNvSpPr txBox="1">
            <a:spLocks/>
          </p:cNvSpPr>
          <p:nvPr/>
        </p:nvSpPr>
        <p:spPr>
          <a:xfrm>
            <a:off x="4355976" y="1772816"/>
            <a:ext cx="4248472" cy="2232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Columns which had binary values is dropped out and stored in modified dataset.</a:t>
            </a:r>
          </a:p>
          <a:p>
            <a:r>
              <a:rPr lang="en-US" dirty="0"/>
              <a:t>Splitting of dataset for training and testing is done.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BDD381-04EB-0F27-6FCB-9C3FA8FFC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84" y="4820262"/>
            <a:ext cx="7975055" cy="6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11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A82D5-B3C0-D508-9514-F62CA2E8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21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B8251-E404-7C09-D3A9-82852BF8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214124"/>
            <a:ext cx="5760640" cy="4519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57DCB2-3163-27B0-99D8-555DA3407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2" y="5036718"/>
            <a:ext cx="3421677" cy="1173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0B4D6-913F-16B7-561F-111EB9D5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732"/>
            <a:ext cx="5760640" cy="4519291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E5891F8-D813-290F-602A-0A10CF5112BC}"/>
              </a:ext>
            </a:extLst>
          </p:cNvPr>
          <p:cNvSpPr txBox="1">
            <a:spLocks/>
          </p:cNvSpPr>
          <p:nvPr/>
        </p:nvSpPr>
        <p:spPr>
          <a:xfrm>
            <a:off x="6515928" y="1700808"/>
            <a:ext cx="2232248" cy="2232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 of the model is calculated </a:t>
            </a:r>
          </a:p>
        </p:txBody>
      </p:sp>
    </p:spTree>
    <p:extLst>
      <p:ext uri="{BB962C8B-B14F-4D97-AF65-F5344CB8AC3E}">
        <p14:creationId xmlns:p14="http://schemas.microsoft.com/office/powerpoint/2010/main" val="148273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CF76-8BB4-A946-7576-3F33AEB8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18679-BD33-A4DC-2583-ACFB891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4FC82-BFE8-80C5-1137-A29AB5EFD6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Radial Basis Functions</a:t>
            </a:r>
            <a:r>
              <a:rPr lang="en-US" dirty="0"/>
              <a:t>: They are a special class of feed-forward neural networks consisting of three layers: an input layer, a hidden layer, and the output layer. </a:t>
            </a:r>
          </a:p>
          <a:p>
            <a:r>
              <a:rPr lang="en-US" u="sng" dirty="0"/>
              <a:t>Support Vector Machine</a:t>
            </a:r>
            <a:r>
              <a:rPr lang="en-US" dirty="0"/>
              <a:t> or SVM is a Supervised Learning algorithms, which is used for Classification as well as Regression problems. However, primarily, it is used for Classification problems in Machine Learning.</a:t>
            </a:r>
          </a:p>
          <a:p>
            <a:r>
              <a:rPr lang="en-US" dirty="0"/>
              <a:t> The main difference between SVM and NN is that SVM possesses a number of parameters that increase linearly with the linear increase in the size of the input. A Neural Network, on the other hand, does not.</a:t>
            </a:r>
          </a:p>
        </p:txBody>
      </p:sp>
    </p:spTree>
    <p:extLst>
      <p:ext uri="{BB962C8B-B14F-4D97-AF65-F5344CB8AC3E}">
        <p14:creationId xmlns:p14="http://schemas.microsoft.com/office/powerpoint/2010/main" val="5556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AFF857-03C2-A308-E5DA-139E6C57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23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4DCB-FDE5-1E19-A8D3-79F86FB916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764704"/>
            <a:ext cx="7772400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 can be used for multiple layers unlike SVM.</a:t>
            </a:r>
          </a:p>
          <a:p>
            <a:r>
              <a:rPr lang="en-US" dirty="0"/>
              <a:t>SVM can be of two of types: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Linear SVM:  Linear SVM is used for linearly separable data, which means if a dataset can be classified into two classes by using a single straight 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Non-linear SVM: Non-Linear SVM is used for non-linearly separated data, which means if a dataset cannot be classified by using a straight line</a:t>
            </a:r>
          </a:p>
          <a:p>
            <a:pPr algn="l"/>
            <a:r>
              <a:rPr lang="en-US" dirty="0"/>
              <a:t>Non-linear SVM uses a kernel corresponds to a method for the reduction in the dimensionality of the input to a classifier.</a:t>
            </a:r>
          </a:p>
          <a:p>
            <a:pPr algn="l"/>
            <a:r>
              <a:rPr lang="en-US" dirty="0"/>
              <a:t>The kernel is, therefore, the function that’s used in place of a dot product between two vectors</a:t>
            </a:r>
          </a:p>
          <a:p>
            <a:pPr algn="l"/>
            <a:r>
              <a:rPr lang="en-US" dirty="0"/>
              <a:t>The accuracy of the model changes as the number of epochs changes in Neural Networks.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288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BC76-FF13-D7B0-BCC3-E742F590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CA-2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EC9A8E-4FC3-C3D1-E928-F2670AA5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10F39-D70E-92D0-FBF1-3F7B33B9B5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Principle Component Analysis(PCA) </a:t>
            </a:r>
          </a:p>
        </p:txBody>
      </p:sp>
    </p:spTree>
    <p:extLst>
      <p:ext uri="{BB962C8B-B14F-4D97-AF65-F5344CB8AC3E}">
        <p14:creationId xmlns:p14="http://schemas.microsoft.com/office/powerpoint/2010/main" val="114360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4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5296341"/>
          </a:xfrm>
        </p:spPr>
        <p:txBody>
          <a:bodyPr>
            <a:normAutofit/>
          </a:bodyPr>
          <a:lstStyle/>
          <a:p>
            <a:r>
              <a:rPr lang="en-US" sz="2800" dirty="0"/>
              <a:t>Credit Card Approval Dataset:</a:t>
            </a:r>
          </a:p>
          <a:p>
            <a:pPr marL="274320" lvl="1" indent="0">
              <a:buNone/>
            </a:pPr>
            <a:r>
              <a:rPr lang="en-US" sz="2600" dirty="0">
                <a:hlinkClick r:id="rId2"/>
              </a:rPr>
              <a:t>https://www.kaggle.com/datasets/samuelcortinhas/credit-card-approval-clean-data</a:t>
            </a:r>
            <a:endParaRPr lang="en-US" sz="2600" dirty="0"/>
          </a:p>
          <a:p>
            <a:r>
              <a:rPr lang="en-US" sz="2800" dirty="0"/>
              <a:t>Radial Basis Network:</a:t>
            </a:r>
          </a:p>
          <a:p>
            <a:pPr marL="274320" lvl="1" indent="0">
              <a:buNone/>
            </a:pPr>
            <a:r>
              <a:rPr lang="en-US" sz="2600" dirty="0">
                <a:hlinkClick r:id="rId3"/>
              </a:rPr>
              <a:t>https://www.simplilearn.com/tutorials/machine-learning-tutorial/what-are-radial-basis-functions-neural-networks</a:t>
            </a:r>
            <a:endParaRPr lang="en-US" sz="2800" dirty="0"/>
          </a:p>
          <a:p>
            <a:r>
              <a:rPr lang="en-US" sz="2800" dirty="0"/>
              <a:t>SVM vs Neural Network:</a:t>
            </a:r>
          </a:p>
          <a:p>
            <a:pPr marL="274320" lvl="1" indent="0">
              <a:buNone/>
            </a:pPr>
            <a:r>
              <a:rPr lang="en-US" sz="2600" dirty="0">
                <a:hlinkClick r:id="rId4"/>
              </a:rPr>
              <a:t>https://www.baeldung.com/cs/svm-vs-neural-network#:~:text=An%20SVM%20possesses%20a%20number,many%20layers%20as%20we%20want</a:t>
            </a:r>
            <a:r>
              <a:rPr lang="en-US" sz="2600" dirty="0"/>
              <a:t>.</a:t>
            </a:r>
          </a:p>
          <a:p>
            <a:endParaRPr lang="en-US" sz="2800" dirty="0"/>
          </a:p>
          <a:p>
            <a:pPr marL="274320" lvl="1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5B16-DA1A-4718-83CF-04181A6C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BCE4D3-D732-4399-A0D3-ECF5E8D1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5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73B17-BE3C-45C4-86E0-82A8021381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Objective</a:t>
            </a:r>
            <a:r>
              <a:rPr lang="en-US" dirty="0"/>
              <a:t>: To classify people described by a set of attributes as good or bad credit risks for credit card applications using neural network.</a:t>
            </a:r>
          </a:p>
          <a:p>
            <a:pPr marL="0" indent="0" algn="just">
              <a:buNone/>
            </a:pPr>
            <a:r>
              <a:rPr lang="en-US" b="1" u="sng" dirty="0"/>
              <a:t>Dataset details</a:t>
            </a:r>
            <a:r>
              <a:rPr lang="en-US" dirty="0"/>
              <a:t>:</a:t>
            </a:r>
          </a:p>
          <a:p>
            <a:r>
              <a:rPr lang="en-US" dirty="0" err="1"/>
              <a:t>No.of</a:t>
            </a:r>
            <a:r>
              <a:rPr lang="en-US" dirty="0"/>
              <a:t> rows: 691</a:t>
            </a:r>
          </a:p>
          <a:p>
            <a:r>
              <a:rPr lang="en-US" dirty="0" err="1"/>
              <a:t>No.of</a:t>
            </a:r>
            <a:r>
              <a:rPr lang="en-US" dirty="0"/>
              <a:t> columns: 16</a:t>
            </a:r>
          </a:p>
          <a:p>
            <a:r>
              <a:rPr lang="en-US" dirty="0" err="1"/>
              <a:t>No.of</a:t>
            </a:r>
            <a:r>
              <a:rPr lang="en-US" dirty="0"/>
              <a:t> classes: 2</a:t>
            </a:r>
          </a:p>
          <a:p>
            <a:r>
              <a:rPr lang="en-US" dirty="0"/>
              <a:t>Method of data collection is unknown</a:t>
            </a:r>
          </a:p>
          <a:p>
            <a:pPr marL="0" indent="0">
              <a:buNone/>
            </a:pPr>
            <a:r>
              <a:rPr lang="en-US" b="1" u="sng" dirty="0"/>
              <a:t>Link to full code mentioned in slides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6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6521B7-670C-8F65-1365-F90DD56D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6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5B0BD-E454-01F1-5A39-F6ED874796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764704"/>
            <a:ext cx="7772400" cy="525509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Assumptions</a:t>
            </a:r>
            <a:r>
              <a:rPr lang="en-US" u="sng" dirty="0"/>
              <a:t>:</a:t>
            </a:r>
            <a:r>
              <a:rPr lang="en-US" dirty="0"/>
              <a:t> </a:t>
            </a:r>
            <a:endParaRPr lang="en-US" i="1" dirty="0"/>
          </a:p>
          <a:p>
            <a:r>
              <a:rPr lang="en-US" dirty="0"/>
              <a:t>Feature</a:t>
            </a:r>
            <a:r>
              <a:rPr lang="en-US" i="1" dirty="0"/>
              <a:t>- </a:t>
            </a:r>
            <a:r>
              <a:rPr lang="en-US" dirty="0"/>
              <a:t>“Industry” was ignored while computing due to the presence of multiple strings and requires the help of NLP for solving.</a:t>
            </a:r>
          </a:p>
          <a:p>
            <a:r>
              <a:rPr lang="en-US" dirty="0"/>
              <a:t>The feature “Ethnicity” was </a:t>
            </a:r>
            <a:r>
              <a:rPr lang="en-US" dirty="0" err="1"/>
              <a:t>numeralised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White=0/Black=1/Asian=2/Latino=3/Other=4</a:t>
            </a:r>
          </a:p>
          <a:p>
            <a:pPr marL="502920" indent="-457200"/>
            <a:r>
              <a:rPr lang="en-US" dirty="0"/>
              <a:t>The feature “Gender” was </a:t>
            </a:r>
            <a:r>
              <a:rPr lang="en-US" dirty="0" err="1"/>
              <a:t>numeralised</a:t>
            </a:r>
            <a:r>
              <a:rPr lang="en-US" dirty="0"/>
              <a:t> where:</a:t>
            </a:r>
          </a:p>
          <a:p>
            <a:pPr marL="777240" lvl="1" indent="-457200"/>
            <a:r>
              <a:rPr lang="en-US" dirty="0"/>
              <a:t>Female=0/Male=1</a:t>
            </a:r>
          </a:p>
          <a:p>
            <a:pPr marL="502920" indent="-457200"/>
            <a:r>
              <a:rPr lang="en-US" dirty="0"/>
              <a:t>The feature “Citizen” was </a:t>
            </a:r>
            <a:r>
              <a:rPr lang="en-US" dirty="0" err="1"/>
              <a:t>numeralised</a:t>
            </a:r>
            <a:r>
              <a:rPr lang="en-US" dirty="0"/>
              <a:t> where:</a:t>
            </a:r>
          </a:p>
          <a:p>
            <a:pPr marL="777240" lvl="1" indent="-457200"/>
            <a:r>
              <a:rPr lang="en-US" dirty="0" err="1"/>
              <a:t>ByOtherMeans</a:t>
            </a:r>
            <a:r>
              <a:rPr lang="en-US" dirty="0"/>
              <a:t>=0/</a:t>
            </a:r>
            <a:r>
              <a:rPr lang="en-US" dirty="0" err="1"/>
              <a:t>ByBirth</a:t>
            </a:r>
            <a:r>
              <a:rPr lang="en-US" dirty="0"/>
              <a:t>=1/Temporary=2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2846-FC4C-E94B-C447-05FDFAF7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A0BC7-6C7D-5363-8931-42184E04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7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4FEA-EE10-FD9E-58D2-5C2F41088F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398" y="1417638"/>
            <a:ext cx="7772400" cy="541040"/>
          </a:xfrm>
        </p:spPr>
        <p:txBody>
          <a:bodyPr/>
          <a:lstStyle/>
          <a:p>
            <a:r>
              <a:rPr lang="en-US" dirty="0"/>
              <a:t>Visualizing the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33090-BE9E-348D-0FAD-D880C4BA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2070540"/>
            <a:ext cx="4757684" cy="1214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CA109-BA1E-FF25-E201-52D358D1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4" y="3429000"/>
            <a:ext cx="814387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2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0D2A2-0248-F16A-2776-644ACF2F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8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BDBCB-047B-62D5-AFD8-85433F8D9B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4509120"/>
            <a:ext cx="7772400" cy="1584176"/>
          </a:xfrm>
        </p:spPr>
        <p:txBody>
          <a:bodyPr/>
          <a:lstStyle/>
          <a:p>
            <a:r>
              <a:rPr lang="en-US" dirty="0"/>
              <a:t>Obtaining unique values for the target using mean, std, min of the given data.</a:t>
            </a:r>
          </a:p>
          <a:p>
            <a:r>
              <a:rPr lang="en-US" dirty="0"/>
              <a:t>Count is equal to the number of rows = 690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F12C2-E5A8-0F36-6049-3C460A5E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332656"/>
            <a:ext cx="4161304" cy="1080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7D37A-B8B7-B4A5-7886-703D9159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1412776"/>
            <a:ext cx="804750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F2A17-72AA-278E-0FEA-47DCC236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9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D3E1-C09F-C257-E0C7-A77D89B115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6019" y="4255951"/>
            <a:ext cx="7772400" cy="11273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features and output column (Approved) are separated</a:t>
            </a:r>
          </a:p>
          <a:p>
            <a:r>
              <a:rPr lang="en-US" dirty="0"/>
              <a:t>Applying a score for each of the features based on their role in obtaining output.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64A07-81A7-F145-219D-4C02E9CC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404664"/>
            <a:ext cx="7089837" cy="3024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CAF44-7846-F652-60E2-8185F0CB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9" y="3440803"/>
            <a:ext cx="5511538" cy="7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14486</TotalTime>
  <Words>901</Words>
  <Application>Microsoft Office PowerPoint</Application>
  <PresentationFormat>On-screen Show (4:3)</PresentationFormat>
  <Paragraphs>100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PowerPoint Presentation</vt:lpstr>
      <vt:lpstr>Summary of CA-1</vt:lpstr>
      <vt:lpstr>Summary of CA-2</vt:lpstr>
      <vt:lpstr>References</vt:lpstr>
      <vt:lpstr>Problem Formulation</vt:lpstr>
      <vt:lpstr>PowerPoint Presentation</vt:lpstr>
      <vt:lpstr>Neural Network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</vt:lpstr>
      <vt:lpstr>PowerPoint Presentation</vt:lpstr>
      <vt:lpstr>PowerPoint Presentation</vt:lpstr>
      <vt:lpstr>Inference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CA3_NN_SVM</dc:title>
  <dc:creator>Ramana Murthy</dc:creator>
  <cp:lastModifiedBy>aathithya vellingiri</cp:lastModifiedBy>
  <cp:revision>1551</cp:revision>
  <dcterms:created xsi:type="dcterms:W3CDTF">2013-05-20T00:08:51Z</dcterms:created>
  <dcterms:modified xsi:type="dcterms:W3CDTF">2022-12-18T14:53:55Z</dcterms:modified>
</cp:coreProperties>
</file>