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5" r:id="rId7"/>
    <p:sldId id="261" r:id="rId8"/>
    <p:sldId id="264" r:id="rId9"/>
    <p:sldId id="263" r:id="rId10"/>
    <p:sldId id="266" r:id="rId11"/>
    <p:sldId id="267" r:id="rId12"/>
    <p:sldId id="268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sz="480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Automatic DBMS tuning</a:t>
            </a:r>
            <a:endParaRPr lang="en-US" sz="480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2240" y="841375"/>
            <a:ext cx="5544820" cy="561975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3585" y="1699895"/>
            <a:ext cx="6332855" cy="40836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Standard test benchmarks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Sysbench</a:t>
            </a:r>
            <a:endParaRPr lang="en-US"/>
          </a:p>
          <a:p>
            <a:r>
              <a:rPr lang="en-US"/>
              <a:t>TPC</a:t>
            </a:r>
            <a:endParaRPr lang="en-US"/>
          </a:p>
          <a:p>
            <a:r>
              <a:rPr lang="en-US"/>
              <a:t>Wikipedia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2125"/>
            <a:ext cx="10972800" cy="582613"/>
          </a:xfrm>
        </p:spPr>
        <p:txBody>
          <a:bodyPr/>
          <a:p>
            <a:r>
              <a:rPr lang="en-US" sz="4000">
                <a:sym typeface="+mn-ea"/>
              </a:rPr>
              <a:t>Two major tuning areas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pPr marL="514350" indent="-514350">
              <a:buAutoNum type="arabicPeriod"/>
            </a:pPr>
            <a:r>
              <a:rPr lang="en-US"/>
              <a:t>Physical design(Indexes, materialized views)</a:t>
            </a:r>
            <a:endParaRPr lang="en-US"/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AutoNum type="arabicPeriod"/>
            </a:pPr>
            <a:r>
              <a:rPr lang="en-US"/>
              <a:t>Holistic parameters (knob settings - buffer size,etc.)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Holistic parameter tuning 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Previous works</a:t>
            </a:r>
            <a:endParaRPr lang="en-US" sz="3600"/>
          </a:p>
          <a:p>
            <a:endParaRPr lang="en-US"/>
          </a:p>
          <a:p>
            <a:pPr marL="514350" indent="-514350">
              <a:buAutoNum type="arabicPeriod"/>
            </a:pPr>
            <a:r>
              <a:rPr lang="en-US"/>
              <a:t>iTuned (Gaussian Process)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OtterTune (Gaussian Process)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CDBTune (DDPG)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iTuned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487535" cy="4953000"/>
          </a:xfrm>
        </p:spPr>
        <p:txBody>
          <a:bodyPr/>
          <a:p>
            <a:r>
              <a:rPr lang="en-US"/>
              <a:t>Uses Latin Hypercube Sampling to get the initial points.(Adaptive sampling)</a:t>
            </a:r>
            <a:endParaRPr lang="en-US"/>
          </a:p>
          <a:p>
            <a:r>
              <a:rPr lang="en-US"/>
              <a:t>Gaussian Process with EIP</a:t>
            </a:r>
            <a:endParaRPr lang="en-US"/>
          </a:p>
          <a:p>
            <a:r>
              <a:rPr lang="en-US"/>
              <a:t>Efficiency is from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Selecting important parameters.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Parallel experiments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Early abort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Workload compression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495540" y="1710690"/>
            <a:ext cx="169545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1595" y="1773555"/>
            <a:ext cx="12068810" cy="34912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OtterTune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147175" cy="4953000"/>
          </a:xfrm>
        </p:spPr>
        <p:txBody>
          <a:bodyPr/>
          <a:p>
            <a:r>
              <a:rPr lang="en-US"/>
              <a:t>Uses a collection of previous experience in a repository  </a:t>
            </a:r>
            <a:endParaRPr lang="en-US"/>
          </a:p>
          <a:p>
            <a:r>
              <a:rPr lang="en-US"/>
              <a:t>Gaussian Process with EIP, but already trained model</a:t>
            </a:r>
            <a:endParaRPr lang="en-US"/>
          </a:p>
          <a:p>
            <a:r>
              <a:rPr lang="en-US"/>
              <a:t>Efficiency</a:t>
            </a:r>
            <a:endParaRPr lang="en-US"/>
          </a:p>
          <a:p>
            <a:pPr marL="514350" indent="-514350">
              <a:buAutoNum type="arabicPeriod"/>
            </a:pPr>
            <a:r>
              <a:rPr lang="en-US" sz="2800"/>
              <a:t>Maps a workload to a previous experience.</a:t>
            </a:r>
            <a:endParaRPr lang="en-US" sz="2800"/>
          </a:p>
          <a:p>
            <a:pPr marL="514350" indent="-514350">
              <a:buAutoNum type="arabicPeriod"/>
            </a:pPr>
            <a:r>
              <a:rPr lang="en-US" sz="2800"/>
              <a:t>Pruning redundant metrics(Factor analysis and k-means) to adpat to any database.</a:t>
            </a:r>
            <a:endParaRPr lang="en-US" sz="2800"/>
          </a:p>
          <a:p>
            <a:pPr marL="514350" indent="-514350">
              <a:buAutoNum type="arabicPeriod"/>
            </a:pPr>
            <a:r>
              <a:rPr lang="en-US" sz="2800"/>
              <a:t>Identifying important knobs. (Lasso)</a:t>
            </a:r>
            <a:endParaRPr lang="en-US" sz="2800"/>
          </a:p>
          <a:p>
            <a:pPr marL="514350" indent="-514350">
              <a:buAutoNum type="arabicPeriod"/>
            </a:pPr>
            <a:r>
              <a:rPr lang="en-US" sz="2800"/>
              <a:t>Dependencies (Lasso)</a:t>
            </a:r>
            <a:endParaRPr lang="en-US" sz="2800"/>
          </a:p>
          <a:p>
            <a:pPr marL="514350" indent="-514350">
              <a:buAutoNum type="arabicPeriod"/>
            </a:pPr>
            <a:r>
              <a:rPr lang="en-US" sz="2800"/>
              <a:t>Incremental knob selection</a:t>
            </a:r>
            <a:endParaRPr lang="en-US" sz="28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r="48538" b="11609"/>
          <a:stretch>
            <a:fillRect/>
          </a:stretch>
        </p:blipFill>
        <p:spPr>
          <a:xfrm>
            <a:off x="9189085" y="2674620"/>
            <a:ext cx="2771140" cy="19532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09550" y="1586865"/>
            <a:ext cx="11772265" cy="33375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iTuned vs OtterTuned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8390890" cy="4953000"/>
          </a:xfrm>
        </p:spPr>
        <p:txBody>
          <a:bodyPr/>
          <a:p>
            <a:r>
              <a:rPr lang="en-US"/>
              <a:t>Tuning time </a:t>
            </a:r>
            <a:endParaRPr lang="en-US"/>
          </a:p>
          <a:p>
            <a:pPr marL="0" indent="0">
              <a:buNone/>
            </a:pPr>
            <a:r>
              <a:rPr lang="en-US"/>
              <a:t>iTuned 7hours, OtterTuned &lt; 60 min</a:t>
            </a:r>
            <a:endParaRPr lang="en-US"/>
          </a:p>
          <a:p>
            <a:endParaRPr lang="en-US"/>
          </a:p>
        </p:txBody>
      </p:sp>
      <p:pic>
        <p:nvPicPr>
          <p:cNvPr id="8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b="2035"/>
          <a:stretch>
            <a:fillRect/>
          </a:stretch>
        </p:blipFill>
        <p:spPr>
          <a:xfrm>
            <a:off x="-93345" y="2705100"/>
            <a:ext cx="12378690" cy="2904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CDB Tune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158730" cy="4953000"/>
          </a:xfrm>
        </p:spPr>
        <p:txBody>
          <a:bodyPr/>
          <a:p>
            <a:r>
              <a:rPr lang="en-US"/>
              <a:t>Uses DDPG(Deep Deterministic Policy Gradient)</a:t>
            </a:r>
            <a:endParaRPr lang="en-US"/>
          </a:p>
          <a:p>
            <a:r>
              <a:rPr lang="en-US"/>
              <a:t>Advantages over OtterTune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OtterTune and other models can't get large high quality samples to learn.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High dimensional continuous space can't be optimized by GP Regression of OtterTune.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Knobs are in continuous space with unseen dependencies.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Ranking and feature extraction are already handled.</a:t>
            </a:r>
            <a:endParaRPr lang="en-US"/>
          </a:p>
          <a:p>
            <a:pPr marL="514350" indent="-514350">
              <a:buAutoNum type="arabicPeriod"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1237</Words>
  <Application>WPS Presentation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DBMS tuning</dc:title>
  <dc:creator>T.Aathman</dc:creator>
  <cp:lastModifiedBy>T.Aathman</cp:lastModifiedBy>
  <cp:revision>1</cp:revision>
  <dcterms:created xsi:type="dcterms:W3CDTF">2019-10-09T19:10:33Z</dcterms:created>
  <dcterms:modified xsi:type="dcterms:W3CDTF">2019-10-09T19:10:33Z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