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96" y="1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4AF7-1D01-4FA3-8979-E10FBEA44E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C1AE29-6A1B-468D-B580-E0BE83E4B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31993E-6D81-4DDD-8667-A54E334FF7E5}"/>
              </a:ext>
            </a:extLst>
          </p:cNvPr>
          <p:cNvSpPr>
            <a:spLocks noGrp="1"/>
          </p:cNvSpPr>
          <p:nvPr>
            <p:ph type="dt" sz="half" idx="10"/>
          </p:nvPr>
        </p:nvSpPr>
        <p:spPr/>
        <p:txBody>
          <a:bodyPr/>
          <a:lstStyle/>
          <a:p>
            <a:fld id="{94FECB22-992D-4E5F-947D-82A90C7BD4F5}" type="datetimeFigureOut">
              <a:rPr lang="en-US" smtClean="0"/>
              <a:t>12/9/2020</a:t>
            </a:fld>
            <a:endParaRPr lang="en-US"/>
          </a:p>
        </p:txBody>
      </p:sp>
      <p:sp>
        <p:nvSpPr>
          <p:cNvPr id="5" name="Footer Placeholder 4">
            <a:extLst>
              <a:ext uri="{FF2B5EF4-FFF2-40B4-BE49-F238E27FC236}">
                <a16:creationId xmlns:a16="http://schemas.microsoft.com/office/drawing/2014/main" id="{AAEB1CC7-865F-4823-83A0-EE55B5A18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A2C2E-6351-462A-9997-0D8FBA97A00C}"/>
              </a:ext>
            </a:extLst>
          </p:cNvPr>
          <p:cNvSpPr>
            <a:spLocks noGrp="1"/>
          </p:cNvSpPr>
          <p:nvPr>
            <p:ph type="sldNum" sz="quarter" idx="12"/>
          </p:nvPr>
        </p:nvSpPr>
        <p:spPr/>
        <p:txBody>
          <a:bodyPr/>
          <a:lstStyle/>
          <a:p>
            <a:fld id="{8269756F-5A1B-4722-A8CD-5F7D6E9D80E7}" type="slidenum">
              <a:rPr lang="en-US" smtClean="0"/>
              <a:t>‹#›</a:t>
            </a:fld>
            <a:endParaRPr lang="en-US"/>
          </a:p>
        </p:txBody>
      </p:sp>
    </p:spTree>
    <p:extLst>
      <p:ext uri="{BB962C8B-B14F-4D97-AF65-F5344CB8AC3E}">
        <p14:creationId xmlns:p14="http://schemas.microsoft.com/office/powerpoint/2010/main" val="2997515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1E48-9C27-4E01-91AD-0BC6FFFDF9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AC298A-DD37-4203-A12F-38B58097EB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1D8D6-A1A3-41F4-8689-AE194D722E44}"/>
              </a:ext>
            </a:extLst>
          </p:cNvPr>
          <p:cNvSpPr>
            <a:spLocks noGrp="1"/>
          </p:cNvSpPr>
          <p:nvPr>
            <p:ph type="dt" sz="half" idx="10"/>
          </p:nvPr>
        </p:nvSpPr>
        <p:spPr/>
        <p:txBody>
          <a:bodyPr/>
          <a:lstStyle/>
          <a:p>
            <a:fld id="{94FECB22-992D-4E5F-947D-82A90C7BD4F5}" type="datetimeFigureOut">
              <a:rPr lang="en-US" smtClean="0"/>
              <a:t>12/9/2020</a:t>
            </a:fld>
            <a:endParaRPr lang="en-US"/>
          </a:p>
        </p:txBody>
      </p:sp>
      <p:sp>
        <p:nvSpPr>
          <p:cNvPr id="5" name="Footer Placeholder 4">
            <a:extLst>
              <a:ext uri="{FF2B5EF4-FFF2-40B4-BE49-F238E27FC236}">
                <a16:creationId xmlns:a16="http://schemas.microsoft.com/office/drawing/2014/main" id="{36EE8BC1-08B5-4EEC-9A0F-DAA716094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0FDC-B657-4A85-99B2-724F50CC738D}"/>
              </a:ext>
            </a:extLst>
          </p:cNvPr>
          <p:cNvSpPr>
            <a:spLocks noGrp="1"/>
          </p:cNvSpPr>
          <p:nvPr>
            <p:ph type="sldNum" sz="quarter" idx="12"/>
          </p:nvPr>
        </p:nvSpPr>
        <p:spPr/>
        <p:txBody>
          <a:bodyPr/>
          <a:lstStyle/>
          <a:p>
            <a:fld id="{8269756F-5A1B-4722-A8CD-5F7D6E9D80E7}" type="slidenum">
              <a:rPr lang="en-US" smtClean="0"/>
              <a:t>‹#›</a:t>
            </a:fld>
            <a:endParaRPr lang="en-US"/>
          </a:p>
        </p:txBody>
      </p:sp>
    </p:spTree>
    <p:extLst>
      <p:ext uri="{BB962C8B-B14F-4D97-AF65-F5344CB8AC3E}">
        <p14:creationId xmlns:p14="http://schemas.microsoft.com/office/powerpoint/2010/main" val="3841549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31BCC5-E146-4267-A3D0-92A5C0955C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EC893F-CB87-43B3-B41F-24058B4BA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421AE-ECF3-4FBE-A1DD-81D6AD010A5C}"/>
              </a:ext>
            </a:extLst>
          </p:cNvPr>
          <p:cNvSpPr>
            <a:spLocks noGrp="1"/>
          </p:cNvSpPr>
          <p:nvPr>
            <p:ph type="dt" sz="half" idx="10"/>
          </p:nvPr>
        </p:nvSpPr>
        <p:spPr/>
        <p:txBody>
          <a:bodyPr/>
          <a:lstStyle/>
          <a:p>
            <a:fld id="{94FECB22-992D-4E5F-947D-82A90C7BD4F5}" type="datetimeFigureOut">
              <a:rPr lang="en-US" smtClean="0"/>
              <a:t>12/9/2020</a:t>
            </a:fld>
            <a:endParaRPr lang="en-US"/>
          </a:p>
        </p:txBody>
      </p:sp>
      <p:sp>
        <p:nvSpPr>
          <p:cNvPr id="5" name="Footer Placeholder 4">
            <a:extLst>
              <a:ext uri="{FF2B5EF4-FFF2-40B4-BE49-F238E27FC236}">
                <a16:creationId xmlns:a16="http://schemas.microsoft.com/office/drawing/2014/main" id="{FF5EE99B-9826-4B1B-B284-17105F72F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B7E53-75AF-4417-9B2F-18612610465F}"/>
              </a:ext>
            </a:extLst>
          </p:cNvPr>
          <p:cNvSpPr>
            <a:spLocks noGrp="1"/>
          </p:cNvSpPr>
          <p:nvPr>
            <p:ph type="sldNum" sz="quarter" idx="12"/>
          </p:nvPr>
        </p:nvSpPr>
        <p:spPr/>
        <p:txBody>
          <a:bodyPr/>
          <a:lstStyle/>
          <a:p>
            <a:fld id="{8269756F-5A1B-4722-A8CD-5F7D6E9D80E7}" type="slidenum">
              <a:rPr lang="en-US" smtClean="0"/>
              <a:t>‹#›</a:t>
            </a:fld>
            <a:endParaRPr lang="en-US"/>
          </a:p>
        </p:txBody>
      </p:sp>
    </p:spTree>
    <p:extLst>
      <p:ext uri="{BB962C8B-B14F-4D97-AF65-F5344CB8AC3E}">
        <p14:creationId xmlns:p14="http://schemas.microsoft.com/office/powerpoint/2010/main" val="389335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06AF-3CB8-4DC4-8E35-62BC35332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7B9E4F-07DA-46D4-82A4-91954919F0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46F8D-DEED-4775-8DF0-C83C80DA5081}"/>
              </a:ext>
            </a:extLst>
          </p:cNvPr>
          <p:cNvSpPr>
            <a:spLocks noGrp="1"/>
          </p:cNvSpPr>
          <p:nvPr>
            <p:ph type="dt" sz="half" idx="10"/>
          </p:nvPr>
        </p:nvSpPr>
        <p:spPr/>
        <p:txBody>
          <a:bodyPr/>
          <a:lstStyle/>
          <a:p>
            <a:fld id="{94FECB22-992D-4E5F-947D-82A90C7BD4F5}" type="datetimeFigureOut">
              <a:rPr lang="en-US" smtClean="0"/>
              <a:t>12/9/2020</a:t>
            </a:fld>
            <a:endParaRPr lang="en-US"/>
          </a:p>
        </p:txBody>
      </p:sp>
      <p:sp>
        <p:nvSpPr>
          <p:cNvPr id="5" name="Footer Placeholder 4">
            <a:extLst>
              <a:ext uri="{FF2B5EF4-FFF2-40B4-BE49-F238E27FC236}">
                <a16:creationId xmlns:a16="http://schemas.microsoft.com/office/drawing/2014/main" id="{8B6DE8C8-96EC-4EE4-B72A-3D9F33B53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A9250-2719-4D29-9541-03AD6781C162}"/>
              </a:ext>
            </a:extLst>
          </p:cNvPr>
          <p:cNvSpPr>
            <a:spLocks noGrp="1"/>
          </p:cNvSpPr>
          <p:nvPr>
            <p:ph type="sldNum" sz="quarter" idx="12"/>
          </p:nvPr>
        </p:nvSpPr>
        <p:spPr/>
        <p:txBody>
          <a:bodyPr/>
          <a:lstStyle/>
          <a:p>
            <a:fld id="{8269756F-5A1B-4722-A8CD-5F7D6E9D80E7}" type="slidenum">
              <a:rPr lang="en-US" smtClean="0"/>
              <a:t>‹#›</a:t>
            </a:fld>
            <a:endParaRPr lang="en-US"/>
          </a:p>
        </p:txBody>
      </p:sp>
    </p:spTree>
    <p:extLst>
      <p:ext uri="{BB962C8B-B14F-4D97-AF65-F5344CB8AC3E}">
        <p14:creationId xmlns:p14="http://schemas.microsoft.com/office/powerpoint/2010/main" val="71577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06E5-2C23-4EEB-A5E1-613AABF184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9D1F91-19BE-4C7D-8190-07BFDEAD8B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42D3A-8B0F-4EF6-86CD-7722D43F26DE}"/>
              </a:ext>
            </a:extLst>
          </p:cNvPr>
          <p:cNvSpPr>
            <a:spLocks noGrp="1"/>
          </p:cNvSpPr>
          <p:nvPr>
            <p:ph type="dt" sz="half" idx="10"/>
          </p:nvPr>
        </p:nvSpPr>
        <p:spPr/>
        <p:txBody>
          <a:bodyPr/>
          <a:lstStyle/>
          <a:p>
            <a:fld id="{94FECB22-992D-4E5F-947D-82A90C7BD4F5}" type="datetimeFigureOut">
              <a:rPr lang="en-US" smtClean="0"/>
              <a:t>12/9/2020</a:t>
            </a:fld>
            <a:endParaRPr lang="en-US"/>
          </a:p>
        </p:txBody>
      </p:sp>
      <p:sp>
        <p:nvSpPr>
          <p:cNvPr id="5" name="Footer Placeholder 4">
            <a:extLst>
              <a:ext uri="{FF2B5EF4-FFF2-40B4-BE49-F238E27FC236}">
                <a16:creationId xmlns:a16="http://schemas.microsoft.com/office/drawing/2014/main" id="{0A18E2D2-90AC-486E-B8CB-884EFAB56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3513E-B0C8-4BF8-A773-859AEB0C3C7B}"/>
              </a:ext>
            </a:extLst>
          </p:cNvPr>
          <p:cNvSpPr>
            <a:spLocks noGrp="1"/>
          </p:cNvSpPr>
          <p:nvPr>
            <p:ph type="sldNum" sz="quarter" idx="12"/>
          </p:nvPr>
        </p:nvSpPr>
        <p:spPr/>
        <p:txBody>
          <a:bodyPr/>
          <a:lstStyle/>
          <a:p>
            <a:fld id="{8269756F-5A1B-4722-A8CD-5F7D6E9D80E7}" type="slidenum">
              <a:rPr lang="en-US" smtClean="0"/>
              <a:t>‹#›</a:t>
            </a:fld>
            <a:endParaRPr lang="en-US"/>
          </a:p>
        </p:txBody>
      </p:sp>
    </p:spTree>
    <p:extLst>
      <p:ext uri="{BB962C8B-B14F-4D97-AF65-F5344CB8AC3E}">
        <p14:creationId xmlns:p14="http://schemas.microsoft.com/office/powerpoint/2010/main" val="318791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2EF-3606-4715-8707-A882621F26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A6BA1-3EBE-43DA-A5E4-7D8600003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6E53C8-D476-4767-842A-C3AEF0534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CFD138-D025-4CEE-832F-D53DF5E1F51B}"/>
              </a:ext>
            </a:extLst>
          </p:cNvPr>
          <p:cNvSpPr>
            <a:spLocks noGrp="1"/>
          </p:cNvSpPr>
          <p:nvPr>
            <p:ph type="dt" sz="half" idx="10"/>
          </p:nvPr>
        </p:nvSpPr>
        <p:spPr/>
        <p:txBody>
          <a:bodyPr/>
          <a:lstStyle/>
          <a:p>
            <a:fld id="{94FECB22-992D-4E5F-947D-82A90C7BD4F5}" type="datetimeFigureOut">
              <a:rPr lang="en-US" smtClean="0"/>
              <a:t>12/9/2020</a:t>
            </a:fld>
            <a:endParaRPr lang="en-US"/>
          </a:p>
        </p:txBody>
      </p:sp>
      <p:sp>
        <p:nvSpPr>
          <p:cNvPr id="6" name="Footer Placeholder 5">
            <a:extLst>
              <a:ext uri="{FF2B5EF4-FFF2-40B4-BE49-F238E27FC236}">
                <a16:creationId xmlns:a16="http://schemas.microsoft.com/office/drawing/2014/main" id="{DD464B92-191E-4711-8576-261CC250C2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424A1-4DA4-4A43-B808-F698EA343829}"/>
              </a:ext>
            </a:extLst>
          </p:cNvPr>
          <p:cNvSpPr>
            <a:spLocks noGrp="1"/>
          </p:cNvSpPr>
          <p:nvPr>
            <p:ph type="sldNum" sz="quarter" idx="12"/>
          </p:nvPr>
        </p:nvSpPr>
        <p:spPr/>
        <p:txBody>
          <a:bodyPr/>
          <a:lstStyle/>
          <a:p>
            <a:fld id="{8269756F-5A1B-4722-A8CD-5F7D6E9D80E7}" type="slidenum">
              <a:rPr lang="en-US" smtClean="0"/>
              <a:t>‹#›</a:t>
            </a:fld>
            <a:endParaRPr lang="en-US"/>
          </a:p>
        </p:txBody>
      </p:sp>
    </p:spTree>
    <p:extLst>
      <p:ext uri="{BB962C8B-B14F-4D97-AF65-F5344CB8AC3E}">
        <p14:creationId xmlns:p14="http://schemas.microsoft.com/office/powerpoint/2010/main" val="58487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E40D4-43FE-494A-A37E-C33EF00CFD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22528A-CA15-4A96-8A7D-29F361AB5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016017-0CA6-492C-966E-964578487F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148250-1302-4ADC-BA2D-99E2EABBB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B64A20-8B77-406D-8B9B-2D7F65E378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575CC7-C35F-45E7-9A62-8E901963B3D5}"/>
              </a:ext>
            </a:extLst>
          </p:cNvPr>
          <p:cNvSpPr>
            <a:spLocks noGrp="1"/>
          </p:cNvSpPr>
          <p:nvPr>
            <p:ph type="dt" sz="half" idx="10"/>
          </p:nvPr>
        </p:nvSpPr>
        <p:spPr/>
        <p:txBody>
          <a:bodyPr/>
          <a:lstStyle/>
          <a:p>
            <a:fld id="{94FECB22-992D-4E5F-947D-82A90C7BD4F5}" type="datetimeFigureOut">
              <a:rPr lang="en-US" smtClean="0"/>
              <a:t>12/9/2020</a:t>
            </a:fld>
            <a:endParaRPr lang="en-US"/>
          </a:p>
        </p:txBody>
      </p:sp>
      <p:sp>
        <p:nvSpPr>
          <p:cNvPr id="8" name="Footer Placeholder 7">
            <a:extLst>
              <a:ext uri="{FF2B5EF4-FFF2-40B4-BE49-F238E27FC236}">
                <a16:creationId xmlns:a16="http://schemas.microsoft.com/office/drawing/2014/main" id="{B7689260-D782-4E32-A3D1-3C9F7DB894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E42EF2-3D9D-4BB3-B84C-4CC5AA9741BE}"/>
              </a:ext>
            </a:extLst>
          </p:cNvPr>
          <p:cNvSpPr>
            <a:spLocks noGrp="1"/>
          </p:cNvSpPr>
          <p:nvPr>
            <p:ph type="sldNum" sz="quarter" idx="12"/>
          </p:nvPr>
        </p:nvSpPr>
        <p:spPr/>
        <p:txBody>
          <a:bodyPr/>
          <a:lstStyle/>
          <a:p>
            <a:fld id="{8269756F-5A1B-4722-A8CD-5F7D6E9D80E7}" type="slidenum">
              <a:rPr lang="en-US" smtClean="0"/>
              <a:t>‹#›</a:t>
            </a:fld>
            <a:endParaRPr lang="en-US"/>
          </a:p>
        </p:txBody>
      </p:sp>
    </p:spTree>
    <p:extLst>
      <p:ext uri="{BB962C8B-B14F-4D97-AF65-F5344CB8AC3E}">
        <p14:creationId xmlns:p14="http://schemas.microsoft.com/office/powerpoint/2010/main" val="67149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9D84-1F23-4028-9000-53EF5E05DF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FDAB47-3900-4953-AE0C-990B1516D8EA}"/>
              </a:ext>
            </a:extLst>
          </p:cNvPr>
          <p:cNvSpPr>
            <a:spLocks noGrp="1"/>
          </p:cNvSpPr>
          <p:nvPr>
            <p:ph type="dt" sz="half" idx="10"/>
          </p:nvPr>
        </p:nvSpPr>
        <p:spPr/>
        <p:txBody>
          <a:bodyPr/>
          <a:lstStyle/>
          <a:p>
            <a:fld id="{94FECB22-992D-4E5F-947D-82A90C7BD4F5}" type="datetimeFigureOut">
              <a:rPr lang="en-US" smtClean="0"/>
              <a:t>12/9/2020</a:t>
            </a:fld>
            <a:endParaRPr lang="en-US"/>
          </a:p>
        </p:txBody>
      </p:sp>
      <p:sp>
        <p:nvSpPr>
          <p:cNvPr id="4" name="Footer Placeholder 3">
            <a:extLst>
              <a:ext uri="{FF2B5EF4-FFF2-40B4-BE49-F238E27FC236}">
                <a16:creationId xmlns:a16="http://schemas.microsoft.com/office/drawing/2014/main" id="{E4CDD85A-69D8-4D67-B5FA-399F14F21E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A22D3A-4770-469B-B9DC-82C46DC8947D}"/>
              </a:ext>
            </a:extLst>
          </p:cNvPr>
          <p:cNvSpPr>
            <a:spLocks noGrp="1"/>
          </p:cNvSpPr>
          <p:nvPr>
            <p:ph type="sldNum" sz="quarter" idx="12"/>
          </p:nvPr>
        </p:nvSpPr>
        <p:spPr/>
        <p:txBody>
          <a:bodyPr/>
          <a:lstStyle/>
          <a:p>
            <a:fld id="{8269756F-5A1B-4722-A8CD-5F7D6E9D80E7}" type="slidenum">
              <a:rPr lang="en-US" smtClean="0"/>
              <a:t>‹#›</a:t>
            </a:fld>
            <a:endParaRPr lang="en-US"/>
          </a:p>
        </p:txBody>
      </p:sp>
    </p:spTree>
    <p:extLst>
      <p:ext uri="{BB962C8B-B14F-4D97-AF65-F5344CB8AC3E}">
        <p14:creationId xmlns:p14="http://schemas.microsoft.com/office/powerpoint/2010/main" val="1163407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73073-77BD-4571-AA1A-A2F1891E8AF7}"/>
              </a:ext>
            </a:extLst>
          </p:cNvPr>
          <p:cNvSpPr>
            <a:spLocks noGrp="1"/>
          </p:cNvSpPr>
          <p:nvPr>
            <p:ph type="dt" sz="half" idx="10"/>
          </p:nvPr>
        </p:nvSpPr>
        <p:spPr/>
        <p:txBody>
          <a:bodyPr/>
          <a:lstStyle/>
          <a:p>
            <a:fld id="{94FECB22-992D-4E5F-947D-82A90C7BD4F5}" type="datetimeFigureOut">
              <a:rPr lang="en-US" smtClean="0"/>
              <a:t>12/9/2020</a:t>
            </a:fld>
            <a:endParaRPr lang="en-US"/>
          </a:p>
        </p:txBody>
      </p:sp>
      <p:sp>
        <p:nvSpPr>
          <p:cNvPr id="3" name="Footer Placeholder 2">
            <a:extLst>
              <a:ext uri="{FF2B5EF4-FFF2-40B4-BE49-F238E27FC236}">
                <a16:creationId xmlns:a16="http://schemas.microsoft.com/office/drawing/2014/main" id="{3DAE1C62-9275-44C0-B7CB-896B9A77CF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F61B6-DC80-49AC-8C0C-47CB1FBBB423}"/>
              </a:ext>
            </a:extLst>
          </p:cNvPr>
          <p:cNvSpPr>
            <a:spLocks noGrp="1"/>
          </p:cNvSpPr>
          <p:nvPr>
            <p:ph type="sldNum" sz="quarter" idx="12"/>
          </p:nvPr>
        </p:nvSpPr>
        <p:spPr/>
        <p:txBody>
          <a:bodyPr/>
          <a:lstStyle/>
          <a:p>
            <a:fld id="{8269756F-5A1B-4722-A8CD-5F7D6E9D80E7}" type="slidenum">
              <a:rPr lang="en-US" smtClean="0"/>
              <a:t>‹#›</a:t>
            </a:fld>
            <a:endParaRPr lang="en-US"/>
          </a:p>
        </p:txBody>
      </p:sp>
    </p:spTree>
    <p:extLst>
      <p:ext uri="{BB962C8B-B14F-4D97-AF65-F5344CB8AC3E}">
        <p14:creationId xmlns:p14="http://schemas.microsoft.com/office/powerpoint/2010/main" val="363272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4F97-FAD7-4DB9-A84B-E2DD49193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474BB8-C5E3-4CC4-AE80-7D4942F669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9CD598-E610-48DA-9CE7-E17FD0118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E85042-BBF2-4942-80BB-C51C3B8F726B}"/>
              </a:ext>
            </a:extLst>
          </p:cNvPr>
          <p:cNvSpPr>
            <a:spLocks noGrp="1"/>
          </p:cNvSpPr>
          <p:nvPr>
            <p:ph type="dt" sz="half" idx="10"/>
          </p:nvPr>
        </p:nvSpPr>
        <p:spPr/>
        <p:txBody>
          <a:bodyPr/>
          <a:lstStyle/>
          <a:p>
            <a:fld id="{94FECB22-992D-4E5F-947D-82A90C7BD4F5}" type="datetimeFigureOut">
              <a:rPr lang="en-US" smtClean="0"/>
              <a:t>12/9/2020</a:t>
            </a:fld>
            <a:endParaRPr lang="en-US"/>
          </a:p>
        </p:txBody>
      </p:sp>
      <p:sp>
        <p:nvSpPr>
          <p:cNvPr id="6" name="Footer Placeholder 5">
            <a:extLst>
              <a:ext uri="{FF2B5EF4-FFF2-40B4-BE49-F238E27FC236}">
                <a16:creationId xmlns:a16="http://schemas.microsoft.com/office/drawing/2014/main" id="{ECC47073-6791-4847-B44A-80B043ABA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806C4-776A-41DA-AFE2-D2A895C203EE}"/>
              </a:ext>
            </a:extLst>
          </p:cNvPr>
          <p:cNvSpPr>
            <a:spLocks noGrp="1"/>
          </p:cNvSpPr>
          <p:nvPr>
            <p:ph type="sldNum" sz="quarter" idx="12"/>
          </p:nvPr>
        </p:nvSpPr>
        <p:spPr/>
        <p:txBody>
          <a:bodyPr/>
          <a:lstStyle/>
          <a:p>
            <a:fld id="{8269756F-5A1B-4722-A8CD-5F7D6E9D80E7}" type="slidenum">
              <a:rPr lang="en-US" smtClean="0"/>
              <a:t>‹#›</a:t>
            </a:fld>
            <a:endParaRPr lang="en-US"/>
          </a:p>
        </p:txBody>
      </p:sp>
    </p:spTree>
    <p:extLst>
      <p:ext uri="{BB962C8B-B14F-4D97-AF65-F5344CB8AC3E}">
        <p14:creationId xmlns:p14="http://schemas.microsoft.com/office/powerpoint/2010/main" val="302222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E117-0E08-4AE0-90EF-5B6D67553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D9B11B-911C-408A-8C2D-1A7E5F635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2ADD3E-E449-4643-ABF7-A4740CB60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CDF58D-09B8-453C-8643-184BC5D786E3}"/>
              </a:ext>
            </a:extLst>
          </p:cNvPr>
          <p:cNvSpPr>
            <a:spLocks noGrp="1"/>
          </p:cNvSpPr>
          <p:nvPr>
            <p:ph type="dt" sz="half" idx="10"/>
          </p:nvPr>
        </p:nvSpPr>
        <p:spPr/>
        <p:txBody>
          <a:bodyPr/>
          <a:lstStyle/>
          <a:p>
            <a:fld id="{94FECB22-992D-4E5F-947D-82A90C7BD4F5}" type="datetimeFigureOut">
              <a:rPr lang="en-US" smtClean="0"/>
              <a:t>12/9/2020</a:t>
            </a:fld>
            <a:endParaRPr lang="en-US"/>
          </a:p>
        </p:txBody>
      </p:sp>
      <p:sp>
        <p:nvSpPr>
          <p:cNvPr id="6" name="Footer Placeholder 5">
            <a:extLst>
              <a:ext uri="{FF2B5EF4-FFF2-40B4-BE49-F238E27FC236}">
                <a16:creationId xmlns:a16="http://schemas.microsoft.com/office/drawing/2014/main" id="{197B933C-7594-46FE-AD36-C72157259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B353D-B175-4A2E-9A44-43A29F2C8315}"/>
              </a:ext>
            </a:extLst>
          </p:cNvPr>
          <p:cNvSpPr>
            <a:spLocks noGrp="1"/>
          </p:cNvSpPr>
          <p:nvPr>
            <p:ph type="sldNum" sz="quarter" idx="12"/>
          </p:nvPr>
        </p:nvSpPr>
        <p:spPr/>
        <p:txBody>
          <a:bodyPr/>
          <a:lstStyle/>
          <a:p>
            <a:fld id="{8269756F-5A1B-4722-A8CD-5F7D6E9D80E7}" type="slidenum">
              <a:rPr lang="en-US" smtClean="0"/>
              <a:t>‹#›</a:t>
            </a:fld>
            <a:endParaRPr lang="en-US"/>
          </a:p>
        </p:txBody>
      </p:sp>
    </p:spTree>
    <p:extLst>
      <p:ext uri="{BB962C8B-B14F-4D97-AF65-F5344CB8AC3E}">
        <p14:creationId xmlns:p14="http://schemas.microsoft.com/office/powerpoint/2010/main" val="2993320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5C6175-EED3-408B-BA95-4D5519E3B3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3D71F8-EEFD-400E-8CD7-C566ABDA0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9FC3F-DEFF-41D8-AF58-B30E45C3A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FECB22-992D-4E5F-947D-82A90C7BD4F5}" type="datetimeFigureOut">
              <a:rPr lang="en-US" smtClean="0"/>
              <a:t>12/9/2020</a:t>
            </a:fld>
            <a:endParaRPr lang="en-US"/>
          </a:p>
        </p:txBody>
      </p:sp>
      <p:sp>
        <p:nvSpPr>
          <p:cNvPr id="5" name="Footer Placeholder 4">
            <a:extLst>
              <a:ext uri="{FF2B5EF4-FFF2-40B4-BE49-F238E27FC236}">
                <a16:creationId xmlns:a16="http://schemas.microsoft.com/office/drawing/2014/main" id="{460F3236-95D2-40EE-9D50-02D6C9C6B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E30A14-1EDF-48CF-8C4F-5254A0EF19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9756F-5A1B-4722-A8CD-5F7D6E9D80E7}" type="slidenum">
              <a:rPr lang="en-US" smtClean="0"/>
              <a:t>‹#›</a:t>
            </a:fld>
            <a:endParaRPr lang="en-US"/>
          </a:p>
        </p:txBody>
      </p:sp>
    </p:spTree>
    <p:extLst>
      <p:ext uri="{BB962C8B-B14F-4D97-AF65-F5344CB8AC3E}">
        <p14:creationId xmlns:p14="http://schemas.microsoft.com/office/powerpoint/2010/main" val="2079354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4AB7-D564-48FE-A1EA-B741FBB9F01E}"/>
              </a:ext>
            </a:extLst>
          </p:cNvPr>
          <p:cNvSpPr>
            <a:spLocks noGrp="1"/>
          </p:cNvSpPr>
          <p:nvPr>
            <p:ph type="ctrTitle"/>
          </p:nvPr>
        </p:nvSpPr>
        <p:spPr>
          <a:xfrm>
            <a:off x="1524000" y="723352"/>
            <a:ext cx="9144000" cy="2387600"/>
          </a:xfrm>
        </p:spPr>
        <p:txBody>
          <a:bodyPr/>
          <a:lstStyle/>
          <a:p>
            <a:r>
              <a:rPr lang="en-US" dirty="0"/>
              <a:t>Car Identifier</a:t>
            </a:r>
          </a:p>
        </p:txBody>
      </p:sp>
      <p:sp>
        <p:nvSpPr>
          <p:cNvPr id="3" name="Subtitle 2">
            <a:extLst>
              <a:ext uri="{FF2B5EF4-FFF2-40B4-BE49-F238E27FC236}">
                <a16:creationId xmlns:a16="http://schemas.microsoft.com/office/drawing/2014/main" id="{FB27D518-8072-4D29-AE7F-7F3EA3D97D5F}"/>
              </a:ext>
            </a:extLst>
          </p:cNvPr>
          <p:cNvSpPr>
            <a:spLocks noGrp="1"/>
          </p:cNvSpPr>
          <p:nvPr>
            <p:ph type="subTitle" idx="1"/>
          </p:nvPr>
        </p:nvSpPr>
        <p:spPr/>
        <p:txBody>
          <a:bodyPr>
            <a:normAutofit lnSpcReduction="10000"/>
          </a:bodyPr>
          <a:lstStyle/>
          <a:p>
            <a:r>
              <a:rPr lang="en-US" dirty="0"/>
              <a:t>Computer Science – 481</a:t>
            </a:r>
          </a:p>
          <a:p>
            <a:r>
              <a:rPr lang="en-US" dirty="0"/>
              <a:t>California State University, Fullerton</a:t>
            </a:r>
          </a:p>
          <a:p>
            <a:r>
              <a:rPr lang="en-US" dirty="0" err="1"/>
              <a:t>Aatib</a:t>
            </a:r>
            <a:r>
              <a:rPr lang="en-US" dirty="0"/>
              <a:t> Abdullah</a:t>
            </a:r>
          </a:p>
          <a:p>
            <a:r>
              <a:rPr lang="en-US" dirty="0"/>
              <a:t>Dr. Alexander </a:t>
            </a:r>
            <a:r>
              <a:rPr lang="en-US" dirty="0" err="1"/>
              <a:t>Gauf</a:t>
            </a:r>
            <a:endParaRPr lang="en-US" dirty="0"/>
          </a:p>
        </p:txBody>
      </p:sp>
    </p:spTree>
    <p:extLst>
      <p:ext uri="{BB962C8B-B14F-4D97-AF65-F5344CB8AC3E}">
        <p14:creationId xmlns:p14="http://schemas.microsoft.com/office/powerpoint/2010/main" val="3520594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11BC-0D7F-4818-AB4F-0EBB8870449F}"/>
              </a:ext>
            </a:extLst>
          </p:cNvPr>
          <p:cNvSpPr>
            <a:spLocks noGrp="1"/>
          </p:cNvSpPr>
          <p:nvPr>
            <p:ph type="title"/>
          </p:nvPr>
        </p:nvSpPr>
        <p:spPr>
          <a:xfrm>
            <a:off x="288756" y="172621"/>
            <a:ext cx="11726781" cy="1223042"/>
          </a:xfrm>
        </p:spPr>
        <p:txBody>
          <a:bodyPr>
            <a:normAutofit/>
          </a:bodyPr>
          <a:lstStyle/>
          <a:p>
            <a:r>
              <a:rPr lang="en-US" sz="2800" dirty="0"/>
              <a:t>Implementation Challenge and Learning Experience: To get more Images for Better Accuracy or Decrease Number of Examples</a:t>
            </a:r>
          </a:p>
        </p:txBody>
      </p:sp>
      <p:sp>
        <p:nvSpPr>
          <p:cNvPr id="3" name="Content Placeholder 2">
            <a:extLst>
              <a:ext uri="{FF2B5EF4-FFF2-40B4-BE49-F238E27FC236}">
                <a16:creationId xmlns:a16="http://schemas.microsoft.com/office/drawing/2014/main" id="{15FA6812-B209-48FB-A9C8-E8B83558E0E7}"/>
              </a:ext>
            </a:extLst>
          </p:cNvPr>
          <p:cNvSpPr>
            <a:spLocks noGrp="1"/>
          </p:cNvSpPr>
          <p:nvPr>
            <p:ph idx="1"/>
          </p:nvPr>
        </p:nvSpPr>
        <p:spPr>
          <a:xfrm>
            <a:off x="288756" y="1251284"/>
            <a:ext cx="11065044" cy="4925679"/>
          </a:xfrm>
        </p:spPr>
        <p:txBody>
          <a:bodyPr>
            <a:normAutofit/>
          </a:bodyPr>
          <a:lstStyle/>
          <a:p>
            <a:pPr marL="0" indent="0">
              <a:buNone/>
            </a:pPr>
            <a:r>
              <a:rPr lang="en-US" sz="2000" dirty="0"/>
              <a:t>The amount of images you have determines the accuracy of the system. Having more images in the range of thousands can help reduce the Total loss and make it more accurate. Finding a lot of images can be a challenge because it is very lengthy process. The solution is to find about a thousand images and create new images out of them like flipping a photo form left to right orientation. One can also find more images.</a:t>
            </a:r>
          </a:p>
          <a:p>
            <a:pPr marL="0" indent="0">
              <a:buNone/>
            </a:pPr>
            <a:r>
              <a:rPr lang="en-US" sz="2000" dirty="0"/>
              <a:t>If you do not have enough Images, you can decrease “</a:t>
            </a:r>
            <a:r>
              <a:rPr lang="en-US" sz="2000" dirty="0" err="1"/>
              <a:t>num_examples</a:t>
            </a:r>
            <a:r>
              <a:rPr lang="en-US" sz="2000" dirty="0"/>
              <a:t>”(number of examples variable) in “</a:t>
            </a:r>
            <a:r>
              <a:rPr lang="en-US" sz="2000" dirty="0" err="1"/>
              <a:t>ssd_mobilenet_v1_pets.config</a:t>
            </a:r>
            <a:r>
              <a:rPr lang="en-US" sz="2000" dirty="0"/>
              <a:t>” in the </a:t>
            </a:r>
            <a:r>
              <a:rPr lang="en-US" sz="2000" dirty="0" err="1"/>
              <a:t>eval_config</a:t>
            </a:r>
            <a:r>
              <a:rPr lang="en-US" sz="2000" dirty="0"/>
              <a:t> function (evaluation configuration function). The mistake made that I did not edit the number of examples (like about 100) and kept it at the original 1100 size. It made the system less accurate, so if one does not have enough the system would make mistakes in detection. Decreasing the number of examples in the evaluation configuration function can make the detection system more accurate if running on a low number of images. The system would train and test on that amount every step in the training process, although it would take longer because it would look at each of the images for detail.</a:t>
            </a:r>
          </a:p>
        </p:txBody>
      </p:sp>
    </p:spTree>
    <p:extLst>
      <p:ext uri="{BB962C8B-B14F-4D97-AF65-F5344CB8AC3E}">
        <p14:creationId xmlns:p14="http://schemas.microsoft.com/office/powerpoint/2010/main" val="290541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2E69-3C60-4D17-AAD0-0A200CF82717}"/>
              </a:ext>
            </a:extLst>
          </p:cNvPr>
          <p:cNvSpPr>
            <a:spLocks noGrp="1"/>
          </p:cNvSpPr>
          <p:nvPr>
            <p:ph type="title"/>
          </p:nvPr>
        </p:nvSpPr>
        <p:spPr>
          <a:xfrm>
            <a:off x="144380" y="208295"/>
            <a:ext cx="10583779" cy="945483"/>
          </a:xfrm>
        </p:spPr>
        <p:txBody>
          <a:bodyPr/>
          <a:lstStyle/>
          <a:p>
            <a:r>
              <a:rPr lang="en-US" dirty="0"/>
              <a:t>Conclusion</a:t>
            </a:r>
          </a:p>
        </p:txBody>
      </p:sp>
      <p:sp>
        <p:nvSpPr>
          <p:cNvPr id="3" name="Content Placeholder 2">
            <a:extLst>
              <a:ext uri="{FF2B5EF4-FFF2-40B4-BE49-F238E27FC236}">
                <a16:creationId xmlns:a16="http://schemas.microsoft.com/office/drawing/2014/main" id="{D653E49E-7F94-4813-96EE-850F88B52DD9}"/>
              </a:ext>
            </a:extLst>
          </p:cNvPr>
          <p:cNvSpPr>
            <a:spLocks noGrp="1"/>
          </p:cNvSpPr>
          <p:nvPr>
            <p:ph idx="1"/>
          </p:nvPr>
        </p:nvSpPr>
        <p:spPr>
          <a:xfrm>
            <a:off x="144380" y="1153778"/>
            <a:ext cx="11209420" cy="5023185"/>
          </a:xfrm>
        </p:spPr>
        <p:txBody>
          <a:bodyPr>
            <a:normAutofit/>
          </a:bodyPr>
          <a:lstStyle/>
          <a:p>
            <a:pPr marL="0" indent="0">
              <a:buNone/>
            </a:pPr>
            <a:r>
              <a:rPr lang="en-US" b="0" i="0" u="none" strike="noStrike" baseline="0" dirty="0">
                <a:solidFill>
                  <a:srgbClr val="000000"/>
                </a:solidFill>
                <a:latin typeface="Times New Roman" panose="02020603050405020304" pitchFamily="18" charset="0"/>
              </a:rPr>
              <a:t>This system will be in operation by the Beginning of December in the year of 2020. This project would help make identification of cars more easier for Traffic controllers to detect. The status of the project is that it has not been implemented yet, but it will be worked on after the release of this document. The Traffic controllers will be able to get information about a vehicle by looking at the footage of the car once this system would be in effect. This system would be able to assist Law Enforcement and Road Traffic Management to do their Jobs.</a:t>
            </a:r>
            <a:endParaRPr lang="en-US" dirty="0"/>
          </a:p>
        </p:txBody>
      </p:sp>
    </p:spTree>
    <p:extLst>
      <p:ext uri="{BB962C8B-B14F-4D97-AF65-F5344CB8AC3E}">
        <p14:creationId xmlns:p14="http://schemas.microsoft.com/office/powerpoint/2010/main" val="357867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2392-CB5A-40CC-B308-68E3AF1A0B7E}"/>
              </a:ext>
            </a:extLst>
          </p:cNvPr>
          <p:cNvSpPr>
            <a:spLocks noGrp="1"/>
          </p:cNvSpPr>
          <p:nvPr>
            <p:ph type="title"/>
          </p:nvPr>
        </p:nvSpPr>
        <p:spPr>
          <a:xfrm>
            <a:off x="368969" y="215206"/>
            <a:ext cx="10515600" cy="931660"/>
          </a:xfrm>
        </p:spPr>
        <p:txBody>
          <a:bodyPr/>
          <a:lstStyle/>
          <a:p>
            <a:r>
              <a:rPr lang="en-US" dirty="0"/>
              <a:t>Introduction</a:t>
            </a:r>
          </a:p>
        </p:txBody>
      </p:sp>
      <p:sp>
        <p:nvSpPr>
          <p:cNvPr id="3" name="Content Placeholder 2">
            <a:extLst>
              <a:ext uri="{FF2B5EF4-FFF2-40B4-BE49-F238E27FC236}">
                <a16:creationId xmlns:a16="http://schemas.microsoft.com/office/drawing/2014/main" id="{0CC2DB16-E302-47DD-B234-15969545FE8F}"/>
              </a:ext>
            </a:extLst>
          </p:cNvPr>
          <p:cNvSpPr>
            <a:spLocks noGrp="1"/>
          </p:cNvSpPr>
          <p:nvPr>
            <p:ph idx="1"/>
          </p:nvPr>
        </p:nvSpPr>
        <p:spPr>
          <a:xfrm>
            <a:off x="368969" y="1146868"/>
            <a:ext cx="10984832" cy="5030096"/>
          </a:xfrm>
        </p:spPr>
        <p:txBody>
          <a:bodyPr>
            <a:normAutofit/>
          </a:bodyPr>
          <a:lstStyle/>
          <a:p>
            <a:r>
              <a:rPr lang="en-US" sz="2400" dirty="0"/>
              <a:t>The Car Identifier System is an Expert system that is used to Identify cars by Model, Make/Brand, or Generation</a:t>
            </a:r>
          </a:p>
          <a:p>
            <a:r>
              <a:rPr lang="en-US" sz="2400" dirty="0"/>
              <a:t>It would be used in Traffic Control Systems, mainly for catching Traffic Violations such as Speeding, and crossing Red Lights</a:t>
            </a:r>
          </a:p>
          <a:p>
            <a:r>
              <a:rPr lang="en-US" sz="2400" dirty="0"/>
              <a:t>It is important to know about what Car the driver was using, since it is important as part of collecting data on traffic violators</a:t>
            </a:r>
          </a:p>
          <a:p>
            <a:r>
              <a:rPr lang="en-US" sz="2400" dirty="0"/>
              <a:t>Law Enforcement can use this system for the same purpose of Identifying cars, as part of investigating crime or suspicious activity</a:t>
            </a:r>
          </a:p>
          <a:p>
            <a:r>
              <a:rPr lang="en-US" sz="2400" dirty="0"/>
              <a:t>The system would use photos and video frames (both can be treated the same), to detection</a:t>
            </a:r>
          </a:p>
          <a:p>
            <a:endParaRPr lang="en-US" sz="1800" dirty="0"/>
          </a:p>
        </p:txBody>
      </p:sp>
    </p:spTree>
    <p:extLst>
      <p:ext uri="{BB962C8B-B14F-4D97-AF65-F5344CB8AC3E}">
        <p14:creationId xmlns:p14="http://schemas.microsoft.com/office/powerpoint/2010/main" val="274077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3AC1-300C-4705-9F01-BA89577AF07A}"/>
              </a:ext>
            </a:extLst>
          </p:cNvPr>
          <p:cNvSpPr>
            <a:spLocks noGrp="1"/>
          </p:cNvSpPr>
          <p:nvPr>
            <p:ph type="title"/>
          </p:nvPr>
        </p:nvSpPr>
        <p:spPr>
          <a:xfrm>
            <a:off x="240631" y="192504"/>
            <a:ext cx="10984832" cy="729164"/>
          </a:xfrm>
        </p:spPr>
        <p:txBody>
          <a:bodyPr/>
          <a:lstStyle/>
          <a:p>
            <a:r>
              <a:rPr lang="en-US" dirty="0"/>
              <a:t>Software and Tools</a:t>
            </a:r>
          </a:p>
        </p:txBody>
      </p:sp>
      <p:sp>
        <p:nvSpPr>
          <p:cNvPr id="3" name="Content Placeholder 2">
            <a:extLst>
              <a:ext uri="{FF2B5EF4-FFF2-40B4-BE49-F238E27FC236}">
                <a16:creationId xmlns:a16="http://schemas.microsoft.com/office/drawing/2014/main" id="{B60226D3-54C4-4D1B-B587-214B0254EABA}"/>
              </a:ext>
            </a:extLst>
          </p:cNvPr>
          <p:cNvSpPr>
            <a:spLocks noGrp="1"/>
          </p:cNvSpPr>
          <p:nvPr>
            <p:ph idx="1"/>
          </p:nvPr>
        </p:nvSpPr>
        <p:spPr>
          <a:xfrm>
            <a:off x="240631" y="921668"/>
            <a:ext cx="11113169" cy="5255296"/>
          </a:xfrm>
        </p:spPr>
        <p:txBody>
          <a:bodyPr>
            <a:normAutofit/>
          </a:bodyPr>
          <a:lstStyle/>
          <a:p>
            <a:r>
              <a:rPr lang="en-US" sz="2000" dirty="0" err="1"/>
              <a:t>Tensorflow</a:t>
            </a:r>
            <a:r>
              <a:rPr lang="en-US" sz="2000" dirty="0"/>
              <a:t> API 1.15, for Machine Learning and model training. Models provided</a:t>
            </a:r>
          </a:p>
          <a:p>
            <a:r>
              <a:rPr lang="en-US" sz="2000" dirty="0"/>
              <a:t>Anaconda Environment Distribution, incudes </a:t>
            </a:r>
            <a:r>
              <a:rPr lang="en-US" sz="2000" dirty="0" err="1"/>
              <a:t>Conda</a:t>
            </a:r>
            <a:r>
              <a:rPr lang="en-US" sz="2000" dirty="0"/>
              <a:t> Package Management system. Utilized in command line. </a:t>
            </a:r>
            <a:r>
              <a:rPr lang="en-US" sz="2000" dirty="0" err="1"/>
              <a:t>Tensorflow</a:t>
            </a:r>
            <a:r>
              <a:rPr lang="en-US" sz="2000" dirty="0"/>
              <a:t> is downloaded using </a:t>
            </a:r>
            <a:r>
              <a:rPr lang="en-US" sz="2000" dirty="0" err="1"/>
              <a:t>Conda</a:t>
            </a:r>
            <a:endParaRPr lang="en-US" sz="2000" dirty="0"/>
          </a:p>
          <a:p>
            <a:r>
              <a:rPr lang="en-US" sz="2000" dirty="0" err="1"/>
              <a:t>Jupyter</a:t>
            </a:r>
            <a:r>
              <a:rPr lang="en-US" sz="2000" dirty="0"/>
              <a:t> Notebook: An online web application that can be used as a compiler</a:t>
            </a:r>
          </a:p>
          <a:p>
            <a:r>
              <a:rPr lang="en-US" sz="2000" dirty="0"/>
              <a:t>Label IMG script program (explained later slides)</a:t>
            </a:r>
          </a:p>
          <a:p>
            <a:r>
              <a:rPr lang="en-US" sz="2000" dirty="0"/>
              <a:t>Packages of pillow, </a:t>
            </a:r>
            <a:r>
              <a:rPr lang="en-US" sz="2000" dirty="0" err="1"/>
              <a:t>lxml</a:t>
            </a:r>
            <a:r>
              <a:rPr lang="en-US" sz="2000" dirty="0"/>
              <a:t>, </a:t>
            </a:r>
            <a:r>
              <a:rPr lang="en-US" sz="2000" dirty="0" err="1"/>
              <a:t>Jupyter</a:t>
            </a:r>
            <a:r>
              <a:rPr lang="en-US" sz="2000" dirty="0"/>
              <a:t>(to get </a:t>
            </a:r>
            <a:r>
              <a:rPr lang="en-US" sz="2000" dirty="0" err="1"/>
              <a:t>Jupyter</a:t>
            </a:r>
            <a:r>
              <a:rPr lang="en-US" sz="2000" dirty="0"/>
              <a:t> Notebook), and Matplotlib</a:t>
            </a:r>
          </a:p>
          <a:p>
            <a:r>
              <a:rPr lang="en-US" sz="2000" dirty="0"/>
              <a:t>More information in Page 3 of the report</a:t>
            </a:r>
          </a:p>
        </p:txBody>
      </p:sp>
      <p:pic>
        <p:nvPicPr>
          <p:cNvPr id="4" name="Picture 3">
            <a:extLst>
              <a:ext uri="{FF2B5EF4-FFF2-40B4-BE49-F238E27FC236}">
                <a16:creationId xmlns:a16="http://schemas.microsoft.com/office/drawing/2014/main" id="{44BFB976-1793-48DC-8281-B260B8E35908}"/>
              </a:ext>
            </a:extLst>
          </p:cNvPr>
          <p:cNvPicPr>
            <a:picLocks noChangeAspect="1"/>
          </p:cNvPicPr>
          <p:nvPr/>
        </p:nvPicPr>
        <p:blipFill>
          <a:blip r:embed="rId2"/>
          <a:stretch>
            <a:fillRect/>
          </a:stretch>
        </p:blipFill>
        <p:spPr>
          <a:xfrm>
            <a:off x="417097" y="4207544"/>
            <a:ext cx="2343150" cy="1952625"/>
          </a:xfrm>
          <a:prstGeom prst="rect">
            <a:avLst/>
          </a:prstGeom>
        </p:spPr>
      </p:pic>
      <p:pic>
        <p:nvPicPr>
          <p:cNvPr id="5" name="Picture 4">
            <a:extLst>
              <a:ext uri="{FF2B5EF4-FFF2-40B4-BE49-F238E27FC236}">
                <a16:creationId xmlns:a16="http://schemas.microsoft.com/office/drawing/2014/main" id="{FA3F5898-DEC9-4CC3-A44B-E3442F170E3C}"/>
              </a:ext>
            </a:extLst>
          </p:cNvPr>
          <p:cNvPicPr>
            <a:picLocks noChangeAspect="1"/>
          </p:cNvPicPr>
          <p:nvPr/>
        </p:nvPicPr>
        <p:blipFill>
          <a:blip r:embed="rId3"/>
          <a:stretch>
            <a:fillRect/>
          </a:stretch>
        </p:blipFill>
        <p:spPr>
          <a:xfrm>
            <a:off x="3309686" y="4481765"/>
            <a:ext cx="3028950" cy="1504950"/>
          </a:xfrm>
          <a:prstGeom prst="rect">
            <a:avLst/>
          </a:prstGeom>
        </p:spPr>
      </p:pic>
      <p:pic>
        <p:nvPicPr>
          <p:cNvPr id="6" name="Picture 5">
            <a:extLst>
              <a:ext uri="{FF2B5EF4-FFF2-40B4-BE49-F238E27FC236}">
                <a16:creationId xmlns:a16="http://schemas.microsoft.com/office/drawing/2014/main" id="{E3BB0046-047C-4CF7-AA0F-986174A107AF}"/>
              </a:ext>
            </a:extLst>
          </p:cNvPr>
          <p:cNvPicPr>
            <a:picLocks noChangeAspect="1"/>
          </p:cNvPicPr>
          <p:nvPr/>
        </p:nvPicPr>
        <p:blipFill>
          <a:blip r:embed="rId4"/>
          <a:stretch>
            <a:fillRect/>
          </a:stretch>
        </p:blipFill>
        <p:spPr>
          <a:xfrm>
            <a:off x="6888075" y="4031331"/>
            <a:ext cx="1981200" cy="2305050"/>
          </a:xfrm>
          <a:prstGeom prst="rect">
            <a:avLst/>
          </a:prstGeom>
        </p:spPr>
      </p:pic>
    </p:spTree>
    <p:extLst>
      <p:ext uri="{BB962C8B-B14F-4D97-AF65-F5344CB8AC3E}">
        <p14:creationId xmlns:p14="http://schemas.microsoft.com/office/powerpoint/2010/main" val="146013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8F9B-43F3-480F-A780-EB6A168AE4CE}"/>
              </a:ext>
            </a:extLst>
          </p:cNvPr>
          <p:cNvSpPr>
            <a:spLocks noGrp="1"/>
          </p:cNvSpPr>
          <p:nvPr>
            <p:ph type="title"/>
          </p:nvPr>
        </p:nvSpPr>
        <p:spPr>
          <a:xfrm>
            <a:off x="180474" y="0"/>
            <a:ext cx="10631905" cy="870118"/>
          </a:xfrm>
        </p:spPr>
        <p:txBody>
          <a:bodyPr>
            <a:normAutofit/>
          </a:bodyPr>
          <a:lstStyle/>
          <a:p>
            <a:r>
              <a:rPr lang="en-US" sz="3200" dirty="0"/>
              <a:t>Implementation: </a:t>
            </a:r>
            <a:r>
              <a:rPr lang="en-US" sz="3200" dirty="0" err="1"/>
              <a:t>LabelImg</a:t>
            </a:r>
            <a:r>
              <a:rPr lang="en-US" sz="3200" dirty="0"/>
              <a:t> and Class set-up</a:t>
            </a:r>
          </a:p>
        </p:txBody>
      </p:sp>
      <p:sp>
        <p:nvSpPr>
          <p:cNvPr id="3" name="Content Placeholder 2">
            <a:extLst>
              <a:ext uri="{FF2B5EF4-FFF2-40B4-BE49-F238E27FC236}">
                <a16:creationId xmlns:a16="http://schemas.microsoft.com/office/drawing/2014/main" id="{94E1942A-F856-447E-8C1A-733F42DAFB02}"/>
              </a:ext>
            </a:extLst>
          </p:cNvPr>
          <p:cNvSpPr>
            <a:spLocks noGrp="1"/>
          </p:cNvSpPr>
          <p:nvPr>
            <p:ph idx="1"/>
          </p:nvPr>
        </p:nvSpPr>
        <p:spPr>
          <a:xfrm>
            <a:off x="180474" y="870118"/>
            <a:ext cx="6091990" cy="5851524"/>
          </a:xfrm>
        </p:spPr>
        <p:txBody>
          <a:bodyPr>
            <a:normAutofit/>
          </a:bodyPr>
          <a:lstStyle/>
          <a:p>
            <a:r>
              <a:rPr lang="en-US" sz="1800" dirty="0"/>
              <a:t>A program can be used to put labels on Images</a:t>
            </a:r>
          </a:p>
          <a:p>
            <a:r>
              <a:rPr lang="en-US" sz="1800" dirty="0"/>
              <a:t>You draw a box around the portion where you want the training of the models to be done</a:t>
            </a:r>
          </a:p>
          <a:p>
            <a:r>
              <a:rPr lang="en-US" sz="1800" dirty="0"/>
              <a:t>The label will be the name of that box portion, which you have now a custom class</a:t>
            </a:r>
          </a:p>
          <a:p>
            <a:r>
              <a:rPr lang="en-US" sz="1800" dirty="0"/>
              <a:t>For my Project there I will use three cars as our classes: Nissan </a:t>
            </a:r>
            <a:r>
              <a:rPr lang="en-US" sz="1800" dirty="0" err="1"/>
              <a:t>GTR</a:t>
            </a:r>
            <a:r>
              <a:rPr lang="en-US" sz="1800" dirty="0"/>
              <a:t> </a:t>
            </a:r>
            <a:r>
              <a:rPr lang="en-US" sz="1800" dirty="0" err="1"/>
              <a:t>R34</a:t>
            </a:r>
            <a:r>
              <a:rPr lang="en-US" sz="1800" dirty="0"/>
              <a:t>, Nissan </a:t>
            </a:r>
            <a:r>
              <a:rPr lang="en-US" sz="1800" dirty="0" err="1"/>
              <a:t>GTR</a:t>
            </a:r>
            <a:r>
              <a:rPr lang="en-US" sz="1800" dirty="0"/>
              <a:t> </a:t>
            </a:r>
            <a:r>
              <a:rPr lang="en-US" sz="1800" dirty="0" err="1"/>
              <a:t>R35</a:t>
            </a:r>
            <a:r>
              <a:rPr lang="en-US" sz="1800" dirty="0"/>
              <a:t>, Porsche 911 992</a:t>
            </a:r>
          </a:p>
          <a:p>
            <a:pPr lvl="1"/>
            <a:r>
              <a:rPr lang="en-US" sz="1400" dirty="0"/>
              <a:t>The reason for using such vehicles because they are good examples of  how to identify by different Generations( a group of model years of a car model)</a:t>
            </a:r>
          </a:p>
          <a:p>
            <a:pPr lvl="1"/>
            <a:r>
              <a:rPr lang="en-US" sz="1400" dirty="0"/>
              <a:t>Car models within same generations look similar, making detection difficult</a:t>
            </a:r>
          </a:p>
          <a:p>
            <a:r>
              <a:rPr lang="en-US" sz="1800" dirty="0"/>
              <a:t>This process is lengthy(in hours) because you would have to draw boxes for couple hundred to thousand of images</a:t>
            </a:r>
          </a:p>
          <a:p>
            <a:r>
              <a:rPr lang="en-US" sz="1800" dirty="0"/>
              <a:t>However, if you know where to draw the box it would take less time</a:t>
            </a:r>
          </a:p>
          <a:p>
            <a:r>
              <a:rPr lang="en-US" sz="1800" dirty="0"/>
              <a:t>During this process, the portion that has the box around it will be captured in an XML file that is created when making the boxes</a:t>
            </a:r>
          </a:p>
        </p:txBody>
      </p:sp>
      <p:pic>
        <p:nvPicPr>
          <p:cNvPr id="4" name="Picture 3">
            <a:extLst>
              <a:ext uri="{FF2B5EF4-FFF2-40B4-BE49-F238E27FC236}">
                <a16:creationId xmlns:a16="http://schemas.microsoft.com/office/drawing/2014/main" id="{0E825C23-FC53-42BB-B941-3CBD4A250E23}"/>
              </a:ext>
            </a:extLst>
          </p:cNvPr>
          <p:cNvPicPr>
            <a:picLocks noChangeAspect="1"/>
          </p:cNvPicPr>
          <p:nvPr/>
        </p:nvPicPr>
        <p:blipFill>
          <a:blip r:embed="rId2"/>
          <a:stretch>
            <a:fillRect/>
          </a:stretch>
        </p:blipFill>
        <p:spPr>
          <a:xfrm>
            <a:off x="6547930" y="1054936"/>
            <a:ext cx="5463596" cy="3130387"/>
          </a:xfrm>
          <a:prstGeom prst="rect">
            <a:avLst/>
          </a:prstGeom>
        </p:spPr>
      </p:pic>
    </p:spTree>
    <p:extLst>
      <p:ext uri="{BB962C8B-B14F-4D97-AF65-F5344CB8AC3E}">
        <p14:creationId xmlns:p14="http://schemas.microsoft.com/office/powerpoint/2010/main" val="3808251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FF7E-F3F0-48CF-98C9-40C3B71A3577}"/>
              </a:ext>
            </a:extLst>
          </p:cNvPr>
          <p:cNvSpPr>
            <a:spLocks noGrp="1"/>
          </p:cNvSpPr>
          <p:nvPr>
            <p:ph type="title"/>
          </p:nvPr>
        </p:nvSpPr>
        <p:spPr>
          <a:xfrm>
            <a:off x="192505" y="0"/>
            <a:ext cx="10515600" cy="728162"/>
          </a:xfrm>
        </p:spPr>
        <p:txBody>
          <a:bodyPr/>
          <a:lstStyle/>
          <a:p>
            <a:r>
              <a:rPr lang="en-US" dirty="0"/>
              <a:t>Convert XML into CSV for </a:t>
            </a:r>
            <a:r>
              <a:rPr lang="en-US" dirty="0" err="1"/>
              <a:t>TFRecords</a:t>
            </a:r>
            <a:endParaRPr lang="en-US" dirty="0"/>
          </a:p>
        </p:txBody>
      </p:sp>
      <p:sp>
        <p:nvSpPr>
          <p:cNvPr id="3" name="Content Placeholder 2">
            <a:extLst>
              <a:ext uri="{FF2B5EF4-FFF2-40B4-BE49-F238E27FC236}">
                <a16:creationId xmlns:a16="http://schemas.microsoft.com/office/drawing/2014/main" id="{B1B17919-844A-4D89-B6C6-D8558139F77E}"/>
              </a:ext>
            </a:extLst>
          </p:cNvPr>
          <p:cNvSpPr>
            <a:spLocks noGrp="1"/>
          </p:cNvSpPr>
          <p:nvPr>
            <p:ph idx="1"/>
          </p:nvPr>
        </p:nvSpPr>
        <p:spPr>
          <a:xfrm>
            <a:off x="192505" y="806930"/>
            <a:ext cx="11161295" cy="5244140"/>
          </a:xfrm>
        </p:spPr>
        <p:txBody>
          <a:bodyPr>
            <a:normAutofit/>
          </a:bodyPr>
          <a:lstStyle/>
          <a:p>
            <a:r>
              <a:rPr lang="en-US" sz="1800" dirty="0"/>
              <a:t>The XML files we created using </a:t>
            </a:r>
            <a:r>
              <a:rPr lang="en-US" sz="1800" dirty="0" err="1"/>
              <a:t>LabelImg</a:t>
            </a:r>
            <a:r>
              <a:rPr lang="en-US" sz="1800" dirty="0"/>
              <a:t> are the converted into CSV. This is done by using the Script  “xml_to_csv.py”. Lines 28 to 33 is where the converted files are put into the data directory</a:t>
            </a:r>
          </a:p>
          <a:p>
            <a:r>
              <a:rPr lang="en-US" sz="1800" dirty="0"/>
              <a:t>We then use the CSV files to generate </a:t>
            </a:r>
            <a:r>
              <a:rPr lang="en-US" sz="1800" dirty="0" err="1"/>
              <a:t>TFRecords</a:t>
            </a:r>
            <a:r>
              <a:rPr lang="en-US" sz="1800" dirty="0"/>
              <a:t>. </a:t>
            </a:r>
            <a:r>
              <a:rPr lang="en-US" sz="1800" dirty="0" err="1"/>
              <a:t>TFRecords</a:t>
            </a:r>
            <a:r>
              <a:rPr lang="en-US" sz="1800" dirty="0"/>
              <a:t> are binary sequential </a:t>
            </a:r>
            <a:r>
              <a:rPr lang="en-US" sz="1800" dirty="0" err="1"/>
              <a:t>recorsd</a:t>
            </a:r>
            <a:r>
              <a:rPr lang="en-US" sz="1800" dirty="0"/>
              <a:t> that contain strings, regarding the data in the CSV files. We would use the script generate_tfrecords.py for  to get the binary data that we would need for training. In the function of “</a:t>
            </a:r>
            <a:r>
              <a:rPr lang="en-US" sz="1800" dirty="0" err="1"/>
              <a:t>class_test_to_int</a:t>
            </a:r>
            <a:r>
              <a:rPr lang="en-US" sz="1800" dirty="0"/>
              <a:t>(row label)”, each class that represents a car model will return 1-3. We would have </a:t>
            </a:r>
            <a:r>
              <a:rPr lang="en-US" sz="1800" dirty="0" err="1"/>
              <a:t>TFRecords</a:t>
            </a:r>
            <a:r>
              <a:rPr lang="en-US" sz="1800" dirty="0"/>
              <a:t> for both Training and Testing processes.</a:t>
            </a:r>
          </a:p>
        </p:txBody>
      </p:sp>
      <p:pic>
        <p:nvPicPr>
          <p:cNvPr id="4" name="Picture 3">
            <a:extLst>
              <a:ext uri="{FF2B5EF4-FFF2-40B4-BE49-F238E27FC236}">
                <a16:creationId xmlns:a16="http://schemas.microsoft.com/office/drawing/2014/main" id="{98D91FA5-82BB-4FC8-ACBF-79D6E4E9CD4A}"/>
              </a:ext>
            </a:extLst>
          </p:cNvPr>
          <p:cNvPicPr>
            <a:picLocks noChangeAspect="1"/>
          </p:cNvPicPr>
          <p:nvPr/>
        </p:nvPicPr>
        <p:blipFill>
          <a:blip r:embed="rId2"/>
          <a:stretch>
            <a:fillRect/>
          </a:stretch>
        </p:blipFill>
        <p:spPr>
          <a:xfrm>
            <a:off x="425643" y="2622165"/>
            <a:ext cx="3649686" cy="2447140"/>
          </a:xfrm>
          <a:prstGeom prst="rect">
            <a:avLst/>
          </a:prstGeom>
        </p:spPr>
      </p:pic>
      <p:pic>
        <p:nvPicPr>
          <p:cNvPr id="8" name="Picture 7" descr="Text, letter&#10;&#10;Description automatically generated">
            <a:extLst>
              <a:ext uri="{FF2B5EF4-FFF2-40B4-BE49-F238E27FC236}">
                <a16:creationId xmlns:a16="http://schemas.microsoft.com/office/drawing/2014/main" id="{8E9F2BF3-A430-4679-A670-719168084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504" y="5299975"/>
            <a:ext cx="5913385" cy="1325414"/>
          </a:xfrm>
          <a:prstGeom prst="rect">
            <a:avLst/>
          </a:prstGeom>
        </p:spPr>
      </p:pic>
      <p:pic>
        <p:nvPicPr>
          <p:cNvPr id="10" name="Picture 9" descr="Text&#10;&#10;Description automatically generated">
            <a:extLst>
              <a:ext uri="{FF2B5EF4-FFF2-40B4-BE49-F238E27FC236}">
                <a16:creationId xmlns:a16="http://schemas.microsoft.com/office/drawing/2014/main" id="{8FE1D1B8-9E6C-48CA-943E-3406CE8F65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6038" y="2698365"/>
            <a:ext cx="6955382" cy="1325414"/>
          </a:xfrm>
          <a:prstGeom prst="rect">
            <a:avLst/>
          </a:prstGeom>
        </p:spPr>
      </p:pic>
      <p:sp>
        <p:nvSpPr>
          <p:cNvPr id="11" name="TextBox 10">
            <a:extLst>
              <a:ext uri="{FF2B5EF4-FFF2-40B4-BE49-F238E27FC236}">
                <a16:creationId xmlns:a16="http://schemas.microsoft.com/office/drawing/2014/main" id="{014EE995-C0B3-4EC3-B36E-B0D19F35175A}"/>
              </a:ext>
            </a:extLst>
          </p:cNvPr>
          <p:cNvSpPr txBox="1"/>
          <p:nvPr/>
        </p:nvSpPr>
        <p:spPr>
          <a:xfrm>
            <a:off x="7177960" y="4023779"/>
            <a:ext cx="3281493" cy="369332"/>
          </a:xfrm>
          <a:prstGeom prst="rect">
            <a:avLst/>
          </a:prstGeom>
          <a:noFill/>
        </p:spPr>
        <p:txBody>
          <a:bodyPr wrap="square" rtlCol="0">
            <a:spAutoFit/>
          </a:bodyPr>
          <a:lstStyle/>
          <a:p>
            <a:r>
              <a:rPr lang="en-US" dirty="0" err="1"/>
              <a:t>Fig.2</a:t>
            </a:r>
            <a:r>
              <a:rPr lang="en-US" dirty="0"/>
              <a:t>: Xml_to_csv.py 28-33 line</a:t>
            </a:r>
          </a:p>
        </p:txBody>
      </p:sp>
      <p:sp>
        <p:nvSpPr>
          <p:cNvPr id="12" name="TextBox 11">
            <a:extLst>
              <a:ext uri="{FF2B5EF4-FFF2-40B4-BE49-F238E27FC236}">
                <a16:creationId xmlns:a16="http://schemas.microsoft.com/office/drawing/2014/main" id="{CAC60168-1881-4586-82FC-A374E0E38CDD}"/>
              </a:ext>
            </a:extLst>
          </p:cNvPr>
          <p:cNvSpPr txBox="1"/>
          <p:nvPr/>
        </p:nvSpPr>
        <p:spPr>
          <a:xfrm>
            <a:off x="4190876" y="4244280"/>
            <a:ext cx="2871537" cy="369332"/>
          </a:xfrm>
          <a:prstGeom prst="rect">
            <a:avLst/>
          </a:prstGeom>
          <a:noFill/>
        </p:spPr>
        <p:txBody>
          <a:bodyPr wrap="square" rtlCol="0">
            <a:spAutoFit/>
          </a:bodyPr>
          <a:lstStyle/>
          <a:p>
            <a:r>
              <a:rPr lang="en-US" dirty="0" err="1"/>
              <a:t>Fig.1</a:t>
            </a:r>
            <a:r>
              <a:rPr lang="en-US" dirty="0"/>
              <a:t>: generate_tfrecords.py</a:t>
            </a:r>
          </a:p>
        </p:txBody>
      </p:sp>
      <p:sp>
        <p:nvSpPr>
          <p:cNvPr id="13" name="TextBox 12">
            <a:extLst>
              <a:ext uri="{FF2B5EF4-FFF2-40B4-BE49-F238E27FC236}">
                <a16:creationId xmlns:a16="http://schemas.microsoft.com/office/drawing/2014/main" id="{98A66D76-D7A1-4638-99FE-076AF40C7B49}"/>
              </a:ext>
            </a:extLst>
          </p:cNvPr>
          <p:cNvSpPr txBox="1"/>
          <p:nvPr/>
        </p:nvSpPr>
        <p:spPr>
          <a:xfrm>
            <a:off x="6108134" y="5907245"/>
            <a:ext cx="2871537" cy="369332"/>
          </a:xfrm>
          <a:prstGeom prst="rect">
            <a:avLst/>
          </a:prstGeom>
          <a:noFill/>
        </p:spPr>
        <p:txBody>
          <a:bodyPr wrap="square" rtlCol="0">
            <a:spAutoFit/>
          </a:bodyPr>
          <a:lstStyle/>
          <a:p>
            <a:r>
              <a:rPr lang="en-US" dirty="0" err="1"/>
              <a:t>Fig.3</a:t>
            </a:r>
            <a:r>
              <a:rPr lang="en-US" dirty="0"/>
              <a:t>: generate_tfrecords.py</a:t>
            </a:r>
          </a:p>
        </p:txBody>
      </p:sp>
    </p:spTree>
    <p:extLst>
      <p:ext uri="{BB962C8B-B14F-4D97-AF65-F5344CB8AC3E}">
        <p14:creationId xmlns:p14="http://schemas.microsoft.com/office/powerpoint/2010/main" val="22422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CC18-BDC1-4AF9-906F-46A834F19AD4}"/>
              </a:ext>
            </a:extLst>
          </p:cNvPr>
          <p:cNvSpPr>
            <a:spLocks noGrp="1"/>
          </p:cNvSpPr>
          <p:nvPr>
            <p:ph type="title"/>
          </p:nvPr>
        </p:nvSpPr>
        <p:spPr>
          <a:xfrm>
            <a:off x="180474" y="18256"/>
            <a:ext cx="12011526" cy="1008440"/>
          </a:xfrm>
        </p:spPr>
        <p:txBody>
          <a:bodyPr/>
          <a:lstStyle/>
          <a:p>
            <a:r>
              <a:rPr lang="en-US" dirty="0"/>
              <a:t>Training our Model</a:t>
            </a:r>
          </a:p>
        </p:txBody>
      </p:sp>
      <p:sp>
        <p:nvSpPr>
          <p:cNvPr id="3" name="Content Placeholder 2">
            <a:extLst>
              <a:ext uri="{FF2B5EF4-FFF2-40B4-BE49-F238E27FC236}">
                <a16:creationId xmlns:a16="http://schemas.microsoft.com/office/drawing/2014/main" id="{FA76E9DB-97B8-4405-8B9B-BB45126412B8}"/>
              </a:ext>
            </a:extLst>
          </p:cNvPr>
          <p:cNvSpPr>
            <a:spLocks noGrp="1"/>
          </p:cNvSpPr>
          <p:nvPr>
            <p:ph idx="1"/>
          </p:nvPr>
        </p:nvSpPr>
        <p:spPr>
          <a:xfrm>
            <a:off x="401054" y="853866"/>
            <a:ext cx="10968789" cy="5150267"/>
          </a:xfrm>
        </p:spPr>
        <p:txBody>
          <a:bodyPr>
            <a:normAutofit/>
          </a:bodyPr>
          <a:lstStyle/>
          <a:p>
            <a:r>
              <a:rPr lang="en-US" sz="1800" dirty="0"/>
              <a:t>We now use our </a:t>
            </a:r>
            <a:r>
              <a:rPr lang="en-US" sz="1800" dirty="0" err="1"/>
              <a:t>TFRecords</a:t>
            </a:r>
            <a:r>
              <a:rPr lang="en-US" sz="1800" dirty="0"/>
              <a:t> data for Training. We use the configuration file “</a:t>
            </a:r>
            <a:r>
              <a:rPr lang="nb-NO" sz="1800" b="0" i="0" u="none" strike="noStrike" baseline="0" dirty="0">
                <a:solidFill>
                  <a:srgbClr val="000000"/>
                </a:solidFill>
              </a:rPr>
              <a:t>ssd_mobilenet_v1_pets.config </a:t>
            </a:r>
            <a:r>
              <a:rPr lang="en-US" sz="1800" dirty="0"/>
              <a:t>” in training directory of models file. We change the number of classes to 3, and lower the number of examples in the </a:t>
            </a:r>
            <a:r>
              <a:rPr lang="en-US" sz="1800" dirty="0" err="1"/>
              <a:t>eval_config</a:t>
            </a:r>
            <a:r>
              <a:rPr lang="en-US" sz="1800" dirty="0"/>
              <a:t> function.</a:t>
            </a:r>
          </a:p>
          <a:p>
            <a:r>
              <a:rPr lang="en-US" sz="1800" dirty="0"/>
              <a:t>We use the Train.py script, that would use our </a:t>
            </a:r>
            <a:r>
              <a:rPr lang="en-US" sz="1800" dirty="0" err="1"/>
              <a:t>TFRecords</a:t>
            </a:r>
            <a:r>
              <a:rPr lang="en-US" sz="1800" dirty="0"/>
              <a:t> data as input for training our TensorFlow models to detect Images. We use “Python train.py –</a:t>
            </a:r>
            <a:r>
              <a:rPr lang="en-US" sz="1800" dirty="0" err="1"/>
              <a:t>logtostderr</a:t>
            </a:r>
            <a:r>
              <a:rPr lang="en-US" sz="1800" dirty="0"/>
              <a:t> –</a:t>
            </a:r>
            <a:r>
              <a:rPr lang="en-US" sz="1800" dirty="0" err="1"/>
              <a:t>train_dir</a:t>
            </a:r>
            <a:r>
              <a:rPr lang="en-US" sz="1800" dirty="0"/>
              <a:t>=training/--</a:t>
            </a:r>
            <a:r>
              <a:rPr lang="en-US" sz="1800" dirty="0" err="1"/>
              <a:t>pipeline_config_path</a:t>
            </a:r>
            <a:r>
              <a:rPr lang="en-US" sz="1800" dirty="0"/>
              <a:t>=training/</a:t>
            </a:r>
            <a:r>
              <a:rPr lang="en-US" sz="1800" dirty="0" err="1"/>
              <a:t>ssd_mobilenet_v1_pets.config</a:t>
            </a:r>
            <a:r>
              <a:rPr lang="en-US" sz="1800" dirty="0"/>
              <a:t>” command in the model/research/</a:t>
            </a:r>
            <a:r>
              <a:rPr lang="en-US" sz="1800" dirty="0" err="1"/>
              <a:t>object_detection</a:t>
            </a:r>
            <a:r>
              <a:rPr lang="en-US" sz="1800" dirty="0"/>
              <a:t> directory</a:t>
            </a:r>
          </a:p>
          <a:p>
            <a:r>
              <a:rPr lang="en-US" sz="1800" dirty="0"/>
              <a:t>During Training, you can access the statistics by using the command “</a:t>
            </a:r>
            <a:r>
              <a:rPr lang="en-US" sz="1800" dirty="0" err="1"/>
              <a:t>tensorboard</a:t>
            </a:r>
            <a:r>
              <a:rPr lang="en-US" sz="1800" dirty="0"/>
              <a:t> --</a:t>
            </a:r>
            <a:r>
              <a:rPr lang="en-US" sz="1800" dirty="0" err="1"/>
              <a:t>logdir</a:t>
            </a:r>
            <a:r>
              <a:rPr lang="en-US" sz="1800" dirty="0"/>
              <a:t> </a:t>
            </a:r>
            <a:r>
              <a:rPr lang="en-US" sz="1800" dirty="0" err="1"/>
              <a:t>CAR_IDENTIFIER</a:t>
            </a:r>
            <a:r>
              <a:rPr lang="en-US" sz="1800" dirty="0"/>
              <a:t>\training”. You can find the graph of Total Loss, which shows how accurate can the models are becoming. The lower the Total Loss the more accurate it is. Here is the graph below of Total Loss. For the system to be accurate enough it should be close to or below 1. My case was that it was below 2 and close to 1 (1.23).</a:t>
            </a:r>
          </a:p>
        </p:txBody>
      </p:sp>
      <p:pic>
        <p:nvPicPr>
          <p:cNvPr id="5" name="Picture 4">
            <a:extLst>
              <a:ext uri="{FF2B5EF4-FFF2-40B4-BE49-F238E27FC236}">
                <a16:creationId xmlns:a16="http://schemas.microsoft.com/office/drawing/2014/main" id="{AFED0654-8E66-45FA-B2AD-EBC1C93C6344}"/>
              </a:ext>
            </a:extLst>
          </p:cNvPr>
          <p:cNvPicPr>
            <a:picLocks noChangeAspect="1"/>
          </p:cNvPicPr>
          <p:nvPr/>
        </p:nvPicPr>
        <p:blipFill>
          <a:blip r:embed="rId2"/>
          <a:stretch>
            <a:fillRect/>
          </a:stretch>
        </p:blipFill>
        <p:spPr>
          <a:xfrm>
            <a:off x="2037347" y="4085232"/>
            <a:ext cx="6545179" cy="2593081"/>
          </a:xfrm>
          <a:prstGeom prst="rect">
            <a:avLst/>
          </a:prstGeom>
        </p:spPr>
      </p:pic>
    </p:spTree>
    <p:extLst>
      <p:ext uri="{BB962C8B-B14F-4D97-AF65-F5344CB8AC3E}">
        <p14:creationId xmlns:p14="http://schemas.microsoft.com/office/powerpoint/2010/main" val="291360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3C1A-A695-4224-A5F7-113A61735EB8}"/>
              </a:ext>
            </a:extLst>
          </p:cNvPr>
          <p:cNvSpPr>
            <a:spLocks noGrp="1"/>
          </p:cNvSpPr>
          <p:nvPr>
            <p:ph type="title"/>
          </p:nvPr>
        </p:nvSpPr>
        <p:spPr>
          <a:xfrm>
            <a:off x="116304" y="124494"/>
            <a:ext cx="10808369" cy="805949"/>
          </a:xfrm>
        </p:spPr>
        <p:txBody>
          <a:bodyPr/>
          <a:lstStyle/>
          <a:p>
            <a:r>
              <a:rPr lang="en-US" dirty="0"/>
              <a:t>Testing and Exporting our Model</a:t>
            </a:r>
          </a:p>
        </p:txBody>
      </p:sp>
      <p:sp>
        <p:nvSpPr>
          <p:cNvPr id="3" name="Content Placeholder 2">
            <a:extLst>
              <a:ext uri="{FF2B5EF4-FFF2-40B4-BE49-F238E27FC236}">
                <a16:creationId xmlns:a16="http://schemas.microsoft.com/office/drawing/2014/main" id="{598D3BA0-961E-4146-90D6-E37FAAEB83E4}"/>
              </a:ext>
            </a:extLst>
          </p:cNvPr>
          <p:cNvSpPr>
            <a:spLocks noGrp="1"/>
          </p:cNvSpPr>
          <p:nvPr>
            <p:ph idx="1"/>
          </p:nvPr>
        </p:nvSpPr>
        <p:spPr>
          <a:xfrm>
            <a:off x="240632" y="930443"/>
            <a:ext cx="11113168" cy="5246520"/>
          </a:xfrm>
        </p:spPr>
        <p:txBody>
          <a:bodyPr>
            <a:normAutofit/>
          </a:bodyPr>
          <a:lstStyle/>
          <a:p>
            <a:r>
              <a:rPr lang="en-US" sz="2400" dirty="0"/>
              <a:t>We the test and export our model by using the export_inference_graph.py from  the </a:t>
            </a:r>
            <a:r>
              <a:rPr lang="en-US" sz="2400" dirty="0" err="1"/>
              <a:t>object_detection</a:t>
            </a:r>
            <a:r>
              <a:rPr lang="en-US" sz="2400" dirty="0"/>
              <a:t> directory in research file of model. We run the command below and we get our trained model “</a:t>
            </a:r>
            <a:r>
              <a:rPr lang="en-US" sz="2400" dirty="0" err="1"/>
              <a:t>car_identifier_graph</a:t>
            </a:r>
            <a:r>
              <a:rPr lang="en-US" sz="2400" dirty="0"/>
              <a:t>.” </a:t>
            </a:r>
            <a:r>
              <a:rPr lang="en-US" sz="2400" dirty="0" err="1"/>
              <a:t>Car_Identifier</a:t>
            </a:r>
            <a:r>
              <a:rPr lang="en-US" sz="2400" dirty="0"/>
              <a:t> is the main part of our program with the script to run it would be “</a:t>
            </a:r>
            <a:r>
              <a:rPr lang="en-US" sz="2400" dirty="0" err="1"/>
              <a:t>Testing_Car_Identifier.ipynb</a:t>
            </a:r>
            <a:r>
              <a:rPr lang="en-US" sz="2400" dirty="0"/>
              <a:t>.” This file is ran on </a:t>
            </a:r>
            <a:r>
              <a:rPr lang="en-US" sz="2400" dirty="0" err="1"/>
              <a:t>Jupypter</a:t>
            </a:r>
            <a:r>
              <a:rPr lang="en-US" sz="2400" dirty="0"/>
              <a:t> Notebook</a:t>
            </a:r>
          </a:p>
          <a:p>
            <a:pPr marL="0" indent="0">
              <a:buNone/>
            </a:pPr>
            <a:endParaRPr lang="en-US" sz="2000" b="0" i="0" u="none" strike="noStrike" baseline="0" dirty="0">
              <a:solidFill>
                <a:srgbClr val="000000"/>
              </a:solidFill>
              <a:latin typeface="Courier New" panose="02070309020205020404" pitchFamily="49" charset="0"/>
            </a:endParaRPr>
          </a:p>
          <a:p>
            <a:pPr marL="0" indent="0">
              <a:buNone/>
            </a:pPr>
            <a:r>
              <a:rPr lang="en-US" sz="1600" b="0" i="0" u="none" strike="noStrike" baseline="0" dirty="0">
                <a:solidFill>
                  <a:srgbClr val="000000"/>
                </a:solidFill>
                <a:latin typeface="Courier New" panose="02070309020205020404" pitchFamily="49" charset="0"/>
              </a:rPr>
              <a:t>python export_inference_graph.py --</a:t>
            </a:r>
            <a:r>
              <a:rPr lang="en-US" sz="1600" b="0" i="0" u="none" strike="noStrike" baseline="0" dirty="0" err="1">
                <a:solidFill>
                  <a:srgbClr val="000000"/>
                </a:solidFill>
                <a:latin typeface="Courier New" panose="02070309020205020404" pitchFamily="49" charset="0"/>
              </a:rPr>
              <a:t>input_type</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000000"/>
                </a:solidFill>
                <a:latin typeface="Courier New" panose="02070309020205020404" pitchFamily="49" charset="0"/>
              </a:rPr>
              <a:t>image_tensor</a:t>
            </a:r>
            <a:r>
              <a:rPr lang="en-US" sz="1600" b="0" i="0" u="none" strike="noStrike" baseline="0" dirty="0">
                <a:solidFill>
                  <a:srgbClr val="000000"/>
                </a:solidFill>
                <a:latin typeface="Courier New" panose="02070309020205020404" pitchFamily="49" charset="0"/>
              </a:rPr>
              <a:t> </a:t>
            </a:r>
          </a:p>
          <a:p>
            <a:pPr marL="0" indent="0">
              <a:buNone/>
            </a:pPr>
            <a:r>
              <a:rPr lang="en-US" sz="1600" dirty="0">
                <a:solidFill>
                  <a:srgbClr val="000000"/>
                </a:solidFill>
                <a:latin typeface="Courier New" panose="02070309020205020404" pitchFamily="49" charset="0"/>
              </a:rPr>
              <a:t>--</a:t>
            </a:r>
            <a:r>
              <a:rPr lang="en-US" sz="1600" b="0" i="0" u="none" strike="noStrike" baseline="0" dirty="0" err="1">
                <a:solidFill>
                  <a:srgbClr val="000000"/>
                </a:solidFill>
                <a:latin typeface="Courier New" panose="02070309020205020404" pitchFamily="49" charset="0"/>
              </a:rPr>
              <a:t>pipeline_config_pathCAR_IDENTIFIER</a:t>
            </a:r>
            <a:r>
              <a:rPr lang="en-US" sz="1600" b="0" i="0" u="none" strike="noStrike" baseline="0" dirty="0">
                <a:solidFill>
                  <a:srgbClr val="000000"/>
                </a:solidFill>
                <a:latin typeface="Courier New" panose="02070309020205020404" pitchFamily="49" charset="0"/>
              </a:rPr>
              <a:t>/training/</a:t>
            </a:r>
            <a:r>
              <a:rPr lang="en-US" sz="1600" b="0" i="0" u="none" strike="noStrike" baseline="0" dirty="0" err="1">
                <a:solidFill>
                  <a:srgbClr val="000000"/>
                </a:solidFill>
                <a:latin typeface="Courier New" panose="02070309020205020404" pitchFamily="49" charset="0"/>
              </a:rPr>
              <a:t>ssd_mobilenet_v1_pets.config</a:t>
            </a:r>
            <a:endParaRPr lang="en-US" sz="1600" b="0" i="0" u="none" strike="noStrike" baseline="0" dirty="0">
              <a:solidFill>
                <a:srgbClr val="000000"/>
              </a:solidFill>
              <a:latin typeface="Courier New" panose="02070309020205020404" pitchFamily="49" charset="0"/>
            </a:endParaRPr>
          </a:p>
          <a:p>
            <a:pPr marL="0" indent="0">
              <a:buNone/>
            </a:pPr>
            <a:r>
              <a:rPr lang="en-US" sz="1600" b="0" i="0" u="none" strike="noStrike" baseline="0" dirty="0">
                <a:solidFill>
                  <a:srgbClr val="000000"/>
                </a:solidFill>
                <a:latin typeface="Courier New" panose="02070309020205020404" pitchFamily="49" charset="0"/>
              </a:rPr>
              <a:t>--</a:t>
            </a:r>
            <a:r>
              <a:rPr lang="en-US" sz="1600" b="0" i="0" u="none" strike="noStrike" baseline="0" dirty="0" err="1">
                <a:solidFill>
                  <a:srgbClr val="000000"/>
                </a:solidFill>
                <a:latin typeface="Courier New" panose="02070309020205020404" pitchFamily="49" charset="0"/>
              </a:rPr>
              <a:t>trained_checkpoint_prefix</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000000"/>
                </a:solidFill>
                <a:latin typeface="Courier New" panose="02070309020205020404" pitchFamily="49" charset="0"/>
              </a:rPr>
              <a:t>CAR_IDENTIFIER</a:t>
            </a:r>
            <a:r>
              <a:rPr lang="en-US" sz="1600" b="0" i="0" u="none" strike="noStrike" baseline="0" dirty="0">
                <a:solidFill>
                  <a:srgbClr val="000000"/>
                </a:solidFill>
                <a:latin typeface="Courier New" panose="02070309020205020404" pitchFamily="49" charset="0"/>
              </a:rPr>
              <a:t> /training/</a:t>
            </a:r>
            <a:r>
              <a:rPr lang="en-US" sz="1600" b="0" i="0" u="none" strike="noStrike" baseline="0" dirty="0" err="1">
                <a:solidFill>
                  <a:srgbClr val="000000"/>
                </a:solidFill>
                <a:latin typeface="Courier New" panose="02070309020205020404" pitchFamily="49" charset="0"/>
              </a:rPr>
              <a:t>model.ckpt</a:t>
            </a:r>
            <a:r>
              <a:rPr lang="en-US" sz="1600" b="0" i="0" u="none" strike="noStrike" baseline="0" dirty="0">
                <a:solidFill>
                  <a:srgbClr val="000000"/>
                </a:solidFill>
                <a:latin typeface="Courier New" panose="02070309020205020404" pitchFamily="49" charset="0"/>
              </a:rPr>
              <a:t>-2158 </a:t>
            </a:r>
          </a:p>
          <a:p>
            <a:pPr marL="0" indent="0">
              <a:buNone/>
            </a:pPr>
            <a:r>
              <a:rPr lang="en-US" sz="1600" b="0" i="0" u="none" strike="noStrike" baseline="0" dirty="0">
                <a:solidFill>
                  <a:srgbClr val="000000"/>
                </a:solidFill>
                <a:latin typeface="Courier New" panose="02070309020205020404" pitchFamily="49" charset="0"/>
              </a:rPr>
              <a:t>--</a:t>
            </a:r>
            <a:r>
              <a:rPr lang="en-US" sz="1600" b="0" i="0" u="none" strike="noStrike" baseline="0" dirty="0" err="1">
                <a:solidFill>
                  <a:srgbClr val="000000"/>
                </a:solidFill>
                <a:latin typeface="Courier New" panose="02070309020205020404" pitchFamily="49" charset="0"/>
              </a:rPr>
              <a:t>output_directory</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000000"/>
                </a:solidFill>
                <a:latin typeface="Courier New" panose="02070309020205020404" pitchFamily="49" charset="0"/>
              </a:rPr>
              <a:t>CAR_IDENTIFIER</a:t>
            </a:r>
            <a:r>
              <a:rPr lang="en-US" sz="1600" b="0" i="0" u="none" strike="noStrike" baseline="0" dirty="0">
                <a:solidFill>
                  <a:srgbClr val="000000"/>
                </a:solidFill>
                <a:latin typeface="Courier New" panose="02070309020205020404" pitchFamily="49" charset="0"/>
              </a:rPr>
              <a:t>/</a:t>
            </a:r>
            <a:r>
              <a:rPr lang="en-US" sz="1600" b="0" i="0" u="none" strike="noStrike" baseline="0" dirty="0" err="1">
                <a:solidFill>
                  <a:srgbClr val="000000"/>
                </a:solidFill>
                <a:latin typeface="Courier New" panose="02070309020205020404" pitchFamily="49" charset="0"/>
              </a:rPr>
              <a:t>car_identifier_graph</a:t>
            </a:r>
            <a:endParaRPr lang="en-US" sz="1600" dirty="0"/>
          </a:p>
        </p:txBody>
      </p:sp>
    </p:spTree>
    <p:extLst>
      <p:ext uri="{BB962C8B-B14F-4D97-AF65-F5344CB8AC3E}">
        <p14:creationId xmlns:p14="http://schemas.microsoft.com/office/powerpoint/2010/main" val="279474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5B48-6A3B-477A-8604-1F254EFE9B30}"/>
              </a:ext>
            </a:extLst>
          </p:cNvPr>
          <p:cNvSpPr>
            <a:spLocks noGrp="1"/>
          </p:cNvSpPr>
          <p:nvPr>
            <p:ph type="title"/>
          </p:nvPr>
        </p:nvSpPr>
        <p:spPr>
          <a:xfrm>
            <a:off x="3741821" y="2766218"/>
            <a:ext cx="5562600" cy="1404729"/>
          </a:xfrm>
        </p:spPr>
        <p:txBody>
          <a:bodyPr/>
          <a:lstStyle/>
          <a:p>
            <a:r>
              <a:rPr lang="en-US" dirty="0"/>
              <a:t>Lets Run the system</a:t>
            </a:r>
          </a:p>
        </p:txBody>
      </p:sp>
    </p:spTree>
    <p:extLst>
      <p:ext uri="{BB962C8B-B14F-4D97-AF65-F5344CB8AC3E}">
        <p14:creationId xmlns:p14="http://schemas.microsoft.com/office/powerpoint/2010/main" val="9468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AE0D-7944-4052-9745-F56980753638}"/>
              </a:ext>
            </a:extLst>
          </p:cNvPr>
          <p:cNvSpPr>
            <a:spLocks noGrp="1"/>
          </p:cNvSpPr>
          <p:nvPr>
            <p:ph type="title"/>
          </p:nvPr>
        </p:nvSpPr>
        <p:spPr>
          <a:xfrm>
            <a:off x="240632" y="1"/>
            <a:ext cx="11113168" cy="1690688"/>
          </a:xfrm>
        </p:spPr>
        <p:txBody>
          <a:bodyPr/>
          <a:lstStyle/>
          <a:p>
            <a:r>
              <a:rPr lang="en-US" dirty="0"/>
              <a:t>Efficiency of the Algorithms</a:t>
            </a:r>
          </a:p>
        </p:txBody>
      </p:sp>
      <p:sp>
        <p:nvSpPr>
          <p:cNvPr id="3" name="Content Placeholder 2">
            <a:extLst>
              <a:ext uri="{FF2B5EF4-FFF2-40B4-BE49-F238E27FC236}">
                <a16:creationId xmlns:a16="http://schemas.microsoft.com/office/drawing/2014/main" id="{A94B701B-9167-4657-B8CA-C279C23CED01}"/>
              </a:ext>
            </a:extLst>
          </p:cNvPr>
          <p:cNvSpPr>
            <a:spLocks noGrp="1"/>
          </p:cNvSpPr>
          <p:nvPr>
            <p:ph idx="1"/>
          </p:nvPr>
        </p:nvSpPr>
        <p:spPr>
          <a:xfrm>
            <a:off x="240632" y="1475874"/>
            <a:ext cx="11113168" cy="4701089"/>
          </a:xfrm>
        </p:spPr>
        <p:txBody>
          <a:bodyPr>
            <a:normAutofit/>
          </a:bodyPr>
          <a:lstStyle/>
          <a:p>
            <a:r>
              <a:rPr lang="en-US" dirty="0"/>
              <a:t>The Detection Algorithm (def </a:t>
            </a:r>
            <a:r>
              <a:rPr lang="en-US" dirty="0" err="1"/>
              <a:t>run_for_single_image</a:t>
            </a:r>
            <a:r>
              <a:rPr lang="en-US" dirty="0"/>
              <a:t>)in our own program is approximately O(1) which is constant time due to being used on one image each time. Although there is a for loop in the algorithm, it has a fixed element count.</a:t>
            </a:r>
          </a:p>
          <a:p>
            <a:r>
              <a:rPr lang="en-US" dirty="0"/>
              <a:t>The Algorithm for Outputting the Images is O(n).  The variable n would represent the amount of Images in the Images directory that it would be using. This Algorithm represents a function that uses the detection algorithm to detect the objects in the Images.</a:t>
            </a:r>
          </a:p>
        </p:txBody>
      </p:sp>
    </p:spTree>
    <p:extLst>
      <p:ext uri="{BB962C8B-B14F-4D97-AF65-F5344CB8AC3E}">
        <p14:creationId xmlns:p14="http://schemas.microsoft.com/office/powerpoint/2010/main" val="2432656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2013</TotalTime>
  <Words>1394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Times New Roman</vt:lpstr>
      <vt:lpstr>Office Theme</vt:lpstr>
      <vt:lpstr>Car Identifier</vt:lpstr>
      <vt:lpstr>Introduction</vt:lpstr>
      <vt:lpstr>Software and Tools</vt:lpstr>
      <vt:lpstr>Implementation: LabelImg and Class set-up</vt:lpstr>
      <vt:lpstr>Convert XML into CSV for TFRecords</vt:lpstr>
      <vt:lpstr>Training our Model</vt:lpstr>
      <vt:lpstr>Testing and Exporting our Model</vt:lpstr>
      <vt:lpstr>Lets Run the system</vt:lpstr>
      <vt:lpstr>Efficiency of the Algorithms</vt:lpstr>
      <vt:lpstr>Implementation Challenge and Learning Experience: To get more Images for Better Accuracy or Decrease Number of Examples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Identifier</dc:title>
  <dc:creator>T PC</dc:creator>
  <cp:lastModifiedBy>T PC</cp:lastModifiedBy>
  <cp:revision>24</cp:revision>
  <dcterms:created xsi:type="dcterms:W3CDTF">2020-12-09T03:57:08Z</dcterms:created>
  <dcterms:modified xsi:type="dcterms:W3CDTF">2020-12-11T05:04:20Z</dcterms:modified>
</cp:coreProperties>
</file>