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6"/>
  </p:notesMasterIdLst>
  <p:handoutMasterIdLst>
    <p:handoutMasterId r:id="rId47"/>
  </p:handoutMasterIdLst>
  <p:sldIdLst>
    <p:sldId id="350" r:id="rId2"/>
    <p:sldId id="973" r:id="rId3"/>
    <p:sldId id="376" r:id="rId4"/>
    <p:sldId id="974" r:id="rId5"/>
    <p:sldId id="975" r:id="rId6"/>
    <p:sldId id="976" r:id="rId7"/>
    <p:sldId id="977" r:id="rId8"/>
    <p:sldId id="978" r:id="rId9"/>
    <p:sldId id="979" r:id="rId10"/>
    <p:sldId id="980" r:id="rId11"/>
    <p:sldId id="981" r:id="rId12"/>
    <p:sldId id="982" r:id="rId13"/>
    <p:sldId id="983" r:id="rId14"/>
    <p:sldId id="984" r:id="rId15"/>
    <p:sldId id="985" r:id="rId16"/>
    <p:sldId id="986" r:id="rId17"/>
    <p:sldId id="987" r:id="rId18"/>
    <p:sldId id="988" r:id="rId19"/>
    <p:sldId id="989" r:id="rId20"/>
    <p:sldId id="990" r:id="rId21"/>
    <p:sldId id="991" r:id="rId22"/>
    <p:sldId id="992" r:id="rId23"/>
    <p:sldId id="993" r:id="rId24"/>
    <p:sldId id="994" r:id="rId25"/>
    <p:sldId id="995" r:id="rId26"/>
    <p:sldId id="996" r:id="rId27"/>
    <p:sldId id="997" r:id="rId28"/>
    <p:sldId id="998" r:id="rId29"/>
    <p:sldId id="999" r:id="rId30"/>
    <p:sldId id="1000" r:id="rId31"/>
    <p:sldId id="1001" r:id="rId32"/>
    <p:sldId id="1002" r:id="rId33"/>
    <p:sldId id="1003" r:id="rId34"/>
    <p:sldId id="1004" r:id="rId35"/>
    <p:sldId id="1005" r:id="rId36"/>
    <p:sldId id="1006" r:id="rId37"/>
    <p:sldId id="1007" r:id="rId38"/>
    <p:sldId id="1008" r:id="rId39"/>
    <p:sldId id="1009" r:id="rId40"/>
    <p:sldId id="1010" r:id="rId41"/>
    <p:sldId id="1016" r:id="rId42"/>
    <p:sldId id="1011" r:id="rId43"/>
    <p:sldId id="381" r:id="rId44"/>
    <p:sldId id="972" r:id="rId45"/>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6CC"/>
    <a:srgbClr val="E6E8E7"/>
    <a:srgbClr val="CC3300"/>
    <a:srgbClr val="A5D3B9"/>
    <a:srgbClr val="3CD87F"/>
    <a:srgbClr val="003300"/>
    <a:srgbClr val="006600"/>
    <a:srgbClr val="008000"/>
    <a:srgbClr val="CC00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6DD4F2-9C69-DADF-A340-D9597A3E64FD}" v="3" dt="2024-09-15T06:34:59.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3842" autoAdjust="0"/>
  </p:normalViewPr>
  <p:slideViewPr>
    <p:cSldViewPr>
      <p:cViewPr varScale="1">
        <p:scale>
          <a:sx n="72" d="100"/>
          <a:sy n="72" d="100"/>
        </p:scale>
        <p:origin x="69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Tomer" userId="S::prashant.tomer@abes.ac.in::a197411b-d8fe-4f68-8bee-3be2d05e31dc" providerId="AD" clId="Web-{E46DD4F2-9C69-DADF-A340-D9597A3E64FD}"/>
    <pc:docChg chg="modSld">
      <pc:chgData name="Prashant Tomer" userId="S::prashant.tomer@abes.ac.in::a197411b-d8fe-4f68-8bee-3be2d05e31dc" providerId="AD" clId="Web-{E46DD4F2-9C69-DADF-A340-D9597A3E64FD}" dt="2024-09-15T06:34:59.292" v="2" actId="20577"/>
      <pc:docMkLst>
        <pc:docMk/>
      </pc:docMkLst>
      <pc:sldChg chg="modSp">
        <pc:chgData name="Prashant Tomer" userId="S::prashant.tomer@abes.ac.in::a197411b-d8fe-4f68-8bee-3be2d05e31dc" providerId="AD" clId="Web-{E46DD4F2-9C69-DADF-A340-D9597A3E64FD}" dt="2024-09-15T06:34:59.292" v="2" actId="20577"/>
        <pc:sldMkLst>
          <pc:docMk/>
          <pc:sldMk cId="1110473419" sldId="979"/>
        </pc:sldMkLst>
        <pc:spChg chg="mod">
          <ac:chgData name="Prashant Tomer" userId="S::prashant.tomer@abes.ac.in::a197411b-d8fe-4f68-8bee-3be2d05e31dc" providerId="AD" clId="Web-{E46DD4F2-9C69-DADF-A340-D9597A3E64FD}" dt="2024-09-15T06:34:59.292" v="2" actId="20577"/>
          <ac:spMkLst>
            <pc:docMk/>
            <pc:sldMk cId="1110473419" sldId="979"/>
            <ac:spMk id="6" creationId="{2D9E8275-5E67-EE1C-F272-F0C2111E8C73}"/>
          </ac:spMkLst>
        </pc:spChg>
        <pc:spChg chg="mod">
          <ac:chgData name="Prashant Tomer" userId="S::prashant.tomer@abes.ac.in::a197411b-d8fe-4f68-8bee-3be2d05e31dc" providerId="AD" clId="Web-{E46DD4F2-9C69-DADF-A340-D9597A3E64FD}" dt="2024-09-15T06:34:55.948" v="1" actId="1076"/>
          <ac:spMkLst>
            <pc:docMk/>
            <pc:sldMk cId="1110473419" sldId="979"/>
            <ac:spMk id="7" creationId="{94C2B72D-D8CB-ACB3-1307-6C6225BE98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BA963F-0403-458F-8B8D-A5D5602BA06D}" type="datetimeFigureOut">
              <a:rPr lang="en-IN" smtClean="0"/>
              <a:pPr/>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E8B6D-A843-4976-BA70-A811246CC566}" type="slidenum">
              <a:rPr lang="en-IN" smtClean="0"/>
              <a:pPr/>
              <a:t>‹#›</a:t>
            </a:fld>
            <a:endParaRPr lang="en-IN"/>
          </a:p>
        </p:txBody>
      </p:sp>
    </p:spTree>
    <p:extLst>
      <p:ext uri="{BB962C8B-B14F-4D97-AF65-F5344CB8AC3E}">
        <p14:creationId xmlns:p14="http://schemas.microsoft.com/office/powerpoint/2010/main" val="24828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55AD755F-DACA-206F-C34A-6AF806FFE160}"/>
              </a:ext>
            </a:extLst>
          </p:cNvPr>
          <p:cNvSpPr/>
          <p:nvPr/>
        </p:nvSpPr>
        <p:spPr>
          <a:xfrm>
            <a:off x="0" y="8092"/>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FF2B5EF4-FFF2-40B4-BE49-F238E27FC236}">
                <a16:creationId xmlns:a16="http://schemas.microsoft.com/office/drawing/2014/main" id="{DA2F8DEF-6020-6E48-831F-EC3C0708A617}"/>
              </a:ext>
            </a:extLst>
          </p:cNvPr>
          <p:cNvSpPr txBox="1">
            <a:spLocks/>
          </p:cNvSpPr>
          <p:nvPr/>
        </p:nvSpPr>
        <p:spPr>
          <a:xfrm>
            <a:off x="1250697" y="2780928"/>
            <a:ext cx="9505055" cy="917575"/>
          </a:xfrm>
          <a:prstGeom prst="rect">
            <a:avLst/>
          </a:prstGeom>
        </p:spPr>
        <p:txBody>
          <a:bodyPr/>
          <a:lstStyle/>
          <a:p>
            <a:pPr algn="ctr" defTabSz="685800">
              <a:buClr>
                <a:srgbClr val="5B9BD5"/>
              </a:buClr>
              <a:buSzPct val="70000"/>
              <a:defRPr/>
            </a:pPr>
            <a:r>
              <a:rPr lang="en-US" sz="6000" dirty="0">
                <a:solidFill>
                  <a:srgbClr val="FF0000"/>
                </a:solidFill>
              </a:rPr>
              <a:t>CSS : Cascading Style Sheet</a:t>
            </a:r>
          </a:p>
        </p:txBody>
      </p:sp>
      <p:pic>
        <p:nvPicPr>
          <p:cNvPr id="2" name="Picture 2" descr="ABESEC OLA">
            <a:extLst>
              <a:ext uri="{FF2B5EF4-FFF2-40B4-BE49-F238E27FC236}">
                <a16:creationId xmlns:a16="http://schemas.microsoft.com/office/drawing/2014/main" id="{FAE1B79B-EA1D-6FEC-CFE7-4120228A2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76200"/>
            <a:ext cx="3455640" cy="153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6900"/>
    </mc:Choice>
    <mc:Fallback xmlns="">
      <p:transition spd="slow" advTm="469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b="0" dirty="0"/>
            </a:br>
            <a:r>
              <a:rPr lang="en-US" altLang="en-US" sz="2400" dirty="0"/>
              <a:t>Total Width</a:t>
            </a:r>
            <a:r>
              <a:rPr lang="en-US" altLang="en-US" sz="2400" b="0" dirty="0"/>
              <a:t> = 200px (width) + 15px (left padding) + 15px (right padding) + 10px (left border) + 10px (right border) + 5px (left margin) + 5px (right margin) = 260px.</a:t>
            </a:r>
            <a:br>
              <a:rPr lang="en-US" altLang="en-US" sz="2400" b="0" dirty="0"/>
            </a:br>
            <a:r>
              <a:rPr lang="en-US" altLang="en-US" sz="2400" dirty="0"/>
              <a:t>Total Height</a:t>
            </a:r>
            <a:r>
              <a:rPr lang="en-US" altLang="en-US" sz="2400" b="0" dirty="0"/>
              <a:t> = 300px (Height) + 15px (Top Padding) + 15px (Bottom Padding) + 10px (Top Border) + 10px (Bottom Border) + 5px (Top Margin) + 5px (Bottom Margin) = 360px</a:t>
            </a:r>
            <a:br>
              <a:rPr lang="en-US" altLang="en-US" b="0" dirty="0"/>
            </a:br>
            <a:br>
              <a:rPr lang="en-US" altLang="en-US" b="0" dirty="0"/>
            </a:br>
            <a:br>
              <a:rPr lang="en-US" altLang="en-US" b="0" dirty="0"/>
            </a:br>
            <a:br>
              <a:rPr lang="en-US" altLang="en-US" b="0" dirty="0"/>
            </a:br>
            <a:br>
              <a:rPr lang="en-US" altLang="en-US" sz="2400" b="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838200" y="999011"/>
            <a:ext cx="10439400"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200" dirty="0"/>
              <a:t>Here, the total height and width will be represented as</a:t>
            </a:r>
            <a:endParaRPr lang="en-US" altLang="en-US" sz="32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956924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CSS selectors allow us to choose specific elements and apply styles to them. Suppose we want to add a custom style to only a specific tag(s). There, We can make use of CSS selector. </a:t>
            </a:r>
            <a:br>
              <a:rPr lang="en-US" altLang="en-US" sz="2400" b="0" dirty="0"/>
            </a:br>
            <a:br>
              <a:rPr lang="en-US" altLang="en-US" sz="2400" b="0" dirty="0"/>
            </a:br>
            <a:r>
              <a:rPr lang="en-US" altLang="en-US" sz="2800" b="0" dirty="0"/>
              <a:t>There are different types of CSS selectors, which are as follows:</a:t>
            </a:r>
            <a:br>
              <a:rPr lang="en-US" altLang="en-US" sz="2400" b="0" dirty="0"/>
            </a:br>
            <a:r>
              <a:rPr lang="en-US" altLang="en-US" sz="2400" b="0" dirty="0"/>
              <a:t>Universal Selector</a:t>
            </a:r>
            <a:br>
              <a:rPr lang="en-US" altLang="en-US" sz="2400" b="0" dirty="0"/>
            </a:br>
            <a:r>
              <a:rPr lang="en-US" altLang="en-US" sz="2400" b="0" dirty="0"/>
              <a:t>Element Selector</a:t>
            </a:r>
            <a:br>
              <a:rPr lang="en-US" altLang="en-US" sz="2400" b="0" dirty="0"/>
            </a:br>
            <a:r>
              <a:rPr lang="en-US" altLang="en-US" sz="2400" b="0" dirty="0"/>
              <a:t>Id Selector</a:t>
            </a:r>
            <a:br>
              <a:rPr lang="en-US" altLang="en-US" sz="2400" b="0" dirty="0"/>
            </a:br>
            <a:r>
              <a:rPr lang="en-US" altLang="en-US" sz="2400" b="0" dirty="0"/>
              <a:t>Class Selector</a:t>
            </a:r>
            <a:br>
              <a:rPr lang="en-US" altLang="en-US" sz="2400" b="0" dirty="0"/>
            </a:br>
            <a:r>
              <a:rPr lang="en-US" altLang="en-US" sz="2400" b="0" dirty="0"/>
              <a:t>Group Selector</a:t>
            </a: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56312"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3200" b="1" dirty="0">
                <a:solidFill>
                  <a:srgbClr val="C00000"/>
                </a:solidFill>
              </a:rPr>
              <a:t>CSS Selectors</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3581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Universal selector represented by "*" targets all the HTML elements on the page.</a:t>
            </a:r>
            <a:br>
              <a:rPr lang="en-US" altLang="en-US" sz="2400" b="0" dirty="0"/>
            </a:br>
            <a:r>
              <a:rPr lang="en-US" altLang="en-US" sz="2400" b="0" dirty="0">
                <a:highlight>
                  <a:srgbClr val="E6E8E7"/>
                </a:highlight>
              </a:rPr>
              <a:t>The syntax of Universal Selector is as follows:</a:t>
            </a:r>
            <a:br>
              <a:rPr lang="en-US" altLang="en-US" sz="2400" b="0" dirty="0"/>
            </a:br>
            <a:br>
              <a:rPr lang="en-US" altLang="en-US" sz="2400" b="0" dirty="0"/>
            </a:br>
            <a:r>
              <a:rPr lang="en-US" altLang="en-US" sz="2400" b="0" dirty="0">
                <a:highlight>
                  <a:srgbClr val="E6E8E7"/>
                </a:highlight>
              </a:rPr>
              <a:t>* {</a:t>
            </a:r>
            <a:br>
              <a:rPr lang="en-US" altLang="en-US" sz="2400" b="0" dirty="0">
                <a:highlight>
                  <a:srgbClr val="E6E8E7"/>
                </a:highlight>
              </a:rPr>
            </a:br>
            <a:r>
              <a:rPr lang="en-US" altLang="en-US" sz="2400" b="0" dirty="0">
                <a:highlight>
                  <a:srgbClr val="E6E8E7"/>
                </a:highlight>
              </a:rPr>
              <a:t>    property : value;</a:t>
            </a:r>
            <a:br>
              <a:rPr lang="en-US" altLang="en-US" sz="2400" b="0" dirty="0">
                <a:highlight>
                  <a:srgbClr val="E6E8E7"/>
                </a:highlight>
              </a:rPr>
            </a:br>
            <a:r>
              <a:rPr lang="en-US" altLang="en-US" sz="2400" b="0" dirty="0">
                <a:highlight>
                  <a:srgbClr val="E6E8E7"/>
                </a:highlight>
              </a:rPr>
              <a:t>}</a:t>
            </a:r>
            <a:br>
              <a:rPr lang="en-US" altLang="en-US" sz="2400" b="0" dirty="0">
                <a:highlight>
                  <a:srgbClr val="E6E8E7"/>
                </a:highlight>
              </a:rPr>
            </a:br>
            <a:r>
              <a:rPr lang="en-US" altLang="en-US" sz="2400" b="0" dirty="0">
                <a:highlight>
                  <a:srgbClr val="E6E8E7"/>
                </a:highlight>
              </a:rPr>
              <a:t>Example</a:t>
            </a:r>
            <a:br>
              <a:rPr lang="en-US" altLang="en-US" b="0" dirty="0">
                <a:highlight>
                  <a:srgbClr val="E6E8E7"/>
                </a:highlight>
              </a:rPr>
            </a:br>
            <a:r>
              <a:rPr lang="en-US" altLang="en-US" sz="2000" b="0" dirty="0"/>
              <a:t>   </a:t>
            </a:r>
            <a:r>
              <a:rPr lang="en-US" altLang="en-US" sz="2000" b="0" dirty="0">
                <a:highlight>
                  <a:srgbClr val="E6E8E7"/>
                </a:highlight>
              </a:rPr>
              <a:t>&lt;style&gt;</a:t>
            </a:r>
            <a:br>
              <a:rPr lang="en-US" altLang="en-US" sz="2000" b="0" dirty="0">
                <a:highlight>
                  <a:srgbClr val="E6E8E7"/>
                </a:highlight>
              </a:rPr>
            </a:br>
            <a:r>
              <a:rPr lang="en-US" altLang="en-US" sz="2000" b="0" dirty="0">
                <a:highlight>
                  <a:srgbClr val="E6E8E7"/>
                </a:highlight>
              </a:rPr>
              <a:t>        * {</a:t>
            </a:r>
            <a:br>
              <a:rPr lang="en-US" altLang="en-US" sz="2000" b="0" dirty="0">
                <a:highlight>
                  <a:srgbClr val="E6E8E7"/>
                </a:highlight>
              </a:rPr>
            </a:br>
            <a:r>
              <a:rPr lang="en-US" altLang="en-US" sz="2000" b="0" dirty="0">
                <a:highlight>
                  <a:srgbClr val="E6E8E7"/>
                </a:highlight>
              </a:rPr>
              <a:t>            color: purple;</a:t>
            </a:r>
            <a:br>
              <a:rPr lang="en-US" altLang="en-US" sz="2000" b="0" dirty="0">
                <a:highlight>
                  <a:srgbClr val="E6E8E7"/>
                </a:highlight>
              </a:rPr>
            </a:br>
            <a:r>
              <a:rPr lang="en-US" altLang="en-US" sz="2000" b="0" dirty="0">
                <a:highlight>
                  <a:srgbClr val="E6E8E7"/>
                </a:highlight>
              </a:rPr>
              <a:t>            text-align: center;</a:t>
            </a:r>
            <a:br>
              <a:rPr lang="en-US" altLang="en-US" sz="2000" b="0" dirty="0">
                <a:highlight>
                  <a:srgbClr val="E6E8E7"/>
                </a:highlight>
              </a:rPr>
            </a:br>
            <a:r>
              <a:rPr lang="en-US" altLang="en-US" sz="2000" b="0" dirty="0">
                <a:highlight>
                  <a:srgbClr val="E6E8E7"/>
                </a:highlight>
              </a:rPr>
              <a:t>        }</a:t>
            </a:r>
            <a:br>
              <a:rPr lang="en-US" altLang="en-US" sz="2000" b="0" dirty="0">
                <a:highlight>
                  <a:srgbClr val="E6E8E7"/>
                </a:highlight>
              </a:rPr>
            </a:br>
            <a:r>
              <a:rPr lang="en-US" altLang="en-US" sz="2000" b="0" dirty="0">
                <a:highlight>
                  <a:srgbClr val="E6E8E7"/>
                </a:highlight>
              </a:rPr>
              <a:t>    &lt;/style&gt;</a:t>
            </a:r>
            <a:endParaRPr lang="en-US" altLang="en-US" sz="4400" dirty="0">
              <a:highlight>
                <a:srgbClr val="E6E8E7"/>
              </a:highligh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Universal Selector</a:t>
            </a:r>
            <a:br>
              <a:rPr lang="en-US" altLang="en-US" sz="3600" dirty="0"/>
            </a:b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51140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sz="2400" b="0" dirty="0"/>
            </a:br>
            <a:r>
              <a:rPr lang="en-US" altLang="en-US" sz="2400" b="0" dirty="0"/>
              <a:t>The element selector selects the target element based on the specific type. Suppose you want to underline all the &lt;p&gt; tags; in this case, the element selector will be the best choice.</a:t>
            </a:r>
            <a:br>
              <a:rPr lang="en-US" altLang="en-US" sz="2400" b="0" dirty="0"/>
            </a:br>
            <a:r>
              <a:rPr lang="en-US" altLang="en-US" sz="2800" b="0" dirty="0"/>
              <a:t>syntax of Element Selector is as follows</a:t>
            </a:r>
            <a:br>
              <a:rPr lang="en-US" altLang="en-US" sz="2400" b="0" dirty="0"/>
            </a:br>
            <a:r>
              <a:rPr lang="en-US" altLang="en-US" sz="2400" b="0" dirty="0"/>
              <a:t>p {</a:t>
            </a:r>
            <a:br>
              <a:rPr lang="en-US" altLang="en-US" sz="2400" b="0" dirty="0"/>
            </a:br>
            <a:r>
              <a:rPr lang="en-US" altLang="en-US" sz="2400" b="0" dirty="0"/>
              <a:t>    property : value;</a:t>
            </a:r>
            <a:br>
              <a:rPr lang="en-US" altLang="en-US" sz="2400" b="0" dirty="0"/>
            </a:br>
            <a:r>
              <a:rPr lang="en-US" altLang="en-US" sz="2400" b="0" dirty="0"/>
              <a:t>}</a:t>
            </a:r>
            <a:br>
              <a:rPr lang="en-US" altLang="en-US" dirty="0"/>
            </a:br>
            <a:r>
              <a:rPr lang="en-US" altLang="en-US" dirty="0"/>
              <a:t>Example</a:t>
            </a:r>
            <a:br>
              <a:rPr lang="en-US" altLang="en-US" sz="2400" b="0" dirty="0"/>
            </a:br>
            <a:r>
              <a:rPr lang="en-US" altLang="en-US" sz="2400" b="0" dirty="0"/>
              <a:t>p{</a:t>
            </a:r>
            <a:br>
              <a:rPr lang="en-US" altLang="en-US" sz="2400" b="0" dirty="0"/>
            </a:br>
            <a:r>
              <a:rPr lang="en-US" altLang="en-US" sz="2400" b="0" dirty="0"/>
              <a:t>            text-decoration: underline;</a:t>
            </a:r>
            <a:br>
              <a:rPr lang="en-US" altLang="en-US" sz="2400" b="0" dirty="0"/>
            </a:br>
            <a:r>
              <a:rPr lang="en-US" altLang="en-US" sz="2400" b="0" dirty="0"/>
              <a:t>  }</a:t>
            </a:r>
            <a:br>
              <a:rPr lang="en-US" altLang="en-US" sz="2400" b="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Element Selector (Type Selector)</a:t>
            </a: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6878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The ID selector targets the elements based on the specific ID. It is written with the hash “#” character followed by the ID name in the style sheet.</a:t>
            </a:r>
            <a:br>
              <a:rPr lang="en-US" altLang="en-US" sz="2400" b="0" dirty="0"/>
            </a:br>
            <a:br>
              <a:rPr lang="en-US" altLang="en-US" sz="2400" b="0" dirty="0">
                <a:highlight>
                  <a:srgbClr val="E6E8E7"/>
                </a:highlight>
              </a:rPr>
            </a:br>
            <a:r>
              <a:rPr lang="en-US" altLang="en-US" sz="2400" b="0" dirty="0">
                <a:highlight>
                  <a:srgbClr val="E6E8E7"/>
                </a:highlight>
              </a:rPr>
              <a:t>The syntax of ID Selector is as follows:</a:t>
            </a:r>
            <a:br>
              <a:rPr lang="en-US" altLang="en-US" sz="2400" b="0" dirty="0"/>
            </a:br>
            <a:br>
              <a:rPr lang="en-US" altLang="en-US" sz="2400" b="0" dirty="0"/>
            </a:br>
            <a:r>
              <a:rPr lang="en-US" altLang="en-US" sz="2400" b="0" dirty="0"/>
              <a:t>#ID {</a:t>
            </a:r>
            <a:br>
              <a:rPr lang="en-US" altLang="en-US" sz="2400" b="0" dirty="0"/>
            </a:br>
            <a:r>
              <a:rPr lang="en-US" altLang="en-US" sz="2400" b="0" dirty="0"/>
              <a:t>    property : value;</a:t>
            </a:r>
            <a:br>
              <a:rPr lang="en-US" altLang="en-US" sz="2400" b="0" dirty="0"/>
            </a:br>
            <a:r>
              <a:rPr lang="en-US" altLang="en-US" sz="2400" b="0" dirty="0"/>
              <a:t>}</a:t>
            </a:r>
            <a:br>
              <a:rPr lang="en-US" altLang="en-US" sz="2400" b="0" dirty="0"/>
            </a:br>
            <a:br>
              <a:rPr lang="en-US" altLang="en-US" sz="2400" b="0" dirty="0">
                <a:highlight>
                  <a:srgbClr val="E6E8E7"/>
                </a:highlight>
              </a:rPr>
            </a:br>
            <a:r>
              <a:rPr lang="en-US" altLang="en-US" sz="2400" b="0" dirty="0">
                <a:highlight>
                  <a:srgbClr val="E6E8E7"/>
                </a:highlight>
              </a:rPr>
              <a:t>#title {</a:t>
            </a:r>
            <a:br>
              <a:rPr lang="en-US" altLang="en-US" sz="2400" b="0" dirty="0">
                <a:highlight>
                  <a:srgbClr val="E6E8E7"/>
                </a:highlight>
              </a:rPr>
            </a:br>
            <a:r>
              <a:rPr lang="en-US" altLang="en-US" sz="2400" b="0" dirty="0">
                <a:highlight>
                  <a:srgbClr val="E6E8E7"/>
                </a:highlight>
              </a:rPr>
              <a:t>            text-align: center;</a:t>
            </a:r>
            <a:br>
              <a:rPr lang="en-US" altLang="en-US" sz="2400" b="0" dirty="0">
                <a:highlight>
                  <a:srgbClr val="E6E8E7"/>
                </a:highlight>
              </a:rPr>
            </a:br>
            <a:r>
              <a:rPr lang="en-US" altLang="en-US" sz="2400" b="0" dirty="0">
                <a:highlight>
                  <a:srgbClr val="E6E8E7"/>
                </a:highlight>
              </a:rPr>
              <a:t>            color: red;</a:t>
            </a:r>
            <a:br>
              <a:rPr lang="en-US" altLang="en-US" sz="2400" b="0" dirty="0">
                <a:highlight>
                  <a:srgbClr val="E6E8E7"/>
                </a:highlight>
              </a:rPr>
            </a:br>
            <a:r>
              <a:rPr lang="en-US" altLang="en-US" sz="2400" b="0" dirty="0">
                <a:highlight>
                  <a:srgbClr val="E6E8E7"/>
                </a:highlight>
              </a:rPr>
              <a:t>        }</a:t>
            </a:r>
            <a:br>
              <a:rPr lang="en-US" altLang="en-US" sz="2400" b="0" dirty="0">
                <a:highlight>
                  <a:srgbClr val="E6E8E7"/>
                </a:highlight>
              </a:rPr>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465997" y="969880"/>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ID Selector</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60748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The class selector does the same job as the id selector, a class selector helps group various types of elements. Suppose, we want to give a custom style to a specific group of elements. In this case, the class selector is the best option.</a:t>
            </a:r>
            <a:br>
              <a:rPr lang="en-US" altLang="en-US" sz="2400" b="0" dirty="0"/>
            </a:br>
            <a:r>
              <a:rPr lang="en-US" altLang="en-US" sz="2400" b="0" dirty="0">
                <a:highlight>
                  <a:srgbClr val="E6E8E7"/>
                </a:highlight>
              </a:rPr>
              <a:t>The syntax of Class Selector is as follows:</a:t>
            </a:r>
            <a:br>
              <a:rPr lang="en-US" altLang="en-US" sz="2400" b="0" dirty="0"/>
            </a:br>
            <a:r>
              <a:rPr lang="en-US" altLang="en-US" sz="2400" b="0" dirty="0"/>
              <a:t>.class {</a:t>
            </a:r>
            <a:br>
              <a:rPr lang="en-US" altLang="en-US" sz="2400" b="0" dirty="0"/>
            </a:br>
            <a:r>
              <a:rPr lang="en-US" altLang="en-US" sz="2400" b="0" dirty="0"/>
              <a:t>    property : value;</a:t>
            </a:r>
            <a:br>
              <a:rPr lang="en-US" altLang="en-US" sz="2400" b="0" dirty="0"/>
            </a:br>
            <a:r>
              <a:rPr lang="en-US" altLang="en-US" sz="2400" b="0" dirty="0"/>
              <a:t>}</a:t>
            </a:r>
            <a:br>
              <a:rPr lang="en-US" altLang="en-US" sz="2400" b="0" dirty="0"/>
            </a:br>
            <a:r>
              <a:rPr lang="en-US" altLang="en-US" sz="2400" b="0" dirty="0">
                <a:highlight>
                  <a:srgbClr val="E6E8E7"/>
                </a:highlight>
              </a:rPr>
              <a:t>Example</a:t>
            </a:r>
            <a:br>
              <a:rPr lang="en-US" altLang="en-US" b="0" dirty="0"/>
            </a:br>
            <a:r>
              <a:rPr lang="en-US" altLang="en-US" b="0" dirty="0"/>
              <a:t>    </a:t>
            </a:r>
            <a:r>
              <a:rPr lang="en-US" altLang="en-US" sz="2400" b="0" dirty="0"/>
              <a:t>.red {</a:t>
            </a:r>
            <a:br>
              <a:rPr lang="en-US" altLang="en-US" sz="2400" b="0" dirty="0"/>
            </a:br>
            <a:r>
              <a:rPr lang="en-US" altLang="en-US" sz="2400" b="0" dirty="0"/>
              <a:t>            color: red;</a:t>
            </a:r>
            <a:br>
              <a:rPr lang="en-US" altLang="en-US" sz="2400" b="0" dirty="0"/>
            </a:br>
            <a:r>
              <a:rPr lang="en-US" altLang="en-US" sz="2400" b="0" dirty="0"/>
              <a:t>        }</a:t>
            </a: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3200" b="1" dirty="0">
                <a:solidFill>
                  <a:srgbClr val="C00000"/>
                </a:solidFill>
              </a:rPr>
              <a:t>Class Selector</a:t>
            </a:r>
          </a:p>
          <a:p>
            <a:pPr algn="ctr" eaLnBrk="1" hangingPunct="1">
              <a:buNone/>
            </a:pPr>
            <a:endParaRPr lang="en-US" altLang="en-US" sz="44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87788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The group selector is used to minimize the code. Commas "," are used to separate each selector in a grouping. This reduces the number of lines of code. The code also looks clean.</a:t>
            </a:r>
            <a:br>
              <a:rPr lang="en-US" altLang="en-US" sz="2400" b="0" dirty="0"/>
            </a:br>
            <a:br>
              <a:rPr lang="en-US" altLang="en-US" sz="2400" b="0" dirty="0"/>
            </a:br>
            <a:br>
              <a:rPr lang="en-US" altLang="en-US" sz="2400" b="0" dirty="0"/>
            </a:br>
            <a:r>
              <a:rPr lang="en-US" altLang="en-US" sz="2400" b="0" dirty="0">
                <a:highlight>
                  <a:srgbClr val="E6E8E7"/>
                </a:highlight>
              </a:rPr>
              <a:t>The syntax of Group Selector is as follows:</a:t>
            </a:r>
            <a:br>
              <a:rPr lang="en-US" altLang="en-US" sz="2400" b="0" dirty="0"/>
            </a:br>
            <a:br>
              <a:rPr lang="en-US" altLang="en-US" sz="2400" b="0" dirty="0"/>
            </a:br>
            <a:r>
              <a:rPr lang="en-US" altLang="en-US" sz="2400" b="0" dirty="0"/>
              <a:t>div, p, a {</a:t>
            </a:r>
            <a:br>
              <a:rPr lang="en-US" altLang="en-US" sz="2400" b="0" dirty="0"/>
            </a:br>
            <a:r>
              <a:rPr lang="en-US" altLang="en-US" sz="2400" b="0" dirty="0"/>
              <a:t>    property : value;</a:t>
            </a:r>
            <a:br>
              <a:rPr lang="en-US" altLang="en-US" sz="2400" b="0" dirty="0"/>
            </a:br>
            <a:r>
              <a:rPr lang="en-US" altLang="en-US" sz="2400" b="0" dirty="0"/>
              <a:t>}</a:t>
            </a:r>
            <a:br>
              <a:rPr lang="en-US" altLang="en-US" sz="2400" b="0" dirty="0"/>
            </a:br>
            <a:br>
              <a:rPr lang="en-US" altLang="en-US" sz="2400" b="0" dirty="0"/>
            </a:br>
            <a:br>
              <a:rPr lang="en-US" altLang="en-US" sz="2400" b="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Group Selector</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3429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5948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It explains the relation between multiple or single selector. There are four major combinators </a:t>
            </a:r>
            <a:br>
              <a:rPr lang="en-US" altLang="en-US" sz="2400" b="0" dirty="0"/>
            </a:br>
            <a:r>
              <a:rPr lang="en-US" altLang="en-US" sz="2400" dirty="0"/>
              <a:t>Descendant Selector</a:t>
            </a:r>
            <a:br>
              <a:rPr lang="en-US" altLang="en-US" sz="2400" dirty="0"/>
            </a:br>
            <a:r>
              <a:rPr lang="en-US" altLang="en-US" sz="2400" b="0" dirty="0"/>
              <a:t>It selects all the elements to present inside another specified HTML element. </a:t>
            </a:r>
            <a:br>
              <a:rPr lang="en-US" altLang="en-US" sz="2400" b="0" dirty="0"/>
            </a:br>
            <a:r>
              <a:rPr lang="en-US" altLang="en-US" sz="2400" b="0" dirty="0" err="1"/>
              <a:t>Eg</a:t>
            </a:r>
            <a:r>
              <a:rPr lang="en-US" altLang="en-US" sz="2400" b="0" dirty="0">
                <a:highlight>
                  <a:srgbClr val="E6E8E7"/>
                </a:highlight>
              </a:rPr>
              <a:t>: div p{</a:t>
            </a:r>
            <a:br>
              <a:rPr lang="en-US" altLang="en-US" sz="2400" b="0" dirty="0">
                <a:highlight>
                  <a:srgbClr val="E6E8E7"/>
                </a:highlight>
              </a:rPr>
            </a:br>
            <a:r>
              <a:rPr lang="en-US" altLang="en-US" sz="2400" b="0" dirty="0">
                <a:highlight>
                  <a:srgbClr val="E6E8E7"/>
                </a:highlight>
              </a:rPr>
              <a:t>         background-color: aqua;</a:t>
            </a:r>
            <a:br>
              <a:rPr lang="en-US" altLang="en-US" sz="2400" b="0" dirty="0">
                <a:highlight>
                  <a:srgbClr val="E6E8E7"/>
                </a:highlight>
              </a:rPr>
            </a:br>
            <a:r>
              <a:rPr lang="en-US" altLang="en-US" sz="2400" b="0" dirty="0">
                <a:highlight>
                  <a:srgbClr val="E6E8E7"/>
                </a:highlight>
              </a:rPr>
              <a:t>         border: 10px solid red;</a:t>
            </a:r>
            <a:br>
              <a:rPr lang="en-US" altLang="en-US" sz="2400" b="0" dirty="0">
                <a:highlight>
                  <a:srgbClr val="E6E8E7"/>
                </a:highlight>
              </a:rPr>
            </a:br>
            <a:r>
              <a:rPr lang="en-US" altLang="en-US" sz="2400" b="0" dirty="0">
                <a:highlight>
                  <a:srgbClr val="E6E8E7"/>
                </a:highlight>
              </a:rPr>
              <a:t>         margin: 5px;</a:t>
            </a:r>
            <a:br>
              <a:rPr lang="en-US" altLang="en-US" sz="2400" b="0" dirty="0">
                <a:highlight>
                  <a:srgbClr val="E6E8E7"/>
                </a:highlight>
              </a:rPr>
            </a:br>
            <a:r>
              <a:rPr lang="en-US" altLang="en-US" sz="2400" b="0" dirty="0">
                <a:highlight>
                  <a:srgbClr val="E6E8E7"/>
                </a:highlight>
              </a:rPr>
              <a:t>     }</a:t>
            </a:r>
            <a:br>
              <a:rPr lang="en-US" altLang="en-US" b="0" dirty="0">
                <a:highlight>
                  <a:srgbClr val="E6E8E7"/>
                </a:highlight>
              </a:rPr>
            </a:br>
            <a:r>
              <a:rPr lang="en-US" altLang="en-US" sz="2000" b="0" dirty="0">
                <a:highlight>
                  <a:srgbClr val="E6E8E7"/>
                </a:highlight>
              </a:rPr>
              <a:t>     &lt;div&gt;</a:t>
            </a:r>
            <a:br>
              <a:rPr lang="en-US" altLang="en-US" sz="2000" b="0" dirty="0">
                <a:highlight>
                  <a:srgbClr val="E6E8E7"/>
                </a:highlight>
              </a:rPr>
            </a:br>
            <a:r>
              <a:rPr lang="en-US" altLang="en-US" sz="2000" b="0" dirty="0">
                <a:highlight>
                  <a:srgbClr val="E6E8E7"/>
                </a:highlight>
              </a:rPr>
              <a:t>      &lt;p&gt;ABES Engineering College&lt;/p&gt;</a:t>
            </a:r>
            <a:br>
              <a:rPr lang="en-US" altLang="en-US" sz="2000" b="0" dirty="0">
                <a:highlight>
                  <a:srgbClr val="E6E8E7"/>
                </a:highlight>
              </a:rPr>
            </a:br>
            <a:r>
              <a:rPr lang="en-US" altLang="en-US" sz="2000" b="0" dirty="0">
                <a:highlight>
                  <a:srgbClr val="E6E8E7"/>
                </a:highlight>
              </a:rPr>
              <a:t>      &lt;p&gt;ABES Engineering College&lt;/p&gt;  </a:t>
            </a:r>
            <a:br>
              <a:rPr lang="en-US" altLang="en-US" sz="2000" b="0" dirty="0">
                <a:highlight>
                  <a:srgbClr val="E6E8E7"/>
                </a:highlight>
              </a:rPr>
            </a:br>
            <a:r>
              <a:rPr lang="en-US" altLang="en-US" sz="2000" b="0" dirty="0">
                <a:highlight>
                  <a:srgbClr val="E6E8E7"/>
                </a:highlight>
              </a:rPr>
              <a:t>    &lt;/div&gt;</a:t>
            </a:r>
            <a:endParaRPr lang="en-US" altLang="en-US" sz="4400" dirty="0">
              <a:highlight>
                <a:srgbClr val="E6E8E7"/>
              </a:highligh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CSS Combinators</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2" descr="Image preview">
            <a:extLst>
              <a:ext uri="{FF2B5EF4-FFF2-40B4-BE49-F238E27FC236}">
                <a16:creationId xmlns:a16="http://schemas.microsoft.com/office/drawing/2014/main" id="{0AA0A222-BECA-4DEE-9867-C0B4D28B285E}"/>
              </a:ext>
            </a:extLst>
          </p:cNvPr>
          <p:cNvSpPr>
            <a:spLocks noChangeAspect="1" noChangeArrowheads="1"/>
          </p:cNvSpPr>
          <p:nvPr/>
        </p:nvSpPr>
        <p:spPr bwMode="auto">
          <a:xfrm>
            <a:off x="60960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72394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It selects only the first generation descendants of a specified element. </a:t>
            </a:r>
            <a:br>
              <a:rPr lang="en-US" altLang="en-US" sz="2400" b="0" dirty="0"/>
            </a:br>
            <a:r>
              <a:rPr lang="en-US" altLang="en-US" sz="2400" b="0" dirty="0" err="1"/>
              <a:t>Eg</a:t>
            </a:r>
            <a:r>
              <a:rPr lang="en-US" altLang="en-US" sz="2400" b="0" dirty="0"/>
              <a:t>:</a:t>
            </a:r>
            <a:br>
              <a:rPr lang="en-US" altLang="en-US" sz="2400" b="0" dirty="0"/>
            </a:br>
            <a:br>
              <a:rPr lang="en-US" altLang="en-US" sz="2400" b="0" dirty="0"/>
            </a:br>
            <a:r>
              <a:rPr lang="en-US" altLang="en-US" sz="2400" b="0" dirty="0"/>
              <a:t>div&gt;p {</a:t>
            </a:r>
            <a:br>
              <a:rPr lang="en-US" altLang="en-US" sz="2400" b="0" dirty="0"/>
            </a:br>
            <a:r>
              <a:rPr lang="en-US" altLang="en-US" sz="2400" b="0" dirty="0"/>
              <a:t>            color: wheat;</a:t>
            </a:r>
            <a:br>
              <a:rPr lang="en-US" altLang="en-US" sz="2400" b="0" dirty="0"/>
            </a:br>
            <a:r>
              <a:rPr lang="en-US" altLang="en-US" sz="2400" b="0" dirty="0"/>
              <a:t>            background-color: green;</a:t>
            </a:r>
            <a:br>
              <a:rPr lang="en-US" altLang="en-US" sz="2400" b="0" dirty="0"/>
            </a:br>
            <a:r>
              <a:rPr lang="en-US" altLang="en-US" sz="2400" b="0" dirty="0"/>
              <a:t>        }</a:t>
            </a: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Child Selector</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5519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As the name suggests this selector only selects the adjacent element to the specified element. </a:t>
            </a:r>
            <a:br>
              <a:rPr lang="en-US" altLang="en-US" sz="2400" b="0" dirty="0"/>
            </a:br>
            <a:r>
              <a:rPr lang="en-US" altLang="en-US" sz="2400" b="0" dirty="0" err="1"/>
              <a:t>Eg</a:t>
            </a:r>
            <a:r>
              <a:rPr lang="en-US" altLang="en-US" sz="2400" b="0" dirty="0"/>
              <a:t>:</a:t>
            </a:r>
            <a:br>
              <a:rPr lang="en-US" altLang="en-US" sz="2400" b="0" dirty="0"/>
            </a:br>
            <a:r>
              <a:rPr lang="en-US" altLang="en-US" sz="2400" b="0" dirty="0" err="1"/>
              <a:t>div+p</a:t>
            </a:r>
            <a:r>
              <a:rPr lang="en-US" altLang="en-US" sz="2400" b="0" dirty="0"/>
              <a:t> {</a:t>
            </a:r>
            <a:br>
              <a:rPr lang="en-US" altLang="en-US" sz="2400" b="0" dirty="0"/>
            </a:br>
            <a:r>
              <a:rPr lang="en-US" altLang="en-US" sz="2400" b="0" dirty="0"/>
              <a:t>            color: wheat;</a:t>
            </a:r>
            <a:br>
              <a:rPr lang="en-US" altLang="en-US" sz="2400" b="0" dirty="0"/>
            </a:br>
            <a:r>
              <a:rPr lang="en-US" altLang="en-US" sz="2400" b="0" dirty="0"/>
              <a:t>            background-color: </a:t>
            </a:r>
            <a:r>
              <a:rPr lang="en-US" altLang="en-US" sz="2400" b="0" dirty="0" err="1"/>
              <a:t>rebeccapurple</a:t>
            </a:r>
            <a:r>
              <a:rPr lang="en-US" altLang="en-US" sz="2400" b="0" dirty="0"/>
              <a:t>;</a:t>
            </a:r>
            <a:br>
              <a:rPr lang="en-US" altLang="en-US" sz="2400" b="0" dirty="0"/>
            </a:br>
            <a:r>
              <a:rPr lang="en-US" altLang="en-US" sz="2400" b="0" dirty="0"/>
              <a:t>        }</a:t>
            </a:r>
            <a:br>
              <a:rPr lang="en-US" altLang="en-US" sz="2400" b="0" dirty="0"/>
            </a:br>
            <a:r>
              <a:rPr lang="en-US" altLang="en-US" sz="2400" b="0" dirty="0">
                <a:highlight>
                  <a:srgbClr val="E6E8E7"/>
                </a:highlight>
              </a:rPr>
              <a:t>Now, the &lt;p&gt; tag right after &lt;div&gt; ends, would be selected. </a:t>
            </a:r>
            <a:br>
              <a:rPr lang="en-US" altLang="en-US" sz="2400" b="0" dirty="0"/>
            </a:br>
            <a:r>
              <a:rPr lang="en-US" altLang="en-US" sz="2400" b="0" dirty="0"/>
              <a:t> &lt;div&gt;</a:t>
            </a:r>
            <a:br>
              <a:rPr lang="en-US" altLang="en-US" sz="2400" b="0" dirty="0"/>
            </a:br>
            <a:r>
              <a:rPr lang="en-US" altLang="en-US" sz="2400" b="0" dirty="0"/>
              <a:t> &lt;/div&gt;</a:t>
            </a:r>
            <a:br>
              <a:rPr lang="en-US" altLang="en-US" sz="2400" b="0" dirty="0"/>
            </a:br>
            <a:r>
              <a:rPr lang="en-US" altLang="en-US" sz="2400" b="0" dirty="0"/>
              <a:t> &lt;p&gt;ABES Engineering College&lt;/p&gt;</a:t>
            </a:r>
            <a:br>
              <a:rPr lang="en-US" altLang="en-US"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Adjacent Sibling Selector</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12107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a:solidFill>
                  <a:schemeClr val="accent6">
                    <a:lumMod val="75000"/>
                  </a:schemeClr>
                </a:solidFill>
              </a:rPr>
              <a:t>General Guideline</a:t>
            </a:r>
            <a:endParaRPr lang="en-US" altLang="en-US" sz="3600" dirty="0">
              <a:solidFill>
                <a:schemeClr val="accent6">
                  <a:lumMod val="75000"/>
                </a:schemeClr>
              </a:solidFil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(2024)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lang="en-US" altLang="en-US" sz="1600"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smtClean="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Unlike the adjacent selector, this one going to select all the &lt;p&gt; tags present after &lt;div&gt;.</a:t>
            </a:r>
            <a:br>
              <a:rPr lang="en-US" altLang="en-US" sz="2400" b="0" dirty="0"/>
            </a:br>
            <a:br>
              <a:rPr lang="en-US" altLang="en-US" sz="2400" b="0" dirty="0"/>
            </a:br>
            <a:r>
              <a:rPr lang="en-US" altLang="en-US" sz="2400" b="0" dirty="0" err="1"/>
              <a:t>Eg</a:t>
            </a:r>
            <a:r>
              <a:rPr lang="en-US" altLang="en-US" sz="2400" b="0" dirty="0"/>
              <a:t>:</a:t>
            </a:r>
            <a:br>
              <a:rPr lang="en-US" altLang="en-US" sz="2400" b="0" dirty="0"/>
            </a:br>
            <a:br>
              <a:rPr lang="en-US" altLang="en-US" sz="2400" b="0" dirty="0"/>
            </a:br>
            <a:r>
              <a:rPr lang="en-US" altLang="en-US" sz="2400" b="0" dirty="0" err="1"/>
              <a:t>div~p</a:t>
            </a:r>
            <a:r>
              <a:rPr lang="en-US" altLang="en-US" sz="2400" b="0" dirty="0"/>
              <a:t> {</a:t>
            </a:r>
            <a:br>
              <a:rPr lang="en-US" altLang="en-US" sz="2400" b="0" dirty="0"/>
            </a:br>
            <a:r>
              <a:rPr lang="en-US" altLang="en-US" sz="2400" b="0" dirty="0"/>
              <a:t>            color: wheat;</a:t>
            </a:r>
            <a:br>
              <a:rPr lang="en-US" altLang="en-US" sz="2400" b="0" dirty="0"/>
            </a:br>
            <a:r>
              <a:rPr lang="en-US" altLang="en-US" sz="2400" b="0" dirty="0"/>
              <a:t>            background-color: green;</a:t>
            </a:r>
            <a:br>
              <a:rPr lang="en-US" altLang="en-US" sz="2400" b="0" dirty="0"/>
            </a:br>
            <a:r>
              <a:rPr lang="en-US" altLang="en-US" sz="2400" b="0" dirty="0"/>
              <a:t>        }</a:t>
            </a: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General Sibling Selector</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7302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000" b="0" dirty="0"/>
            </a:br>
            <a:r>
              <a:rPr lang="en-US" altLang="en-US" sz="2800" b="0" dirty="0"/>
              <a:t>CSS Specificity helps determine what style will be applied to the HTML element(s) when there are overlapping or multiple CSS rules.</a:t>
            </a:r>
            <a:br>
              <a:rPr lang="en-US" altLang="en-US" sz="2800" b="0" dirty="0"/>
            </a:br>
            <a:r>
              <a:rPr lang="en-US" altLang="en-US" sz="2800" b="0" dirty="0"/>
              <a:t>It is a value or weight assigned to a CSS selector. The higher the specificity, the more precedence the selector has.</a:t>
            </a:r>
            <a:br>
              <a:rPr lang="en-US" altLang="en-US" sz="2800" b="0" dirty="0"/>
            </a:br>
            <a:br>
              <a:rPr lang="en-US" altLang="en-US" sz="2800" dirty="0"/>
            </a:br>
            <a:br>
              <a:rPr lang="en-US" altLang="en-US" sz="2800" b="0" dirty="0"/>
            </a:br>
            <a:br>
              <a:rPr lang="en-US" altLang="en-US" sz="2800" b="0" dirty="0"/>
            </a:br>
            <a:br>
              <a:rPr lang="en-US" altLang="en-US" sz="4000" dirty="0"/>
            </a:br>
            <a:endParaRPr lang="en-US" altLang="en-US" sz="40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3600" b="1" dirty="0">
                <a:solidFill>
                  <a:srgbClr val="C00000"/>
                </a:solidFill>
              </a:rPr>
              <a:t>CSS Specificity</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192186"/>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000" b="0" dirty="0"/>
            </a:br>
            <a:r>
              <a:rPr lang="en-US" altLang="en-US" sz="2400" b="0" dirty="0"/>
              <a:t>CSS stands for Cascading Stylesheets. The cascade is the algorithm for solving conflicts where multiple CSS rules apply to an HTML element.</a:t>
            </a:r>
            <a:br>
              <a:rPr lang="en-US" altLang="en-US" sz="2400" b="0" dirty="0"/>
            </a:br>
            <a:br>
              <a:rPr lang="en-US" altLang="en-US" sz="2400" b="0" dirty="0"/>
            </a:br>
            <a:r>
              <a:rPr lang="en-US" altLang="en-US" sz="2400" b="0" dirty="0"/>
              <a:t>The cascade algorithm has 4 distinct stages.</a:t>
            </a:r>
            <a:br>
              <a:rPr lang="en-US" altLang="en-US" sz="2400" b="0" dirty="0"/>
            </a:br>
            <a:br>
              <a:rPr lang="en-US" altLang="en-US" sz="2400" b="0" dirty="0"/>
            </a:br>
            <a:r>
              <a:rPr lang="en-US" altLang="en-US" sz="2400" b="0" dirty="0">
                <a:solidFill>
                  <a:srgbClr val="C00000"/>
                </a:solidFill>
              </a:rPr>
              <a:t>Position and order of appearance:</a:t>
            </a:r>
            <a:r>
              <a:rPr lang="en-US" altLang="en-US" sz="2400" b="0" dirty="0"/>
              <a:t> the order in which your CSS rules appear</a:t>
            </a:r>
            <a:br>
              <a:rPr lang="en-US" altLang="en-US" sz="2400" b="0" dirty="0">
                <a:solidFill>
                  <a:srgbClr val="C00000"/>
                </a:solidFill>
              </a:rPr>
            </a:br>
            <a:r>
              <a:rPr lang="en-US" altLang="en-US" sz="2400" b="0" dirty="0">
                <a:solidFill>
                  <a:srgbClr val="C00000"/>
                </a:solidFill>
              </a:rPr>
              <a:t>Specificity:</a:t>
            </a:r>
            <a:r>
              <a:rPr lang="en-US" altLang="en-US" sz="2400" b="0" dirty="0"/>
              <a:t> an algorithm that determines which CSS selector has the strongest match</a:t>
            </a:r>
            <a:br>
              <a:rPr lang="en-US" altLang="en-US" sz="2400" b="0" dirty="0"/>
            </a:br>
            <a:r>
              <a:rPr lang="en-US" altLang="en-US" sz="2400" b="0" dirty="0">
                <a:solidFill>
                  <a:srgbClr val="C00000"/>
                </a:solidFill>
              </a:rPr>
              <a:t>Origin:</a:t>
            </a:r>
            <a:r>
              <a:rPr lang="en-US" altLang="en-US" sz="2400" b="0" dirty="0"/>
              <a:t> the order in which CSS appears and where it comes from, whether that is a browser style, CSS from a browser extension, or your authored CSS</a:t>
            </a:r>
            <a:br>
              <a:rPr lang="en-US" altLang="en-US" sz="2400" b="0" dirty="0"/>
            </a:br>
            <a:r>
              <a:rPr lang="en-US" altLang="en-US" sz="2400" b="0" dirty="0">
                <a:solidFill>
                  <a:srgbClr val="C00000"/>
                </a:solidFill>
              </a:rPr>
              <a:t>Importance:</a:t>
            </a:r>
            <a:r>
              <a:rPr lang="en-US" altLang="en-US" sz="2400" b="0" dirty="0"/>
              <a:t> some CSS rules are weighted more heavily than others, especially with the !important rule type</a:t>
            </a:r>
            <a:br>
              <a:rPr lang="en-US" altLang="en-US" sz="2400" b="0" dirty="0"/>
            </a:br>
            <a:endParaRPr lang="en-US" altLang="en-US"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The Cascade Algorithm</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11339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b="0" dirty="0"/>
            </a:br>
            <a:r>
              <a:rPr lang="en-US" altLang="en-US" dirty="0"/>
              <a:t>Inline Style &gt; ID Selector &gt; Class or Attribute Selector &gt; Element Selector &gt; Universal Selector</a:t>
            </a:r>
            <a:br>
              <a:rPr lang="en-US" altLang="en-US" sz="2400" b="0" dirty="0"/>
            </a:br>
            <a:br>
              <a:rPr lang="en-US" altLang="en-US"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The order of specificity is</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59692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To calculate specificity, assign a value to each part of the selector:</a:t>
            </a:r>
            <a:br>
              <a:rPr lang="en-US" altLang="en-US" sz="2400" b="0" dirty="0"/>
            </a:br>
            <a:r>
              <a:rPr lang="en-US" altLang="en-US" sz="2400" b="0" dirty="0">
                <a:highlight>
                  <a:srgbClr val="C0C0C0"/>
                </a:highlight>
              </a:rPr>
              <a:t>Universal Selector: 0</a:t>
            </a:r>
            <a:br>
              <a:rPr lang="en-US" altLang="en-US" sz="2400" b="0" dirty="0">
                <a:highlight>
                  <a:srgbClr val="C0C0C0"/>
                </a:highlight>
              </a:rPr>
            </a:br>
            <a:r>
              <a:rPr lang="en-US" altLang="en-US" sz="2400" b="0" dirty="0">
                <a:highlight>
                  <a:srgbClr val="C0C0C0"/>
                </a:highlight>
              </a:rPr>
              <a:t>Element selectors and pseudo-elements: 1</a:t>
            </a:r>
            <a:br>
              <a:rPr lang="en-US" altLang="en-US" sz="2400" b="0" dirty="0">
                <a:highlight>
                  <a:srgbClr val="C0C0C0"/>
                </a:highlight>
              </a:rPr>
            </a:br>
            <a:r>
              <a:rPr lang="en-US" altLang="en-US" sz="2400" b="0" dirty="0">
                <a:highlight>
                  <a:srgbClr val="C0C0C0"/>
                </a:highlight>
              </a:rPr>
              <a:t>Class selectors, attribute selectors, and pseudo-classes: 10</a:t>
            </a:r>
            <a:br>
              <a:rPr lang="en-US" altLang="en-US" sz="2400" b="0" dirty="0">
                <a:highlight>
                  <a:srgbClr val="C0C0C0"/>
                </a:highlight>
              </a:rPr>
            </a:br>
            <a:r>
              <a:rPr lang="en-US" altLang="en-US" sz="2400" b="0" dirty="0">
                <a:highlight>
                  <a:srgbClr val="C0C0C0"/>
                </a:highlight>
              </a:rPr>
              <a:t>ID selectors: 100</a:t>
            </a:r>
            <a:br>
              <a:rPr lang="en-US" altLang="en-US" sz="2400" b="0" dirty="0">
                <a:highlight>
                  <a:srgbClr val="C0C0C0"/>
                </a:highlight>
              </a:rPr>
            </a:br>
            <a:r>
              <a:rPr lang="en-US" altLang="en-US" sz="2400" b="0" dirty="0">
                <a:highlight>
                  <a:srgbClr val="C0C0C0"/>
                </a:highlight>
              </a:rPr>
              <a:t>Inline styles: 1000</a:t>
            </a:r>
            <a:br>
              <a:rPr lang="en-US" altLang="en-US" sz="2400" b="0" dirty="0"/>
            </a:br>
            <a:r>
              <a:rPr lang="en-US" altLang="en-US" sz="2400" b="0" dirty="0"/>
              <a:t>Then, add up the values of all the parts in the selector.</a:t>
            </a:r>
            <a:br>
              <a:rPr lang="en-US" altLang="en-US" sz="2400" b="0" dirty="0"/>
            </a:br>
            <a:r>
              <a:rPr lang="en-US" altLang="en-US" sz="2400" b="0" dirty="0">
                <a:highlight>
                  <a:srgbClr val="C0C0C0"/>
                </a:highlight>
              </a:rPr>
              <a:t>Here is an example </a:t>
            </a:r>
            <a:br>
              <a:rPr lang="en-US" altLang="en-US" sz="2400" b="0" dirty="0"/>
            </a:br>
            <a:r>
              <a:rPr lang="en-US" altLang="en-US" sz="2400" b="0" dirty="0">
                <a:solidFill>
                  <a:srgbClr val="C00000"/>
                </a:solidFill>
              </a:rPr>
              <a:t>&lt;h1 id="title" class="h1"&gt;ABES&lt;/h1&gt;</a:t>
            </a:r>
            <a:br>
              <a:rPr lang="en-US" altLang="en-US" sz="2400" b="0" dirty="0">
                <a:solidFill>
                  <a:srgbClr val="C00000"/>
                </a:solidFill>
              </a:rPr>
            </a:br>
            <a:r>
              <a:rPr lang="en-US" altLang="en-US" sz="2400" b="0" dirty="0"/>
              <a:t>the specificity value will be 111 because ID has a specificity of 100, the class has a specificity of 10, and the h1 element has a specificity of 1.</a:t>
            </a:r>
            <a:br>
              <a:rPr lang="en-US" altLang="en-US" dirty="0"/>
            </a:br>
            <a:r>
              <a:rPr lang="en-US" altLang="en-US" sz="2000" dirty="0">
                <a:solidFill>
                  <a:srgbClr val="C00000"/>
                </a:solidFill>
              </a:rPr>
              <a:t>NOTE: In the case of a specificity tie, the rule that appears last in the CSS is applied.</a:t>
            </a:r>
            <a:endParaRPr lang="en-US" altLang="en-US" sz="4400" dirty="0">
              <a:solidFill>
                <a:srgbClr val="C00000"/>
              </a:solidFill>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Specificity Calculation</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10612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1800" dirty="0"/>
            </a:br>
            <a:br>
              <a:rPr lang="en-US" altLang="en-US" sz="2400" dirty="0"/>
            </a:br>
            <a:r>
              <a:rPr lang="en-US" altLang="en-US" sz="2400" b="0" dirty="0"/>
              <a:t>This property specifies and determines how an element would be displayed on the website.</a:t>
            </a:r>
            <a:br>
              <a:rPr lang="en-US" altLang="en-US" sz="2400" b="0" dirty="0"/>
            </a:br>
            <a:r>
              <a:rPr lang="en-US" altLang="en-US" sz="2400" dirty="0">
                <a:solidFill>
                  <a:srgbClr val="C00000"/>
                </a:solidFill>
              </a:rPr>
              <a:t>Display Inline</a:t>
            </a:r>
            <a:br>
              <a:rPr lang="en-US" altLang="en-US" sz="2400" b="0" dirty="0"/>
            </a:br>
            <a:r>
              <a:rPr lang="en-US" altLang="en-US" sz="2400" b="0" dirty="0"/>
              <a:t>It only takes the space required for content, leaving the rest space for other elements to come. Setting other dimension properties isn’t like width, height, margin or padding is not allowed in Inline Display.</a:t>
            </a:r>
            <a:br>
              <a:rPr lang="en-US" altLang="en-US" sz="2400" b="0" dirty="0"/>
            </a:br>
            <a:r>
              <a:rPr lang="en-US" altLang="en-US" sz="2400" b="0" dirty="0">
                <a:highlight>
                  <a:srgbClr val="C0C0C0"/>
                </a:highlight>
              </a:rPr>
              <a:t>Syntax: </a:t>
            </a:r>
            <a:br>
              <a:rPr lang="en-US" altLang="en-US" sz="2400" b="0" dirty="0">
                <a:highlight>
                  <a:srgbClr val="C0C0C0"/>
                </a:highlight>
              </a:rPr>
            </a:br>
            <a:r>
              <a:rPr lang="en-US" altLang="en-US" sz="2400" b="0" dirty="0">
                <a:highlight>
                  <a:srgbClr val="C0C0C0"/>
                </a:highlight>
              </a:rPr>
              <a:t>{display: inline;}</a:t>
            </a:r>
            <a:br>
              <a:rPr lang="en-US" altLang="en-US" sz="2400" b="0" dirty="0"/>
            </a:br>
            <a:r>
              <a:rPr lang="en-US" altLang="en-US" sz="2400" b="0" dirty="0">
                <a:solidFill>
                  <a:srgbClr val="C00000"/>
                </a:solidFill>
              </a:rPr>
              <a:t>Display Block</a:t>
            </a:r>
            <a:br>
              <a:rPr lang="en-US" altLang="en-US" sz="2400" b="0" dirty="0"/>
            </a:br>
            <a:r>
              <a:rPr lang="en-US" altLang="en-US" sz="2400" b="0" dirty="0"/>
              <a:t>It takes the full width available across the website page leaving a new line before and after the element.</a:t>
            </a:r>
            <a:br>
              <a:rPr lang="en-US" altLang="en-US" sz="2400" b="0" dirty="0"/>
            </a:br>
            <a:r>
              <a:rPr lang="en-US" altLang="en-US" sz="2400" b="0" dirty="0">
                <a:highlight>
                  <a:srgbClr val="C0C0C0"/>
                </a:highlight>
              </a:rPr>
              <a:t>Syntax: </a:t>
            </a:r>
            <a:br>
              <a:rPr lang="en-US" altLang="en-US" sz="2400" b="0" dirty="0">
                <a:highlight>
                  <a:srgbClr val="C0C0C0"/>
                </a:highlight>
              </a:rPr>
            </a:br>
            <a:r>
              <a:rPr lang="en-US" altLang="en-US" sz="2400" b="0" dirty="0">
                <a:highlight>
                  <a:srgbClr val="C0C0C0"/>
                </a:highlight>
              </a:rPr>
              <a:t>{display: block;}</a:t>
            </a:r>
            <a:br>
              <a:rPr lang="en-US" altLang="en-US" sz="2400" dirty="0"/>
            </a:br>
            <a:br>
              <a:rPr lang="en-US" altLang="en-US" sz="2400" dirty="0"/>
            </a:br>
            <a:br>
              <a:rPr lang="en-US" altLang="en-US" sz="2400" dirty="0"/>
            </a:br>
            <a:endParaRPr lang="en-US" altLang="en-US" sz="2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3200" b="1" dirty="0">
                <a:solidFill>
                  <a:srgbClr val="C00000"/>
                </a:solidFill>
              </a:rPr>
              <a:t>CSS Display</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71021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sz="2400" dirty="0">
                <a:solidFill>
                  <a:srgbClr val="000000"/>
                </a:solidFill>
                <a:latin typeface="Poppins"/>
              </a:rPr>
            </a:br>
            <a:r>
              <a:rPr lang="en-US" sz="2800" b="0" dirty="0" err="1">
                <a:solidFill>
                  <a:srgbClr val="000000"/>
                </a:solidFill>
                <a:latin typeface="Poppins"/>
              </a:rPr>
              <a:t>FlexBox</a:t>
            </a:r>
            <a:r>
              <a:rPr lang="en-US" sz="2800" b="0" dirty="0">
                <a:solidFill>
                  <a:srgbClr val="000000"/>
                </a:solidFill>
                <a:latin typeface="Poppins"/>
              </a:rPr>
              <a:t> aka Flexible Box Layout makes it easier to layout, align and style items in the container while maintaining the responsiveness of the website.</a:t>
            </a:r>
            <a:br>
              <a:rPr lang="en-US" sz="2800" b="0" dirty="0">
                <a:solidFill>
                  <a:srgbClr val="000000"/>
                </a:solidFill>
                <a:latin typeface="Poppins"/>
              </a:rPr>
            </a:br>
            <a:br>
              <a:rPr lang="en-US" sz="2800" b="0" dirty="0">
                <a:solidFill>
                  <a:srgbClr val="000000"/>
                </a:solidFill>
                <a:latin typeface="Poppins"/>
              </a:rPr>
            </a:br>
            <a:r>
              <a:rPr lang="en-US" sz="2800" dirty="0">
                <a:solidFill>
                  <a:srgbClr val="000000"/>
                </a:solidFill>
                <a:latin typeface="Poppins"/>
              </a:rPr>
              <a:t> </a:t>
            </a:r>
            <a:r>
              <a:rPr lang="en-US" sz="2800" b="0" dirty="0">
                <a:solidFill>
                  <a:srgbClr val="000000"/>
                </a:solidFill>
                <a:latin typeface="Poppins"/>
              </a:rPr>
              <a:t>To create a flexbox you need to set the display of the container as flex</a:t>
            </a:r>
            <a:br>
              <a:rPr lang="en-US" sz="2800" b="0" dirty="0">
                <a:solidFill>
                  <a:srgbClr val="000000"/>
                </a:solidFill>
                <a:latin typeface="Poppins"/>
              </a:rPr>
            </a:br>
            <a:r>
              <a:rPr lang="en-US" sz="2800" b="0" dirty="0" err="1">
                <a:solidFill>
                  <a:srgbClr val="000000"/>
                </a:solidFill>
                <a:latin typeface="Poppins"/>
              </a:rPr>
              <a:t>Eg</a:t>
            </a:r>
            <a:r>
              <a:rPr lang="en-US" sz="2800" b="0" dirty="0">
                <a:solidFill>
                  <a:srgbClr val="000000"/>
                </a:solidFill>
                <a:latin typeface="Poppins"/>
              </a:rPr>
              <a:t>: {display: flex;}</a:t>
            </a:r>
            <a:br>
              <a:rPr lang="en-US" sz="2800" b="0" dirty="0">
                <a:solidFill>
                  <a:srgbClr val="000000"/>
                </a:solidFill>
                <a:latin typeface="Poppins"/>
              </a:rPr>
            </a:br>
            <a:r>
              <a:rPr lang="en-US" sz="2800" dirty="0">
                <a:solidFill>
                  <a:srgbClr val="000000"/>
                </a:solidFill>
                <a:latin typeface="Poppins"/>
              </a:rPr>
              <a:t> </a:t>
            </a:r>
            <a:r>
              <a:rPr lang="en-US" sz="2800" b="0" dirty="0">
                <a:solidFill>
                  <a:srgbClr val="000000"/>
                </a:solidFill>
                <a:latin typeface="Poppins"/>
              </a:rPr>
              <a:t>This element is called the flex container, and stores the sub-elements which are known as flex items</a:t>
            </a:r>
            <a:br>
              <a:rPr lang="en-US" sz="2400" b="0" dirty="0">
                <a:solidFill>
                  <a:srgbClr val="000000"/>
                </a:solidFill>
                <a:latin typeface="Poppins"/>
              </a:rPr>
            </a:br>
            <a:br>
              <a:rPr lang="en-US" sz="2400" b="0" dirty="0">
                <a:solidFill>
                  <a:srgbClr val="000000"/>
                </a:solidFill>
                <a:latin typeface="Poppins"/>
              </a:rPr>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4000" b="1" dirty="0">
                <a:solidFill>
                  <a:srgbClr val="C00000"/>
                </a:solidFill>
                <a:latin typeface="Poppins"/>
              </a:rPr>
              <a:t>CSS </a:t>
            </a:r>
            <a:r>
              <a:rPr lang="en-US" sz="4000" b="1" dirty="0" err="1">
                <a:solidFill>
                  <a:srgbClr val="C00000"/>
                </a:solidFill>
                <a:latin typeface="Poppins"/>
              </a:rPr>
              <a:t>FlexBox</a:t>
            </a:r>
            <a:endParaRPr lang="en-US" altLang="en-US" sz="40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15935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The flex container properties are:</a:t>
            </a:r>
            <a:br>
              <a:rPr lang="en-US" altLang="en-US" sz="2400" b="0" dirty="0"/>
            </a:br>
            <a:r>
              <a:rPr lang="en-US" altLang="en-US" sz="2400" b="0" dirty="0">
                <a:highlight>
                  <a:srgbClr val="C0C0C0"/>
                </a:highlight>
              </a:rPr>
              <a:t>1. Flex Direction</a:t>
            </a:r>
            <a:br>
              <a:rPr lang="en-US" altLang="en-US" sz="2400" b="0" dirty="0"/>
            </a:br>
            <a:r>
              <a:rPr lang="en-US" altLang="en-US" sz="2400" b="0" dirty="0"/>
              <a:t>It defines in which direction the flex elements would be displayed. It takes values like row, column or “reverse” too.</a:t>
            </a:r>
            <a:br>
              <a:rPr lang="en-US" altLang="en-US" sz="2400" b="0" dirty="0"/>
            </a:br>
            <a:r>
              <a:rPr lang="en-US" altLang="en-US" sz="2400" b="0" dirty="0">
                <a:highlight>
                  <a:srgbClr val="C0C0C0"/>
                </a:highlight>
              </a:rPr>
              <a:t>2. Flex Wrap</a:t>
            </a:r>
            <a:br>
              <a:rPr lang="en-US" altLang="en-US" sz="2400" b="0" dirty="0"/>
            </a:br>
            <a:r>
              <a:rPr lang="en-US" altLang="en-US" sz="2400" b="0" dirty="0"/>
              <a:t>By using this property we can make our elements responsive for different screen sizes. </a:t>
            </a:r>
            <a:br>
              <a:rPr lang="en-US" altLang="en-US" sz="2400" b="0" dirty="0"/>
            </a:br>
            <a:r>
              <a:rPr lang="en-US" altLang="en-US" sz="2400" b="0" dirty="0">
                <a:highlight>
                  <a:srgbClr val="C0C0C0"/>
                </a:highlight>
              </a:rPr>
              <a:t>3. Justify Content</a:t>
            </a:r>
            <a:br>
              <a:rPr lang="en-US" altLang="en-US" sz="2400" b="0" dirty="0"/>
            </a:br>
            <a:r>
              <a:rPr lang="en-US" altLang="en-US" sz="2400" b="0" dirty="0"/>
              <a:t>This property is used to set the position of content or rather align content along the main axis.</a:t>
            </a:r>
            <a:br>
              <a:rPr lang="en-US" altLang="en-US" sz="2400" b="0" dirty="0"/>
            </a:br>
            <a:r>
              <a:rPr lang="en-US" altLang="en-US" sz="2400" b="0" dirty="0">
                <a:highlight>
                  <a:srgbClr val="C0C0C0"/>
                </a:highlight>
              </a:rPr>
              <a:t>4. Align Items</a:t>
            </a:r>
            <a:br>
              <a:rPr lang="en-US" altLang="en-US" sz="2400" b="0" dirty="0"/>
            </a:br>
            <a:r>
              <a:rPr lang="en-US" altLang="en-US" sz="2400" b="0" dirty="0"/>
              <a:t>Just like the justify-content property, align-items define the alignment of the flex container but along the cross-axis.</a:t>
            </a: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Flex Container Properties</a:t>
            </a: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69391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highlight>
                  <a:srgbClr val="C0C0C0"/>
                </a:highlight>
              </a:rPr>
              <a:t>5. Align Content</a:t>
            </a:r>
            <a:br>
              <a:rPr lang="en-US" altLang="en-US" sz="2400" b="0" dirty="0"/>
            </a:br>
            <a:r>
              <a:rPr lang="en-US" altLang="en-US" sz="2400" b="0" dirty="0"/>
              <a:t>This property is very similar to align item but here rather than the flex items, the content present in the item is selected for the property.</a:t>
            </a:r>
            <a:br>
              <a:rPr lang="en-US" altLang="en-US" sz="2400" b="0" dirty="0"/>
            </a:br>
            <a:r>
              <a:rPr lang="en-US" altLang="en-US" sz="2400" b="0" dirty="0">
                <a:highlight>
                  <a:srgbClr val="C0C0C0"/>
                </a:highlight>
              </a:rPr>
              <a:t>.flex-container {</a:t>
            </a:r>
            <a:br>
              <a:rPr lang="en-US" altLang="en-US" sz="2400" b="0" dirty="0">
                <a:highlight>
                  <a:srgbClr val="C0C0C0"/>
                </a:highlight>
              </a:rPr>
            </a:br>
            <a:r>
              <a:rPr lang="en-US" altLang="en-US" sz="2400" b="0" dirty="0">
                <a:highlight>
                  <a:srgbClr val="C0C0C0"/>
                </a:highlight>
              </a:rPr>
              <a:t>            display: flex;</a:t>
            </a:r>
            <a:br>
              <a:rPr lang="en-US" altLang="en-US" sz="2400" b="0" dirty="0">
                <a:highlight>
                  <a:srgbClr val="C0C0C0"/>
                </a:highlight>
              </a:rPr>
            </a:br>
            <a:r>
              <a:rPr lang="en-US" altLang="en-US" sz="2400" b="0" dirty="0">
                <a:highlight>
                  <a:srgbClr val="C0C0C0"/>
                </a:highlight>
              </a:rPr>
              <a:t>            height: 200px;</a:t>
            </a:r>
            <a:br>
              <a:rPr lang="en-US" altLang="en-US" sz="2400" b="0" dirty="0">
                <a:highlight>
                  <a:srgbClr val="C0C0C0"/>
                </a:highlight>
              </a:rPr>
            </a:br>
            <a:r>
              <a:rPr lang="en-US" altLang="en-US" sz="2400" b="0" dirty="0">
                <a:highlight>
                  <a:srgbClr val="C0C0C0"/>
                </a:highlight>
              </a:rPr>
              <a:t>            flex-direction: row;</a:t>
            </a:r>
            <a:br>
              <a:rPr lang="en-US" altLang="en-US" sz="2400" b="0" dirty="0">
                <a:highlight>
                  <a:srgbClr val="C0C0C0"/>
                </a:highlight>
              </a:rPr>
            </a:br>
            <a:r>
              <a:rPr lang="en-US" altLang="en-US" sz="2400" b="0" dirty="0">
                <a:highlight>
                  <a:srgbClr val="C0C0C0"/>
                </a:highlight>
              </a:rPr>
              <a:t>            background-color: </a:t>
            </a:r>
            <a:r>
              <a:rPr lang="en-US" altLang="en-US" sz="2400" b="0" dirty="0" err="1">
                <a:highlight>
                  <a:srgbClr val="C0C0C0"/>
                </a:highlight>
              </a:rPr>
              <a:t>yellowgreen</a:t>
            </a:r>
            <a:r>
              <a:rPr lang="en-US" altLang="en-US" sz="2400" b="0" dirty="0">
                <a:highlight>
                  <a:srgbClr val="C0C0C0"/>
                </a:highlight>
              </a:rPr>
              <a:t>;</a:t>
            </a:r>
            <a:br>
              <a:rPr lang="en-US" altLang="en-US" sz="2400" b="0" dirty="0">
                <a:highlight>
                  <a:srgbClr val="C0C0C0"/>
                </a:highlight>
              </a:rPr>
            </a:br>
            <a:r>
              <a:rPr lang="en-US" altLang="en-US" sz="2400" b="0" dirty="0">
                <a:highlight>
                  <a:srgbClr val="C0C0C0"/>
                </a:highlight>
              </a:rPr>
              <a:t>            align-content: center;</a:t>
            </a:r>
            <a:br>
              <a:rPr lang="en-US" altLang="en-US" sz="2400" b="0" dirty="0">
                <a:highlight>
                  <a:srgbClr val="C0C0C0"/>
                </a:highlight>
              </a:rPr>
            </a:br>
            <a:r>
              <a:rPr lang="en-US" altLang="en-US" sz="2400" b="0" dirty="0">
                <a:highlight>
                  <a:srgbClr val="C0C0C0"/>
                </a:highlight>
              </a:rPr>
              <a:t>        }</a:t>
            </a:r>
            <a:br>
              <a:rPr lang="en-US" altLang="en-US" sz="2400" b="0" dirty="0">
                <a:highlight>
                  <a:srgbClr val="C0C0C0"/>
                </a:highlight>
              </a:rPr>
            </a:br>
            <a:endParaRPr lang="en-US" altLang="en-US" sz="4400" dirty="0">
              <a:highlight>
                <a:srgbClr val="C0C0C0"/>
              </a:highligh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442CD17D-6D09-455F-A25F-228E836BB8DC}"/>
              </a:ext>
            </a:extLst>
          </p:cNvPr>
          <p:cNvPicPr>
            <a:picLocks noChangeAspect="1"/>
          </p:cNvPicPr>
          <p:nvPr/>
        </p:nvPicPr>
        <p:blipFill rotWithShape="1">
          <a:blip r:embed="rId4"/>
          <a:srcRect t="39699" r="31250" b="15665"/>
          <a:stretch/>
        </p:blipFill>
        <p:spPr>
          <a:xfrm>
            <a:off x="5502419" y="5166468"/>
            <a:ext cx="5450815" cy="1288375"/>
          </a:xfrm>
          <a:prstGeom prst="rect">
            <a:avLst/>
          </a:prstGeom>
        </p:spPr>
      </p:pic>
    </p:spTree>
    <p:extLst>
      <p:ext uri="{BB962C8B-B14F-4D97-AF65-F5344CB8AC3E}">
        <p14:creationId xmlns:p14="http://schemas.microsoft.com/office/powerpoint/2010/main" val="269766168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sz="2400" b="0" dirty="0"/>
            </a:br>
            <a:r>
              <a:rPr lang="en-US" altLang="en-US" sz="2400" b="0" dirty="0"/>
              <a:t>The flex item properties are:</a:t>
            </a:r>
            <a:br>
              <a:rPr lang="en-US" altLang="en-US" sz="2400" b="0" dirty="0"/>
            </a:br>
            <a:br>
              <a:rPr lang="en-US" altLang="en-US" sz="2400" b="0" dirty="0"/>
            </a:br>
            <a:r>
              <a:rPr lang="en-US" altLang="en-US" sz="2400" b="0" dirty="0"/>
              <a:t>1. Order:</a:t>
            </a:r>
            <a:br>
              <a:rPr lang="en-US" altLang="en-US" sz="2400" b="0" dirty="0"/>
            </a:br>
            <a:r>
              <a:rPr lang="en-US" altLang="en-US" sz="2400" b="0" dirty="0"/>
              <a:t>As the name suggests, this property sets the order in which the flex items are shown.</a:t>
            </a:r>
            <a:br>
              <a:rPr lang="en-US" altLang="en-US" dirty="0"/>
            </a:br>
            <a:r>
              <a:rPr lang="en-US" altLang="en-US" sz="2000" dirty="0">
                <a:highlight>
                  <a:srgbClr val="CCD6CC"/>
                </a:highlight>
              </a:rPr>
              <a:t>&lt;div style="order: 4;"&gt;1&lt;/div&gt;</a:t>
            </a:r>
            <a:br>
              <a:rPr lang="en-US" altLang="en-US" sz="2000" dirty="0">
                <a:highlight>
                  <a:srgbClr val="CCD6CC"/>
                </a:highlight>
              </a:rPr>
            </a:br>
            <a:r>
              <a:rPr lang="en-US" altLang="en-US" sz="2000" dirty="0">
                <a:highlight>
                  <a:srgbClr val="CCD6CC"/>
                </a:highlight>
              </a:rPr>
              <a:t>&lt;div style="order: 3;"&gt;2&lt;/div&gt;</a:t>
            </a:r>
            <a:br>
              <a:rPr lang="en-US" altLang="en-US" sz="2000" dirty="0">
                <a:highlight>
                  <a:srgbClr val="CCD6CC"/>
                </a:highlight>
              </a:rPr>
            </a:br>
            <a:r>
              <a:rPr lang="en-US" altLang="en-US" sz="2000" dirty="0">
                <a:highlight>
                  <a:srgbClr val="CCD6CC"/>
                </a:highlight>
              </a:rPr>
              <a:t>&lt;div style="order: 1;"&gt;3&lt;/div&gt;</a:t>
            </a:r>
            <a:br>
              <a:rPr lang="en-US" altLang="en-US" sz="2000" dirty="0">
                <a:highlight>
                  <a:srgbClr val="CCD6CC"/>
                </a:highlight>
              </a:rPr>
            </a:br>
            <a:r>
              <a:rPr lang="en-US" altLang="en-US" sz="2000" dirty="0">
                <a:highlight>
                  <a:srgbClr val="CCD6CC"/>
                </a:highlight>
              </a:rPr>
              <a:t>&lt;div style="order: 5;"&gt;4&lt;/div&gt;</a:t>
            </a:r>
            <a:br>
              <a:rPr lang="en-US" altLang="en-US" sz="2000" dirty="0">
                <a:highlight>
                  <a:srgbClr val="CCD6CC"/>
                </a:highlight>
              </a:rPr>
            </a:br>
            <a:r>
              <a:rPr lang="en-US" altLang="en-US" sz="2000" dirty="0">
                <a:highlight>
                  <a:srgbClr val="CCD6CC"/>
                </a:highlight>
              </a:rPr>
              <a:t>&lt;div style="order: 2;"&gt;5&lt;/div&gt;</a:t>
            </a:r>
            <a:br>
              <a:rPr lang="en-US" altLang="en-US" b="0" dirty="0">
                <a:highlight>
                  <a:srgbClr val="CCD6CC"/>
                </a:highlight>
              </a:rPr>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t>Flex Items Properties</a:t>
            </a: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39B583A-178B-42EA-AFF0-3E398648D619}"/>
              </a:ext>
            </a:extLst>
          </p:cNvPr>
          <p:cNvPicPr>
            <a:picLocks noChangeAspect="1"/>
          </p:cNvPicPr>
          <p:nvPr/>
        </p:nvPicPr>
        <p:blipFill rotWithShape="1">
          <a:blip r:embed="rId4"/>
          <a:srcRect t="49296" r="36875" b="27589"/>
          <a:stretch/>
        </p:blipFill>
        <p:spPr>
          <a:xfrm>
            <a:off x="4191000" y="5512313"/>
            <a:ext cx="6172200" cy="693351"/>
          </a:xfrm>
          <a:prstGeom prst="rect">
            <a:avLst/>
          </a:prstGeom>
        </p:spPr>
      </p:pic>
    </p:spTree>
    <p:extLst>
      <p:ext uri="{BB962C8B-B14F-4D97-AF65-F5344CB8AC3E}">
        <p14:creationId xmlns:p14="http://schemas.microsoft.com/office/powerpoint/2010/main" val="327093951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2438400"/>
          </a:xfrm>
        </p:spPr>
        <p:style>
          <a:lnRef idx="2">
            <a:schemeClr val="accent4"/>
          </a:lnRef>
          <a:fillRef idx="1">
            <a:schemeClr val="lt1"/>
          </a:fillRef>
          <a:effectRef idx="0">
            <a:schemeClr val="accent4"/>
          </a:effectRef>
          <a:fontRef idx="minor">
            <a:schemeClr val="dk1"/>
          </a:fontRef>
        </p:style>
        <p:txBody>
          <a:bodyPr/>
          <a:lstStyle/>
          <a:p>
            <a:pPr eaLnBrk="1" hangingPunct="1">
              <a:defRPr/>
            </a:pPr>
            <a:br>
              <a:rPr lang="en-US" altLang="en-US" sz="4400" dirty="0"/>
            </a:br>
            <a:r>
              <a:rPr lang="en-US" altLang="en-US" sz="4400" dirty="0"/>
              <a:t>CSS</a:t>
            </a:r>
            <a:br>
              <a:rPr lang="en-US" altLang="en-US" sz="4400" dirty="0"/>
            </a:br>
            <a:r>
              <a:rPr lang="en-US" altLang="en-US" sz="2400" b="0" dirty="0" err="1"/>
              <a:t>CSS</a:t>
            </a:r>
            <a:r>
              <a:rPr lang="en-US" altLang="en-US" sz="2400" b="0" dirty="0"/>
              <a:t> - Box Model, Selector, Combinators, Specificity, Flex-box/Grid, Display, Position, Media Query, Transition</a:t>
            </a:r>
            <a:br>
              <a:rPr lang="en-US" altLang="en-US" sz="24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US" altLang="en-US" sz="2800" b="1" dirty="0">
                <a:solidFill>
                  <a:srgbClr val="CC3300"/>
                </a:solidFill>
              </a:rPr>
              <a:t>Day 1</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9730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By default, this property is zero and thus items have the same size.</a:t>
            </a:r>
            <a:br>
              <a:rPr lang="en-US" altLang="en-US" sz="2400" b="0" dirty="0"/>
            </a:br>
            <a:r>
              <a:rPr lang="en-US" altLang="en-US" sz="2400" b="0" dirty="0" err="1">
                <a:solidFill>
                  <a:srgbClr val="C00000"/>
                </a:solidFill>
              </a:rPr>
              <a:t>Eg</a:t>
            </a:r>
            <a:r>
              <a:rPr lang="en-US" altLang="en-US" sz="2400" b="0" dirty="0">
                <a:solidFill>
                  <a:srgbClr val="C00000"/>
                </a:solidFill>
              </a:rPr>
              <a:t>:</a:t>
            </a:r>
            <a:br>
              <a:rPr lang="en-US" altLang="en-US" sz="2400" b="0" dirty="0"/>
            </a:br>
            <a:r>
              <a:rPr lang="en-US" altLang="en-US" sz="2400" b="0" dirty="0"/>
              <a:t>&lt;div&gt;1&lt;/div&gt;</a:t>
            </a:r>
            <a:br>
              <a:rPr lang="en-US" altLang="en-US" sz="2400" b="0" dirty="0"/>
            </a:br>
            <a:r>
              <a:rPr lang="en-US" altLang="en-US" sz="2400" b="0" dirty="0"/>
              <a:t>&lt;div&gt;2&lt;/div&gt;</a:t>
            </a:r>
            <a:br>
              <a:rPr lang="en-US" altLang="en-US" sz="2400" b="0" dirty="0"/>
            </a:br>
            <a:r>
              <a:rPr lang="en-US" altLang="en-US" sz="2400" b="0" dirty="0"/>
              <a:t>&lt;div style="flex-grow: 3;"&gt;3&lt;/div&gt;</a:t>
            </a:r>
            <a:br>
              <a:rPr lang="en-US" altLang="en-US" sz="2400" b="0" dirty="0"/>
            </a:br>
            <a:r>
              <a:rPr lang="en-US" altLang="en-US" sz="2400" b="0" dirty="0"/>
              <a:t>&lt;div&gt;4&lt;/div&gt;</a:t>
            </a:r>
            <a:br>
              <a:rPr lang="en-US" altLang="en-US" sz="2400" b="0" dirty="0"/>
            </a:br>
            <a:r>
              <a:rPr lang="en-US" altLang="en-US" sz="2400" b="0" dirty="0"/>
              <a:t>&lt;div&gt;5&lt;/div&gt;</a:t>
            </a:r>
            <a:br>
              <a:rPr lang="en-US" altLang="en-US"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2. Flex Grow &amp; Shrink</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6EE4BC0-410A-4D96-BEAB-E4F32C0CB3E6}"/>
              </a:ext>
            </a:extLst>
          </p:cNvPr>
          <p:cNvPicPr>
            <a:picLocks noChangeAspect="1"/>
          </p:cNvPicPr>
          <p:nvPr/>
        </p:nvPicPr>
        <p:blipFill rotWithShape="1">
          <a:blip r:embed="rId4"/>
          <a:srcRect t="47385" b="24284"/>
          <a:stretch/>
        </p:blipFill>
        <p:spPr>
          <a:xfrm>
            <a:off x="864124" y="5334000"/>
            <a:ext cx="10205617" cy="892991"/>
          </a:xfrm>
          <a:prstGeom prst="rect">
            <a:avLst/>
          </a:prstGeom>
        </p:spPr>
      </p:pic>
    </p:spTree>
    <p:extLst>
      <p:ext uri="{BB962C8B-B14F-4D97-AF65-F5344CB8AC3E}">
        <p14:creationId xmlns:p14="http://schemas.microsoft.com/office/powerpoint/2010/main" val="3214485816"/>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dirty="0"/>
              <a:t>3. Align Self</a:t>
            </a:r>
            <a:br>
              <a:rPr lang="en-US" altLang="en-US" dirty="0"/>
            </a:br>
            <a:r>
              <a:rPr lang="en-US" altLang="en-US" b="0" dirty="0"/>
              <a:t>This property allows default alignment to be overridden for the individual flex items.</a:t>
            </a:r>
            <a:br>
              <a:rPr lang="en-US" altLang="en-US" b="0" dirty="0"/>
            </a:br>
            <a:br>
              <a:rPr lang="en-US" altLang="en-US" sz="2400" b="0" dirty="0"/>
            </a:br>
            <a:br>
              <a:rPr lang="en-US" altLang="en-US"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64402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1. The CSS Grid Layout Module offers a grid-based layout system, with rows and columns, making it easier to design web pages without having to use floats and positioning.</a:t>
            </a:r>
            <a:br>
              <a:rPr lang="en-US" altLang="en-US" sz="2400" b="0" dirty="0"/>
            </a:br>
            <a:r>
              <a:rPr lang="en-US" altLang="en-US" sz="2400" b="0" dirty="0"/>
              <a:t>2. An HTML element becomes a grid container when its display property is set to grid or inline-grid</a:t>
            </a:r>
            <a:r>
              <a:rPr lang="en-US" altLang="en-US" b="0" dirty="0"/>
              <a:t>.</a:t>
            </a:r>
            <a:br>
              <a:rPr lang="en-US" altLang="en-US" b="0" dirty="0"/>
            </a:br>
            <a:br>
              <a:rPr lang="en-US" altLang="en-US" sz="2400" b="0" dirty="0"/>
            </a:br>
            <a:r>
              <a:rPr lang="en-US" altLang="en-US" sz="2400" b="0" dirty="0">
                <a:highlight>
                  <a:srgbClr val="CCD6CC"/>
                </a:highlight>
              </a:rPr>
              <a:t>.grid-container {</a:t>
            </a:r>
            <a:br>
              <a:rPr lang="en-US" altLang="en-US" sz="2400" b="0" dirty="0">
                <a:highlight>
                  <a:srgbClr val="CCD6CC"/>
                </a:highlight>
              </a:rPr>
            </a:br>
            <a:r>
              <a:rPr lang="en-US" altLang="en-US" sz="2400" b="0" dirty="0">
                <a:highlight>
                  <a:srgbClr val="CCD6CC"/>
                </a:highlight>
              </a:rPr>
              <a:t>  display: grid;</a:t>
            </a:r>
            <a:br>
              <a:rPr lang="en-US" altLang="en-US" sz="2400" b="0" dirty="0">
                <a:highlight>
                  <a:srgbClr val="CCD6CC"/>
                </a:highlight>
              </a:rPr>
            </a:br>
            <a:r>
              <a:rPr lang="en-US" altLang="en-US" sz="2400" b="0" dirty="0">
                <a:highlight>
                  <a:srgbClr val="CCD6CC"/>
                </a:highlight>
              </a:rPr>
              <a:t>}</a:t>
            </a:r>
            <a:br>
              <a:rPr lang="en-US" altLang="en-US" dirty="0"/>
            </a:br>
            <a:br>
              <a:rPr lang="en-US" altLang="en-US" b="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3600" b="1" dirty="0">
                <a:solidFill>
                  <a:srgbClr val="C00000"/>
                </a:solidFill>
              </a:rPr>
              <a:t>Grid Layout</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81942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1800" b="0" dirty="0"/>
              <a:t>.grid-container</a:t>
            </a:r>
            <a:br>
              <a:rPr lang="en-US" altLang="en-US" sz="1800" b="0" dirty="0"/>
            </a:br>
            <a:r>
              <a:rPr lang="en-US" altLang="en-US" sz="1800" b="0" dirty="0"/>
              <a:t>{</a:t>
            </a:r>
            <a:br>
              <a:rPr lang="en-US" altLang="en-US" sz="1800" b="0" dirty="0"/>
            </a:br>
            <a:r>
              <a:rPr lang="en-US" altLang="en-US" sz="1800" b="0" dirty="0"/>
              <a:t>  display: grid;</a:t>
            </a:r>
            <a:br>
              <a:rPr lang="en-US" altLang="en-US" sz="1800" b="0" dirty="0"/>
            </a:br>
            <a:r>
              <a:rPr lang="en-US" altLang="en-US" sz="1800" b="0" dirty="0"/>
              <a:t>  grid-template-columns: auto </a:t>
            </a:r>
            <a:r>
              <a:rPr lang="en-US" altLang="en-US" sz="1800" b="0" dirty="0" err="1"/>
              <a:t>auto</a:t>
            </a:r>
            <a:r>
              <a:rPr lang="en-US" altLang="en-US" sz="1800" b="0" dirty="0"/>
              <a:t> </a:t>
            </a:r>
            <a:r>
              <a:rPr lang="en-US" altLang="en-US" sz="1800" b="0" dirty="0" err="1"/>
              <a:t>auto</a:t>
            </a:r>
            <a:r>
              <a:rPr lang="en-US" altLang="en-US" sz="1800" b="0" dirty="0"/>
              <a:t>;</a:t>
            </a:r>
            <a:br>
              <a:rPr lang="en-US" altLang="en-US" sz="1800" b="0" dirty="0"/>
            </a:br>
            <a:r>
              <a:rPr lang="en-US" altLang="en-US" sz="1800" b="0" dirty="0"/>
              <a:t>  background-color: #2196F3;</a:t>
            </a:r>
            <a:br>
              <a:rPr lang="en-US" altLang="en-US" sz="1800" b="0" dirty="0"/>
            </a:br>
            <a:r>
              <a:rPr lang="en-US" altLang="en-US" sz="1800" b="0" dirty="0"/>
              <a:t>  padding: 10px;</a:t>
            </a:r>
            <a:br>
              <a:rPr lang="en-US" altLang="en-US" sz="1800" b="0" dirty="0"/>
            </a:br>
            <a:r>
              <a:rPr lang="en-US" altLang="en-US" sz="1800" b="0" dirty="0"/>
              <a:t>}</a:t>
            </a:r>
            <a:br>
              <a:rPr lang="en-US" altLang="en-US" sz="1800" b="0" dirty="0"/>
            </a:br>
            <a:br>
              <a:rPr lang="en-US" altLang="en-US" sz="1800" b="0" dirty="0"/>
            </a:br>
            <a:r>
              <a:rPr lang="en-US" altLang="en-US" sz="1800" b="0" dirty="0"/>
              <a:t>.grid-item</a:t>
            </a:r>
            <a:br>
              <a:rPr lang="en-US" altLang="en-US" sz="1800" b="0" dirty="0"/>
            </a:br>
            <a:r>
              <a:rPr lang="en-US" altLang="en-US" sz="1800" b="0" dirty="0"/>
              <a:t>{</a:t>
            </a:r>
            <a:br>
              <a:rPr lang="en-US" altLang="en-US" sz="1800" b="0" dirty="0"/>
            </a:br>
            <a:r>
              <a:rPr lang="en-US" altLang="en-US" sz="1800" b="0" dirty="0"/>
              <a:t>  background-color: </a:t>
            </a:r>
            <a:r>
              <a:rPr lang="en-US" altLang="en-US" sz="1800" b="0" dirty="0" err="1"/>
              <a:t>rgba</a:t>
            </a:r>
            <a:r>
              <a:rPr lang="en-US" altLang="en-US" sz="1800" b="0" dirty="0"/>
              <a:t>(255, 255, 255, 0.8);</a:t>
            </a:r>
            <a:br>
              <a:rPr lang="en-US" altLang="en-US" sz="1800" b="0" dirty="0"/>
            </a:br>
            <a:r>
              <a:rPr lang="en-US" altLang="en-US" sz="1800" b="0" dirty="0"/>
              <a:t>  border: 1px solid </a:t>
            </a:r>
            <a:r>
              <a:rPr lang="en-US" altLang="en-US" sz="1800" b="0" dirty="0" err="1"/>
              <a:t>rgba</a:t>
            </a:r>
            <a:r>
              <a:rPr lang="en-US" altLang="en-US" sz="1800" b="0" dirty="0"/>
              <a:t>(0, 0, 0, 0.8);</a:t>
            </a:r>
            <a:br>
              <a:rPr lang="en-US" altLang="en-US" sz="1800" b="0" dirty="0"/>
            </a:br>
            <a:r>
              <a:rPr lang="en-US" altLang="en-US" sz="1800" b="0" dirty="0"/>
              <a:t>  padding: 20px;</a:t>
            </a:r>
            <a:br>
              <a:rPr lang="en-US" altLang="en-US" sz="1800" b="0" dirty="0"/>
            </a:br>
            <a:r>
              <a:rPr lang="en-US" altLang="en-US" sz="1800" b="0" dirty="0"/>
              <a:t>  font-size: 30px;</a:t>
            </a:r>
            <a:br>
              <a:rPr lang="en-US" altLang="en-US" sz="1800" b="0" dirty="0"/>
            </a:br>
            <a:r>
              <a:rPr lang="en-US" altLang="en-US" sz="1800" b="0" dirty="0"/>
              <a:t>  text-align: center;</a:t>
            </a:r>
            <a:br>
              <a:rPr lang="en-US" altLang="en-US" sz="1800" b="0" dirty="0"/>
            </a:br>
            <a:r>
              <a:rPr lang="en-US" altLang="en-US" sz="1800" b="0" dirty="0"/>
              <a:t>}</a:t>
            </a:r>
            <a:br>
              <a:rPr lang="en-US" altLang="en-US" sz="3600" dirty="0"/>
            </a:br>
            <a:endParaRPr lang="en-US" altLang="en-US" sz="36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b="1" dirty="0">
                <a:solidFill>
                  <a:srgbClr val="CC3300"/>
                </a:solidFill>
              </a:rPr>
              <a:t>CSS Grid Example</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686B057-9BB3-4061-BAA9-249392C332F4}"/>
              </a:ext>
            </a:extLst>
          </p:cNvPr>
          <p:cNvPicPr>
            <a:picLocks noChangeAspect="1"/>
          </p:cNvPicPr>
          <p:nvPr/>
        </p:nvPicPr>
        <p:blipFill rotWithShape="1">
          <a:blip r:embed="rId4"/>
          <a:srcRect l="26875" t="23541" r="47500" b="42218"/>
          <a:stretch/>
        </p:blipFill>
        <p:spPr>
          <a:xfrm>
            <a:off x="5334000" y="1698158"/>
            <a:ext cx="5943599" cy="4855042"/>
          </a:xfrm>
          <a:prstGeom prst="rect">
            <a:avLst/>
          </a:prstGeom>
        </p:spPr>
      </p:pic>
      <p:pic>
        <p:nvPicPr>
          <p:cNvPr id="8" name="Picture 7">
            <a:extLst>
              <a:ext uri="{FF2B5EF4-FFF2-40B4-BE49-F238E27FC236}">
                <a16:creationId xmlns:a16="http://schemas.microsoft.com/office/drawing/2014/main" id="{6E6ACA6C-D706-4AC2-A79C-3A8B1C0F865A}"/>
              </a:ext>
            </a:extLst>
          </p:cNvPr>
          <p:cNvPicPr>
            <a:picLocks noChangeAspect="1"/>
          </p:cNvPicPr>
          <p:nvPr/>
        </p:nvPicPr>
        <p:blipFill rotWithShape="1">
          <a:blip r:embed="rId5"/>
          <a:srcRect l="27500" t="13349" r="39227" b="35548"/>
          <a:stretch/>
        </p:blipFill>
        <p:spPr>
          <a:xfrm>
            <a:off x="475563" y="1698158"/>
            <a:ext cx="4858437" cy="4855042"/>
          </a:xfrm>
          <a:prstGeom prst="rect">
            <a:avLst/>
          </a:prstGeom>
        </p:spPr>
      </p:pic>
    </p:spTree>
    <p:extLst>
      <p:ext uri="{BB962C8B-B14F-4D97-AF65-F5344CB8AC3E}">
        <p14:creationId xmlns:p14="http://schemas.microsoft.com/office/powerpoint/2010/main" val="349415214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b="1" dirty="0">
                <a:solidFill>
                  <a:srgbClr val="CC3300"/>
                </a:solidFill>
              </a:rPr>
              <a:t>Output</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F4B0050-A1B5-4465-8690-40D7F5C1D767}"/>
              </a:ext>
            </a:extLst>
          </p:cNvPr>
          <p:cNvPicPr>
            <a:picLocks noChangeAspect="1"/>
          </p:cNvPicPr>
          <p:nvPr/>
        </p:nvPicPr>
        <p:blipFill rotWithShape="1">
          <a:blip r:embed="rId4"/>
          <a:srcRect t="14550" b="50000"/>
          <a:stretch/>
        </p:blipFill>
        <p:spPr>
          <a:xfrm>
            <a:off x="442433" y="1800051"/>
            <a:ext cx="10896601" cy="2429989"/>
          </a:xfrm>
          <a:prstGeom prst="rect">
            <a:avLst/>
          </a:prstGeom>
        </p:spPr>
      </p:pic>
    </p:spTree>
    <p:extLst>
      <p:ext uri="{BB962C8B-B14F-4D97-AF65-F5344CB8AC3E}">
        <p14:creationId xmlns:p14="http://schemas.microsoft.com/office/powerpoint/2010/main" val="205593783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The CSS positions allow you to precisely control the placement of an element on the web page.</a:t>
            </a:r>
            <a:br>
              <a:rPr lang="en-US" altLang="en-US" sz="2400" b="0" dirty="0"/>
            </a:br>
            <a:br>
              <a:rPr lang="en-US" altLang="en-US" sz="2400" b="0" dirty="0"/>
            </a:br>
            <a:r>
              <a:rPr lang="en-US" altLang="en-US" sz="2400" b="0" dirty="0"/>
              <a:t>It helps to determine how elements are placed inside the container element and how they interact with the other elements on the page.</a:t>
            </a:r>
            <a:br>
              <a:rPr lang="en-US" altLang="en-US" sz="2400" b="0" dirty="0"/>
            </a:br>
            <a:r>
              <a:rPr lang="en-US" altLang="en-US" sz="2400" b="0" dirty="0"/>
              <a:t>There are various types of position property values, such as:</a:t>
            </a:r>
            <a:br>
              <a:rPr lang="en-US" altLang="en-US" sz="2400" b="0" dirty="0"/>
            </a:br>
            <a:r>
              <a:rPr lang="en-US" altLang="en-US" sz="2800" b="0" dirty="0">
                <a:solidFill>
                  <a:srgbClr val="C00000"/>
                </a:solidFill>
              </a:rPr>
              <a:t>Static(Default)</a:t>
            </a:r>
            <a:br>
              <a:rPr lang="en-US" altLang="en-US" sz="2400" b="0" dirty="0"/>
            </a:br>
            <a:r>
              <a:rPr lang="en-US" altLang="en-US" sz="2400" b="0" dirty="0"/>
              <a:t>The elements are positioned according to the normal flow of the document.</a:t>
            </a:r>
            <a:br>
              <a:rPr lang="en-US" altLang="en-US" sz="2400" b="0" dirty="0"/>
            </a:br>
            <a:r>
              <a:rPr lang="en-US" altLang="en-US" sz="2400" b="0" dirty="0"/>
              <a:t>Syntax:</a:t>
            </a:r>
            <a:br>
              <a:rPr lang="en-US" altLang="en-US" sz="2400" b="0" dirty="0"/>
            </a:br>
            <a:br>
              <a:rPr lang="en-US" altLang="en-US" sz="2400" b="0" dirty="0"/>
            </a:br>
            <a:r>
              <a:rPr lang="en-US" altLang="en-US" sz="2400" b="0" dirty="0">
                <a:highlight>
                  <a:srgbClr val="CCD6CC"/>
                </a:highlight>
              </a:rPr>
              <a:t>selector {</a:t>
            </a:r>
            <a:br>
              <a:rPr lang="en-US" altLang="en-US" sz="2400" b="0" dirty="0">
                <a:highlight>
                  <a:srgbClr val="CCD6CC"/>
                </a:highlight>
              </a:rPr>
            </a:br>
            <a:r>
              <a:rPr lang="en-US" altLang="en-US" sz="2400" b="0" dirty="0">
                <a:highlight>
                  <a:srgbClr val="CCD6CC"/>
                </a:highlight>
              </a:rPr>
              <a:t>      position: static;</a:t>
            </a:r>
            <a:br>
              <a:rPr lang="en-US" altLang="en-US" sz="2400" b="0" dirty="0">
                <a:highlight>
                  <a:srgbClr val="CCD6CC"/>
                </a:highlight>
              </a:rPr>
            </a:br>
            <a:r>
              <a:rPr lang="en-US" altLang="en-US" sz="2400" b="0" dirty="0">
                <a:highlight>
                  <a:srgbClr val="CCD6CC"/>
                </a:highlight>
              </a:rPr>
              <a:t>}</a:t>
            </a:r>
            <a:endParaRPr lang="en-US" altLang="en-US" sz="4400" dirty="0">
              <a:highlight>
                <a:srgbClr val="CCD6CC"/>
              </a:highligh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CSS Positioning</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08111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sz="2400" b="0" dirty="0"/>
            </a:br>
            <a:br>
              <a:rPr lang="en-US" altLang="en-US" sz="2400" b="0" dirty="0"/>
            </a:br>
            <a:r>
              <a:rPr lang="en-US" altLang="en-US" sz="2400" b="0" dirty="0"/>
              <a:t>Elements are positioned relative to the normal position in the document.</a:t>
            </a:r>
            <a:br>
              <a:rPr lang="en-US" altLang="en-US" sz="2400" b="0" dirty="0"/>
            </a:br>
            <a:r>
              <a:rPr lang="en-US" altLang="en-US" sz="2400" b="0" dirty="0"/>
              <a:t>You can use the top, right, bottom, and left properties to move the element from its original position.</a:t>
            </a:r>
            <a:br>
              <a:rPr lang="en-US" altLang="en-US" sz="2400" b="0" dirty="0"/>
            </a:br>
            <a:r>
              <a:rPr lang="en-US" altLang="en-US" sz="2400" b="0" dirty="0"/>
              <a:t>Syntax:</a:t>
            </a:r>
            <a:br>
              <a:rPr lang="en-US" altLang="en-US" sz="2400" b="0" dirty="0"/>
            </a:br>
            <a:r>
              <a:rPr lang="en-US" altLang="en-US" sz="2400" b="0" dirty="0"/>
              <a:t>selector {</a:t>
            </a:r>
            <a:br>
              <a:rPr lang="en-US" altLang="en-US" sz="2400" b="0" dirty="0"/>
            </a:br>
            <a:r>
              <a:rPr lang="en-US" altLang="en-US" sz="2400" b="0" dirty="0"/>
              <a:t>      position: relative;</a:t>
            </a:r>
            <a:br>
              <a:rPr lang="en-US" altLang="en-US" sz="2400" b="0" dirty="0"/>
            </a:br>
            <a:r>
              <a:rPr lang="en-US" altLang="en-US" sz="2400" b="0" dirty="0"/>
              <a:t>}</a:t>
            </a:r>
            <a:br>
              <a:rPr lang="en-US" altLang="en-US" sz="2400" b="0" dirty="0"/>
            </a:br>
            <a:br>
              <a:rPr lang="en-US" altLang="en-US" sz="2400" b="0" dirty="0"/>
            </a:br>
            <a:r>
              <a:rPr lang="en-US" altLang="en-US" sz="1800" b="0" dirty="0">
                <a:solidFill>
                  <a:srgbClr val="FF0000"/>
                </a:solidFill>
              </a:rPr>
              <a:t>&lt;style&gt;</a:t>
            </a:r>
            <a:br>
              <a:rPr lang="en-US" altLang="en-US" sz="1800" b="0" dirty="0">
                <a:solidFill>
                  <a:srgbClr val="FF0000"/>
                </a:solidFill>
              </a:rPr>
            </a:br>
            <a:r>
              <a:rPr lang="en-US" altLang="en-US" sz="1800" b="0" dirty="0">
                <a:solidFill>
                  <a:srgbClr val="FF0000"/>
                </a:solidFill>
              </a:rPr>
              <a:t>        </a:t>
            </a:r>
            <a:r>
              <a:rPr lang="en-US" altLang="en-US" sz="1800" b="0" dirty="0" err="1">
                <a:solidFill>
                  <a:srgbClr val="FF0000"/>
                </a:solidFill>
              </a:rPr>
              <a:t>img</a:t>
            </a:r>
            <a:r>
              <a:rPr lang="en-US" altLang="en-US" sz="1800" b="0" dirty="0">
                <a:solidFill>
                  <a:srgbClr val="FF0000"/>
                </a:solidFill>
              </a:rPr>
              <a:t> {</a:t>
            </a:r>
            <a:br>
              <a:rPr lang="en-US" altLang="en-US" sz="1800" b="0" dirty="0">
                <a:solidFill>
                  <a:srgbClr val="FF0000"/>
                </a:solidFill>
              </a:rPr>
            </a:br>
            <a:r>
              <a:rPr lang="en-US" altLang="en-US" sz="1800" b="0" dirty="0">
                <a:solidFill>
                  <a:srgbClr val="FF0000"/>
                </a:solidFill>
              </a:rPr>
              <a:t>            position: relative;</a:t>
            </a:r>
            <a:br>
              <a:rPr lang="en-US" altLang="en-US" sz="1800" b="0" dirty="0">
                <a:solidFill>
                  <a:srgbClr val="FF0000"/>
                </a:solidFill>
              </a:rPr>
            </a:br>
            <a:r>
              <a:rPr lang="en-US" altLang="en-US" sz="1800" b="0" dirty="0">
                <a:solidFill>
                  <a:srgbClr val="FF0000"/>
                </a:solidFill>
              </a:rPr>
              <a:t>            left: 100px;</a:t>
            </a:r>
            <a:br>
              <a:rPr lang="en-US" altLang="en-US" sz="1800" b="0" dirty="0">
                <a:solidFill>
                  <a:srgbClr val="FF0000"/>
                </a:solidFill>
              </a:rPr>
            </a:br>
            <a:r>
              <a:rPr lang="en-US" altLang="en-US" sz="1800" b="0" dirty="0">
                <a:solidFill>
                  <a:srgbClr val="FF0000"/>
                </a:solidFill>
              </a:rPr>
              <a:t>            top: 50px</a:t>
            </a:r>
            <a:br>
              <a:rPr lang="en-US" altLang="en-US" sz="1800" b="0" dirty="0">
                <a:solidFill>
                  <a:srgbClr val="FF0000"/>
                </a:solidFill>
              </a:rPr>
            </a:br>
            <a:r>
              <a:rPr lang="en-US" altLang="en-US" sz="1800" b="0" dirty="0">
                <a:solidFill>
                  <a:srgbClr val="FF0000"/>
                </a:solidFill>
              </a:rPr>
              <a:t>        }</a:t>
            </a:r>
            <a:br>
              <a:rPr lang="en-US" altLang="en-US" sz="1800" b="0" dirty="0">
                <a:solidFill>
                  <a:srgbClr val="FF0000"/>
                </a:solidFill>
              </a:rPr>
            </a:br>
            <a:r>
              <a:rPr lang="en-US" altLang="en-US" sz="1800" b="0" dirty="0">
                <a:solidFill>
                  <a:srgbClr val="FF0000"/>
                </a:solidFill>
              </a:rPr>
              <a:t>    &lt;/style&gt;</a:t>
            </a:r>
            <a:br>
              <a:rPr lang="en-US" altLang="en-US" sz="1800" b="0" dirty="0">
                <a:solidFill>
                  <a:srgbClr val="FF0000"/>
                </a:solidFill>
              </a:rPr>
            </a:br>
            <a:br>
              <a:rPr lang="en-US" altLang="en-US" sz="3600" dirty="0">
                <a:solidFill>
                  <a:srgbClr val="FF0000"/>
                </a:solidFill>
              </a:rPr>
            </a:br>
            <a:endParaRPr lang="en-US" altLang="en-US" sz="4400" dirty="0">
              <a:solidFill>
                <a:srgbClr val="FF0000"/>
              </a:solidFill>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b="1" dirty="0">
                <a:solidFill>
                  <a:srgbClr val="C00000"/>
                </a:solidFill>
              </a:rPr>
              <a:t>Relative</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23738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Elements are positioned relative to the closest positioned ancestor (parent), which means we need to have a parent element with a positioning other than 'static’.</a:t>
            </a:r>
            <a:br>
              <a:rPr lang="en-US" altLang="en-US" sz="2400" b="0" dirty="0"/>
            </a:br>
            <a:r>
              <a:rPr lang="en-US" altLang="en-US" sz="2400" b="0" dirty="0">
                <a:solidFill>
                  <a:srgbClr val="C00000"/>
                </a:solidFill>
              </a:rPr>
              <a:t>Note: </a:t>
            </a:r>
            <a:r>
              <a:rPr lang="en-US" altLang="en-US" sz="2400" b="0" dirty="0"/>
              <a:t>An absolutely positioned element is removed from the normal flow.</a:t>
            </a:r>
            <a:br>
              <a:rPr lang="en-US" altLang="en-US" sz="2400" b="0" dirty="0"/>
            </a:br>
            <a:r>
              <a:rPr lang="en-US" altLang="en-US" sz="2400" b="0" dirty="0"/>
              <a:t>Example:</a:t>
            </a:r>
            <a:br>
              <a:rPr lang="en-US" altLang="en-US" sz="2400" b="0" dirty="0"/>
            </a:br>
            <a:r>
              <a:rPr lang="en-US" altLang="en-US" sz="2400" b="0" dirty="0">
                <a:highlight>
                  <a:srgbClr val="CCD6CC"/>
                </a:highlight>
              </a:rPr>
              <a:t>    </a:t>
            </a:r>
            <a:r>
              <a:rPr lang="en-US" altLang="en-US" sz="1800" b="0" dirty="0">
                <a:highlight>
                  <a:srgbClr val="CCD6CC"/>
                </a:highlight>
              </a:rPr>
              <a:t>&lt;style&gt;</a:t>
            </a:r>
            <a:br>
              <a:rPr lang="en-US" altLang="en-US" sz="1800" b="0" dirty="0">
                <a:highlight>
                  <a:srgbClr val="CCD6CC"/>
                </a:highlight>
              </a:rPr>
            </a:br>
            <a:r>
              <a:rPr lang="en-US" altLang="en-US" sz="1800" b="0" dirty="0">
                <a:highlight>
                  <a:srgbClr val="CCD6CC"/>
                </a:highlight>
              </a:rPr>
              <a:t>        #about{</a:t>
            </a:r>
            <a:br>
              <a:rPr lang="en-US" altLang="en-US" sz="1800" b="0" dirty="0">
                <a:highlight>
                  <a:srgbClr val="CCD6CC"/>
                </a:highlight>
              </a:rPr>
            </a:br>
            <a:r>
              <a:rPr lang="en-US" altLang="en-US" sz="1800" b="0" dirty="0">
                <a:highlight>
                  <a:srgbClr val="CCD6CC"/>
                </a:highlight>
              </a:rPr>
              <a:t>            position: relative;</a:t>
            </a:r>
            <a:br>
              <a:rPr lang="en-US" altLang="en-US" sz="1800" b="0" dirty="0">
                <a:highlight>
                  <a:srgbClr val="CCD6CC"/>
                </a:highlight>
              </a:rPr>
            </a:br>
            <a:r>
              <a:rPr lang="en-US" altLang="en-US" sz="1800" b="0" dirty="0">
                <a:highlight>
                  <a:srgbClr val="CCD6CC"/>
                </a:highlight>
              </a:rPr>
              <a:t>        }</a:t>
            </a:r>
            <a:br>
              <a:rPr lang="en-US" altLang="en-US" sz="1800" b="0" dirty="0">
                <a:highlight>
                  <a:srgbClr val="CCD6CC"/>
                </a:highlight>
              </a:rPr>
            </a:br>
            <a:r>
              <a:rPr lang="en-US" altLang="en-US" sz="1800" b="0" dirty="0">
                <a:highlight>
                  <a:srgbClr val="CCD6CC"/>
                </a:highlight>
              </a:rPr>
              <a:t>        .logo{</a:t>
            </a:r>
            <a:br>
              <a:rPr lang="en-US" altLang="en-US" sz="1800" b="0" dirty="0">
                <a:highlight>
                  <a:srgbClr val="CCD6CC"/>
                </a:highlight>
              </a:rPr>
            </a:br>
            <a:r>
              <a:rPr lang="en-US" altLang="en-US" sz="1800" b="0" dirty="0">
                <a:highlight>
                  <a:srgbClr val="CCD6CC"/>
                </a:highlight>
              </a:rPr>
              <a:t>            position: absolute;</a:t>
            </a:r>
            <a:br>
              <a:rPr lang="en-US" altLang="en-US" sz="1800" b="0" dirty="0">
                <a:highlight>
                  <a:srgbClr val="CCD6CC"/>
                </a:highlight>
              </a:rPr>
            </a:br>
            <a:r>
              <a:rPr lang="en-US" altLang="en-US" sz="1800" b="0" dirty="0">
                <a:highlight>
                  <a:srgbClr val="CCD6CC"/>
                </a:highlight>
              </a:rPr>
              <a:t>            right: 10px;</a:t>
            </a:r>
            <a:br>
              <a:rPr lang="en-US" altLang="en-US" sz="1800" b="0" dirty="0">
                <a:highlight>
                  <a:srgbClr val="CCD6CC"/>
                </a:highlight>
              </a:rPr>
            </a:br>
            <a:r>
              <a:rPr lang="en-US" altLang="en-US" sz="1800" b="0" dirty="0">
                <a:highlight>
                  <a:srgbClr val="CCD6CC"/>
                </a:highlight>
              </a:rPr>
              <a:t>            top: 10px;</a:t>
            </a:r>
            <a:br>
              <a:rPr lang="en-US" altLang="en-US" sz="1800" b="0" dirty="0">
                <a:highlight>
                  <a:srgbClr val="CCD6CC"/>
                </a:highlight>
              </a:rPr>
            </a:br>
            <a:r>
              <a:rPr lang="en-US" altLang="en-US" sz="1800" b="0" dirty="0">
                <a:highlight>
                  <a:srgbClr val="CCD6CC"/>
                </a:highlight>
              </a:rPr>
              <a:t>        }</a:t>
            </a:r>
            <a:br>
              <a:rPr lang="en-US" altLang="en-US" sz="1800" b="0" dirty="0">
                <a:highlight>
                  <a:srgbClr val="CCD6CC"/>
                </a:highlight>
              </a:rPr>
            </a:br>
            <a:r>
              <a:rPr lang="en-US" altLang="en-US" sz="1800" b="0" dirty="0">
                <a:highlight>
                  <a:srgbClr val="CCD6CC"/>
                </a:highlight>
              </a:rPr>
              <a:t>    &lt;/style&gt;</a:t>
            </a:r>
            <a:endParaRPr lang="en-US" altLang="en-US" sz="4400" dirty="0">
              <a:highlight>
                <a:srgbClr val="CCD6CC"/>
              </a:highligh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Absolute</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47915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400" b="0" dirty="0"/>
              <a:t>Elements are positioned relative to the viewport (screen) and do not move when the page is scrolled.</a:t>
            </a:r>
            <a:br>
              <a:rPr lang="en-US" altLang="en-US" sz="2400" b="0" dirty="0"/>
            </a:br>
            <a:r>
              <a:rPr lang="en-US" altLang="en-US" sz="2400" b="0" dirty="0"/>
              <a:t>This is useful for creating elements like fixed headers or footers.</a:t>
            </a:r>
            <a:br>
              <a:rPr lang="en-US" altLang="en-US" sz="2400" b="0" dirty="0"/>
            </a:br>
            <a:r>
              <a:rPr lang="en-US" altLang="en-US" sz="2400" b="0" dirty="0"/>
              <a:t>Example:</a:t>
            </a:r>
            <a:br>
              <a:rPr lang="en-US" altLang="en-US" sz="2400" b="0" dirty="0"/>
            </a:br>
            <a:r>
              <a:rPr lang="en-US" altLang="en-US" sz="2400" b="0" dirty="0">
                <a:highlight>
                  <a:srgbClr val="CCD6CC"/>
                </a:highlight>
              </a:rPr>
              <a:t>   &lt;style&gt;</a:t>
            </a:r>
            <a:br>
              <a:rPr lang="en-US" altLang="en-US" sz="2400" b="0" dirty="0">
                <a:highlight>
                  <a:srgbClr val="CCD6CC"/>
                </a:highlight>
              </a:rPr>
            </a:br>
            <a:r>
              <a:rPr lang="en-US" altLang="en-US" sz="2400" b="0" dirty="0">
                <a:highlight>
                  <a:srgbClr val="CCD6CC"/>
                </a:highlight>
              </a:rPr>
              <a:t>        h1{</a:t>
            </a:r>
            <a:br>
              <a:rPr lang="en-US" altLang="en-US" sz="2400" b="0" dirty="0">
                <a:highlight>
                  <a:srgbClr val="CCD6CC"/>
                </a:highlight>
              </a:rPr>
            </a:br>
            <a:r>
              <a:rPr lang="en-US" altLang="en-US" sz="2400" b="0" dirty="0">
                <a:highlight>
                  <a:srgbClr val="CCD6CC"/>
                </a:highlight>
              </a:rPr>
              <a:t>            position: fixed;</a:t>
            </a:r>
            <a:br>
              <a:rPr lang="en-US" altLang="en-US" sz="2400" b="0" dirty="0">
                <a:highlight>
                  <a:srgbClr val="CCD6CC"/>
                </a:highlight>
              </a:rPr>
            </a:br>
            <a:r>
              <a:rPr lang="en-US" altLang="en-US" sz="2400" b="0" dirty="0">
                <a:highlight>
                  <a:srgbClr val="CCD6CC"/>
                </a:highlight>
              </a:rPr>
              <a:t>            top: 10px;</a:t>
            </a:r>
            <a:br>
              <a:rPr lang="en-US" altLang="en-US" sz="2400" b="0" dirty="0">
                <a:highlight>
                  <a:srgbClr val="CCD6CC"/>
                </a:highlight>
              </a:rPr>
            </a:br>
            <a:r>
              <a:rPr lang="en-US" altLang="en-US" sz="2400" b="0" dirty="0">
                <a:highlight>
                  <a:srgbClr val="CCD6CC"/>
                </a:highlight>
              </a:rPr>
              <a:t>            right: 20px;</a:t>
            </a:r>
            <a:br>
              <a:rPr lang="en-US" altLang="en-US" sz="2400" b="0" dirty="0">
                <a:highlight>
                  <a:srgbClr val="CCD6CC"/>
                </a:highlight>
              </a:rPr>
            </a:br>
            <a:r>
              <a:rPr lang="en-US" altLang="en-US" sz="2400" b="0" dirty="0">
                <a:highlight>
                  <a:srgbClr val="CCD6CC"/>
                </a:highlight>
              </a:rPr>
              <a:t>        }</a:t>
            </a:r>
            <a:br>
              <a:rPr lang="en-US" altLang="en-US" sz="2400" b="0" dirty="0">
                <a:highlight>
                  <a:srgbClr val="CCD6CC"/>
                </a:highlight>
              </a:rPr>
            </a:br>
            <a:r>
              <a:rPr lang="en-US" altLang="en-US" sz="2400" b="0" dirty="0">
                <a:highlight>
                  <a:srgbClr val="CCD6CC"/>
                </a:highlight>
              </a:rPr>
              <a:t>    &lt;/style&gt;</a:t>
            </a: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Fixed</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0488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sz="2400" b="0" dirty="0"/>
            </a:br>
            <a:r>
              <a:rPr lang="en-US" altLang="en-US" sz="2400" b="0" dirty="0"/>
              <a:t>Position sticky is a hybrid between 'relative' and 'fixed'.</a:t>
            </a:r>
            <a:br>
              <a:rPr lang="en-US" altLang="en-US" sz="2400" b="0" dirty="0"/>
            </a:br>
            <a:r>
              <a:rPr lang="en-US" altLang="en-US" sz="2400" b="0" dirty="0"/>
              <a:t>It allows an element to become "stuck" to the top or bottom of its container when scrolling, but it behaves like relative positioning within the container until it reaches a specified offset.</a:t>
            </a:r>
            <a:br>
              <a:rPr lang="en-US" altLang="en-US" sz="2400" b="0" dirty="0"/>
            </a:br>
            <a:r>
              <a:rPr lang="en-US" altLang="en-US" sz="2400" b="0" dirty="0"/>
              <a:t>Example:</a:t>
            </a:r>
            <a:br>
              <a:rPr lang="en-US" altLang="en-US" sz="2400" b="0" dirty="0"/>
            </a:br>
            <a:r>
              <a:rPr lang="en-US" altLang="en-US" sz="2400" b="0" dirty="0">
                <a:highlight>
                  <a:srgbClr val="CCD6CC"/>
                </a:highlight>
              </a:rPr>
              <a:t>   </a:t>
            </a:r>
            <a:br>
              <a:rPr lang="en-US" altLang="en-US" sz="2400" b="0" dirty="0">
                <a:highlight>
                  <a:srgbClr val="CCD6CC"/>
                </a:highlight>
              </a:rPr>
            </a:br>
            <a:r>
              <a:rPr lang="en-US" altLang="en-US" sz="2400" b="0" dirty="0">
                <a:highlight>
                  <a:srgbClr val="CCD6CC"/>
                </a:highlight>
              </a:rPr>
              <a:t>    &lt;style&gt;</a:t>
            </a:r>
            <a:br>
              <a:rPr lang="en-US" altLang="en-US" sz="2400" b="0" dirty="0">
                <a:highlight>
                  <a:srgbClr val="CCD6CC"/>
                </a:highlight>
              </a:rPr>
            </a:br>
            <a:r>
              <a:rPr lang="en-US" altLang="en-US" sz="2400" b="0" dirty="0">
                <a:highlight>
                  <a:srgbClr val="CCD6CC"/>
                </a:highlight>
              </a:rPr>
              <a:t>        h1{</a:t>
            </a:r>
            <a:br>
              <a:rPr lang="en-US" altLang="en-US" sz="2400" b="0" dirty="0">
                <a:highlight>
                  <a:srgbClr val="CCD6CC"/>
                </a:highlight>
              </a:rPr>
            </a:br>
            <a:r>
              <a:rPr lang="en-US" altLang="en-US" sz="2400" b="0" dirty="0">
                <a:highlight>
                  <a:srgbClr val="CCD6CC"/>
                </a:highlight>
              </a:rPr>
              <a:t>            position: sticky;</a:t>
            </a:r>
            <a:br>
              <a:rPr lang="en-US" altLang="en-US" sz="2400" b="0" dirty="0">
                <a:highlight>
                  <a:srgbClr val="CCD6CC"/>
                </a:highlight>
              </a:rPr>
            </a:br>
            <a:r>
              <a:rPr lang="en-US" altLang="en-US" sz="2400" b="0" dirty="0">
                <a:highlight>
                  <a:srgbClr val="CCD6CC"/>
                </a:highlight>
              </a:rPr>
              <a:t>            top: 10px;</a:t>
            </a:r>
            <a:br>
              <a:rPr lang="en-US" altLang="en-US" sz="2400" b="0" dirty="0">
                <a:highlight>
                  <a:srgbClr val="CCD6CC"/>
                </a:highlight>
              </a:rPr>
            </a:br>
            <a:r>
              <a:rPr lang="en-US" altLang="en-US" sz="2400" b="0" dirty="0">
                <a:highlight>
                  <a:srgbClr val="CCD6CC"/>
                </a:highlight>
              </a:rPr>
              <a:t>            right: 20px;</a:t>
            </a:r>
            <a:br>
              <a:rPr lang="en-US" altLang="en-US" sz="2400" b="0" dirty="0">
                <a:highlight>
                  <a:srgbClr val="CCD6CC"/>
                </a:highlight>
              </a:rPr>
            </a:br>
            <a:r>
              <a:rPr lang="en-US" altLang="en-US" sz="2400" b="0" dirty="0">
                <a:highlight>
                  <a:srgbClr val="CCD6CC"/>
                </a:highlight>
              </a:rPr>
              <a:t>        }</a:t>
            </a:r>
            <a:br>
              <a:rPr lang="en-US" altLang="en-US" sz="2400" b="0" dirty="0">
                <a:highlight>
                  <a:srgbClr val="CCD6CC"/>
                </a:highlight>
              </a:rPr>
            </a:br>
            <a:r>
              <a:rPr lang="en-US" altLang="en-US" sz="2400" b="0" dirty="0">
                <a:highlight>
                  <a:srgbClr val="CCD6CC"/>
                </a:highlight>
              </a:rPr>
              <a:t>    &lt;/style&gt;</a:t>
            </a: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Sticky</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982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dirty="0"/>
            </a:br>
            <a:r>
              <a:rPr lang="en-US" altLang="en-US" b="0" dirty="0"/>
              <a:t>CSS stands for </a:t>
            </a:r>
            <a:r>
              <a:rPr lang="en-US" altLang="en-US" dirty="0"/>
              <a:t>Cascading Style Sheets</a:t>
            </a:r>
            <a:r>
              <a:rPr lang="en-US" altLang="en-US" b="0" dirty="0"/>
              <a:t>. It is a stylesheet language that is used to describe the visual presentation of a web page written in </a:t>
            </a:r>
            <a:r>
              <a:rPr lang="en-US" altLang="en-US" dirty="0"/>
              <a:t>HTML (Hypertext Markup Language)</a:t>
            </a:r>
            <a:r>
              <a:rPr lang="en-US" altLang="en-US" b="0" dirty="0"/>
              <a:t>.</a:t>
            </a:r>
            <a:br>
              <a:rPr lang="en-US" altLang="en-US" b="0" dirty="0"/>
            </a:br>
            <a:r>
              <a:rPr lang="en-US" altLang="en-US" b="0" dirty="0"/>
              <a:t>HTML </a:t>
            </a:r>
            <a:r>
              <a:rPr lang="en-US" altLang="en-US" dirty="0"/>
              <a:t>creates the structure </a:t>
            </a:r>
            <a:r>
              <a:rPr lang="en-US" altLang="en-US" b="0" dirty="0"/>
              <a:t>of the page, while</a:t>
            </a:r>
            <a:r>
              <a:rPr lang="en-US" altLang="en-US" dirty="0"/>
              <a:t> CSS adds styling to that structure</a:t>
            </a:r>
            <a:r>
              <a:rPr lang="en-US" altLang="en-US" b="0" dirty="0"/>
              <a:t>.</a:t>
            </a:r>
            <a:br>
              <a:rPr lang="en-US" altLang="en-US" b="0" dirty="0"/>
            </a:br>
            <a:br>
              <a:rPr lang="en-US" altLang="en-US" b="0" dirty="0"/>
            </a:br>
            <a:r>
              <a:rPr lang="en-US" altLang="en-US" b="0" dirty="0"/>
              <a:t>CSS was created by </a:t>
            </a:r>
            <a:r>
              <a:rPr lang="en-US" altLang="en-US" b="0" i="1" dirty="0"/>
              <a:t>Håkon Wium Lie</a:t>
            </a:r>
            <a:r>
              <a:rPr lang="en-US" altLang="en-US" b="0" dirty="0"/>
              <a:t> to enhance the visual aspects of websites.</a:t>
            </a: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262209" y="1006184"/>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What is CSS?</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12103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Media queries are used when we want to customize our website's presentation according to the user's screen size. With the help of media queries, user can display different markups based upon the device's general type(mobile, desktop, tablet).</a:t>
            </a:r>
            <a:br>
              <a:rPr lang="en-US" altLang="en-US" sz="2400" b="0" dirty="0"/>
            </a:br>
            <a:r>
              <a:rPr lang="en-US" altLang="en-US" sz="2400" b="0" dirty="0"/>
              <a:t>It is a logical operation. Whenever a media query becomes true, then the related CSS is applied to the target element.</a:t>
            </a:r>
            <a:br>
              <a:rPr lang="en-US" altLang="en-US" sz="2400" b="0" dirty="0"/>
            </a:br>
            <a:br>
              <a:rPr lang="en-US" altLang="en-US" sz="2400" b="0" dirty="0"/>
            </a:br>
            <a:r>
              <a:rPr lang="en-US" altLang="en-US" sz="2400" b="0" dirty="0"/>
              <a:t> </a:t>
            </a:r>
            <a:br>
              <a:rPr lang="en-US" altLang="en-US" sz="2400" b="0" dirty="0"/>
            </a:br>
            <a:r>
              <a:rPr lang="en-US" altLang="en-US" sz="2400" b="0" dirty="0"/>
              <a:t>Syntax: </a:t>
            </a:r>
            <a:r>
              <a:rPr lang="en-US" altLang="en-US" sz="2400" b="0" dirty="0">
                <a:solidFill>
                  <a:srgbClr val="C00000"/>
                </a:solidFill>
              </a:rPr>
              <a:t>@media media-type and (media-feature)</a:t>
            </a:r>
            <a:endParaRPr lang="en-US" altLang="en-US" sz="4400" dirty="0">
              <a:solidFill>
                <a:srgbClr val="C00000"/>
              </a:solidFill>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sz="3600" b="1" dirty="0">
                <a:solidFill>
                  <a:srgbClr val="C00000"/>
                </a:solidFill>
              </a:rPr>
              <a:t>CSS Media Queries</a:t>
            </a:r>
            <a:endParaRPr lang="en-US"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114486"/>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51EA82B-F179-47D5-9B42-983B29816F18}"/>
              </a:ext>
            </a:extLst>
          </p:cNvPr>
          <p:cNvPicPr>
            <a:picLocks noChangeAspect="1"/>
          </p:cNvPicPr>
          <p:nvPr/>
        </p:nvPicPr>
        <p:blipFill rotWithShape="1">
          <a:blip r:embed="rId4"/>
          <a:srcRect t="7778" b="5556"/>
          <a:stretch/>
        </p:blipFill>
        <p:spPr>
          <a:xfrm>
            <a:off x="197400" y="999012"/>
            <a:ext cx="6378879" cy="5687584"/>
          </a:xfrm>
          <a:prstGeom prst="rect">
            <a:avLst/>
          </a:prstGeom>
        </p:spPr>
      </p:pic>
      <p:pic>
        <p:nvPicPr>
          <p:cNvPr id="4" name="Picture 3">
            <a:extLst>
              <a:ext uri="{FF2B5EF4-FFF2-40B4-BE49-F238E27FC236}">
                <a16:creationId xmlns:a16="http://schemas.microsoft.com/office/drawing/2014/main" id="{E6AD4148-182F-4885-B173-1C067EBB48D4}"/>
              </a:ext>
            </a:extLst>
          </p:cNvPr>
          <p:cNvPicPr>
            <a:picLocks noChangeAspect="1"/>
          </p:cNvPicPr>
          <p:nvPr/>
        </p:nvPicPr>
        <p:blipFill rotWithShape="1">
          <a:blip r:embed="rId5"/>
          <a:srcRect l="7243" t="9884" b="33383"/>
          <a:stretch/>
        </p:blipFill>
        <p:spPr>
          <a:xfrm>
            <a:off x="5656105" y="999010"/>
            <a:ext cx="6281737" cy="1821072"/>
          </a:xfrm>
          <a:prstGeom prst="rect">
            <a:avLst/>
          </a:prstGeom>
        </p:spPr>
      </p:pic>
      <p:pic>
        <p:nvPicPr>
          <p:cNvPr id="8" name="Picture 7">
            <a:extLst>
              <a:ext uri="{FF2B5EF4-FFF2-40B4-BE49-F238E27FC236}">
                <a16:creationId xmlns:a16="http://schemas.microsoft.com/office/drawing/2014/main" id="{65E32A2F-724B-48DD-B8DB-8B47E90E5B8C}"/>
              </a:ext>
            </a:extLst>
          </p:cNvPr>
          <p:cNvPicPr>
            <a:picLocks noChangeAspect="1"/>
          </p:cNvPicPr>
          <p:nvPr/>
        </p:nvPicPr>
        <p:blipFill rotWithShape="1">
          <a:blip r:embed="rId6"/>
          <a:srcRect l="35719" t="57520" r="28750" b="22209"/>
          <a:stretch/>
        </p:blipFill>
        <p:spPr>
          <a:xfrm>
            <a:off x="7086599" y="2954542"/>
            <a:ext cx="4331915" cy="1389539"/>
          </a:xfrm>
          <a:prstGeom prst="rect">
            <a:avLst/>
          </a:prstGeom>
        </p:spPr>
      </p:pic>
      <p:pic>
        <p:nvPicPr>
          <p:cNvPr id="10" name="Picture 9">
            <a:extLst>
              <a:ext uri="{FF2B5EF4-FFF2-40B4-BE49-F238E27FC236}">
                <a16:creationId xmlns:a16="http://schemas.microsoft.com/office/drawing/2014/main" id="{0452955F-0CDD-4016-B1AB-3C8A3F4BA2C5}"/>
              </a:ext>
            </a:extLst>
          </p:cNvPr>
          <p:cNvPicPr>
            <a:picLocks noChangeAspect="1"/>
          </p:cNvPicPr>
          <p:nvPr/>
        </p:nvPicPr>
        <p:blipFill rotWithShape="1">
          <a:blip r:embed="rId7"/>
          <a:srcRect l="41250" t="56670" r="35000" b="16763"/>
          <a:stretch/>
        </p:blipFill>
        <p:spPr>
          <a:xfrm>
            <a:off x="7586056" y="4721268"/>
            <a:ext cx="2895600" cy="1821072"/>
          </a:xfrm>
          <a:prstGeom prst="rect">
            <a:avLst/>
          </a:prstGeom>
        </p:spPr>
      </p:pic>
    </p:spTree>
    <p:extLst>
      <p:ext uri="{BB962C8B-B14F-4D97-AF65-F5344CB8AC3E}">
        <p14:creationId xmlns:p14="http://schemas.microsoft.com/office/powerpoint/2010/main" val="402979532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r>
              <a:rPr lang="en-US" altLang="en-US" sz="2400" b="0" dirty="0"/>
              <a:t>Transitions control the ease of transformation from one style to another when we hover over that element. Basically, you can control the time take for any transformation to occur.</a:t>
            </a:r>
            <a:br>
              <a:rPr lang="en-US" altLang="en-US" b="0" dirty="0"/>
            </a:br>
            <a:br>
              <a:rPr lang="en-US" altLang="en-US" b="0" dirty="0"/>
            </a:br>
            <a:br>
              <a:rPr lang="en-US" altLang="en-US" b="0" dirty="0"/>
            </a:br>
            <a:br>
              <a:rPr lang="en-US" altLang="en-US" b="0" dirty="0"/>
            </a:br>
            <a:br>
              <a:rPr lang="en-US" altLang="en-US" b="0"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b="1" dirty="0">
                <a:solidFill>
                  <a:srgbClr val="C00000"/>
                </a:solidFill>
              </a:rPr>
              <a:t>CSS Transitions</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F7C4AF4E-3E1E-4A41-B4F3-EC56E583E8C5}"/>
              </a:ext>
            </a:extLst>
          </p:cNvPr>
          <p:cNvPicPr>
            <a:picLocks noChangeAspect="1"/>
          </p:cNvPicPr>
          <p:nvPr/>
        </p:nvPicPr>
        <p:blipFill rotWithShape="1">
          <a:blip r:embed="rId4"/>
          <a:srcRect l="8460" t="23554" r="54531" b="32222"/>
          <a:stretch/>
        </p:blipFill>
        <p:spPr>
          <a:xfrm>
            <a:off x="1011328" y="2895600"/>
            <a:ext cx="4703672" cy="3886200"/>
          </a:xfrm>
          <a:prstGeom prst="rect">
            <a:avLst/>
          </a:prstGeom>
        </p:spPr>
      </p:pic>
    </p:spTree>
    <p:extLst>
      <p:ext uri="{BB962C8B-B14F-4D97-AF65-F5344CB8AC3E}">
        <p14:creationId xmlns:p14="http://schemas.microsoft.com/office/powerpoint/2010/main" val="150142043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0"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1676400" y="1447800"/>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Reference</a:t>
            </a:r>
            <a:endParaRPr lang="en-US" sz="4000" dirty="0">
              <a:solidFill>
                <a:srgbClr val="FF0000"/>
              </a:solidFill>
              <a:latin typeface="+mn-lt"/>
            </a:endParaRPr>
          </a:p>
          <a:p>
            <a:pPr algn="ctr"/>
            <a:endParaRPr lang="en-US" sz="3800" b="1" dirty="0">
              <a:latin typeface="+mn-lt"/>
            </a:endParaRPr>
          </a:p>
          <a:p>
            <a:pPr algn="ctr"/>
            <a:r>
              <a:rPr lang="en-US" sz="2000" dirty="0">
                <a:solidFill>
                  <a:schemeClr val="tx1"/>
                </a:solidFill>
                <a:latin typeface="+mn-lt"/>
              </a:rPr>
              <a:t>W3School (w3school.com)</a:t>
            </a:r>
          </a:p>
          <a:p>
            <a:pPr algn="ctr"/>
            <a:r>
              <a:rPr lang="en-US" sz="2000" dirty="0">
                <a:solidFill>
                  <a:schemeClr val="tx1"/>
                </a:solidFill>
                <a:latin typeface="+mn-lt"/>
              </a:rPr>
              <a:t>Code With Harry (codewithharry.com)</a:t>
            </a:r>
          </a:p>
          <a:p>
            <a:pPr algn="ctr"/>
            <a:r>
              <a:rPr lang="en-US" sz="2000" dirty="0">
                <a:solidFill>
                  <a:schemeClr val="tx1"/>
                </a:solidFill>
                <a:latin typeface="+mn-lt"/>
              </a:rPr>
              <a:t>Amazon Web Service (https://aws.amazon.com/)</a:t>
            </a:r>
          </a:p>
          <a:p>
            <a:pPr algn="ctr"/>
            <a:endParaRPr lang="en-US" sz="2000" dirty="0">
              <a:solidFill>
                <a:schemeClr val="tx1"/>
              </a:solidFill>
              <a:latin typeface="+mn-lt"/>
            </a:endParaRPr>
          </a:p>
        </p:txBody>
      </p:sp>
      <p:pic>
        <p:nvPicPr>
          <p:cNvPr id="3" name="Picture 2">
            <a:extLst>
              <a:ext uri="{FF2B5EF4-FFF2-40B4-BE49-F238E27FC236}">
                <a16:creationId xmlns:a16="http://schemas.microsoft.com/office/drawing/2014/main" id="{BEB3918C-E0FC-5C41-7BFA-D5F915C9D91A}"/>
              </a:ext>
            </a:extLst>
          </p:cNvPr>
          <p:cNvPicPr>
            <a:picLocks noChangeAspect="1"/>
          </p:cNvPicPr>
          <p:nvPr/>
        </p:nvPicPr>
        <p:blipFill>
          <a:blip r:embed="rId2"/>
          <a:stretch>
            <a:fillRect/>
          </a:stretch>
        </p:blipFill>
        <p:spPr>
          <a:xfrm>
            <a:off x="0" y="0"/>
            <a:ext cx="12192000" cy="870857"/>
          </a:xfrm>
          <a:prstGeom prst="rect">
            <a:avLst/>
          </a:prstGeom>
        </p:spPr>
      </p:pic>
    </p:spTree>
    <p:extLst>
      <p:ext uri="{BB962C8B-B14F-4D97-AF65-F5344CB8AC3E}">
        <p14:creationId xmlns:p14="http://schemas.microsoft.com/office/powerpoint/2010/main" val="311634580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44</a:t>
            </a:fld>
            <a:endParaRPr lang="en-US" altLang="en-US" sz="1200">
              <a:solidFill>
                <a:schemeClr val="bg1"/>
              </a:solidFill>
            </a:endParaRPr>
          </a:p>
        </p:txBody>
      </p:sp>
      <p:sp>
        <p:nvSpPr>
          <p:cNvPr id="84995" name="Rectangle 2"/>
          <p:cNvSpPr>
            <a:spLocks noChangeArrowheads="1"/>
          </p:cNvSpPr>
          <p:nvPr/>
        </p:nvSpPr>
        <p:spPr bwMode="auto">
          <a:xfrm>
            <a:off x="3810000" y="3254543"/>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54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30480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938A15AD-44C5-7E70-A979-6C176D9ADF27}"/>
              </a:ext>
            </a:extLst>
          </p:cNvPr>
          <p:cNvPicPr>
            <a:picLocks noChangeAspect="1"/>
          </p:cNvPicPr>
          <p:nvPr/>
        </p:nvPicPr>
        <p:blipFill>
          <a:blip r:embed="rId2"/>
          <a:stretch>
            <a:fillRect/>
          </a:stretch>
        </p:blipFill>
        <p:spPr>
          <a:xfrm>
            <a:off x="0" y="0"/>
            <a:ext cx="12192000" cy="99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dirty="0"/>
            </a:br>
            <a:r>
              <a:rPr lang="en-US" altLang="en-US" b="0" dirty="0"/>
              <a:t>The term "cascade" refers to the</a:t>
            </a:r>
            <a:r>
              <a:rPr lang="en-US" altLang="en-US" dirty="0"/>
              <a:t> priority  scheme</a:t>
            </a:r>
            <a:r>
              <a:rPr lang="en-US" altLang="en-US" b="0" dirty="0"/>
              <a:t> determining which CSS rules are applied when multiple rules target an element. </a:t>
            </a:r>
            <a:br>
              <a:rPr lang="en-US" altLang="en-US" b="0" dirty="0"/>
            </a:br>
            <a:r>
              <a:rPr lang="en-US" altLang="en-US" b="0" dirty="0"/>
              <a:t>This scheme takes into account specificity and inheritance, ensuring that the most specific and latest rules are applied.</a:t>
            </a:r>
            <a:br>
              <a:rPr lang="en-US" altLang="en-US" b="0" dirty="0"/>
            </a:br>
            <a:br>
              <a:rPr lang="en-US" altLang="en-US" b="0" dirty="0"/>
            </a:br>
            <a:r>
              <a:rPr lang="en-US" altLang="en-US" dirty="0">
                <a:solidFill>
                  <a:srgbClr val="C00000"/>
                </a:solidFill>
              </a:rPr>
              <a:t>Why use CSS?</a:t>
            </a:r>
            <a:br>
              <a:rPr lang="en-US" altLang="en-US" dirty="0"/>
            </a:br>
            <a:r>
              <a:rPr lang="en-US" altLang="en-US" b="0" dirty="0"/>
              <a:t>CSS is used to provide styling to HTML elements, making web pages visually appealing and user-friendly.</a:t>
            </a:r>
            <a:br>
              <a:rPr lang="en-US" altLang="en-US" b="0" dirty="0"/>
            </a:br>
            <a:br>
              <a:rPr lang="en-US" altLang="en-US" b="0" dirty="0"/>
            </a:br>
            <a:endParaRPr lang="en-US" altLang="en-US" b="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Why the word "cascade"?</a:t>
            </a:r>
            <a:endParaRPr lang="en-US" altLang="en-US" sz="36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882986"/>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b="0" dirty="0"/>
            </a:br>
            <a:r>
              <a:rPr lang="en-US" altLang="en-US" b="0" dirty="0"/>
              <a:t>The CSS Box model defines how elements are rendered and how their dimensions are calculated.</a:t>
            </a:r>
            <a:br>
              <a:rPr lang="en-US" altLang="en-US" b="0" dirty="0"/>
            </a:br>
            <a:r>
              <a:rPr lang="en-US" altLang="en-US" b="0" dirty="0"/>
              <a:t>It describes the structure of an element as a rectangular box that has content, padding, a border, and a margin.</a:t>
            </a:r>
            <a:br>
              <a:rPr lang="en-US" altLang="en-US" b="0" dirty="0"/>
            </a:br>
            <a:br>
              <a:rPr lang="en-US" altLang="en-US" b="0" dirty="0"/>
            </a:br>
            <a:br>
              <a:rPr lang="en-US" altLang="en-US" sz="2400" b="0" dirty="0"/>
            </a:br>
            <a:br>
              <a:rPr lang="en-US" altLang="en-US"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3600" dirty="0">
                <a:solidFill>
                  <a:srgbClr val="C00000"/>
                </a:solidFill>
              </a:rPr>
              <a:t>CSS Box Model</a:t>
            </a:r>
            <a:br>
              <a:rPr lang="en-US" altLang="en-US" sz="3600" dirty="0"/>
            </a:b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79908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r>
              <a:rPr lang="en-US" altLang="en-US" sz="2000" dirty="0"/>
              <a:t>1. Content</a:t>
            </a:r>
            <a:br>
              <a:rPr lang="en-US" altLang="en-US" sz="2000" dirty="0"/>
            </a:br>
            <a:r>
              <a:rPr lang="en-US" altLang="en-US" sz="2000" b="0" dirty="0"/>
              <a:t>The innermost component of the box model is the actual content of the element. It can be text, image, video, etc.</a:t>
            </a:r>
            <a:br>
              <a:rPr lang="en-US" altLang="en-US" sz="2000" b="0" dirty="0"/>
            </a:br>
            <a:r>
              <a:rPr lang="en-US" altLang="en-US" sz="2000" b="0" dirty="0"/>
              <a:t>The content area is defined by the </a:t>
            </a:r>
            <a:r>
              <a:rPr lang="en-US" altLang="en-US" sz="2000" dirty="0"/>
              <a:t>width </a:t>
            </a:r>
            <a:r>
              <a:rPr lang="en-US" altLang="en-US" sz="2000" b="0" dirty="0"/>
              <a:t>and </a:t>
            </a:r>
            <a:r>
              <a:rPr lang="en-US" altLang="en-US" sz="2000" dirty="0"/>
              <a:t>height </a:t>
            </a:r>
            <a:r>
              <a:rPr lang="en-US" altLang="en-US" sz="2000" b="0" dirty="0"/>
              <a:t>properties.</a:t>
            </a:r>
            <a:br>
              <a:rPr lang="en-US" altLang="en-US" sz="2000" b="0" dirty="0"/>
            </a:br>
            <a:r>
              <a:rPr lang="en-US" altLang="en-US" sz="2000" dirty="0"/>
              <a:t>2. Padding</a:t>
            </a:r>
            <a:br>
              <a:rPr lang="en-US" altLang="en-US" sz="2000" dirty="0"/>
            </a:br>
            <a:r>
              <a:rPr lang="en-US" altLang="en-US" sz="2000" b="0" dirty="0"/>
              <a:t>The space between the actual content and the border of the element is the padding.</a:t>
            </a:r>
            <a:br>
              <a:rPr lang="en-US" altLang="en-US" sz="2000" b="0" dirty="0"/>
            </a:br>
            <a:r>
              <a:rPr lang="en-US" altLang="en-US" sz="2000" b="0" dirty="0"/>
              <a:t>The padding area is defined by the property </a:t>
            </a:r>
            <a:r>
              <a:rPr lang="en-US" altLang="en-US" sz="2000" dirty="0"/>
              <a:t>padding</a:t>
            </a:r>
            <a:r>
              <a:rPr lang="en-US" altLang="en-US" sz="2000" b="0" dirty="0"/>
              <a:t>. </a:t>
            </a:r>
            <a:br>
              <a:rPr lang="en-US" altLang="en-US" sz="2000" b="0" dirty="0"/>
            </a:br>
            <a:r>
              <a:rPr lang="en-US" altLang="en-US" sz="2000" dirty="0"/>
              <a:t>3. Border</a:t>
            </a:r>
            <a:br>
              <a:rPr lang="en-US" altLang="en-US" sz="2000" dirty="0"/>
            </a:br>
            <a:r>
              <a:rPr lang="en-US" altLang="en-US" sz="2000" b="0" dirty="0"/>
              <a:t>The border surrounds the content and padding and gives the visual border of the element.</a:t>
            </a:r>
            <a:br>
              <a:rPr lang="en-US" altLang="en-US" sz="2000" b="0" dirty="0"/>
            </a:br>
            <a:r>
              <a:rPr lang="en-US" altLang="en-US" sz="2000" b="0" dirty="0"/>
              <a:t>The border properties can be controlled using the </a:t>
            </a:r>
            <a:r>
              <a:rPr lang="en-US" altLang="en-US" sz="2000" dirty="0"/>
              <a:t>border </a:t>
            </a:r>
            <a:r>
              <a:rPr lang="en-US" altLang="en-US" sz="2000" b="0" dirty="0"/>
              <a:t>keyword. </a:t>
            </a:r>
            <a:br>
              <a:rPr lang="en-US" altLang="en-US" sz="2000" b="0" dirty="0"/>
            </a:br>
            <a:r>
              <a:rPr lang="en-US" altLang="en-US" sz="2000" dirty="0"/>
              <a:t>4. Margin</a:t>
            </a:r>
            <a:br>
              <a:rPr lang="en-US" altLang="en-US" sz="2000" dirty="0"/>
            </a:br>
            <a:r>
              <a:rPr lang="en-US" altLang="en-US" sz="2000" b="0" dirty="0"/>
              <a:t>The margin is the space outside the element that separates it from other elements in the layout.</a:t>
            </a:r>
            <a:br>
              <a:rPr lang="en-US" altLang="en-US" sz="2000" b="0" dirty="0"/>
            </a:br>
            <a:r>
              <a:rPr lang="en-US" altLang="en-US" sz="2000" b="0" dirty="0"/>
              <a:t>The margin of the element is controlled by the </a:t>
            </a:r>
            <a:r>
              <a:rPr lang="en-US" altLang="en-US" sz="2000" dirty="0"/>
              <a:t>margin</a:t>
            </a:r>
            <a:r>
              <a:rPr lang="en-US" altLang="en-US" sz="2000" b="0" dirty="0"/>
              <a:t> property.</a:t>
            </a:r>
            <a:br>
              <a:rPr lang="en-US" altLang="en-US" sz="2000" b="0" dirty="0"/>
            </a:br>
            <a:br>
              <a:rPr lang="en-US" altLang="en-US" sz="2000" b="0" dirty="0"/>
            </a:br>
            <a:endParaRPr lang="en-US" altLang="en-US"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838200" y="999011"/>
            <a:ext cx="9753600"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altLang="en-US" sz="2800" dirty="0">
                <a:solidFill>
                  <a:srgbClr val="C00000"/>
                </a:solidFill>
              </a:rPr>
              <a:t>The box model consists of four main components, which are</a:t>
            </a:r>
            <a:endParaRPr lang="en-US" altLang="en-US" sz="2800" b="1" dirty="0">
              <a:solidFill>
                <a:srgbClr val="C0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47839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altLang="en-US" sz="2400" b="0" dirty="0"/>
            </a:br>
            <a:br>
              <a:rPr lang="en-US" altLang="en-US" dirty="0"/>
            </a:br>
            <a:br>
              <a:rPr lang="en-US" altLang="en-US" b="0" dirty="0"/>
            </a:br>
            <a:br>
              <a:rPr lang="en-US" altLang="en-US"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2372796" y="999011"/>
            <a:ext cx="7409447" cy="616321"/>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dirty="0"/>
              <a:t>The CSS Box model can be visually represented as:</a:t>
            </a: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6CD845D-1530-45A2-9BB3-4CA934387F67}"/>
              </a:ext>
            </a:extLst>
          </p:cNvPr>
          <p:cNvPicPr>
            <a:picLocks noChangeAspect="1"/>
          </p:cNvPicPr>
          <p:nvPr/>
        </p:nvPicPr>
        <p:blipFill>
          <a:blip r:embed="rId4"/>
          <a:stretch>
            <a:fillRect/>
          </a:stretch>
        </p:blipFill>
        <p:spPr>
          <a:xfrm>
            <a:off x="1524000" y="1803926"/>
            <a:ext cx="8649741" cy="486548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06095B8-72B6-4EF2-A0AE-14826B2A4B6F}"/>
              </a:ext>
            </a:extLst>
          </p:cNvPr>
          <p:cNvPicPr>
            <a:picLocks noChangeAspect="1"/>
          </p:cNvPicPr>
          <p:nvPr/>
        </p:nvPicPr>
        <p:blipFill>
          <a:blip r:embed="rId5"/>
          <a:stretch>
            <a:fillRect/>
          </a:stretch>
        </p:blipFill>
        <p:spPr>
          <a:xfrm>
            <a:off x="1524001" y="1805195"/>
            <a:ext cx="8915814" cy="4976605"/>
          </a:xfrm>
          <a:prstGeom prst="rect">
            <a:avLst/>
          </a:prstGeom>
        </p:spPr>
      </p:pic>
    </p:spTree>
    <p:extLst>
      <p:ext uri="{BB962C8B-B14F-4D97-AF65-F5344CB8AC3E}">
        <p14:creationId xmlns:p14="http://schemas.microsoft.com/office/powerpoint/2010/main" val="287660554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691532"/>
            <a:ext cx="11049000" cy="5090268"/>
          </a:xfrm>
        </p:spPr>
        <p:style>
          <a:lnRef idx="2">
            <a:schemeClr val="accent4"/>
          </a:lnRef>
          <a:fillRef idx="1">
            <a:schemeClr val="lt1"/>
          </a:fillRef>
          <a:effectRef idx="0">
            <a:schemeClr val="accent4"/>
          </a:effectRef>
          <a:fontRef idx="minor">
            <a:schemeClr val="dk1"/>
          </a:fontRef>
        </p:style>
        <p:txBody>
          <a:bodyPr/>
          <a:lstStyle/>
          <a:p>
            <a:br>
              <a:rPr lang="en-US" sz="2400" b="0" dirty="0">
                <a:solidFill>
                  <a:srgbClr val="000000"/>
                </a:solidFill>
                <a:latin typeface="Poppins"/>
              </a:rPr>
            </a:br>
            <a:r>
              <a:rPr lang="en-US" sz="2400" b="0">
                <a:solidFill>
                  <a:srgbClr val="000000"/>
                </a:solidFill>
                <a:latin typeface="Poppins"/>
              </a:rPr>
              <a:t>The total width and height of the element is calculated with the </a:t>
            </a:r>
            <a:r>
              <a:rPr lang="en-US" sz="2400" b="0" dirty="0">
                <a:solidFill>
                  <a:srgbClr val="000000"/>
                </a:solidFill>
                <a:latin typeface="Poppins"/>
              </a:rPr>
              <a:t>formula:</a:t>
            </a:r>
            <a:br>
              <a:rPr lang="en-US" sz="2400" b="0" dirty="0">
                <a:solidFill>
                  <a:srgbClr val="000000"/>
                </a:solidFill>
                <a:latin typeface="Poppins"/>
              </a:rPr>
            </a:br>
            <a:r>
              <a:rPr lang="en-US" sz="2400" dirty="0">
                <a:solidFill>
                  <a:srgbClr val="000000"/>
                </a:solidFill>
                <a:latin typeface="Poppins"/>
              </a:rPr>
              <a:t>Total Width</a:t>
            </a:r>
            <a:r>
              <a:rPr lang="en-US" sz="2400" b="0" dirty="0">
                <a:solidFill>
                  <a:srgbClr val="000000"/>
                </a:solidFill>
                <a:latin typeface="Poppins"/>
              </a:rPr>
              <a:t> = Width + Left Padding + Right Padding + Left Border + Right Border + Left Margin + Right Margin</a:t>
            </a:r>
            <a:br>
              <a:rPr lang="en-US" sz="2400" b="0" dirty="0">
                <a:solidFill>
                  <a:srgbClr val="000000"/>
                </a:solidFill>
                <a:latin typeface="Poppins"/>
              </a:rPr>
            </a:br>
            <a:r>
              <a:rPr lang="en-US" sz="2400" dirty="0">
                <a:solidFill>
                  <a:srgbClr val="000000"/>
                </a:solidFill>
                <a:latin typeface="Poppins"/>
              </a:rPr>
              <a:t>Total Height</a:t>
            </a:r>
            <a:r>
              <a:rPr lang="en-US" sz="2400" b="0" dirty="0">
                <a:solidFill>
                  <a:srgbClr val="000000"/>
                </a:solidFill>
                <a:latin typeface="Poppins"/>
              </a:rPr>
              <a:t> = Height + Top Padding + Bottom Padding + Top Border + Bottom Border + Top Margin + Bottom Margin</a:t>
            </a:r>
            <a:br>
              <a:rPr lang="en-US" sz="2400" b="0" dirty="0">
                <a:solidFill>
                  <a:srgbClr val="000000"/>
                </a:solidFill>
                <a:latin typeface="Poppins"/>
              </a:rPr>
            </a:br>
            <a:r>
              <a:rPr lang="en-US" sz="2400" b="0" dirty="0">
                <a:solidFill>
                  <a:srgbClr val="000000"/>
                </a:solidFill>
                <a:latin typeface="Poppins"/>
              </a:rPr>
              <a:t>    </a:t>
            </a:r>
            <a:r>
              <a:rPr lang="en-US" sz="2400" b="0" dirty="0">
                <a:solidFill>
                  <a:srgbClr val="000000"/>
                </a:solidFill>
                <a:highlight>
                  <a:srgbClr val="E6E8E7"/>
                </a:highlight>
                <a:latin typeface="Poppins"/>
              </a:rPr>
              <a:t>&lt;style&gt;</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p{</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width: 200px;</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height: 300px;</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padding: 15px;                             //Calculate the total height and width??</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border: 10px solid red;</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margin: 5px;</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a:t>
            </a:r>
            <a:br>
              <a:rPr lang="en-US" sz="2400" b="0" dirty="0">
                <a:solidFill>
                  <a:srgbClr val="000000"/>
                </a:solidFill>
                <a:highlight>
                  <a:srgbClr val="E6E8E7"/>
                </a:highlight>
                <a:latin typeface="Poppins"/>
              </a:rPr>
            </a:br>
            <a:r>
              <a:rPr lang="en-US" sz="2400" b="0" dirty="0">
                <a:solidFill>
                  <a:srgbClr val="000000"/>
                </a:solidFill>
                <a:highlight>
                  <a:srgbClr val="E6E8E7"/>
                </a:highlight>
                <a:latin typeface="Poppins"/>
              </a:rPr>
              <a:t>    &lt;/style&gt;</a:t>
            </a:r>
            <a:endParaRPr lang="en-US" altLang="en-US" sz="4400" dirty="0">
              <a:highlight>
                <a:srgbClr val="E6E8E7"/>
              </a:highlight>
            </a:endParaRPr>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3381325" y="752481"/>
            <a:ext cx="5168272" cy="62752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None/>
            </a:pPr>
            <a:r>
              <a:rPr lang="en-US" b="1" dirty="0"/>
              <a:t>Calculating the total dimension of the element</a:t>
            </a:r>
          </a:p>
          <a:p>
            <a:pPr algn="ctr" eaLnBrk="1" hangingPunct="1">
              <a:buNone/>
            </a:pPr>
            <a:endParaRPr lang="en-US" altLang="en-US" sz="36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47341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26115</TotalTime>
  <Words>3181</Words>
  <Application>Microsoft Office PowerPoint</Application>
  <PresentationFormat>Widescreen</PresentationFormat>
  <Paragraphs>91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Presentation</vt:lpstr>
      <vt:lpstr>PowerPoint Presentation</vt:lpstr>
      <vt:lpstr>General Guideline</vt:lpstr>
      <vt:lpstr> CSS CSS - Box Model, Selector, Combinators, Specificity, Flex-box/Grid, Display, Position, Media Query, Transition  </vt:lpstr>
      <vt:lpstr>  CSS stands for Cascading Style Sheets. It is a stylesheet language that is used to describe the visual presentation of a web page written in HTML (Hypertext Markup Language). HTML creates the structure of the page, while CSS adds styling to that structure.  CSS was created by Håkon Wium Lie to enhance the visual aspects of websites.  </vt:lpstr>
      <vt:lpstr> The term "cascade" refers to the priority  scheme determining which CSS rules are applied when multiple rules target an element.  This scheme takes into account specificity and inheritance, ensuring that the most specific and latest rules are applied.  Why use CSS? CSS is used to provide styling to HTML elements, making web pages visually appealing and user-friendly.  </vt:lpstr>
      <vt:lpstr> The CSS Box model defines how elements are rendered and how their dimensions are calculated. It describes the structure of an element as a rectangular box that has content, padding, a border, and a margin.       </vt:lpstr>
      <vt:lpstr>1. Content The innermost component of the box model is the actual content of the element. It can be text, image, video, etc. The content area is defined by the width and height properties. 2. Padding The space between the actual content and the border of the element is the padding. The padding area is defined by the property padding.  3. Border The border surrounds the content and padding and gives the visual border of the element. The border properties can be controlled using the border keyword.  4. Margin The margin is the space outside the element that separates it from other elements in the layout. The margin of the element is controlled by the margin property.  </vt:lpstr>
      <vt:lpstr>     </vt:lpstr>
      <vt:lpstr> The total width and height of the element is calculated with the formula: Total Width = Width + Left Padding + Right Padding + Left Border + Right Border + Left Margin + Right Margin Total Height = Height + Top Padding + Bottom Padding + Top Border + Bottom Border + Top Margin + Bottom Margin     &lt;style&gt;         p{             width: 200px;             height: 300px;             padding: 15px;                             //Calculate the total height and width??             border: 10px solid red;             margin: 5px;         }     &lt;/style&gt;</vt:lpstr>
      <vt:lpstr> Total Width = 200px (width) + 15px (left padding) + 15px (right padding) + 10px (left border) + 10px (right border) + 5px (left margin) + 5px (right margin) = 260px. Total Height = 300px (Height) + 15px (Top Padding) + 15px (Bottom Padding) + 10px (Top Border) + 10px (Bottom Border) + 5px (Top Margin) + 5px (Bottom Margin) = 360px     </vt:lpstr>
      <vt:lpstr>CSS selectors allow us to choose specific elements and apply styles to them. Suppose we want to add a custom style to only a specific tag(s). There, We can make use of CSS selector.   There are different types of CSS selectors, which are as follows: Universal Selector Element Selector Id Selector Class Selector Group Selector </vt:lpstr>
      <vt:lpstr>Universal selector represented by "*" targets all the HTML elements on the page. The syntax of Universal Selector is as follows:  * {     property : value; } Example    &lt;style&gt;         * {             color: purple;             text-align: center;         }     &lt;/style&gt;</vt:lpstr>
      <vt:lpstr>  The element selector selects the target element based on the specific type. Suppose you want to underline all the &lt;p&gt; tags; in this case, the element selector will be the best choice. syntax of Element Selector is as follows p {     property : value; } Example p{             text-decoration: underline;   } </vt:lpstr>
      <vt:lpstr> The ID selector targets the elements based on the specific ID. It is written with the hash “#” character followed by the ID name in the style sheet.  The syntax of ID Selector is as follows:  #ID {     property : value; }  #title {             text-align: center;             color: red;         } </vt:lpstr>
      <vt:lpstr>The class selector does the same job as the id selector, a class selector helps group various types of elements. Suppose, we want to give a custom style to a specific group of elements. In this case, the class selector is the best option. The syntax of Class Selector is as follows: .class {     property : value; } Example     .red {             color: red;         }</vt:lpstr>
      <vt:lpstr>The group selector is used to minimize the code. Commas "," are used to separate each selector in a grouping. This reduces the number of lines of code. The code also looks clean.   The syntax of Group Selector is as follows:  div, p, a {     property : value; }   </vt:lpstr>
      <vt:lpstr>It explains the relation between multiple or single selector. There are four major combinators  Descendant Selector It selects all the elements to present inside another specified HTML element.  Eg: div p{          background-color: aqua;          border: 10px solid red;          margin: 5px;      }      &lt;div&gt;       &lt;p&gt;ABES Engineering College&lt;/p&gt;       &lt;p&gt;ABES Engineering College&lt;/p&gt;       &lt;/div&gt;</vt:lpstr>
      <vt:lpstr> It selects only the first generation descendants of a specified element.  Eg:  div&gt;p {             color: wheat;             background-color: green;         }   </vt:lpstr>
      <vt:lpstr> As the name suggests this selector only selects the adjacent element to the specified element.  Eg: div+p {             color: wheat;             background-color: rebeccapurple;         } Now, the &lt;p&gt; tag right after &lt;div&gt; ends, would be selected.   &lt;div&gt;  &lt;/div&gt;  &lt;p&gt;ABES Engineering College&lt;/p&gt;  </vt:lpstr>
      <vt:lpstr>Unlike the adjacent selector, this one going to select all the &lt;p&gt; tags present after &lt;div&gt;.  Eg:  div~p {             color: wheat;             background-color: green;         }</vt:lpstr>
      <vt:lpstr> CSS Specificity helps determine what style will be applied to the HTML element(s) when there are overlapping or multiple CSS rules. It is a value or weight assigned to a CSS selector. The higher the specificity, the more precedence the selector has.     </vt:lpstr>
      <vt:lpstr> CSS stands for Cascading Stylesheets. The cascade is the algorithm for solving conflicts where multiple CSS rules apply to an HTML element.  The cascade algorithm has 4 distinct stages.  Position and order of appearance: the order in which your CSS rules appear Specificity: an algorithm that determines which CSS selector has the strongest match Origin: the order in which CSS appears and where it comes from, whether that is a browser style, CSS from a browser extension, or your authored CSS Importance: some CSS rules are weighted more heavily than others, especially with the !important rule type </vt:lpstr>
      <vt:lpstr> Inline Style &gt; ID Selector &gt; Class or Attribute Selector &gt; Element Selector &gt; Universal Selector     </vt:lpstr>
      <vt:lpstr> To calculate specificity, assign a value to each part of the selector: Universal Selector: 0 Element selectors and pseudo-elements: 1 Class selectors, attribute selectors, and pseudo-classes: 10 ID selectors: 100 Inline styles: 1000 Then, add up the values of all the parts in the selector. Here is an example  &lt;h1 id="title" class="h1"&gt;ABES&lt;/h1&gt; the specificity value will be 111 because ID has a specificity of 100, the class has a specificity of 10, and the h1 element has a specificity of 1. NOTE: In the case of a specificity tie, the rule that appears last in the CSS is applied.</vt:lpstr>
      <vt:lpstr>  This property specifies and determines how an element would be displayed on the website. Display Inline It only takes the space required for content, leaving the rest space for other elements to come. Setting other dimension properties isn’t like width, height, margin or padding is not allowed in Inline Display. Syntax:  {display: inline;} Display Block It takes the full width available across the website page leaving a new line before and after the element. Syntax:  {display: block;}   </vt:lpstr>
      <vt:lpstr> FlexBox aka Flexible Box Layout makes it easier to layout, align and style items in the container while maintaining the responsiveness of the website.   To create a flexbox you need to set the display of the container as flex Eg: {display: flex;}  This element is called the flex container, and stores the sub-elements which are known as flex items  </vt:lpstr>
      <vt:lpstr> The flex container properties are: 1. Flex Direction It defines in which direction the flex elements would be displayed. It takes values like row, column or “reverse” too. 2. Flex Wrap By using this property we can make our elements responsive for different screen sizes.  3. Justify Content This property is used to set the position of content or rather align content along the main axis. 4. Align Items Just like the justify-content property, align-items define the alignment of the flex container but along the cross-axis. </vt:lpstr>
      <vt:lpstr>5. Align Content This property is very similar to align item but here rather than the flex items, the content present in the item is selected for the property. .flex-container {             display: flex;             height: 200px;             flex-direction: row;             background-color: yellowgreen;             align-content: center;         } </vt:lpstr>
      <vt:lpstr>  The flex item properties are:  1. Order: As the name suggests, this property sets the order in which the flex items are shown. &lt;div style="order: 4;"&gt;1&lt;/div&gt; &lt;div style="order: 3;"&gt;2&lt;/div&gt; &lt;div style="order: 1;"&gt;3&lt;/div&gt; &lt;div style="order: 5;"&gt;4&lt;/div&gt; &lt;div style="order: 2;"&gt;5&lt;/div&gt;   </vt:lpstr>
      <vt:lpstr> By default, this property is zero and thus items have the same size. Eg: &lt;div&gt;1&lt;/div&gt; &lt;div&gt;2&lt;/div&gt; &lt;div style="flex-grow: 3;"&gt;3&lt;/div&gt; &lt;div&gt;4&lt;/div&gt; &lt;div&gt;5&lt;/div&gt;   </vt:lpstr>
      <vt:lpstr>3. Align Self This property allows default alignment to be overridden for the individual flex items.      </vt:lpstr>
      <vt:lpstr>1. The CSS Grid Layout Module offers a grid-based layout system, with rows and columns, making it easier to design web pages without having to use floats and positioning. 2. An HTML element becomes a grid container when its display property is set to grid or inline-grid.  .grid-container {   display: grid; }  </vt:lpstr>
      <vt:lpstr>.grid-container {   display: grid;   grid-template-columns: auto auto auto;   background-color: #2196F3;   padding: 10px; }  .grid-item {   background-color: rgba(255, 255, 255, 0.8);   border: 1px solid rgba(0, 0, 0, 0.8);   padding: 20px;   font-size: 30px;   text-align: center; } </vt:lpstr>
      <vt:lpstr>     </vt:lpstr>
      <vt:lpstr>The CSS positions allow you to precisely control the placement of an element on the web page.  It helps to determine how elements are placed inside the container element and how they interact with the other elements on the page. There are various types of position property values, such as: Static(Default) The elements are positioned according to the normal flow of the document. Syntax:  selector {       position: static; }</vt:lpstr>
      <vt:lpstr>   Elements are positioned relative to the normal position in the document. You can use the top, right, bottom, and left properties to move the element from its original position. Syntax: selector {       position: relative; }  &lt;style&gt;         img {             position: relative;             left: 100px;             top: 50px         }     &lt;/style&gt;  </vt:lpstr>
      <vt:lpstr> Elements are positioned relative to the closest positioned ancestor (parent), which means we need to have a parent element with a positioning other than 'static’. Note: An absolutely positioned element is removed from the normal flow. Example:     &lt;style&gt;         #about{             position: relative;         }         .logo{             position: absolute;             right: 10px;             top: 10px;         }     &lt;/style&gt;</vt:lpstr>
      <vt:lpstr>Elements are positioned relative to the viewport (screen) and do not move when the page is scrolled. This is useful for creating elements like fixed headers or footers. Example:    &lt;style&gt;         h1{             position: fixed;             top: 10px;             right: 20px;         }     &lt;/style&gt; </vt:lpstr>
      <vt:lpstr>  Position sticky is a hybrid between 'relative' and 'fixed'. It allows an element to become "stuck" to the top or bottom of its container when scrolling, but it behaves like relative positioning within the container until it reaches a specified offset. Example:         &lt;style&gt;         h1{             position: sticky;             top: 10px;             right: 20px;         }     &lt;/style&gt; </vt:lpstr>
      <vt:lpstr> Media queries are used when we want to customize our website's presentation according to the user's screen size. With the help of media queries, user can display different markups based upon the device's general type(mobile, desktop, tablet). It is a logical operation. Whenever a media query becomes true, then the related CSS is applied to the target element.    Syntax: @media media-type and (media-feature)</vt:lpstr>
      <vt:lpstr>     </vt:lpstr>
      <vt:lpstr> Transitions control the ease of transformation from one style to another when we hover over that element. Basically, you can control the time take for any transformation to occur.        </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User</cp:lastModifiedBy>
  <cp:revision>1420</cp:revision>
  <dcterms:created xsi:type="dcterms:W3CDTF">2004-06-12T09:53:42Z</dcterms:created>
  <dcterms:modified xsi:type="dcterms:W3CDTF">2024-09-15T06:35:04Z</dcterms:modified>
</cp:coreProperties>
</file>