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3" r:id="rId6"/>
    <p:sldId id="276" r:id="rId7"/>
    <p:sldId id="295" r:id="rId8"/>
    <p:sldId id="300" r:id="rId9"/>
    <p:sldId id="296" r:id="rId10"/>
    <p:sldId id="275" r:id="rId11"/>
    <p:sldId id="294" r:id="rId12"/>
    <p:sldId id="301" r:id="rId13"/>
    <p:sldId id="277" r:id="rId14"/>
    <p:sldId id="279" r:id="rId15"/>
    <p:sldId id="278" r:id="rId16"/>
    <p:sldId id="280" r:id="rId17"/>
    <p:sldId id="282" r:id="rId18"/>
    <p:sldId id="283" r:id="rId19"/>
    <p:sldId id="281" r:id="rId20"/>
    <p:sldId id="284" r:id="rId21"/>
    <p:sldId id="288" r:id="rId22"/>
    <p:sldId id="285" r:id="rId23"/>
    <p:sldId id="286" r:id="rId24"/>
    <p:sldId id="289" r:id="rId25"/>
    <p:sldId id="287" r:id="rId26"/>
    <p:sldId id="290" r:id="rId27"/>
    <p:sldId id="291" r:id="rId28"/>
    <p:sldId id="27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615" autoAdjust="0"/>
  </p:normalViewPr>
  <p:slideViewPr>
    <p:cSldViewPr showGuides="1">
      <p:cViewPr varScale="1">
        <p:scale>
          <a:sx n="68" d="100"/>
          <a:sy n="68" d="100"/>
        </p:scale>
        <p:origin x="600" y="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9/13/2021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9/13/2021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34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00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49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18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CBAB-0C31-4324-824B-8E6952B9A763}" type="datetime1">
              <a:rPr lang="en-US" smtClean="0"/>
              <a:t>9/13/2021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C9A3-DE58-4491-9BCE-32BE61F6E3AD}" type="datetime1">
              <a:rPr lang="en-US" smtClean="0"/>
              <a:t>9/13/2021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2E3B-2B77-48FD-84BC-96CAE0144929}" type="datetime1">
              <a:rPr lang="en-US" smtClean="0"/>
              <a:t>9/13/2021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54252" y="6428317"/>
            <a:ext cx="5097761" cy="241044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72B7-B15E-49C7-BF8A-02C8B3427830}" type="datetime1">
              <a:rPr lang="en-US" smtClean="0"/>
              <a:t>9/13/2021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614A-C7A2-4B4C-9C5A-1DAABDDC9160}" type="datetime1">
              <a:rPr lang="en-US" smtClean="0"/>
              <a:t>9/13/2021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39-984D-4011-A68B-B4DABB3509BD}" type="datetime1">
              <a:rPr lang="en-US" smtClean="0"/>
              <a:t>9/13/2021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8DD6-E336-41A6-8EFE-A69052C7973F}" type="datetime1">
              <a:rPr lang="en-US" smtClean="0"/>
              <a:t>9/13/2021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113-96F4-4601-AC93-825B38E15C6D}" type="datetime1">
              <a:rPr lang="en-US" smtClean="0"/>
              <a:t>9/13/2021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E53F-C86E-4756-8EEA-2C3EC7D9BF01}" type="datetime1">
              <a:rPr lang="en-US" smtClean="0"/>
              <a:t>9/13/2021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2DC6-BBFE-48D7-88FB-F3CB51142E5E}" type="datetime1">
              <a:rPr lang="en-US" smtClean="0"/>
              <a:t>9/13/2021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2C84FB-9157-494F-A50D-6C8306C6AB27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www.google.co.uk/chrom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google.com/document/d/e/2PACX-1vQNuhDC5pFXEVVNGasvddKuDHEXnqR033lsSD5tLA9NiEdHrsYM4MXVEXja2RnBgsCxK6XEo6YkMOFI/p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Introduction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22102" y="1234850"/>
            <a:ext cx="10224838" cy="233816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/>
              <a:t>HTML is the standard markup language for creating Web pages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/>
              <a:t>HTML describes the structure of a Web page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/>
              <a:t>HTML consists of a series of elements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/>
              <a:t>HTML elements tell the browser how to display the content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700" dirty="0"/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4077072"/>
            <a:ext cx="2152650" cy="2124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4077072"/>
            <a:ext cx="2143125" cy="2143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220" y="4258617"/>
            <a:ext cx="1905000" cy="1905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69876" y="3195615"/>
            <a:ext cx="180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  <a:p>
            <a:pPr algn="ctr"/>
            <a:r>
              <a:rPr lang="en-US" sz="1600" dirty="0" smtClean="0"/>
              <a:t>(Structure)</a:t>
            </a:r>
            <a:endParaRPr lang="en-IN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32178" y="3195615"/>
            <a:ext cx="180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</a:p>
          <a:p>
            <a:pPr algn="ctr"/>
            <a:r>
              <a:rPr lang="en-US" sz="1600" dirty="0" smtClean="0"/>
              <a:t>(Look and Feel)</a:t>
            </a:r>
            <a:endParaRPr lang="en-IN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432602" y="3134060"/>
            <a:ext cx="1803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pPr algn="ctr"/>
            <a:r>
              <a:rPr lang="en-US" sz="1600" dirty="0" smtClean="0"/>
              <a:t>(Behavior or Functionality)</a:t>
            </a:r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14292" y="6451204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1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204" y="980728"/>
            <a:ext cx="2724944" cy="1066800"/>
          </a:xfrm>
        </p:spPr>
        <p:txBody>
          <a:bodyPr/>
          <a:lstStyle/>
          <a:p>
            <a:pPr algn="ctr"/>
            <a:r>
              <a:rPr lang="en-US" dirty="0" smtClean="0"/>
              <a:t>Exercise - 1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9956" y="249289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Ex-1. Write a web page with Title “My First Web Page” and the display Text Paragraph “Hello World!”.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Editor – Notepad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Browser – Chrome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5900" y="4423495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Basic Setup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0196" y="5131381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Editor – </a:t>
            </a:r>
            <a:r>
              <a:rPr lang="en-US" sz="2400" b="1" dirty="0" smtClean="0">
                <a:solidFill>
                  <a:srgbClr val="7030A0"/>
                </a:solidFill>
              </a:rPr>
              <a:t>ATOM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Learn About HTML Boiler Plate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0276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9796" y="3753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HTML </a:t>
            </a:r>
            <a:r>
              <a:rPr lang="en-US" sz="2400" dirty="0" smtClean="0"/>
              <a:t>– Writing First HTML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8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– Structure of HTML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34312" y="1268760"/>
            <a:ext cx="2607771" cy="435318"/>
          </a:xfrm>
        </p:spPr>
        <p:txBody>
          <a:bodyPr anchor="t">
            <a:noAutofit/>
          </a:bodyPr>
          <a:lstStyle/>
          <a:p>
            <a:r>
              <a:rPr lang="en-US" sz="2400" dirty="0" smtClean="0"/>
              <a:t>Anatomy of HTML</a:t>
            </a:r>
            <a:endParaRPr lang="en-IN" sz="24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697847"/>
            <a:ext cx="6195633" cy="2536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0356" y="164965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&lt;!DOCTYPE HTML&gt;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4528" y="1659882"/>
            <a:ext cx="420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that this is an HTML5 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0356" y="19168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&lt;html&gt;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36065" y="1923919"/>
            <a:ext cx="3793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 the root element of an HTML Page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8223" y="221700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&lt;head&gt;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9173" y="2204864"/>
            <a:ext cx="281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ontains meta information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6090" y="25153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&lt;title&gt;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9173" y="2480798"/>
            <a:ext cx="394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specifies the title of the Page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1258" y="30596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&lt;body&gt;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946" y="2990847"/>
            <a:ext cx="375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defines the document body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0356" y="33598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&lt;p&gt;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2910" y="3339884"/>
            <a:ext cx="30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defines a paragraph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96" y="462351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Anatomy of an HTML Element</a:t>
            </a:r>
            <a:endParaRPr lang="en-IN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95" y="5085184"/>
            <a:ext cx="8054710" cy="147714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2518" y="6510328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5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52" y="0"/>
            <a:ext cx="847438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Elements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6826" y="1300836"/>
            <a:ext cx="3943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HTML Elements</a:t>
            </a:r>
            <a:endParaRPr 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Empty Elements</a:t>
            </a:r>
            <a:endParaRPr lang="en-IN" sz="1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Nested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Inline and Block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4292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13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93424" y="1215446"/>
            <a:ext cx="623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Nested Elements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 HTML documents consist of nested HTML </a:t>
            </a:r>
            <a:r>
              <a:rPr lang="en-US" dirty="0" smtClean="0"/>
              <a:t>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Most HTML elements can contain any number of further elements (except empty </a:t>
            </a:r>
            <a:r>
              <a:rPr lang="en-US" dirty="0" smtClean="0"/>
              <a:t>elements)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780" y="2974580"/>
            <a:ext cx="516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Empty Elements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Empty elements (also called self-closing or void elements) are not container tags. i.e., you can not write </a:t>
            </a:r>
            <a:r>
              <a:rPr lang="en-US" dirty="0" smtClean="0">
                <a:solidFill>
                  <a:srgbClr val="C00000"/>
                </a:solidFill>
              </a:rPr>
              <a:t>&lt;br&gt; </a:t>
            </a:r>
            <a:r>
              <a:rPr lang="en-US" dirty="0" smtClean="0">
                <a:solidFill>
                  <a:srgbClr val="00B0F0"/>
                </a:solidFill>
              </a:rPr>
              <a:t>some content </a:t>
            </a:r>
            <a:r>
              <a:rPr lang="en-US" dirty="0" smtClean="0">
                <a:solidFill>
                  <a:srgbClr val="C00000"/>
                </a:solidFill>
              </a:rPr>
              <a:t>&lt;/br&gt;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5001897"/>
            <a:ext cx="4927604" cy="821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526" y="3212976"/>
            <a:ext cx="556950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856983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– Elements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66826" y="1300836"/>
            <a:ext cx="3943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HTML Elements</a:t>
            </a:r>
            <a:endParaRPr lang="en-US" sz="24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Empty Elements</a:t>
            </a:r>
            <a:endParaRPr lang="en-I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Nested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Inline and Block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0276" y="6430780"/>
            <a:ext cx="2664296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14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25594" y="1192098"/>
            <a:ext cx="623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Block Elements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 HTML documents consist of nested HTML </a:t>
            </a:r>
            <a:r>
              <a:rPr lang="en-US" dirty="0" smtClean="0"/>
              <a:t>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Most HTML elements can contain any number of further elements (except empty </a:t>
            </a:r>
            <a:r>
              <a:rPr lang="en-US" dirty="0" smtClean="0"/>
              <a:t>elements)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940" y="2974580"/>
            <a:ext cx="516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Inline Elements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Inline elements are contained within block-level </a:t>
            </a:r>
            <a:r>
              <a:rPr lang="en-US" dirty="0" smtClean="0"/>
              <a:t>elements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/>
              <a:t>An </a:t>
            </a:r>
            <a:r>
              <a:rPr lang="en-US" b="1" dirty="0"/>
              <a:t>inline element will not cause a new line to appear in the </a:t>
            </a:r>
            <a:r>
              <a:rPr lang="en-US" b="1" dirty="0" smtClean="0"/>
              <a:t>document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2" y="3174318"/>
            <a:ext cx="4880400" cy="694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2" y="4772439"/>
            <a:ext cx="5279268" cy="7052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5780" y="5446167"/>
            <a:ext cx="93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5" y="5802376"/>
            <a:ext cx="3622464" cy="556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24506" y="3975908"/>
            <a:ext cx="93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384" y="4379518"/>
            <a:ext cx="4585738" cy="14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20891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Elements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0276" y="6430780"/>
            <a:ext cx="2664296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15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5940" y="3962652"/>
            <a:ext cx="623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Insensitivity in HTML Tags and Attributes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940" y="2708920"/>
            <a:ext cx="51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Inline Elements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09836" y="2265734"/>
            <a:ext cx="10427855" cy="276999"/>
          </a:xfrm>
          <a:prstGeom prst="rect">
            <a:avLst/>
          </a:prstGeom>
          <a:solidFill>
            <a:srgbClr val="D5E9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44261"/>
                </a:solidFill>
                <a:effectLst/>
                <a:latin typeface="-apple-system"/>
              </a:rPr>
              <a:t>The block-level elements should not be placed within inline-level elements. For example,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44261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44261"/>
                </a:solidFill>
                <a:effectLst/>
                <a:latin typeface="-apple-system"/>
              </a:rPr>
              <a:t> element should not be placed inside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44261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44261"/>
                </a:solidFill>
                <a:effectLst/>
                <a:latin typeface="-apple-system"/>
              </a:rPr>
              <a:t> element.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09836" y="1865190"/>
            <a:ext cx="8573744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The most commonly used block-level elements are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through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&lt;ol&gt;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&lt;ul&gt;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 and so on.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37829" y="3173315"/>
            <a:ext cx="8784976" cy="4616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The commonly used inline-level elements are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&lt;a&gt;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&lt;em&gt;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&lt;code&gt;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, etc.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796" y="1539250"/>
            <a:ext cx="623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Block Elements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7829" y="5505620"/>
            <a:ext cx="1044115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However, it is strongly recommended to use lowercase for tag and attribute names. This will help to make sure the code is readable and compliant with future upgrades (XHTML is case sensitive).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40" y="4727083"/>
            <a:ext cx="4574038" cy="55271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5820" y="4365104"/>
            <a:ext cx="957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 HTML, tag and attribute names are not case-sensitive (but most attribute values are case-sensitive)</a:t>
            </a:r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Attributes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16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211262"/>
            <a:ext cx="82809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HTML Attributes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All HTML elements can have </a:t>
            </a:r>
            <a:r>
              <a:rPr lang="en-US" sz="1600" b="1" dirty="0">
                <a:solidFill>
                  <a:srgbClr val="000000"/>
                </a:solidFill>
              </a:rPr>
              <a:t>attributes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Attributes provide </a:t>
            </a:r>
            <a:r>
              <a:rPr lang="en-US" sz="1600" b="1" dirty="0">
                <a:solidFill>
                  <a:srgbClr val="000000"/>
                </a:solidFill>
              </a:rPr>
              <a:t>additional information</a:t>
            </a:r>
            <a:r>
              <a:rPr lang="en-US" sz="1600" dirty="0">
                <a:solidFill>
                  <a:srgbClr val="000000"/>
                </a:solidFill>
              </a:rPr>
              <a:t> about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Attributes are always specified in </a:t>
            </a:r>
            <a:r>
              <a:rPr lang="en-US" sz="1600" b="1" dirty="0">
                <a:solidFill>
                  <a:srgbClr val="000000"/>
                </a:solidFill>
              </a:rPr>
              <a:t>the start tag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Attributes usually come in name/value pairs like: </a:t>
            </a:r>
            <a:r>
              <a:rPr lang="en-US" sz="1600" b="1" dirty="0">
                <a:solidFill>
                  <a:srgbClr val="000000"/>
                </a:solidFill>
              </a:rPr>
              <a:t>name="value</a:t>
            </a:r>
            <a:r>
              <a:rPr lang="en-US" sz="1600" b="1" dirty="0" smtClean="0">
                <a:solidFill>
                  <a:srgbClr val="000000"/>
                </a:solidFill>
              </a:rPr>
              <a:t>"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212976"/>
            <a:ext cx="8568952" cy="5723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838" y="4066336"/>
            <a:ext cx="9909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2121"/>
                </a:solidFill>
              </a:rPr>
              <a:t>An attribute should have: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12121"/>
                </a:solidFill>
              </a:rPr>
              <a:t>A space between it and the element name. (For an element with more than one attribute, the attributes should be separated by spaces too.)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12121"/>
                </a:solidFill>
              </a:rPr>
              <a:t>The attribute name, followed by an equal sign.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12121"/>
                </a:solidFill>
              </a:rPr>
              <a:t>An attribute value, wrapped with opening and closing quote marks.</a:t>
            </a:r>
            <a:endParaRPr lang="en-US" sz="1600" b="0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17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Attributes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17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304643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Boolean Attributes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56174" y="1813371"/>
            <a:ext cx="892899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cs typeface="Arial" panose="020B0604020202020204" pitchFamily="34" charset="0"/>
              </a:rPr>
              <a:t>Boolean attributes can only have one value, which is generally the same as the attribute name. For example, consider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disabled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cs typeface="Arial" panose="020B0604020202020204" pitchFamily="34" charset="0"/>
              </a:rPr>
              <a:t> attribute, which you can assign to form input elements. (You use this to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cs typeface="Arial" panose="020B0604020202020204" pitchFamily="34" charset="0"/>
              </a:rPr>
              <a:t>disable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cs typeface="Arial" panose="020B0604020202020204" pitchFamily="34" charset="0"/>
              </a:rPr>
              <a:t> the form input elements so the user can't make entries). For Example: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691811"/>
            <a:ext cx="5034275" cy="630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690643"/>
            <a:ext cx="5033265" cy="609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06380" y="27837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549796" y="3718678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Some Commonly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sed Attributes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197868" y="4180945"/>
            <a:ext cx="8928992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href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attribute in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&lt;a&gt;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tag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src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attribute in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&lt;img&gt; 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width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and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height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attribute in </a:t>
            </a:r>
            <a:r>
              <a:rPr lang="en-US" altLang="en-US" sz="1600" dirty="0">
                <a:solidFill>
                  <a:srgbClr val="C00000"/>
                </a:solidFill>
                <a:latin typeface="+mn-lt"/>
              </a:rPr>
              <a:t>&lt;img&gt;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tag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alt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attribute in </a:t>
            </a:r>
            <a:r>
              <a:rPr lang="en-US" altLang="en-US" sz="1600" dirty="0">
                <a:solidFill>
                  <a:srgbClr val="C00000"/>
                </a:solidFill>
                <a:latin typeface="+mn-lt"/>
              </a:rPr>
              <a:t>&lt;img&gt;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tag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style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attribute in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&lt;p&gt;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tag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title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attribute in 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&lt;p&gt;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tag </a:t>
            </a:r>
          </a:p>
        </p:txBody>
      </p:sp>
    </p:spTree>
    <p:extLst>
      <p:ext uri="{BB962C8B-B14F-4D97-AF65-F5344CB8AC3E}">
        <p14:creationId xmlns:p14="http://schemas.microsoft.com/office/powerpoint/2010/main" val="36754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Images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99083" y="6582892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7643" y="6309843"/>
            <a:ext cx="1219201" cy="273049"/>
          </a:xfrm>
        </p:spPr>
        <p:txBody>
          <a:bodyPr/>
          <a:lstStyle/>
          <a:p>
            <a:fld id="{AAEAE4A8-A6E5-453E-B946-FB774B73F48C}" type="slidenum">
              <a:rPr lang="en-IN" smtClean="0"/>
              <a:t>18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304643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&lt;img&gt;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7828" y="1677377"/>
            <a:ext cx="10153128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&lt;img&gt;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tag is used to embed an image in a web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Images are not technically inserted into a web page; images are linked to web pages. The &lt;img&gt; tag creates a holding space for the referenced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&lt;img&gt;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tag is an empty tag, it contains attributes only, and does not have a closing 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&lt;img&gt;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tag has two required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src - Specifies the path to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alt - Specifies an alternate text for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FF"/>
                </a:solidFill>
                <a:latin typeface="+mn-lt"/>
              </a:rPr>
              <a:t>&lt;</a:t>
            </a:r>
            <a:r>
              <a:rPr lang="en-US" altLang="en-US" sz="1600" dirty="0" smtClean="0">
                <a:solidFill>
                  <a:srgbClr val="C00000"/>
                </a:solidFill>
                <a:latin typeface="+mn-lt"/>
              </a:rPr>
              <a:t>img</a:t>
            </a:r>
            <a:r>
              <a:rPr lang="en-US" altLang="en-US" sz="1600" dirty="0" smtClean="0">
                <a:latin typeface="+mn-lt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src</a:t>
            </a:r>
            <a:r>
              <a:rPr lang="en-US" altLang="en-US" sz="1600" dirty="0" smtClean="0">
                <a:solidFill>
                  <a:srgbClr val="0000FF"/>
                </a:solidFill>
                <a:latin typeface="+mn-lt"/>
              </a:rPr>
              <a:t>=“URL” </a:t>
            </a: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alt</a:t>
            </a:r>
            <a:r>
              <a:rPr lang="en-US" altLang="en-US" sz="1600" dirty="0" smtClean="0">
                <a:solidFill>
                  <a:srgbClr val="0000FF"/>
                </a:solidFill>
                <a:latin typeface="+mn-lt"/>
              </a:rPr>
              <a:t>=“alternate text”&gt;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592" y="4958852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src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Attribute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54667" y="5344261"/>
            <a:ext cx="1015312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required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src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attribute specifies the path(URL) to the image.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6635" y="5642291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alt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Attribute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854667" y="5935621"/>
            <a:ext cx="1015312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required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alt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attribute provides the alternate text for the image, in case image could not be rendered from the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src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location.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5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Images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304643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Image Size – Width and Height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9836" y="1796103"/>
            <a:ext cx="1015312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style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attribute is used to specify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the width and height of an image on a web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Alternatively, 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you can use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and</a:t>
            </a:r>
            <a:r>
              <a:rPr lang="en-US" altLang="en-US" sz="1600" dirty="0" smtClean="0">
                <a:solidFill>
                  <a:srgbClr val="DC143C"/>
                </a:solidFill>
              </a:rPr>
              <a:t> </a:t>
            </a:r>
            <a:r>
              <a:rPr lang="en-US" altLang="en-US" sz="1600" dirty="0" smtClean="0">
                <a:solidFill>
                  <a:srgbClr val="DC143C"/>
                </a:solidFill>
                <a:latin typeface="+mn-lt"/>
              </a:rPr>
              <a:t>height</a:t>
            </a:r>
            <a:r>
              <a:rPr lang="en-US" altLang="en-US" sz="1600" dirty="0" smtClean="0">
                <a:solidFill>
                  <a:srgbClr val="DC143C"/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attributes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.</a:t>
            </a:r>
          </a:p>
          <a:p>
            <a:pPr lvl="0"/>
            <a:endParaRPr lang="en-US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  <a:p>
            <a:pPr lvl="0"/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078975"/>
            <a:ext cx="9343090" cy="539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3" y="3120903"/>
            <a:ext cx="9868023" cy="42179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1804" y="4103698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Rendering Image from a different folder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909836" y="4687491"/>
            <a:ext cx="101531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If you have your image in another folder (a sub-folder or in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a folder having a completely different path), then you must include the “complete path” or “relative path” in the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src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 attribute.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  <a:p>
            <a:pPr lvl="0"/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+mn-lt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img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src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66FF"/>
                </a:solidFill>
                <a:effectLst/>
                <a:latin typeface="+mn-lt"/>
              </a:rPr>
              <a:t>=“c:/users/images/img.png”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alt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66FF"/>
                </a:solidFill>
                <a:effectLst/>
                <a:latin typeface="+mn-lt"/>
              </a:rPr>
              <a:t>=“My Image”&gt;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366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1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Setting up the “Context”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0316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3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Links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20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304643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Link Tag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7828" y="1751614"/>
            <a:ext cx="59751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 HTML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&lt;a&gt;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tag defines a hyperlink. It has the following syntax: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036677"/>
            <a:ext cx="6480720" cy="52822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7828" y="2420888"/>
            <a:ext cx="957313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 most important attribute of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&lt;a&gt;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 element is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href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 attribute, which indicates the link's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link 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 is the part that will be visible to the reader.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Clicking on the link text, will send the reader to the specified URL address.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3717032"/>
            <a:ext cx="7400255" cy="4235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1804" y="4149080"/>
            <a:ext cx="2160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Bookmark Anchors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09836" y="4509120"/>
            <a:ext cx="9577064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Creating bookmarks is a two-step process: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Add the id attribute on the element where you want to jump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Then use that id attribute value preceded by the hash sign (#) as the value of the href attribute of the &lt;a&gt; tag, as shown in the following example: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8" y="5661121"/>
            <a:ext cx="7416824" cy="6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Links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21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304643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Link Tag – The </a:t>
            </a:r>
            <a:r>
              <a:rPr lang="en-US" sz="2000" dirty="0" smtClean="0">
                <a:solidFill>
                  <a:srgbClr val="FF0000"/>
                </a:solidFill>
              </a:rPr>
              <a:t>target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attribute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81844" y="1701788"/>
            <a:ext cx="10009112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By default, the linked page will be displayed in the current browser window. To change this, you must specify another target for the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attribute specifies where to open the linked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attribute can have one of the following values: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_self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Default. Opens the document in the same window/tab as it was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_blank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Opens the document in a new window or 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_parent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Opens the document in the parent 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_top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Opens the document in the full body of the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Example: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2" y="5148799"/>
            <a:ext cx="8357396" cy="4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Styles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22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9796" y="1304643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Style Attribute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56174" y="1936482"/>
            <a:ext cx="892899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 dirty="0">
                <a:solidFill>
                  <a:srgbClr val="212121"/>
                </a:solidFill>
                <a:latin typeface="+mn-lt"/>
                <a:cs typeface="Arial" panose="020B0604020202020204" pitchFamily="34" charset="0"/>
              </a:rPr>
              <a:t>The HTML style attribute is used to add styles to an element, such as color, font, size, and more.</a:t>
            </a:r>
          </a:p>
          <a:p>
            <a:pPr lvl="0"/>
            <a:endParaRPr lang="en-US" altLang="en-US" sz="1600" dirty="0">
              <a:solidFill>
                <a:srgbClr val="21212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804" y="3323606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Commonly Used Properties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6174" y="2417495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N" i="1" dirty="0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N" i="1" dirty="0">
                <a:solidFill>
                  <a:srgbClr val="0000CD"/>
                </a:solidFill>
                <a:latin typeface="Consolas" panose="020B0609020204030204" pitchFamily="49" charset="0"/>
              </a:rPr>
              <a:t>property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n-IN" i="1" dirty="0">
                <a:solidFill>
                  <a:srgbClr val="0000CD"/>
                </a:solidFill>
                <a:latin typeface="Consolas" panose="020B0609020204030204" pitchFamily="49" charset="0"/>
              </a:rPr>
              <a:t>value;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9479" y="2902174"/>
            <a:ext cx="8201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 </a:t>
            </a:r>
            <a:r>
              <a:rPr lang="en-US" sz="1600" b="1" i="1" dirty="0">
                <a:solidFill>
                  <a:srgbClr val="000000"/>
                </a:solidFill>
              </a:rPr>
              <a:t>property</a:t>
            </a:r>
            <a:r>
              <a:rPr lang="en-US" sz="1600" dirty="0">
                <a:solidFill>
                  <a:srgbClr val="000000"/>
                </a:solidFill>
              </a:rPr>
              <a:t> is a CSS property. The </a:t>
            </a:r>
            <a:r>
              <a:rPr lang="en-US" sz="1600" b="1" i="1" dirty="0">
                <a:solidFill>
                  <a:srgbClr val="000000"/>
                </a:solidFill>
              </a:rPr>
              <a:t>value</a:t>
            </a:r>
            <a:r>
              <a:rPr lang="en-US" sz="1600" dirty="0">
                <a:solidFill>
                  <a:srgbClr val="000000"/>
                </a:solidFill>
              </a:rPr>
              <a:t> is a CSS value.</a:t>
            </a:r>
            <a:endParaRPr lang="en-IN" sz="16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56174" y="3775392"/>
            <a:ext cx="375000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background-color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for background color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for text colors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font-family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for text fonts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font-size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for text sizes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</a:rPr>
              <a:t>text-align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for text alignment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174" y="5405951"/>
            <a:ext cx="622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We will cover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 attribute in detail during CSS discussion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Styles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684343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2812" y="6411294"/>
            <a:ext cx="1219201" cy="273049"/>
          </a:xfrm>
        </p:spPr>
        <p:txBody>
          <a:bodyPr/>
          <a:lstStyle/>
          <a:p>
            <a:fld id="{AAEAE4A8-A6E5-453E-B946-FB774B73F48C}" type="slidenum">
              <a:rPr lang="en-IN" smtClean="0"/>
              <a:t>23</a:t>
            </a:fld>
            <a:endParaRPr lang="en-IN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69452" y="1268760"/>
            <a:ext cx="4228816" cy="412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Text Formatting Tags</a:t>
            </a:r>
            <a:endParaRPr lang="en-US" altLang="en-US" sz="2400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707" y="1681012"/>
            <a:ext cx="3960440" cy="165066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&lt;b&gt; </a:t>
            </a:r>
            <a:r>
              <a:rPr lang="en-US" altLang="en-US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Bold Face</a:t>
            </a:r>
            <a:r>
              <a:rPr lang="en-US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&lt;/b&gt;</a:t>
            </a:r>
            <a:endParaRPr lang="en-US" alt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&lt;i&gt; </a:t>
            </a:r>
            <a:r>
              <a:rPr lang="en-US" alt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Italics </a:t>
            </a: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&lt;/i&gt;</a:t>
            </a:r>
            <a:endParaRPr lang="en-US" alt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&lt;u&gt; </a:t>
            </a:r>
            <a:r>
              <a:rPr lang="en-US" altLang="en-US" u="sng" dirty="0">
                <a:solidFill>
                  <a:schemeClr val="tx2">
                    <a:lumMod val="65000"/>
                    <a:lumOff val="35000"/>
                  </a:schemeClr>
                </a:solidFill>
              </a:rPr>
              <a:t>Underline</a:t>
            </a:r>
            <a:r>
              <a:rPr lang="en-US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&lt;/u&gt;</a:t>
            </a:r>
            <a:endParaRPr lang="en-US" alt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&lt;p&gt; </a:t>
            </a:r>
            <a:r>
              <a:rPr lang="en-US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New Paragraph </a:t>
            </a: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&lt;/p&gt;</a:t>
            </a:r>
            <a:endParaRPr lang="en-US" alt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&lt;br&gt; </a:t>
            </a:r>
            <a:r>
              <a:rPr lang="en-US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Next </a:t>
            </a:r>
            <a:r>
              <a:rPr lang="en-US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Line or Line Break</a:t>
            </a:r>
            <a:endParaRPr lang="en-US" alt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71912" y="3449552"/>
            <a:ext cx="2960340" cy="494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Changing the Font</a:t>
            </a:r>
            <a:endParaRPr lang="en-US" altLang="en-US" sz="2400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083" y="3999957"/>
            <a:ext cx="7805341" cy="175988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&lt;font </a:t>
            </a:r>
            <a:r>
              <a:rPr lang="en-US" altLang="en-US" dirty="0" smtClean="0">
                <a:solidFill>
                  <a:srgbClr val="FF0000"/>
                </a:solidFill>
              </a:rPr>
              <a:t>face</a:t>
            </a:r>
            <a:r>
              <a:rPr lang="en-US" altLang="en-US" dirty="0" smtClean="0"/>
              <a:t> </a:t>
            </a:r>
            <a:r>
              <a:rPr lang="en-US" altLang="en-US" dirty="0"/>
              <a:t>= “</a:t>
            </a:r>
            <a:r>
              <a:rPr lang="en-US" altLang="en-US" dirty="0" smtClean="0"/>
              <a:t>font_name</a:t>
            </a:r>
            <a:r>
              <a:rPr lang="en-US" altLang="en-US" dirty="0"/>
              <a:t>”&gt; … </a:t>
            </a:r>
            <a:r>
              <a:rPr lang="en-US" altLang="en-US" dirty="0" smtClean="0"/>
              <a:t>&lt;/font&gt; </a:t>
            </a:r>
          </a:p>
          <a:p>
            <a:r>
              <a:rPr lang="en-US" altLang="en-US" dirty="0" smtClean="0"/>
              <a:t>can </a:t>
            </a:r>
            <a:r>
              <a:rPr lang="en-US" altLang="en-US" dirty="0"/>
              <a:t>be used to change the font of the enclosed text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</a:t>
            </a:r>
            <a:r>
              <a:rPr lang="en-US" altLang="en-US" dirty="0"/>
              <a:t>change the size of text </a:t>
            </a:r>
            <a:endParaRPr lang="en-US" altLang="en-US" dirty="0" smtClean="0"/>
          </a:p>
          <a:p>
            <a:r>
              <a:rPr lang="en-US" altLang="en-US" dirty="0" smtClean="0"/>
              <a:t>&lt;font </a:t>
            </a:r>
            <a:r>
              <a:rPr lang="en-US" altLang="en-US" dirty="0" smtClean="0">
                <a:solidFill>
                  <a:srgbClr val="FF0000"/>
                </a:solidFill>
              </a:rPr>
              <a:t>size</a:t>
            </a:r>
            <a:r>
              <a:rPr lang="en-US" altLang="en-US" dirty="0" smtClean="0"/>
              <a:t>=n</a:t>
            </a:r>
            <a:r>
              <a:rPr lang="en-US" altLang="en-US" dirty="0"/>
              <a:t>&gt; …. </a:t>
            </a:r>
            <a:r>
              <a:rPr lang="en-US" altLang="en-US" dirty="0" smtClean="0"/>
              <a:t>&lt;/font&gt; </a:t>
            </a:r>
            <a:r>
              <a:rPr lang="en-US" altLang="en-US" dirty="0"/>
              <a:t>where n is a number between 1 and 7</a:t>
            </a:r>
          </a:p>
          <a:p>
            <a:endParaRPr lang="en-US" altLang="en-US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809448" y="938213"/>
            <a:ext cx="2326059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Aligning Text</a:t>
            </a:r>
            <a:endParaRPr lang="en-US" altLang="en-US" sz="2400" dirty="0"/>
          </a:p>
        </p:txBody>
      </p:sp>
      <p:sp>
        <p:nvSpPr>
          <p:cNvPr id="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6420" y="1647326"/>
            <a:ext cx="5917231" cy="152456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align</a:t>
            </a:r>
            <a:r>
              <a:rPr lang="en-US" altLang="en-US" dirty="0" smtClean="0"/>
              <a:t> </a:t>
            </a:r>
            <a:r>
              <a:rPr lang="en-US" altLang="en-US" dirty="0"/>
              <a:t>attribute can be inserted in the &lt;P&gt; and </a:t>
            </a:r>
            <a:r>
              <a:rPr lang="en-US" altLang="en-US" dirty="0" smtClean="0">
                <a:solidFill>
                  <a:srgbClr val="FF0000"/>
                </a:solidFill>
              </a:rPr>
              <a:t>&lt;h</a:t>
            </a:r>
            <a:r>
              <a:rPr lang="en-US" altLang="en-US" dirty="0" smtClean="0">
                <a:solidFill>
                  <a:srgbClr val="00B05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&gt; </a:t>
            </a:r>
            <a:r>
              <a:rPr lang="en-US" altLang="en-US" dirty="0"/>
              <a:t>tags to right justify, center, or left justify the text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&lt;h1 </a:t>
            </a:r>
            <a:r>
              <a:rPr lang="en-US" altLang="en-US" dirty="0" smtClean="0">
                <a:solidFill>
                  <a:srgbClr val="FF0000"/>
                </a:solidFill>
              </a:rPr>
              <a:t>align</a:t>
            </a:r>
            <a:r>
              <a:rPr lang="en-US" altLang="en-US" dirty="0" smtClean="0"/>
              <a:t>=center&gt; Hello World &lt;/h1&gt;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80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Tables</a:t>
            </a:r>
            <a:endParaRPr lang="en-US" sz="4000" dirty="0"/>
          </a:p>
        </p:txBody>
      </p:sp>
      <p:sp>
        <p:nvSpPr>
          <p:cNvPr id="19" name="AutoShape 2" descr="Plumber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52488"/>
            <a:ext cx="1790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4252" y="6684343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906" y="1255694"/>
            <a:ext cx="7404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dirty="0"/>
              <a:t>Tables can be used to display rows and columns of data, create multi-column text, captions for images, and sidebars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dirty="0"/>
              <a:t>The </a:t>
            </a:r>
            <a:r>
              <a:rPr lang="en-US" altLang="en-US" sz="1600" dirty="0" smtClean="0">
                <a:solidFill>
                  <a:srgbClr val="C00000"/>
                </a:solidFill>
              </a:rPr>
              <a:t>&lt;table&gt; </a:t>
            </a:r>
            <a:r>
              <a:rPr lang="en-US" altLang="en-US" sz="1600" dirty="0"/>
              <a:t>tag is used to create a </a:t>
            </a:r>
            <a:r>
              <a:rPr lang="en-US" altLang="en-US" sz="1600" dirty="0" smtClean="0"/>
              <a:t>table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1600" dirty="0" smtClean="0"/>
              <a:t>The</a:t>
            </a:r>
            <a:r>
              <a:rPr lang="en-US" altLang="en-US" sz="1600" dirty="0" smtClean="0">
                <a:solidFill>
                  <a:srgbClr val="C00000"/>
                </a:solidFill>
              </a:rPr>
              <a:t> &lt;tr&gt;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tag </a:t>
            </a:r>
            <a:r>
              <a:rPr lang="en-US" altLang="en-US" sz="1600" dirty="0" smtClean="0"/>
              <a:t>is used to add a row member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1600" dirty="0" smtClean="0"/>
              <a:t>The</a:t>
            </a:r>
            <a:r>
              <a:rPr lang="en-US" altLang="en-US" sz="1600" dirty="0" smtClean="0">
                <a:solidFill>
                  <a:srgbClr val="C00000"/>
                </a:solidFill>
              </a:rPr>
              <a:t> &lt;td&gt; </a:t>
            </a:r>
            <a:r>
              <a:rPr lang="en-US" altLang="en-US" sz="1600" dirty="0"/>
              <a:t>tag is used to add a </a:t>
            </a:r>
            <a:r>
              <a:rPr lang="en-US" altLang="en-US" sz="1600" dirty="0" smtClean="0"/>
              <a:t>column/cell </a:t>
            </a:r>
            <a:r>
              <a:rPr lang="en-US" altLang="en-US" sz="1600" dirty="0"/>
              <a:t>member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62439" y="2780928"/>
            <a:ext cx="2363621" cy="411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Table Border</a:t>
            </a:r>
            <a:endParaRPr lang="en-US" altLang="en-US" sz="2400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848" y="3039922"/>
            <a:ext cx="8576964" cy="1425693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300" dirty="0"/>
              <a:t>The </a:t>
            </a:r>
            <a:r>
              <a:rPr lang="en-US" altLang="en-US" sz="2300" dirty="0" smtClean="0">
                <a:solidFill>
                  <a:srgbClr val="FF0000"/>
                </a:solidFill>
              </a:rPr>
              <a:t>border</a:t>
            </a:r>
            <a:r>
              <a:rPr lang="en-US" altLang="en-US" sz="2300" dirty="0" smtClean="0">
                <a:solidFill>
                  <a:schemeClr val="tx1"/>
                </a:solidFill>
              </a:rPr>
              <a:t>=n</a:t>
            </a:r>
            <a:r>
              <a:rPr lang="en-US" altLang="en-US" sz="2300" dirty="0" smtClean="0"/>
              <a:t> </a:t>
            </a:r>
            <a:r>
              <a:rPr lang="en-US" altLang="en-US" sz="2300" dirty="0"/>
              <a:t>attribute allows you to add a border n pixels thick around the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300" dirty="0"/>
              <a:t>To make a solid border color, use the </a:t>
            </a:r>
            <a:r>
              <a:rPr lang="en-US" altLang="en-US" sz="2300" dirty="0" smtClean="0">
                <a:solidFill>
                  <a:srgbClr val="FF0000"/>
                </a:solidFill>
              </a:rPr>
              <a:t>bordercolor</a:t>
            </a:r>
            <a:r>
              <a:rPr lang="en-US" altLang="en-US" sz="2300" dirty="0" smtClean="0">
                <a:solidFill>
                  <a:schemeClr val="tx1"/>
                </a:solidFill>
              </a:rPr>
              <a:t>=</a:t>
            </a:r>
            <a:r>
              <a:rPr lang="en-US" altLang="en-US" sz="2300" dirty="0" smtClean="0"/>
              <a:t>“</a:t>
            </a:r>
            <a:r>
              <a:rPr lang="en-US" altLang="en-US" sz="2300" dirty="0"/>
              <a:t>color” attribute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300" dirty="0"/>
              <a:t>To make a shaded colored border, use </a:t>
            </a:r>
            <a:r>
              <a:rPr lang="en-US" altLang="en-US" sz="2300" dirty="0" smtClean="0">
                <a:solidFill>
                  <a:srgbClr val="FF0000"/>
                </a:solidFill>
              </a:rPr>
              <a:t>bordercolordark</a:t>
            </a:r>
            <a:r>
              <a:rPr lang="en-US" altLang="en-US" sz="2300" dirty="0" smtClean="0"/>
              <a:t>=“</a:t>
            </a:r>
            <a:r>
              <a:rPr lang="en-US" altLang="en-US" sz="2300" dirty="0"/>
              <a:t>color” and </a:t>
            </a:r>
            <a:r>
              <a:rPr lang="en-US" altLang="en-US" sz="2300" dirty="0" smtClean="0">
                <a:solidFill>
                  <a:srgbClr val="FF0000"/>
                </a:solidFill>
              </a:rPr>
              <a:t>bordercolorlight</a:t>
            </a:r>
            <a:r>
              <a:rPr lang="en-US" altLang="en-US" sz="2300" dirty="0" smtClean="0"/>
              <a:t>=“</a:t>
            </a:r>
            <a:r>
              <a:rPr lang="en-US" altLang="en-US" sz="2300" dirty="0"/>
              <a:t>color”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562439" y="4293096"/>
            <a:ext cx="2075589" cy="444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Setting Width</a:t>
            </a:r>
            <a:endParaRPr lang="en-US" altLang="en-US" sz="2400" dirty="0"/>
          </a:p>
        </p:txBody>
      </p:sp>
      <p:sp>
        <p:nvSpPr>
          <p:cNvPr id="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8820" y="4724609"/>
            <a:ext cx="9686112" cy="1512703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/>
              <a:t>When a Web browser displays a table, it often adds extra space. To eliminate this space use the </a:t>
            </a:r>
            <a:r>
              <a:rPr lang="en-US" altLang="en-US" sz="1600" dirty="0" smtClean="0">
                <a:solidFill>
                  <a:srgbClr val="FF0000"/>
                </a:solidFill>
              </a:rPr>
              <a:t>width</a:t>
            </a:r>
            <a:r>
              <a:rPr lang="en-US" altLang="en-US" sz="1600" dirty="0" smtClean="0"/>
              <a:t>=n </a:t>
            </a:r>
            <a:r>
              <a:rPr lang="en-US" altLang="en-US" sz="1600" dirty="0"/>
              <a:t>attribute in the </a:t>
            </a:r>
            <a:r>
              <a:rPr lang="en-US" altLang="en-US" sz="1600" dirty="0" smtClean="0">
                <a:solidFill>
                  <a:srgbClr val="C00000"/>
                </a:solidFill>
              </a:rPr>
              <a:t>&lt;table&gt; </a:t>
            </a:r>
            <a:r>
              <a:rPr lang="en-US" altLang="en-US" sz="1600" dirty="0"/>
              <a:t>and </a:t>
            </a:r>
            <a:r>
              <a:rPr lang="en-US" altLang="en-US" sz="1600" dirty="0" smtClean="0">
                <a:solidFill>
                  <a:srgbClr val="C00000"/>
                </a:solidFill>
              </a:rPr>
              <a:t>&lt;td&gt; </a:t>
            </a:r>
            <a:r>
              <a:rPr lang="en-US" altLang="en-US" sz="1600" dirty="0"/>
              <a:t>tags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cell cannot be smaller than its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table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</a:rPr>
              <a:t>having width more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than the browser window,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</a:rPr>
              <a:t>will only result in table going out of the display area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25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13892" y="134076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6656"/>
                </a:solidFill>
                <a:latin typeface="Proxima"/>
                <a:hlinkClick r:id="rId2"/>
              </a:rPr>
              <a:t>Google Chrome </a:t>
            </a:r>
            <a:r>
              <a:rPr lang="en-US" dirty="0" smtClean="0">
                <a:solidFill>
                  <a:srgbClr val="E96656"/>
                </a:solidFill>
                <a:latin typeface="Proxima"/>
                <a:hlinkClick r:id="rId2"/>
              </a:rPr>
              <a:t>Browser</a:t>
            </a:r>
            <a:endParaRPr lang="en-US" dirty="0" smtClean="0">
              <a:solidFill>
                <a:srgbClr val="E96656"/>
              </a:solidFill>
              <a:latin typeface="Proxima"/>
            </a:endParaRPr>
          </a:p>
          <a:p>
            <a:endParaRPr lang="en-US" dirty="0">
              <a:solidFill>
                <a:srgbClr val="212338"/>
              </a:solidFill>
              <a:latin typeface="Proxim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6656"/>
                </a:solidFill>
                <a:latin typeface="Proxima"/>
                <a:hlinkClick r:id="rId3"/>
              </a:rPr>
              <a:t>Atom Text </a:t>
            </a:r>
            <a:r>
              <a:rPr lang="en-US" dirty="0" smtClean="0">
                <a:solidFill>
                  <a:srgbClr val="E96656"/>
                </a:solidFill>
                <a:latin typeface="Proxima"/>
                <a:hlinkClick r:id="rId3"/>
              </a:rPr>
              <a:t>Editor</a:t>
            </a:r>
            <a:endParaRPr lang="en-US" dirty="0" smtClean="0">
              <a:solidFill>
                <a:srgbClr val="E96656"/>
              </a:solidFill>
              <a:latin typeface="Proxima"/>
            </a:endParaRPr>
          </a:p>
          <a:p>
            <a:endParaRPr lang="en-US" dirty="0">
              <a:solidFill>
                <a:srgbClr val="212338"/>
              </a:solidFill>
              <a:latin typeface="Proxim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6656"/>
                </a:solidFill>
                <a:latin typeface="Proxima"/>
                <a:hlinkClick r:id="rId4"/>
              </a:rPr>
              <a:t>List of Atom Plugins</a:t>
            </a:r>
            <a:endParaRPr lang="en-US" b="0" i="0" dirty="0">
              <a:solidFill>
                <a:srgbClr val="212338"/>
              </a:solidFill>
              <a:effectLst/>
              <a:latin typeface="Proxi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5940" y="299695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Montserrat"/>
              </a:rPr>
              <a:t>emmet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Montserrat"/>
              </a:rPr>
              <a:t>csslint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Montserrat"/>
              </a:rPr>
              <a:t>pigments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>
              <a:buFont typeface="+mj-lt"/>
              <a:buAutoNum type="arabicPeriod"/>
            </a:pPr>
            <a:r>
              <a:rPr lang="en-IN" sz="1600" dirty="0" smtClean="0">
                <a:solidFill>
                  <a:srgbClr val="000000"/>
                </a:solidFill>
                <a:latin typeface="Montserrat"/>
              </a:rPr>
              <a:t>atom-beautify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Montserrat"/>
              </a:rPr>
              <a:t>atom-ternjs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>
              <a:buFont typeface="+mj-lt"/>
              <a:buAutoNum type="arabicPeriod"/>
            </a:pPr>
            <a:r>
              <a:rPr lang="en-IN" sz="1600" dirty="0" smtClean="0">
                <a:solidFill>
                  <a:srgbClr val="000000"/>
                </a:solidFill>
                <a:latin typeface="Montserrat"/>
              </a:rPr>
              <a:t>autoclose-html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926" y="332656"/>
            <a:ext cx="8686801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Basic Setup to get Started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49796" y="37535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eorgia" panose="02040502050405020303" pitchFamily="18" charset="0"/>
              </a:rPr>
              <a:t>Full Stack Developer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796" y="1381501"/>
            <a:ext cx="453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eorgia" panose="02040502050405020303" pitchFamily="18" charset="0"/>
              </a:rPr>
              <a:t>Over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 billion </a:t>
            </a:r>
            <a:r>
              <a:rPr lang="en-US" sz="2400" b="1" dirty="0" smtClean="0">
                <a:latin typeface="Georgia" panose="02040502050405020303" pitchFamily="18" charset="0"/>
              </a:rPr>
              <a:t>Websites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796" y="1918386"/>
            <a:ext cx="8059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Georgia" panose="02040502050405020303" pitchFamily="18" charset="0"/>
              </a:rPr>
              <a:t>Approximately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4.54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billion </a:t>
            </a:r>
            <a:r>
              <a:rPr lang="en-US" sz="2400" b="1" dirty="0" smtClean="0">
                <a:latin typeface="Georgia" panose="02040502050405020303" pitchFamily="18" charset="0"/>
              </a:rPr>
              <a:t>active </a:t>
            </a:r>
            <a:r>
              <a:rPr lang="en-US" sz="2400" b="1" dirty="0">
                <a:latin typeface="Georgia" panose="02040502050405020303" pitchFamily="18" charset="0"/>
              </a:rPr>
              <a:t>internet </a:t>
            </a:r>
            <a:r>
              <a:rPr lang="en-US" sz="2400" b="1" dirty="0" smtClean="0">
                <a:latin typeface="Georgia" panose="02040502050405020303" pitchFamily="18" charset="0"/>
              </a:rPr>
              <a:t>users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535152" y="1313030"/>
            <a:ext cx="210325" cy="109164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157872" y="1564443"/>
            <a:ext cx="2971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Need </a:t>
            </a:r>
            <a:r>
              <a:rPr lang="en-US" sz="2000" b="1" dirty="0">
                <a:solidFill>
                  <a:srgbClr val="444444"/>
                </a:solidFill>
                <a:latin typeface="Georgia" panose="02040502050405020303" pitchFamily="18" charset="0"/>
              </a:rPr>
              <a:t>for </a:t>
            </a:r>
            <a:r>
              <a:rPr lang="en-US" sz="2000" b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enhanced </a:t>
            </a:r>
            <a:r>
              <a:rPr lang="en-US" sz="2000" b="1" dirty="0">
                <a:solidFill>
                  <a:srgbClr val="444444"/>
                </a:solidFill>
                <a:latin typeface="Georgia" panose="02040502050405020303" pitchFamily="18" charset="0"/>
              </a:rPr>
              <a:t>customer </a:t>
            </a:r>
            <a:r>
              <a:rPr lang="en-US" sz="2000" b="1" dirty="0" smtClean="0">
                <a:solidFill>
                  <a:srgbClr val="444444"/>
                </a:solidFill>
                <a:latin typeface="Georgia" panose="02040502050405020303" pitchFamily="18" charset="0"/>
              </a:rPr>
              <a:t>experience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7552" y="5862213"/>
            <a:ext cx="9922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Georgia" panose="02040502050405020303" pitchFamily="18" charset="0"/>
              </a:rPr>
              <a:t>The demand for full-stack developers will steadily increase in the market as new technologies </a:t>
            </a:r>
            <a:r>
              <a:rPr lang="en-US" sz="1600" i="1" dirty="0" smtClean="0">
                <a:latin typeface="Georgia" panose="02040502050405020303" pitchFamily="18" charset="0"/>
              </a:rPr>
              <a:t>emerge</a:t>
            </a:r>
            <a:r>
              <a:rPr lang="en-US" sz="1600" i="1" dirty="0" smtClean="0">
                <a:solidFill>
                  <a:schemeClr val="tx2"/>
                </a:solidFill>
                <a:latin typeface="Georgia" panose="02040502050405020303" pitchFamily="18" charset="0"/>
              </a:rPr>
              <a:t>. </a:t>
            </a:r>
            <a:endParaRPr lang="en-IN" sz="1600" i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5198" y="2732437"/>
            <a:ext cx="10523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The Full Stack developer role is the No.1 position to be filled in 2020 according to 38% of hiring managers. This is closely followed by the role of a back-end developer.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797" y="3749351"/>
            <a:ext cx="436183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Among one of the most in demand job profiles for B. Tech Graduates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Ability to work on both frond-end and back-end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Knowledge of a broad spectrum of technologies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600" dirty="0">
              <a:latin typeface="Georgia" panose="020405020504050203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98156" y="3749351"/>
            <a:ext cx="43618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Easy to learn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Provides a much wider understanding of the scope of the project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Creative flexibility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444444"/>
                </a:solidFill>
                <a:latin typeface="Georgia" panose="02040502050405020303" pitchFamily="18" charset="0"/>
              </a:rPr>
              <a:t>Handsome salary packages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Full Stack Developer - Skills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93812" y="1916832"/>
            <a:ext cx="9937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A </a:t>
            </a:r>
            <a:r>
              <a:rPr lang="en-US" sz="1600" b="1" dirty="0">
                <a:solidFill>
                  <a:srgbClr val="333333"/>
                </a:solidFill>
              </a:rPr>
              <a:t>full-stack developer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 is someone who is familiar with all layers of an application. These layers are really collections of various technologies needed to complete a project, which is where the term “stack” comes from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333333"/>
                </a:solidFill>
              </a:rPr>
              <a:t>Presentation layer</a:t>
            </a:r>
            <a:r>
              <a:rPr lang="en-US" sz="1600" dirty="0">
                <a:solidFill>
                  <a:srgbClr val="333333"/>
                </a:solidFill>
              </a:rPr>
              <a:t>: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Also called the front-end, the presentation layer of an application involves everything that’s directly accessible by the end-user. These days, the presentation layer is typically created using HTML, CSS, JavaScript, jQuery, and various JavaScript libraries like React JS, Foundation, Backbone, AngularJS, and Ember.js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333333"/>
                </a:solidFill>
              </a:rPr>
              <a:t>Logic layer</a:t>
            </a:r>
            <a:r>
              <a:rPr lang="en-US" sz="1600" dirty="0">
                <a:solidFill>
                  <a:srgbClr val="333333"/>
                </a:solidFill>
              </a:rPr>
              <a:t>: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Also called the back-end, the logic layer of an application involves any kind of development that doesn’t produce a user interface. Instead, it involves the core logic that makes everything work. Back-end developers are fluent in programming languages such as Python, Ruby, Java, PHP, and .Net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3333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333333"/>
                </a:solidFill>
              </a:rPr>
              <a:t>Data layer</a:t>
            </a:r>
            <a:r>
              <a:rPr lang="en-US" sz="1600" dirty="0">
                <a:solidFill>
                  <a:srgbClr val="333333"/>
                </a:solidFill>
              </a:rPr>
              <a:t>: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Sometimes described as a sub-group of the logic layer, the data layer deals with how data is created, read, updated, and deleted using databases such as MySQL, SQL Server, PostgreSQL, and Oracle.</a:t>
            </a:r>
            <a:endParaRPr lang="en-US" sz="1600" b="0" i="0" dirty="0">
              <a:solidFill>
                <a:schemeClr val="tx2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03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Full Stack Developer - Skills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81844" y="1268760"/>
            <a:ext cx="952713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Stack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Developer Skills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444444"/>
                </a:solidFill>
              </a:rPr>
              <a:t>These are mandatory </a:t>
            </a:r>
            <a:r>
              <a:rPr lang="en-US" sz="1600" dirty="0">
                <a:solidFill>
                  <a:srgbClr val="444444"/>
                </a:solidFill>
              </a:rPr>
              <a:t>skills: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444444"/>
                </a:solidFill>
              </a:rPr>
              <a:t>Front-end </a:t>
            </a:r>
            <a:r>
              <a:rPr lang="en-US" sz="1600" b="1" dirty="0">
                <a:solidFill>
                  <a:srgbClr val="444444"/>
                </a:solidFill>
              </a:rPr>
              <a:t>skills</a:t>
            </a:r>
            <a:r>
              <a:rPr lang="en-US" sz="1600" dirty="0">
                <a:solidFill>
                  <a:srgbClr val="444444"/>
                </a:solidFill>
              </a:rPr>
              <a:t>: 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Basic front-end technologies like HTML, CSS,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JavaScript, along with front-end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frameworks or third-party libraries such as 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Jquery, ReactJS.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44444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444444"/>
                </a:solidFill>
              </a:rPr>
              <a:t>Back-end skills</a:t>
            </a:r>
            <a:r>
              <a:rPr lang="en-US" sz="1600" dirty="0" smtClean="0">
                <a:solidFill>
                  <a:srgbClr val="444444"/>
                </a:solidFill>
              </a:rPr>
              <a:t>: 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Strong knowledge in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at least one server-side 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language/technology like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Java, Python, 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NodeJS, Ruby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 .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Net. Experience with back-end frameworks such as ExpressJs is a big plus.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44444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444444"/>
                </a:solidFill>
              </a:rPr>
              <a:t>Databases</a:t>
            </a:r>
            <a:r>
              <a:rPr lang="en-US" sz="1600" dirty="0">
                <a:solidFill>
                  <a:srgbClr val="444444"/>
                </a:solidFill>
              </a:rPr>
              <a:t>: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They should be efficient at handling data from databases like MySQL, MongoDB, Redis, Oracle and SQLServer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44444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444444"/>
                </a:solidFill>
              </a:rPr>
              <a:t>Version control systems (VCS)</a:t>
            </a:r>
            <a:r>
              <a:rPr lang="en-US" sz="1600" dirty="0">
                <a:solidFill>
                  <a:srgbClr val="444444"/>
                </a:solidFill>
              </a:rPr>
              <a:t>: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Full stack developers must be aware of Git so that they can make appropriate changes to the codebase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44444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444444"/>
                </a:solidFill>
              </a:rPr>
              <a:t>Basic design skills</a:t>
            </a:r>
            <a:r>
              <a:rPr lang="en-US" sz="1600" dirty="0">
                <a:solidFill>
                  <a:srgbClr val="444444"/>
                </a:solidFill>
              </a:rPr>
              <a:t>: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Awareness about the basic prototype design and UI/UX design is essential to become a successful full stack developer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44444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444444"/>
                </a:solidFill>
              </a:rPr>
              <a:t>Server and API</a:t>
            </a:r>
            <a:r>
              <a:rPr lang="en-US" sz="1600" dirty="0">
                <a:solidFill>
                  <a:srgbClr val="444444"/>
                </a:solidFill>
              </a:rPr>
              <a:t>: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They should have adequate exposure to Apache or Linux servers as well as web services.</a:t>
            </a:r>
            <a:endParaRPr lang="en-US" sz="1400" i="0" dirty="0">
              <a:solidFill>
                <a:schemeClr val="tx2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31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11089232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Full Stack Developer – Job Roles/Job Profiles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25035" y="1340768"/>
            <a:ext cx="1144927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Front-End Developer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web development, also known as client-side development is the practice of producing HTML, CSS and JavaScript for a website or Web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Back-End Developer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 Development refers to the server-side development. It focuses on databases, scripting, website architecture.</a:t>
            </a:r>
            <a:endParaRPr lang="en-US" sz="1600" dirty="0" smtClean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Full Stack Developer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Full Stack Development requires proficiency in both front-end and back-end development.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User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Experience designer – 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Designing interactions between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system and user.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Software Developer/Engineer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–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 generalized profile usually it may refer to any of the above job requirement.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Web Designer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– </a:t>
            </a:r>
            <a:r>
              <a:rPr lang="en-US" dirty="0"/>
              <a:t> 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designer is the role of someone who formulates solutions to problems specific to the web environment based on the higher-level limitations of that environment.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DevOps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engineer – 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Deploying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the system to production servers, maintaining the system, creating and maintaining application development and production environments, and preparing for backup and recovery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0316" y="6428316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Internet Works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061964" y="3127098"/>
            <a:ext cx="8148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Georgia" panose="02040502050405020303" pitchFamily="18" charset="0"/>
              </a:rPr>
              <a:t>https://www.youtube.com/watch?v=7_LPdttKXPc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765820" y="1772816"/>
            <a:ext cx="987153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take a look at this video, one of the best explanation we have so far.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7535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HTML </a:t>
            </a:r>
            <a:r>
              <a:rPr lang="en-US" sz="2400" dirty="0" smtClean="0"/>
              <a:t>- Introduction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04" y="2564904"/>
            <a:ext cx="4922542" cy="30243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do we need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publish content/documents online with text, images, tables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access web resources using Hyperlinks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create forms to collect user inputs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 the list goes on ..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884" y="995523"/>
            <a:ext cx="2016614" cy="685801"/>
          </a:xfrm>
        </p:spPr>
        <p:txBody>
          <a:bodyPr/>
          <a:lstStyle/>
          <a:p>
            <a:r>
              <a:rPr lang="en-US" dirty="0" smtClean="0"/>
              <a:t>Hyper 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370" y="2543423"/>
            <a:ext cx="4752528" cy="3045817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Brief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1991 - First invented by Sir Tim Berners Lee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1995 - HTML Working Group defined HTML 2.0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1997 - W3C Recommendation – HTML 3.2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1999 - W3C </a:t>
            </a:r>
            <a:r>
              <a:rPr lang="en-US" dirty="0"/>
              <a:t>Recommendation – HTML </a:t>
            </a:r>
            <a:r>
              <a:rPr lang="en-US" dirty="0" smtClean="0"/>
              <a:t>4.01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2017 W3C </a:t>
            </a:r>
            <a:r>
              <a:rPr lang="en-US" dirty="0"/>
              <a:t>Recommendation – HTML </a:t>
            </a:r>
            <a:r>
              <a:rPr lang="en-US" dirty="0" smtClean="0"/>
              <a:t>5.1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Latest - HTML 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712451" y="984618"/>
            <a:ext cx="1907521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716925" y="1002758"/>
            <a:ext cx="1837928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98884" y="1681324"/>
            <a:ext cx="9871535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“HTML is the most basic building block of the Web. It defines the meaning and structure of web content.”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337" y="5733256"/>
            <a:ext cx="9937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-apple-system"/>
              </a:rPr>
              <a:t>* HTML </a:t>
            </a:r>
            <a:r>
              <a:rPr lang="en-US" b="1" dirty="0">
                <a:latin typeface="-apple-system"/>
              </a:rPr>
              <a:t>as described earlier is a markup language not a programming language, like Java, Ruby, PHP, etc. You need a web browser to view the HTML pages.</a:t>
            </a:r>
            <a:endParaRPr lang="en-IN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817332" y="6523603"/>
            <a:ext cx="5653087" cy="273049"/>
          </a:xfrm>
        </p:spPr>
        <p:txBody>
          <a:bodyPr/>
          <a:lstStyle/>
          <a:p>
            <a:r>
              <a:rPr lang="en-US" dirty="0" smtClean="0"/>
              <a:t>Protected by Copyright© 2021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32D51B-405E-4F81-B5A9-F253CD7FC48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71af3243-3dd4-4a8d-8c0d-dd76da1f02a5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1588</Words>
  <Application>Microsoft Office PowerPoint</Application>
  <PresentationFormat>Custom</PresentationFormat>
  <Paragraphs>319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Consolas</vt:lpstr>
      <vt:lpstr>Franklin Gothic Medium</vt:lpstr>
      <vt:lpstr>Georgia</vt:lpstr>
      <vt:lpstr>Montserrat</vt:lpstr>
      <vt:lpstr>Proxima</vt:lpstr>
      <vt:lpstr>Wingdings</vt:lpstr>
      <vt:lpstr>Business Contrast 16x9</vt:lpstr>
      <vt:lpstr>Full Stack Web Development</vt:lpstr>
      <vt:lpstr>Full Stack Development</vt:lpstr>
      <vt:lpstr>PowerPoint Presentation</vt:lpstr>
      <vt:lpstr>Full Stack Developer - Skills</vt:lpstr>
      <vt:lpstr>Full Stack Developer - Skills</vt:lpstr>
      <vt:lpstr>Full Stack Developer – Job Roles/Job Profiles</vt:lpstr>
      <vt:lpstr>Front End Development</vt:lpstr>
      <vt:lpstr>How Internet Works</vt:lpstr>
      <vt:lpstr>HTML - Introduction</vt:lpstr>
      <vt:lpstr>HTML - Introduction</vt:lpstr>
      <vt:lpstr>Exercise - 1</vt:lpstr>
      <vt:lpstr>HTML – Structure of HTML</vt:lpstr>
      <vt:lpstr>HTML - Elements</vt:lpstr>
      <vt:lpstr>HTML – Elements</vt:lpstr>
      <vt:lpstr>HTML - Elements</vt:lpstr>
      <vt:lpstr>HTML - Attributes</vt:lpstr>
      <vt:lpstr>HTML - Attributes</vt:lpstr>
      <vt:lpstr>HTML - Images</vt:lpstr>
      <vt:lpstr>HTML - Images</vt:lpstr>
      <vt:lpstr>HTML - Links</vt:lpstr>
      <vt:lpstr>HTML - Links</vt:lpstr>
      <vt:lpstr>HTML - Styles</vt:lpstr>
      <vt:lpstr>HTML - Styles</vt:lpstr>
      <vt:lpstr>HTML - Tables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2021-03-03T07:08:02Z</dcterms:created>
  <dcterms:modified xsi:type="dcterms:W3CDTF">2021-09-13T03:33:33Z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