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7"/>
  </p:notesMasterIdLst>
  <p:handoutMasterIdLst>
    <p:handoutMasterId r:id="rId38"/>
  </p:handoutMasterIdLst>
  <p:sldIdLst>
    <p:sldId id="350" r:id="rId2"/>
    <p:sldId id="973" r:id="rId3"/>
    <p:sldId id="376" r:id="rId4"/>
    <p:sldId id="974" r:id="rId5"/>
    <p:sldId id="976" r:id="rId6"/>
    <p:sldId id="977" r:id="rId7"/>
    <p:sldId id="975" r:id="rId8"/>
    <p:sldId id="978" r:id="rId9"/>
    <p:sldId id="980" r:id="rId10"/>
    <p:sldId id="981" r:id="rId11"/>
    <p:sldId id="982" r:id="rId12"/>
    <p:sldId id="983" r:id="rId13"/>
    <p:sldId id="984" r:id="rId14"/>
    <p:sldId id="985" r:id="rId15"/>
    <p:sldId id="986" r:id="rId16"/>
    <p:sldId id="987" r:id="rId17"/>
    <p:sldId id="988" r:id="rId18"/>
    <p:sldId id="989" r:id="rId19"/>
    <p:sldId id="990" r:id="rId20"/>
    <p:sldId id="992" r:id="rId21"/>
    <p:sldId id="993" r:id="rId22"/>
    <p:sldId id="994" r:id="rId23"/>
    <p:sldId id="995" r:id="rId24"/>
    <p:sldId id="996" r:id="rId25"/>
    <p:sldId id="997" r:id="rId26"/>
    <p:sldId id="1000" r:id="rId27"/>
    <p:sldId id="1001" r:id="rId28"/>
    <p:sldId id="1002" r:id="rId29"/>
    <p:sldId id="998" r:id="rId30"/>
    <p:sldId id="999" r:id="rId31"/>
    <p:sldId id="1003" r:id="rId32"/>
    <p:sldId id="1004" r:id="rId33"/>
    <p:sldId id="1005" r:id="rId34"/>
    <p:sldId id="381" r:id="rId35"/>
    <p:sldId id="972" r:id="rId36"/>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A5D3B9"/>
    <a:srgbClr val="3CD87F"/>
    <a:srgbClr val="CCD6CC"/>
    <a:srgbClr val="003300"/>
    <a:srgbClr val="006600"/>
    <a:srgbClr val="008000"/>
    <a:srgbClr val="CC0099"/>
    <a:srgbClr val="FF33CC"/>
    <a:srgbClr val="E6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3842" autoAdjust="0"/>
  </p:normalViewPr>
  <p:slideViewPr>
    <p:cSldViewPr>
      <p:cViewPr varScale="1">
        <p:scale>
          <a:sx n="63" d="100"/>
          <a:sy n="63" d="100"/>
        </p:scale>
        <p:origin x="836"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2BA963F-0403-458F-8B8D-A5D5602BA06D}" type="datetimeFigureOut">
              <a:rPr lang="en-IN" smtClean="0"/>
              <a:pPr/>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E8B6D-A843-4976-BA70-A811246CC566}" type="slidenum">
              <a:rPr lang="en-IN" smtClean="0"/>
              <a:pPr/>
              <a:t>‹#›</a:t>
            </a:fld>
            <a:endParaRPr lang="en-IN"/>
          </a:p>
        </p:txBody>
      </p:sp>
    </p:spTree>
    <p:extLst>
      <p:ext uri="{BB962C8B-B14F-4D97-AF65-F5344CB8AC3E}">
        <p14:creationId xmlns:p14="http://schemas.microsoft.com/office/powerpoint/2010/main" val="24828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9">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3" r:id="rId16"/>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JavaScript/Reference/Operators/function" TargetMode="External"/><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jsref/met_document_getelementsbytagname.asp" TargetMode="External"/><Relationship Id="rId2" Type="http://schemas.openxmlformats.org/officeDocument/2006/relationships/hyperlink" Target="https://www.w3schools.com/jsref/met_document_getelementsbyclassname.asp" TargetMode="Externa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55AD755F-DACA-206F-C34A-6AF806FFE160}"/>
              </a:ext>
            </a:extLst>
          </p:cNvPr>
          <p:cNvSpPr/>
          <p:nvPr/>
        </p:nvSpPr>
        <p:spPr>
          <a:xfrm>
            <a:off x="0" y="8092"/>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FF2B5EF4-FFF2-40B4-BE49-F238E27FC236}">
                <a16:creationId xmlns:a16="http://schemas.microsoft.com/office/drawing/2014/main" id="{DA2F8DEF-6020-6E48-831F-EC3C0708A617}"/>
              </a:ext>
            </a:extLst>
          </p:cNvPr>
          <p:cNvSpPr txBox="1">
            <a:spLocks/>
          </p:cNvSpPr>
          <p:nvPr/>
        </p:nvSpPr>
        <p:spPr>
          <a:xfrm>
            <a:off x="1250697" y="2780928"/>
            <a:ext cx="9505055" cy="917575"/>
          </a:xfrm>
          <a:prstGeom prst="rect">
            <a:avLst/>
          </a:prstGeom>
        </p:spPr>
        <p:txBody>
          <a:bodyPr/>
          <a:lstStyle/>
          <a:p>
            <a:pPr algn="ctr" defTabSz="685800">
              <a:buClr>
                <a:srgbClr val="5B9BD5"/>
              </a:buClr>
              <a:buSzPct val="70000"/>
              <a:defRPr/>
            </a:pPr>
            <a:r>
              <a:rPr lang="en-US" sz="6000" dirty="0">
                <a:solidFill>
                  <a:srgbClr val="FF0000"/>
                </a:solidFill>
              </a:rPr>
              <a:t>JAVA SCRIPT(JS)</a:t>
            </a:r>
          </a:p>
        </p:txBody>
      </p:sp>
      <p:pic>
        <p:nvPicPr>
          <p:cNvPr id="2" name="Picture 2" descr="ABESEC OLA">
            <a:extLst>
              <a:ext uri="{FF2B5EF4-FFF2-40B4-BE49-F238E27FC236}">
                <a16:creationId xmlns:a16="http://schemas.microsoft.com/office/drawing/2014/main" id="{FAE1B79B-EA1D-6FEC-CFE7-4120228A2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76200"/>
            <a:ext cx="3455640" cy="153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6900"/>
    </mc:Choice>
    <mc:Fallback xmlns="">
      <p:transition spd="slow" advTm="469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chemeClr val="tx1"/>
                </a:solidFill>
                <a:latin typeface="Arial" panose="020B0604020202020204" pitchFamily="34" charset="0"/>
              </a:rPr>
              <a:t> </a:t>
            </a:r>
            <a:r>
              <a:rPr lang="en-US" sz="1800" b="0" dirty="0"/>
              <a:t>automatic or implicit conversion of values from one data type to another</a:t>
            </a: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Type coercion</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CFE61A18-9ED1-B7CE-7289-B06BC8EC6B74}"/>
              </a:ext>
            </a:extLst>
          </p:cNvPr>
          <p:cNvPicPr>
            <a:picLocks noChangeAspect="1"/>
          </p:cNvPicPr>
          <p:nvPr/>
        </p:nvPicPr>
        <p:blipFill>
          <a:blip r:embed="rId4"/>
          <a:stretch>
            <a:fillRect/>
          </a:stretch>
        </p:blipFill>
        <p:spPr>
          <a:xfrm>
            <a:off x="838200" y="2473276"/>
            <a:ext cx="9372600" cy="2860724"/>
          </a:xfrm>
          <a:prstGeom prst="rect">
            <a:avLst/>
          </a:prstGeom>
        </p:spPr>
      </p:pic>
    </p:spTree>
    <p:extLst>
      <p:ext uri="{BB962C8B-B14F-4D97-AF65-F5344CB8AC3E}">
        <p14:creationId xmlns:p14="http://schemas.microsoft.com/office/powerpoint/2010/main" val="392800492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and ===                                                                                   Template Literals</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r>
              <a:rPr lang="en-US" altLang="en-US" sz="1800" b="0" dirty="0">
                <a:solidFill>
                  <a:srgbClr val="FF0000"/>
                </a:solidFill>
                <a:latin typeface="Arial" panose="020B0604020202020204" pitchFamily="34" charset="0"/>
              </a:rPr>
              <a:t>ES6 Features         </a:t>
            </a:r>
            <a:br>
              <a:rPr lang="en-US" altLang="en-US" sz="1800" dirty="0">
                <a:solidFill>
                  <a:srgbClr val="FF0000"/>
                </a:solidFill>
                <a:latin typeface="Arial" panose="020B0604020202020204" pitchFamily="34" charset="0"/>
              </a:rPr>
            </a:br>
            <a:r>
              <a:rPr lang="en-US" sz="1800" dirty="0"/>
              <a:t>== (should be avoided)                                                                   `…. ${} ….`</a:t>
            </a:r>
            <a:br>
              <a:rPr lang="en-US" sz="1800" dirty="0"/>
            </a:br>
            <a:r>
              <a:rPr lang="en-US" sz="1800" dirty="0"/>
              <a:t>equality with type coercion                         </a:t>
            </a:r>
            <a:br>
              <a:rPr lang="en-US" sz="1800" dirty="0"/>
            </a:br>
            <a:r>
              <a:rPr lang="en-US" sz="1800" dirty="0"/>
              <a:t>loose equality</a:t>
            </a:r>
            <a:br>
              <a:rPr lang="en-US" sz="1800" dirty="0"/>
            </a:br>
            <a:br>
              <a:rPr lang="en-US" sz="1800" dirty="0"/>
            </a:br>
            <a:r>
              <a:rPr lang="en-US" sz="1800" dirty="0"/>
              <a:t>=== equality without type coercion</a:t>
            </a:r>
            <a:br>
              <a:rPr lang="en-US" sz="1800" dirty="0"/>
            </a:br>
            <a:r>
              <a:rPr lang="en-US" sz="1800" dirty="0"/>
              <a:t>strict </a:t>
            </a:r>
            <a:r>
              <a:rPr lang="en-US" sz="1800" dirty="0" err="1"/>
              <a:t>equaltiy</a:t>
            </a:r>
            <a:br>
              <a:rPr lang="en-US" dirty="0"/>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Type coercion</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85073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b="0" dirty="0">
                <a:solidFill>
                  <a:schemeClr val="tx1"/>
                </a:solidFill>
                <a:latin typeface="Arial" panose="020B0604020202020204" pitchFamily="34" charset="0"/>
              </a:rPr>
              <a:t>a function is a "subprogram" that can be called by code external (or internal, in the case of recursion) to the function. Like the program itself, a function is composed of a sequence of statements called the function body. Values can be passed to a function as parameters, and the function will return a value.</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b="0" dirty="0">
                <a:solidFill>
                  <a:schemeClr val="tx1"/>
                </a:solidFill>
                <a:latin typeface="Arial" panose="020B0604020202020204" pitchFamily="34" charset="0"/>
              </a:rPr>
              <a:t>Function values are typically instances of </a:t>
            </a:r>
            <a:r>
              <a:rPr lang="en-US" altLang="en-US" sz="1800" dirty="0">
                <a:solidFill>
                  <a:srgbClr val="FF0000"/>
                </a:solidFill>
                <a:latin typeface="Arial" panose="020B0604020202020204" pitchFamily="34" charset="0"/>
              </a:rPr>
              <a:t>Function, </a:t>
            </a:r>
            <a:r>
              <a:rPr lang="en-US" altLang="en-US" sz="1800" b="0" dirty="0">
                <a:solidFill>
                  <a:schemeClr val="tx1"/>
                </a:solidFill>
                <a:latin typeface="Arial" panose="020B0604020202020204" pitchFamily="34" charset="0"/>
              </a:rPr>
              <a:t>By default, if a function's execution doesn't end at a return statement, or if the return keyword doesn't have an expression after it, then the return value is </a:t>
            </a:r>
            <a:r>
              <a:rPr lang="en-US" altLang="en-US" sz="1800" b="0" dirty="0">
                <a:solidFill>
                  <a:srgbClr val="FF0000"/>
                </a:solidFill>
                <a:latin typeface="Arial" panose="020B0604020202020204" pitchFamily="34" charset="0"/>
              </a:rPr>
              <a:t>undefined</a:t>
            </a:r>
            <a:r>
              <a:rPr lang="en-US" altLang="en-US" sz="1800" b="0" dirty="0">
                <a:solidFill>
                  <a:schemeClr val="tx1"/>
                </a:solidFill>
                <a:latin typeface="Arial" panose="020B0604020202020204" pitchFamily="34" charset="0"/>
              </a:rPr>
              <a:t>. </a:t>
            </a:r>
            <a:br>
              <a:rPr lang="en-US" altLang="en-US" sz="1800" b="0" dirty="0">
                <a:solidFill>
                  <a:schemeClr val="tx1"/>
                </a:solidFill>
                <a:latin typeface="Arial" panose="020B0604020202020204" pitchFamily="34" charset="0"/>
              </a:rPr>
            </a:br>
            <a:br>
              <a:rPr lang="en-US" altLang="en-US" sz="1800" b="0" dirty="0">
                <a:solidFill>
                  <a:schemeClr val="tx1"/>
                </a:solidFill>
                <a:latin typeface="Arial" panose="020B0604020202020204" pitchFamily="34" charset="0"/>
              </a:rPr>
            </a:b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function fun(){                                                                                    </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console.log(“Having with JS”);</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     </a:t>
            </a:r>
            <a:r>
              <a:rPr lang="en-US" altLang="en-US" sz="1800" b="0" dirty="0">
                <a:solidFill>
                  <a:srgbClr val="FF0000"/>
                </a:solidFill>
                <a:latin typeface="Arial" panose="020B0604020202020204" pitchFamily="34" charset="0"/>
              </a:rPr>
              <a:t>fun();                                                                                   const result=fun();</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70D370F-263C-CAFD-D5B0-494C2D83B13B}"/>
              </a:ext>
            </a:extLst>
          </p:cNvPr>
          <p:cNvSpPr txBox="1"/>
          <p:nvPr/>
        </p:nvSpPr>
        <p:spPr>
          <a:xfrm>
            <a:off x="5867400" y="4191000"/>
            <a:ext cx="3581400" cy="923330"/>
          </a:xfrm>
          <a:prstGeom prst="rect">
            <a:avLst/>
          </a:prstGeom>
          <a:noFill/>
        </p:spPr>
        <p:txBody>
          <a:bodyPr wrap="square" rtlCol="0">
            <a:spAutoFit/>
          </a:bodyPr>
          <a:lstStyle/>
          <a:p>
            <a:r>
              <a:rPr lang="en-US" altLang="en-US" sz="1800" b="0" dirty="0">
                <a:solidFill>
                  <a:schemeClr val="tx1"/>
                </a:solidFill>
                <a:latin typeface="Arial" panose="020B0604020202020204" pitchFamily="34" charset="0"/>
              </a:rPr>
              <a:t>function fun() {</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return “Having fun with JS”</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a:t>
            </a:r>
            <a:endParaRPr lang="en-IN" dirty="0"/>
          </a:p>
        </p:txBody>
      </p:sp>
    </p:spTree>
    <p:extLst>
      <p:ext uri="{BB962C8B-B14F-4D97-AF65-F5344CB8AC3E}">
        <p14:creationId xmlns:p14="http://schemas.microsoft.com/office/powerpoint/2010/main" val="199482170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chemeClr val="tx1"/>
                </a:solidFill>
                <a:latin typeface="Arial" panose="020B0604020202020204" pitchFamily="34" charset="0"/>
              </a:rPr>
              <a:t>Passing Argument as Object: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function </a:t>
            </a:r>
            <a:r>
              <a:rPr lang="en-US" altLang="en-US" sz="1800" dirty="0" err="1">
                <a:solidFill>
                  <a:srgbClr val="FF0000"/>
                </a:solidFill>
                <a:latin typeface="Arial" panose="020B0604020202020204" pitchFamily="34" charset="0"/>
              </a:rPr>
              <a:t>ubpdateBrand</a:t>
            </a:r>
            <a:r>
              <a:rPr lang="en-US" altLang="en-US" sz="1800" dirty="0">
                <a:solidFill>
                  <a:srgbClr val="FF0000"/>
                </a:solidFill>
                <a:latin typeface="Arial" panose="020B0604020202020204" pitchFamily="34" charset="0"/>
              </a:rPr>
              <a:t>(	obj){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446DC29-4455-DB11-D7BC-6DA78FE12A0F}"/>
              </a:ext>
            </a:extLst>
          </p:cNvPr>
          <p:cNvPicPr>
            <a:picLocks noChangeAspect="1"/>
          </p:cNvPicPr>
          <p:nvPr/>
        </p:nvPicPr>
        <p:blipFill>
          <a:blip r:embed="rId4"/>
          <a:stretch>
            <a:fillRect/>
          </a:stretch>
        </p:blipFill>
        <p:spPr>
          <a:xfrm>
            <a:off x="6781800" y="1066800"/>
            <a:ext cx="5715000" cy="5638800"/>
          </a:xfrm>
          <a:prstGeom prst="rect">
            <a:avLst/>
          </a:prstGeom>
        </p:spPr>
      </p:pic>
    </p:spTree>
    <p:extLst>
      <p:ext uri="{BB962C8B-B14F-4D97-AF65-F5344CB8AC3E}">
        <p14:creationId xmlns:p14="http://schemas.microsoft.com/office/powerpoint/2010/main" val="57358090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Function as expression: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040053D-0A2F-05FC-C780-98262EA554B6}"/>
              </a:ext>
            </a:extLst>
          </p:cNvPr>
          <p:cNvSpPr txBox="1"/>
          <p:nvPr/>
        </p:nvSpPr>
        <p:spPr>
          <a:xfrm>
            <a:off x="5715000" y="2494547"/>
            <a:ext cx="4724400" cy="646331"/>
          </a:xfrm>
          <a:prstGeom prst="rect">
            <a:avLst/>
          </a:prstGeom>
          <a:noFill/>
        </p:spPr>
        <p:txBody>
          <a:bodyPr wrap="square" rtlCol="0">
            <a:spAutoFit/>
          </a:bodyPr>
          <a:lstStyle/>
          <a:p>
            <a:r>
              <a:rPr lang="en-IN" dirty="0"/>
              <a:t>Tips:</a:t>
            </a:r>
            <a:r>
              <a:rPr lang="en-US" b="0" i="0" dirty="0">
                <a:solidFill>
                  <a:srgbClr val="1B1B1B"/>
                </a:solidFill>
                <a:effectLst/>
                <a:latin typeface="Inter"/>
              </a:rPr>
              <a:t> x would be local, not be accessible outside this function.</a:t>
            </a:r>
            <a:endParaRPr lang="en-IN" dirty="0"/>
          </a:p>
        </p:txBody>
      </p:sp>
      <p:pic>
        <p:nvPicPr>
          <p:cNvPr id="12" name="Picture 11">
            <a:extLst>
              <a:ext uri="{FF2B5EF4-FFF2-40B4-BE49-F238E27FC236}">
                <a16:creationId xmlns:a16="http://schemas.microsoft.com/office/drawing/2014/main" id="{52B4A9C3-67D7-4D6B-78FD-6E47B11CBF4D}"/>
              </a:ext>
            </a:extLst>
          </p:cNvPr>
          <p:cNvPicPr>
            <a:picLocks noChangeAspect="1"/>
          </p:cNvPicPr>
          <p:nvPr/>
        </p:nvPicPr>
        <p:blipFill>
          <a:blip r:embed="rId4"/>
          <a:stretch>
            <a:fillRect/>
          </a:stretch>
        </p:blipFill>
        <p:spPr>
          <a:xfrm>
            <a:off x="641694" y="2494547"/>
            <a:ext cx="3854106" cy="2534653"/>
          </a:xfrm>
          <a:prstGeom prst="rect">
            <a:avLst/>
          </a:prstGeom>
        </p:spPr>
      </p:pic>
      <p:pic>
        <p:nvPicPr>
          <p:cNvPr id="14" name="Picture 13">
            <a:extLst>
              <a:ext uri="{FF2B5EF4-FFF2-40B4-BE49-F238E27FC236}">
                <a16:creationId xmlns:a16="http://schemas.microsoft.com/office/drawing/2014/main" id="{2C6B5958-80DF-E725-00E1-F2DDA5E42DF4}"/>
              </a:ext>
            </a:extLst>
          </p:cNvPr>
          <p:cNvPicPr>
            <a:picLocks noChangeAspect="1"/>
          </p:cNvPicPr>
          <p:nvPr/>
        </p:nvPicPr>
        <p:blipFill>
          <a:blip r:embed="rId5"/>
          <a:stretch>
            <a:fillRect/>
          </a:stretch>
        </p:blipFill>
        <p:spPr>
          <a:xfrm>
            <a:off x="4918436" y="3654225"/>
            <a:ext cx="3387364" cy="2230325"/>
          </a:xfrm>
          <a:prstGeom prst="rect">
            <a:avLst/>
          </a:prstGeom>
        </p:spPr>
      </p:pic>
    </p:spTree>
    <p:extLst>
      <p:ext uri="{BB962C8B-B14F-4D97-AF65-F5344CB8AC3E}">
        <p14:creationId xmlns:p14="http://schemas.microsoft.com/office/powerpoint/2010/main" val="156778691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2000" dirty="0">
                <a:solidFill>
                  <a:srgbClr val="FF0000"/>
                </a:solidFill>
                <a:latin typeface="Arial" panose="020B0604020202020204" pitchFamily="34" charset="0"/>
              </a:rPr>
              <a:t>Default parameters: </a:t>
            </a:r>
            <a:r>
              <a:rPr lang="en-US" sz="1800" b="0" dirty="0"/>
              <a:t>Default parameters allow formal parameters to be initialized with default values if no value or undefined is passed.</a:t>
            </a:r>
            <a:br>
              <a:rPr lang="en-US" sz="1800" b="0" dirty="0"/>
            </a:br>
            <a:br>
              <a:rPr lang="en-US" sz="1800" b="0" dirty="0"/>
            </a:br>
            <a:br>
              <a:rPr lang="en-IN" sz="1400" b="0" dirty="0"/>
            </a:br>
            <a:r>
              <a:rPr lang="en-IN" sz="1400" dirty="0">
                <a:solidFill>
                  <a:srgbClr val="FF0000"/>
                </a:solidFill>
              </a:rPr>
              <a:t>Test:    </a:t>
            </a:r>
            <a:r>
              <a:rPr lang="en-IN" sz="1600" b="0" dirty="0"/>
              <a:t>check with string data with numeric value also in code.</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45BC66FB-FD33-DDDA-E658-C856D457C334}"/>
              </a:ext>
            </a:extLst>
          </p:cNvPr>
          <p:cNvPicPr>
            <a:picLocks noChangeAspect="1"/>
          </p:cNvPicPr>
          <p:nvPr/>
        </p:nvPicPr>
        <p:blipFill>
          <a:blip r:embed="rId4"/>
          <a:stretch>
            <a:fillRect/>
          </a:stretch>
        </p:blipFill>
        <p:spPr>
          <a:xfrm>
            <a:off x="6781800" y="2430996"/>
            <a:ext cx="4709633" cy="2826804"/>
          </a:xfrm>
          <a:prstGeom prst="rect">
            <a:avLst/>
          </a:prstGeom>
        </p:spPr>
      </p:pic>
      <p:pic>
        <p:nvPicPr>
          <p:cNvPr id="13" name="Picture 12">
            <a:extLst>
              <a:ext uri="{FF2B5EF4-FFF2-40B4-BE49-F238E27FC236}">
                <a16:creationId xmlns:a16="http://schemas.microsoft.com/office/drawing/2014/main" id="{2B0ECC10-50E0-68D0-A363-883186E7A61C}"/>
              </a:ext>
            </a:extLst>
          </p:cNvPr>
          <p:cNvPicPr>
            <a:picLocks noChangeAspect="1"/>
          </p:cNvPicPr>
          <p:nvPr/>
        </p:nvPicPr>
        <p:blipFill>
          <a:blip r:embed="rId5"/>
          <a:stretch>
            <a:fillRect/>
          </a:stretch>
        </p:blipFill>
        <p:spPr>
          <a:xfrm>
            <a:off x="626308" y="3581400"/>
            <a:ext cx="5850691" cy="1676400"/>
          </a:xfrm>
          <a:prstGeom prst="rect">
            <a:avLst/>
          </a:prstGeom>
        </p:spPr>
      </p:pic>
    </p:spTree>
    <p:extLst>
      <p:ext uri="{BB962C8B-B14F-4D97-AF65-F5344CB8AC3E}">
        <p14:creationId xmlns:p14="http://schemas.microsoft.com/office/powerpoint/2010/main" val="13772857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Default parameters continue:</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60EFB069-4003-8861-77DA-353B91C14F1F}"/>
              </a:ext>
            </a:extLst>
          </p:cNvPr>
          <p:cNvPicPr>
            <a:picLocks noChangeAspect="1"/>
          </p:cNvPicPr>
          <p:nvPr/>
        </p:nvPicPr>
        <p:blipFill>
          <a:blip r:embed="rId4"/>
          <a:stretch>
            <a:fillRect/>
          </a:stretch>
        </p:blipFill>
        <p:spPr>
          <a:xfrm>
            <a:off x="680720" y="2743200"/>
            <a:ext cx="5118183" cy="2514599"/>
          </a:xfrm>
          <a:prstGeom prst="rect">
            <a:avLst/>
          </a:prstGeom>
        </p:spPr>
      </p:pic>
      <p:pic>
        <p:nvPicPr>
          <p:cNvPr id="11" name="Picture 10">
            <a:extLst>
              <a:ext uri="{FF2B5EF4-FFF2-40B4-BE49-F238E27FC236}">
                <a16:creationId xmlns:a16="http://schemas.microsoft.com/office/drawing/2014/main" id="{42653A6D-785E-DE5A-588C-22ED53A505E3}"/>
              </a:ext>
            </a:extLst>
          </p:cNvPr>
          <p:cNvPicPr>
            <a:picLocks noChangeAspect="1"/>
          </p:cNvPicPr>
          <p:nvPr/>
        </p:nvPicPr>
        <p:blipFill>
          <a:blip r:embed="rId5"/>
          <a:stretch>
            <a:fillRect/>
          </a:stretch>
        </p:blipFill>
        <p:spPr>
          <a:xfrm>
            <a:off x="6553200" y="2354376"/>
            <a:ext cx="4648200" cy="3055824"/>
          </a:xfrm>
          <a:prstGeom prst="rect">
            <a:avLst/>
          </a:prstGeom>
        </p:spPr>
      </p:pic>
    </p:spTree>
    <p:extLst>
      <p:ext uri="{BB962C8B-B14F-4D97-AF65-F5344CB8AC3E}">
        <p14:creationId xmlns:p14="http://schemas.microsoft.com/office/powerpoint/2010/main" val="249457859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Arrow function:</a:t>
            </a:r>
            <a:r>
              <a:rPr lang="en-US" sz="1100" b="0" i="0" dirty="0">
                <a:solidFill>
                  <a:srgbClr val="1B1B1B"/>
                </a:solidFill>
                <a:effectLst/>
                <a:latin typeface="Inter"/>
              </a:rPr>
              <a:t> </a:t>
            </a:r>
            <a:r>
              <a:rPr lang="en-US" sz="2000" b="0" i="0" dirty="0">
                <a:solidFill>
                  <a:srgbClr val="1B1B1B"/>
                </a:solidFill>
                <a:effectLst/>
                <a:latin typeface="Inter"/>
              </a:rPr>
              <a:t>An </a:t>
            </a:r>
            <a:r>
              <a:rPr lang="en-US" sz="2000" b="1" i="0" dirty="0">
                <a:solidFill>
                  <a:srgbClr val="1B1B1B"/>
                </a:solidFill>
                <a:effectLst/>
                <a:latin typeface="Inter"/>
              </a:rPr>
              <a:t>arrow function expression</a:t>
            </a:r>
            <a:r>
              <a:rPr lang="en-US" sz="2000" b="0" i="0" dirty="0">
                <a:solidFill>
                  <a:srgbClr val="1B1B1B"/>
                </a:solidFill>
                <a:effectLst/>
                <a:latin typeface="Inter"/>
              </a:rPr>
              <a:t> is a compact alternative to a traditional </a:t>
            </a:r>
            <a:r>
              <a:rPr lang="en-US" sz="2000" b="0" i="0" u="sng" dirty="0">
                <a:solidFill>
                  <a:srgbClr val="FF0000"/>
                </a:solidFill>
                <a:effectLst/>
                <a:latin typeface="Inter"/>
                <a:hlinkClick r:id="rId2">
                  <a:extLst>
                    <a:ext uri="{A12FA001-AC4F-418D-AE19-62706E023703}">
                      <ahyp:hlinkClr xmlns:ahyp="http://schemas.microsoft.com/office/drawing/2018/hyperlinkcolor" val="tx"/>
                    </a:ext>
                  </a:extLst>
                </a:hlinkClick>
              </a:rPr>
              <a:t>function expression</a:t>
            </a:r>
            <a:r>
              <a:rPr lang="en-US" sz="2000" b="0" i="0" dirty="0">
                <a:solidFill>
                  <a:srgbClr val="1B1B1B"/>
                </a:solidFill>
                <a:effectLst/>
                <a:latin typeface="Inter"/>
              </a:rPr>
              <a:t>, with some semantic differences.</a:t>
            </a:r>
            <a:br>
              <a:rPr lang="en-US" sz="2000" b="0" i="0" dirty="0">
                <a:solidFill>
                  <a:srgbClr val="1B1B1B"/>
                </a:solidFill>
                <a:effectLst/>
                <a:latin typeface="Inter"/>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IN" sz="2800" b="0" i="0" dirty="0">
                <a:solidFill>
                  <a:srgbClr val="000000"/>
                </a:solidFill>
                <a:effectLst/>
                <a:latin typeface="Consolas" panose="020B0609020204030204" pitchFamily="49" charset="0"/>
              </a:rPr>
              <a:t>hello = () =&gt; {</a:t>
            </a:r>
            <a:br>
              <a:rPr lang="en-IN" sz="2800" dirty="0"/>
            </a:br>
            <a:r>
              <a:rPr lang="en-IN" sz="2800" b="0" i="0" dirty="0">
                <a:solidFill>
                  <a:srgbClr val="000000"/>
                </a:solidFill>
                <a:effectLst/>
                <a:latin typeface="Consolas" panose="020B0609020204030204" pitchFamily="49" charset="0"/>
              </a:rPr>
              <a:t>  </a:t>
            </a:r>
            <a:r>
              <a:rPr lang="en-IN" sz="2800" b="0" i="0" dirty="0">
                <a:solidFill>
                  <a:srgbClr val="0000CD"/>
                </a:solidFill>
                <a:effectLst/>
                <a:latin typeface="Consolas" panose="020B0609020204030204" pitchFamily="49" charset="0"/>
              </a:rPr>
              <a:t>return</a:t>
            </a:r>
            <a:r>
              <a:rPr lang="en-IN" sz="2800" b="0" i="0" dirty="0">
                <a:solidFill>
                  <a:srgbClr val="000000"/>
                </a:solidFill>
                <a:effectLst/>
                <a:latin typeface="Consolas" panose="020B0609020204030204" pitchFamily="49" charset="0"/>
              </a:rPr>
              <a:t> </a:t>
            </a:r>
            <a:r>
              <a:rPr lang="en-IN" sz="2800" b="0" i="0" dirty="0">
                <a:solidFill>
                  <a:srgbClr val="A52A2A"/>
                </a:solidFill>
                <a:effectLst/>
                <a:latin typeface="Consolas" panose="020B0609020204030204" pitchFamily="49" charset="0"/>
              </a:rPr>
              <a:t>"Hello World!"</a:t>
            </a:r>
            <a:r>
              <a:rPr lang="en-IN" sz="2800" b="0" i="0" dirty="0">
                <a:solidFill>
                  <a:srgbClr val="000000"/>
                </a:solidFill>
                <a:effectLst/>
                <a:latin typeface="Consolas" panose="020B0609020204030204" pitchFamily="49" charset="0"/>
              </a:rPr>
              <a:t>;</a:t>
            </a:r>
            <a:br>
              <a:rPr lang="en-IN" sz="2800" dirty="0"/>
            </a:br>
            <a:r>
              <a:rPr lang="en-IN" sz="2800" b="0" i="0" dirty="0">
                <a:solidFill>
                  <a:srgbClr val="000000"/>
                </a:solidFill>
                <a:effectLst/>
                <a:latin typeface="Consolas" panose="020B0609020204030204" pitchFamily="49" charset="0"/>
              </a:rPr>
              <a:t>}</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3"/>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AC39EE30-B5EC-B727-E366-DBA22D80F3C9}"/>
              </a:ext>
            </a:extLst>
          </p:cNvPr>
          <p:cNvPicPr>
            <a:picLocks noChangeAspect="1"/>
          </p:cNvPicPr>
          <p:nvPr/>
        </p:nvPicPr>
        <p:blipFill>
          <a:blip r:embed="rId5"/>
          <a:stretch>
            <a:fillRect/>
          </a:stretch>
        </p:blipFill>
        <p:spPr>
          <a:xfrm>
            <a:off x="6631735" y="2819400"/>
            <a:ext cx="4188665" cy="2209800"/>
          </a:xfrm>
          <a:prstGeom prst="rect">
            <a:avLst/>
          </a:prstGeom>
        </p:spPr>
      </p:pic>
    </p:spTree>
    <p:extLst>
      <p:ext uri="{BB962C8B-B14F-4D97-AF65-F5344CB8AC3E}">
        <p14:creationId xmlns:p14="http://schemas.microsoft.com/office/powerpoint/2010/main" val="72171857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Syntax</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A7C99C1-EB70-0F2F-EDD3-A0857D92CD29}"/>
              </a:ext>
            </a:extLst>
          </p:cNvPr>
          <p:cNvPicPr>
            <a:picLocks noChangeAspect="1"/>
          </p:cNvPicPr>
          <p:nvPr/>
        </p:nvPicPr>
        <p:blipFill>
          <a:blip r:embed="rId4"/>
          <a:stretch>
            <a:fillRect/>
          </a:stretch>
        </p:blipFill>
        <p:spPr>
          <a:xfrm>
            <a:off x="914400" y="2590800"/>
            <a:ext cx="4343400" cy="3886200"/>
          </a:xfrm>
          <a:prstGeom prst="rect">
            <a:avLst/>
          </a:prstGeom>
        </p:spPr>
      </p:pic>
      <p:pic>
        <p:nvPicPr>
          <p:cNvPr id="11" name="Picture 10">
            <a:extLst>
              <a:ext uri="{FF2B5EF4-FFF2-40B4-BE49-F238E27FC236}">
                <a16:creationId xmlns:a16="http://schemas.microsoft.com/office/drawing/2014/main" id="{D4629317-0E18-FCFC-A690-400260DA6C92}"/>
              </a:ext>
            </a:extLst>
          </p:cNvPr>
          <p:cNvPicPr>
            <a:picLocks noChangeAspect="1"/>
          </p:cNvPicPr>
          <p:nvPr/>
        </p:nvPicPr>
        <p:blipFill>
          <a:blip r:embed="rId5"/>
          <a:stretch>
            <a:fillRect/>
          </a:stretch>
        </p:blipFill>
        <p:spPr>
          <a:xfrm>
            <a:off x="6131036" y="2609751"/>
            <a:ext cx="3631409" cy="3867249"/>
          </a:xfrm>
          <a:prstGeom prst="rect">
            <a:avLst/>
          </a:prstGeom>
        </p:spPr>
      </p:pic>
    </p:spTree>
    <p:extLst>
      <p:ext uri="{BB962C8B-B14F-4D97-AF65-F5344CB8AC3E}">
        <p14:creationId xmlns:p14="http://schemas.microsoft.com/office/powerpoint/2010/main" val="120629670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Tradition anonymous Vs Arrow function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Function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A4DCA66-542E-9D98-A658-BDC2B7230488}"/>
              </a:ext>
            </a:extLst>
          </p:cNvPr>
          <p:cNvPicPr>
            <a:picLocks noChangeAspect="1"/>
          </p:cNvPicPr>
          <p:nvPr/>
        </p:nvPicPr>
        <p:blipFill>
          <a:blip r:embed="rId4"/>
          <a:stretch>
            <a:fillRect/>
          </a:stretch>
        </p:blipFill>
        <p:spPr>
          <a:xfrm>
            <a:off x="1905000" y="2344216"/>
            <a:ext cx="8000999" cy="4056584"/>
          </a:xfrm>
          <a:prstGeom prst="rect">
            <a:avLst/>
          </a:prstGeom>
        </p:spPr>
      </p:pic>
    </p:spTree>
    <p:extLst>
      <p:ext uri="{BB962C8B-B14F-4D97-AF65-F5344CB8AC3E}">
        <p14:creationId xmlns:p14="http://schemas.microsoft.com/office/powerpoint/2010/main" val="331027154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a:solidFill>
                  <a:schemeClr val="accent6">
                    <a:lumMod val="75000"/>
                  </a:schemeClr>
                </a:solidFill>
              </a:rPr>
              <a:t>General Guideline</a:t>
            </a:r>
            <a:endParaRPr lang="en-US" altLang="en-US" sz="3600" dirty="0">
              <a:solidFill>
                <a:schemeClr val="accent6">
                  <a:lumMod val="75000"/>
                </a:schemeClr>
              </a:solidFil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(2024)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endParaRPr lang="en-US" altLang="en-US" sz="1600"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smtClean="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238727D-2F49-B224-C877-72F63C0A47F6}"/>
              </a:ext>
            </a:extLst>
          </p:cNvPr>
          <p:cNvPicPr>
            <a:picLocks noChangeAspect="1"/>
          </p:cNvPicPr>
          <p:nvPr/>
        </p:nvPicPr>
        <p:blipFill>
          <a:blip r:embed="rId4"/>
          <a:stretch>
            <a:fillRect/>
          </a:stretch>
        </p:blipFill>
        <p:spPr>
          <a:xfrm>
            <a:off x="762000" y="2339136"/>
            <a:ext cx="10058400" cy="3691881"/>
          </a:xfrm>
          <a:prstGeom prst="rect">
            <a:avLst/>
          </a:prstGeom>
        </p:spPr>
      </p:pic>
    </p:spTree>
    <p:extLst>
      <p:ext uri="{BB962C8B-B14F-4D97-AF65-F5344CB8AC3E}">
        <p14:creationId xmlns:p14="http://schemas.microsoft.com/office/powerpoint/2010/main" val="3450132364"/>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62280" y="1894420"/>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Array Literals: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Array Constructor: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7340E94-D81F-B1CC-C1A3-25A9B178133C}"/>
              </a:ext>
            </a:extLst>
          </p:cNvPr>
          <p:cNvPicPr>
            <a:picLocks noChangeAspect="1"/>
          </p:cNvPicPr>
          <p:nvPr/>
        </p:nvPicPr>
        <p:blipFill>
          <a:blip r:embed="rId4"/>
          <a:stretch>
            <a:fillRect/>
          </a:stretch>
        </p:blipFill>
        <p:spPr>
          <a:xfrm>
            <a:off x="2819400" y="2141329"/>
            <a:ext cx="6248399" cy="1976682"/>
          </a:xfrm>
          <a:prstGeom prst="rect">
            <a:avLst/>
          </a:prstGeom>
        </p:spPr>
      </p:pic>
      <p:pic>
        <p:nvPicPr>
          <p:cNvPr id="11" name="Picture 10">
            <a:extLst>
              <a:ext uri="{FF2B5EF4-FFF2-40B4-BE49-F238E27FC236}">
                <a16:creationId xmlns:a16="http://schemas.microsoft.com/office/drawing/2014/main" id="{5C58F507-256B-11DE-0F0D-BF6CF534CE41}"/>
              </a:ext>
            </a:extLst>
          </p:cNvPr>
          <p:cNvPicPr>
            <a:picLocks noChangeAspect="1"/>
          </p:cNvPicPr>
          <p:nvPr/>
        </p:nvPicPr>
        <p:blipFill>
          <a:blip r:embed="rId5"/>
          <a:stretch>
            <a:fillRect/>
          </a:stretch>
        </p:blipFill>
        <p:spPr>
          <a:xfrm>
            <a:off x="2895600" y="4385240"/>
            <a:ext cx="5943600" cy="1645777"/>
          </a:xfrm>
          <a:prstGeom prst="rect">
            <a:avLst/>
          </a:prstGeom>
        </p:spPr>
      </p:pic>
    </p:spTree>
    <p:extLst>
      <p:ext uri="{BB962C8B-B14F-4D97-AF65-F5344CB8AC3E}">
        <p14:creationId xmlns:p14="http://schemas.microsoft.com/office/powerpoint/2010/main" val="296430121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l"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Operation need to perform:   </a:t>
            </a:r>
            <a:r>
              <a:rPr lang="en-US" altLang="en-US" sz="1800" b="0" dirty="0">
                <a:solidFill>
                  <a:schemeClr val="tx1"/>
                </a:solidFill>
                <a:latin typeface="Arial" panose="020B0604020202020204" pitchFamily="34" charset="0"/>
              </a:rPr>
              <a:t> Indexing, Accessing elements from array, iterate(</a:t>
            </a:r>
            <a:r>
              <a:rPr lang="en-US" altLang="en-US" sz="1800" b="0" dirty="0" err="1">
                <a:solidFill>
                  <a:schemeClr val="tx1"/>
                </a:solidFill>
                <a:latin typeface="Arial" panose="020B0604020202020204" pitchFamily="34" charset="0"/>
              </a:rPr>
              <a:t>in,of</a:t>
            </a:r>
            <a:r>
              <a:rPr lang="en-US" altLang="en-US" sz="1800" b="0" dirty="0">
                <a:solidFill>
                  <a:schemeClr val="tx1"/>
                </a:solidFill>
                <a:latin typeface="Arial" panose="020B0604020202020204" pitchFamily="34" charset="0"/>
              </a:rPr>
              <a:t>)</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Adding element to array:</a:t>
            </a:r>
            <a:br>
              <a:rPr lang="en-US" altLang="en-US" sz="1800" b="0" dirty="0">
                <a:solidFill>
                  <a:schemeClr val="tx1"/>
                </a:solidFill>
                <a:latin typeface="Arial" panose="020B0604020202020204" pitchFamily="34" charset="0"/>
              </a:rPr>
            </a:b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a:t>
            </a:r>
            <a:r>
              <a:rPr lang="en-US" altLang="en-US" sz="1800" b="0" dirty="0">
                <a:solidFill>
                  <a:srgbClr val="FF0000"/>
                </a:solidFill>
                <a:latin typeface="Arial" panose="020B0604020202020204" pitchFamily="34" charset="0"/>
              </a:rPr>
              <a:t>push() </a:t>
            </a:r>
            <a:r>
              <a:rPr lang="en-US" altLang="en-US" sz="1800" b="0" dirty="0">
                <a:solidFill>
                  <a:schemeClr val="tx1"/>
                </a:solidFill>
                <a:latin typeface="Arial" panose="020B0604020202020204" pitchFamily="34" charset="0"/>
              </a:rPr>
              <a:t>method add the element to the end of the array.</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a:t>
            </a:r>
            <a:r>
              <a:rPr lang="en-US" altLang="en-US" sz="1800" b="0" dirty="0">
                <a:solidFill>
                  <a:srgbClr val="FF0000"/>
                </a:solidFill>
                <a:latin typeface="Arial" panose="020B0604020202020204" pitchFamily="34" charset="0"/>
              </a:rPr>
              <a:t>unshift() </a:t>
            </a:r>
            <a:r>
              <a:rPr lang="en-US" altLang="en-US" sz="1800" b="0" dirty="0">
                <a:solidFill>
                  <a:schemeClr val="tx1"/>
                </a:solidFill>
                <a:latin typeface="Arial" panose="020B0604020202020204" pitchFamily="34" charset="0"/>
              </a:rPr>
              <a:t>method add the element to the starting of the array.</a:t>
            </a:r>
            <a:br>
              <a:rPr lang="en-US" altLang="en-US" sz="1800" b="0" dirty="0">
                <a:solidFill>
                  <a:schemeClr val="tx1"/>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5D0DF93C-F02D-4595-8C70-7F929DBDCA00}"/>
              </a:ext>
            </a:extLst>
          </p:cNvPr>
          <p:cNvPicPr>
            <a:picLocks noChangeAspect="1"/>
          </p:cNvPicPr>
          <p:nvPr/>
        </p:nvPicPr>
        <p:blipFill>
          <a:blip r:embed="rId4"/>
          <a:stretch>
            <a:fillRect/>
          </a:stretch>
        </p:blipFill>
        <p:spPr>
          <a:xfrm>
            <a:off x="838200" y="3657600"/>
            <a:ext cx="8229600" cy="2754417"/>
          </a:xfrm>
          <a:prstGeom prst="rect">
            <a:avLst/>
          </a:prstGeom>
        </p:spPr>
      </p:pic>
    </p:spTree>
    <p:extLst>
      <p:ext uri="{BB962C8B-B14F-4D97-AF65-F5344CB8AC3E}">
        <p14:creationId xmlns:p14="http://schemas.microsoft.com/office/powerpoint/2010/main" val="295388306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l"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Removing Element in Array: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b="0" dirty="0">
                <a:solidFill>
                  <a:schemeClr val="tx1"/>
                </a:solidFill>
                <a:latin typeface="Arial" panose="020B0604020202020204" pitchFamily="34" charset="0"/>
              </a:rPr>
              <a:t>The pop() method removes an element from the last index of the array.</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shift() method removes the element from the first index of the array.</a:t>
            </a:r>
            <a:br>
              <a:rPr lang="en-US" altLang="en-US" sz="1800" b="0" dirty="0">
                <a:solidFill>
                  <a:schemeClr val="tx1"/>
                </a:solidFill>
                <a:latin typeface="Arial" panose="020B0604020202020204" pitchFamily="34" charset="0"/>
              </a:rPr>
            </a:br>
            <a:r>
              <a:rPr lang="en-US" altLang="en-US" sz="1800" b="0" dirty="0">
                <a:solidFill>
                  <a:schemeClr val="tx1"/>
                </a:solidFill>
                <a:latin typeface="Arial" panose="020B0604020202020204" pitchFamily="34" charset="0"/>
              </a:rPr>
              <a:t>The splice() method removes or replaces the element from the array.</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Array in JS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AAFBE5B2-6AD2-0613-4D34-0810EB1438AF}"/>
              </a:ext>
            </a:extLst>
          </p:cNvPr>
          <p:cNvPicPr>
            <a:picLocks noChangeAspect="1"/>
          </p:cNvPicPr>
          <p:nvPr/>
        </p:nvPicPr>
        <p:blipFill>
          <a:blip r:embed="rId4"/>
          <a:stretch>
            <a:fillRect/>
          </a:stretch>
        </p:blipFill>
        <p:spPr>
          <a:xfrm>
            <a:off x="304800" y="3403600"/>
            <a:ext cx="9829800" cy="2463800"/>
          </a:xfrm>
          <a:prstGeom prst="rect">
            <a:avLst/>
          </a:prstGeom>
        </p:spPr>
      </p:pic>
    </p:spTree>
    <p:extLst>
      <p:ext uri="{BB962C8B-B14F-4D97-AF65-F5344CB8AC3E}">
        <p14:creationId xmlns:p14="http://schemas.microsoft.com/office/powerpoint/2010/main" val="326999045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DOM</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99E9A29-C72D-2BA8-D88B-0207EA4C7582}"/>
              </a:ext>
            </a:extLst>
          </p:cNvPr>
          <p:cNvPicPr>
            <a:picLocks noChangeAspect="1"/>
          </p:cNvPicPr>
          <p:nvPr/>
        </p:nvPicPr>
        <p:blipFill>
          <a:blip r:embed="rId4"/>
          <a:stretch>
            <a:fillRect/>
          </a:stretch>
        </p:blipFill>
        <p:spPr>
          <a:xfrm>
            <a:off x="838200" y="2467092"/>
            <a:ext cx="10134600" cy="3705108"/>
          </a:xfrm>
          <a:prstGeom prst="rect">
            <a:avLst/>
          </a:prstGeom>
        </p:spPr>
      </p:pic>
    </p:spTree>
    <p:extLst>
      <p:ext uri="{BB962C8B-B14F-4D97-AF65-F5344CB8AC3E}">
        <p14:creationId xmlns:p14="http://schemas.microsoft.com/office/powerpoint/2010/main" val="274028799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DOM Tree</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594D9117-1C13-07F0-47B9-E3AF5B72EEB8}"/>
              </a:ext>
            </a:extLst>
          </p:cNvPr>
          <p:cNvPicPr>
            <a:picLocks noChangeAspect="1"/>
          </p:cNvPicPr>
          <p:nvPr/>
        </p:nvPicPr>
        <p:blipFill>
          <a:blip r:embed="rId4"/>
          <a:stretch>
            <a:fillRect/>
          </a:stretch>
        </p:blipFill>
        <p:spPr>
          <a:xfrm>
            <a:off x="380999" y="2141328"/>
            <a:ext cx="10992597" cy="4335672"/>
          </a:xfrm>
          <a:prstGeom prst="rect">
            <a:avLst/>
          </a:prstGeom>
        </p:spPr>
      </p:pic>
    </p:spTree>
    <p:extLst>
      <p:ext uri="{BB962C8B-B14F-4D97-AF65-F5344CB8AC3E}">
        <p14:creationId xmlns:p14="http://schemas.microsoft.com/office/powerpoint/2010/main" val="78976387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Basic Document</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00C8165F-18D7-936E-C147-0DF54B3048DE}"/>
              </a:ext>
            </a:extLst>
          </p:cNvPr>
          <p:cNvPicPr>
            <a:picLocks noChangeAspect="1"/>
          </p:cNvPicPr>
          <p:nvPr/>
        </p:nvPicPr>
        <p:blipFill>
          <a:blip r:embed="rId4"/>
          <a:stretch>
            <a:fillRect/>
          </a:stretch>
        </p:blipFill>
        <p:spPr>
          <a:xfrm>
            <a:off x="1143000" y="2158934"/>
            <a:ext cx="9906000" cy="3872083"/>
          </a:xfrm>
          <a:prstGeom prst="rect">
            <a:avLst/>
          </a:prstGeom>
        </p:spPr>
      </p:pic>
    </p:spTree>
    <p:extLst>
      <p:ext uri="{BB962C8B-B14F-4D97-AF65-F5344CB8AC3E}">
        <p14:creationId xmlns:p14="http://schemas.microsoft.com/office/powerpoint/2010/main" val="401971792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Basic event handling</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5F4CC63F-C565-A5E2-BB73-8E060D3783A1}"/>
              </a:ext>
            </a:extLst>
          </p:cNvPr>
          <p:cNvPicPr>
            <a:picLocks noChangeAspect="1"/>
          </p:cNvPicPr>
          <p:nvPr/>
        </p:nvPicPr>
        <p:blipFill>
          <a:blip r:embed="rId4"/>
          <a:stretch>
            <a:fillRect/>
          </a:stretch>
        </p:blipFill>
        <p:spPr>
          <a:xfrm>
            <a:off x="533400" y="2141328"/>
            <a:ext cx="10820400" cy="4183271"/>
          </a:xfrm>
          <a:prstGeom prst="rect">
            <a:avLst/>
          </a:prstGeom>
        </p:spPr>
      </p:pic>
    </p:spTree>
    <p:extLst>
      <p:ext uri="{BB962C8B-B14F-4D97-AF65-F5344CB8AC3E}">
        <p14:creationId xmlns:p14="http://schemas.microsoft.com/office/powerpoint/2010/main" val="363732816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sz="2000" b="0" dirty="0"/>
              <a:t>By ID </a:t>
            </a:r>
            <a:r>
              <a:rPr lang="en-US" sz="2000" b="0" dirty="0" err="1">
                <a:solidFill>
                  <a:srgbClr val="FF0000"/>
                </a:solidFill>
              </a:rPr>
              <a:t>getElementById</a:t>
            </a:r>
            <a:r>
              <a:rPr lang="en-US" sz="2000" b="0" dirty="0">
                <a:solidFill>
                  <a:srgbClr val="FF0000"/>
                </a:solidFill>
              </a:rPr>
              <a:t>()</a:t>
            </a:r>
            <a:br>
              <a:rPr lang="en-US" sz="2000" b="0" dirty="0"/>
            </a:br>
            <a:r>
              <a:rPr lang="en-US" sz="2000" b="0" dirty="0"/>
              <a:t>returns </a:t>
            </a:r>
            <a:br>
              <a:rPr lang="en-US" sz="2000" b="0" dirty="0"/>
            </a:br>
            <a:r>
              <a:rPr lang="en-US" sz="2000" b="0" dirty="0"/>
              <a:t>The element with the specified id.</a:t>
            </a:r>
            <a:br>
              <a:rPr lang="en-US" sz="2000" b="0" dirty="0"/>
            </a:br>
            <a:r>
              <a:rPr lang="en-US" sz="2000" b="0" i="1" dirty="0"/>
              <a:t>null</a:t>
            </a:r>
            <a:r>
              <a:rPr lang="en-US" sz="2000" b="0" dirty="0"/>
              <a:t> (if the element does not exist)</a:t>
            </a:r>
            <a:br>
              <a:rPr lang="en-US" sz="2000" b="0" dirty="0"/>
            </a:br>
            <a:br>
              <a:rPr lang="en-US" sz="2000" b="0" dirty="0"/>
            </a:br>
            <a:r>
              <a:rPr lang="en-US" sz="2000" b="0" dirty="0"/>
              <a:t>By Class </a:t>
            </a:r>
            <a:r>
              <a:rPr lang="en-IN" sz="2000" b="0" dirty="0" err="1">
                <a:solidFill>
                  <a:srgbClr val="CCCCFF"/>
                </a:solidFill>
                <a:effectLst/>
                <a:hlinkClick r:id="rId2">
                  <a:extLst>
                    <a:ext uri="{A12FA001-AC4F-418D-AE19-62706E023703}">
                      <ahyp:hlinkClr xmlns:ahyp="http://schemas.microsoft.com/office/drawing/2018/hyperlinkcolor" val="tx"/>
                    </a:ext>
                  </a:extLst>
                </a:hlinkClick>
              </a:rPr>
              <a:t>getElementsByClassName</a:t>
            </a:r>
            <a:r>
              <a:rPr lang="en-IN" sz="2000" b="0" dirty="0">
                <a:solidFill>
                  <a:srgbClr val="FF0000"/>
                </a:solidFill>
                <a:effectLst/>
                <a:hlinkClick r:id="rId2">
                  <a:extLst>
                    <a:ext uri="{A12FA001-AC4F-418D-AE19-62706E023703}">
                      <ahyp:hlinkClr xmlns:ahyp="http://schemas.microsoft.com/office/drawing/2018/hyperlinkcolor" val="tx"/>
                    </a:ext>
                  </a:extLst>
                </a:hlinkClick>
              </a:rPr>
              <a:t>()</a:t>
            </a:r>
            <a:br>
              <a:rPr lang="en-IN" b="0" dirty="0">
                <a:effectLst/>
                <a:highlight>
                  <a:srgbClr val="FFFF00"/>
                </a:highlight>
              </a:rPr>
            </a:br>
            <a:r>
              <a:rPr lang="en-US" sz="2000" b="0" dirty="0"/>
              <a:t>returns </a:t>
            </a:r>
            <a:br>
              <a:rPr lang="en-US" sz="2000" b="0" dirty="0"/>
            </a:br>
            <a:r>
              <a:rPr lang="en-US" sz="2000" b="0" dirty="0"/>
              <a:t>A collection of elements with the specified class name.</a:t>
            </a:r>
            <a:br>
              <a:rPr lang="en-US" sz="2000" b="0" dirty="0"/>
            </a:br>
            <a:r>
              <a:rPr lang="en-US" sz="2000" b="0" dirty="0"/>
              <a:t>The elements are sorted as they appear in the document.</a:t>
            </a:r>
            <a:br>
              <a:rPr lang="en-US" sz="2000" b="0" dirty="0"/>
            </a:br>
            <a:br>
              <a:rPr lang="en-US" b="0" dirty="0">
                <a:highlight>
                  <a:srgbClr val="FFFF00"/>
                </a:highlight>
              </a:rPr>
            </a:br>
            <a:r>
              <a:rPr lang="en-US" sz="2000" b="0" dirty="0"/>
              <a:t>Works on </a:t>
            </a:r>
            <a:r>
              <a:rPr lang="en-IN" sz="2000" b="0" dirty="0" err="1">
                <a:solidFill>
                  <a:srgbClr val="CCCCFF"/>
                </a:solidFill>
                <a:effectLst/>
                <a:hlinkClick r:id="rId3">
                  <a:extLst>
                    <a:ext uri="{A12FA001-AC4F-418D-AE19-62706E023703}">
                      <ahyp:hlinkClr xmlns:ahyp="http://schemas.microsoft.com/office/drawing/2018/hyperlinkcolor" val="tx"/>
                    </a:ext>
                  </a:extLst>
                </a:hlinkClick>
              </a:rPr>
              <a:t>getElementsByTagName</a:t>
            </a:r>
            <a:r>
              <a:rPr lang="en-IN" sz="2000" b="0" dirty="0">
                <a:solidFill>
                  <a:srgbClr val="FF0000"/>
                </a:solidFill>
                <a:effectLst/>
                <a:hlinkClick r:id="rId3">
                  <a:extLst>
                    <a:ext uri="{A12FA001-AC4F-418D-AE19-62706E023703}">
                      <ahyp:hlinkClr xmlns:ahyp="http://schemas.microsoft.com/office/drawing/2018/hyperlinkcolor" val="tx"/>
                    </a:ext>
                  </a:extLst>
                </a:hlinkClick>
              </a:rPr>
              <a:t>()</a:t>
            </a:r>
            <a:r>
              <a:rPr lang="en-IN" sz="2000" b="0" dirty="0">
                <a:solidFill>
                  <a:srgbClr val="FF0000"/>
                </a:solidFill>
                <a:effectLst/>
              </a:rPr>
              <a:t> </a:t>
            </a:r>
            <a:r>
              <a:rPr lang="en-IN" sz="2000" b="0" dirty="0">
                <a:effectLst/>
              </a:rPr>
              <a:t>and </a:t>
            </a:r>
            <a:r>
              <a:rPr lang="en-IN" sz="2000" b="0" dirty="0" err="1">
                <a:solidFill>
                  <a:srgbClr val="FF0000"/>
                </a:solidFill>
                <a:effectLst/>
              </a:rPr>
              <a:t>querySelector</a:t>
            </a:r>
            <a:r>
              <a:rPr lang="en-IN" sz="2000" b="0" dirty="0">
                <a:solidFill>
                  <a:srgbClr val="FF0000"/>
                </a:solidFill>
                <a:effectLst/>
              </a:rPr>
              <a:t>();</a:t>
            </a:r>
            <a:br>
              <a:rPr lang="en-US" dirty="0"/>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Element Selectors</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4"/>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59032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36273"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0332197" cy="4811180"/>
          </a:xfrm>
        </p:spPr>
        <p:style>
          <a:lnRef idx="2">
            <a:schemeClr val="accent4"/>
          </a:lnRef>
          <a:fillRef idx="1">
            <a:schemeClr val="lt1"/>
          </a:fillRef>
          <a:effectRef idx="0">
            <a:schemeClr val="accent4"/>
          </a:effectRef>
          <a:fontRef idx="minor">
            <a:schemeClr val="dk1"/>
          </a:fontRef>
        </p:style>
        <p:txBody>
          <a:bodyPr/>
          <a:lstStyle/>
          <a:p>
            <a:pPr algn="ct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b="0" dirty="0">
                <a:solidFill>
                  <a:srgbClr val="FF0000"/>
                </a:solidFill>
                <a:latin typeface="Calibri" panose="020F0502020204030204" pitchFamily="34" charset="0"/>
              </a:rPr>
              <a:t>Create new element</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3D702AC-8685-68C3-5A12-FB5FBB2626FC}"/>
              </a:ext>
            </a:extLst>
          </p:cNvPr>
          <p:cNvPicPr>
            <a:picLocks noChangeAspect="1"/>
          </p:cNvPicPr>
          <p:nvPr/>
        </p:nvPicPr>
        <p:blipFill>
          <a:blip r:embed="rId4"/>
          <a:stretch>
            <a:fillRect/>
          </a:stretch>
        </p:blipFill>
        <p:spPr>
          <a:xfrm>
            <a:off x="330200" y="2057400"/>
            <a:ext cx="10287000" cy="4316289"/>
          </a:xfrm>
          <a:prstGeom prst="rect">
            <a:avLst/>
          </a:prstGeom>
        </p:spPr>
      </p:pic>
      <p:sp>
        <p:nvSpPr>
          <p:cNvPr id="3" name="TextBox 2">
            <a:extLst>
              <a:ext uri="{FF2B5EF4-FFF2-40B4-BE49-F238E27FC236}">
                <a16:creationId xmlns:a16="http://schemas.microsoft.com/office/drawing/2014/main" id="{774FE3C0-0E89-0888-275A-63E54D74DC8F}"/>
              </a:ext>
            </a:extLst>
          </p:cNvPr>
          <p:cNvSpPr txBox="1"/>
          <p:nvPr/>
        </p:nvSpPr>
        <p:spPr>
          <a:xfrm>
            <a:off x="10636997" y="2133600"/>
            <a:ext cx="1707403" cy="3416320"/>
          </a:xfrm>
          <a:prstGeom prst="rect">
            <a:avLst/>
          </a:prstGeom>
          <a:noFill/>
        </p:spPr>
        <p:txBody>
          <a:bodyPr wrap="square" rtlCol="0">
            <a:spAutoFit/>
          </a:bodyPr>
          <a:lstStyle/>
          <a:p>
            <a:r>
              <a:rPr lang="en-IN" b="1" dirty="0">
                <a:solidFill>
                  <a:srgbClr val="FF0000"/>
                </a:solidFill>
              </a:rPr>
              <a:t>Discuss</a:t>
            </a:r>
            <a:r>
              <a:rPr lang="en-IN" dirty="0"/>
              <a:t> </a:t>
            </a:r>
            <a:r>
              <a:rPr lang="en-IN" dirty="0">
                <a:solidFill>
                  <a:srgbClr val="FF0000"/>
                </a:solidFill>
              </a:rPr>
              <a:t>console.log</a:t>
            </a:r>
            <a:r>
              <a:rPr lang="en-IN" dirty="0"/>
              <a:t>(document) and</a:t>
            </a:r>
          </a:p>
          <a:p>
            <a:endParaRPr lang="en-IN" dirty="0"/>
          </a:p>
          <a:p>
            <a:r>
              <a:rPr lang="en-IN" dirty="0" err="1">
                <a:solidFill>
                  <a:srgbClr val="FF0000"/>
                </a:solidFill>
              </a:rPr>
              <a:t>console.dir</a:t>
            </a:r>
            <a:r>
              <a:rPr lang="en-IN" dirty="0"/>
              <a:t>(document) </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27052049"/>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1905000"/>
          </a:xfrm>
        </p:spPr>
        <p:style>
          <a:lnRef idx="2">
            <a:schemeClr val="accent4"/>
          </a:lnRef>
          <a:fillRef idx="1">
            <a:schemeClr val="lt1"/>
          </a:fillRef>
          <a:effectRef idx="0">
            <a:schemeClr val="accent4"/>
          </a:effectRef>
          <a:fontRef idx="minor">
            <a:schemeClr val="dk1"/>
          </a:fontRef>
        </p:style>
        <p:txBody>
          <a:bodyPr/>
          <a:lstStyle/>
          <a:p>
            <a:pPr eaLnBrk="1" hangingPunct="1">
              <a:defRPr/>
            </a:pPr>
            <a:br>
              <a:rPr lang="en-US" altLang="en-US" sz="4400" dirty="0"/>
            </a:br>
            <a:br>
              <a:rPr lang="en-US" altLang="en-US" sz="4400" dirty="0"/>
            </a:br>
            <a:r>
              <a:rPr lang="en-IN" sz="2800" b="0" i="0" u="none" strike="noStrike" dirty="0">
                <a:solidFill>
                  <a:srgbClr val="000000"/>
                </a:solidFill>
                <a:effectLst/>
                <a:latin typeface="Calibri" panose="020F0502020204030204" pitchFamily="34" charset="0"/>
              </a:rPr>
              <a:t>Variables, Data types, Scope, Type coercion, Function, Conditionals, Object, Array, Window, DOM, Selectors, DOM Manipulation, Events, Form handling, First Class Citizen</a:t>
            </a: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US" altLang="en-US" sz="2800" b="1" dirty="0">
                <a:solidFill>
                  <a:srgbClr val="CC3300"/>
                </a:solidFill>
              </a:rPr>
              <a:t>Day 4</a:t>
            </a: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97304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r>
              <a:rPr lang="en-US" altLang="en-US" sz="1800" dirty="0" err="1">
                <a:solidFill>
                  <a:srgbClr val="FF0000"/>
                </a:solidFill>
                <a:latin typeface="Arial" panose="020B0604020202020204" pitchFamily="34" charset="0"/>
              </a:rPr>
              <a:t>QuerySelector</a:t>
            </a:r>
            <a:r>
              <a:rPr lang="en-US" altLang="en-US" sz="1800" dirty="0">
                <a:solidFill>
                  <a:srgbClr val="FF0000"/>
                </a:solidFill>
                <a:latin typeface="Arial" panose="020B0604020202020204" pitchFamily="34" charset="0"/>
              </a:rPr>
              <a:t>: </a:t>
            </a:r>
            <a:r>
              <a:rPr lang="en-US" altLang="en-US" sz="1800" b="0" dirty="0">
                <a:solidFill>
                  <a:schemeClr val="tx1"/>
                </a:solidFill>
                <a:latin typeface="Arial" panose="020B0604020202020204" pitchFamily="34" charset="0"/>
              </a:rPr>
              <a:t>The </a:t>
            </a:r>
            <a:r>
              <a:rPr lang="en-US" altLang="en-US" sz="1800" b="0" dirty="0" err="1">
                <a:solidFill>
                  <a:schemeClr val="tx1"/>
                </a:solidFill>
                <a:latin typeface="Arial" panose="020B0604020202020204" pitchFamily="34" charset="0"/>
              </a:rPr>
              <a:t>querySelector</a:t>
            </a:r>
            <a:r>
              <a:rPr lang="en-US" altLang="en-US" sz="1800" b="0" dirty="0">
                <a:solidFill>
                  <a:schemeClr val="tx1"/>
                </a:solidFill>
                <a:latin typeface="Arial" panose="020B0604020202020204" pitchFamily="34" charset="0"/>
              </a:rPr>
              <a:t>() method returns the first element that matches a CSS selector.</a:t>
            </a:r>
            <a:br>
              <a:rPr lang="en-US" altLang="en-US" sz="1800" b="0" dirty="0">
                <a:solidFill>
                  <a:schemeClr val="tx1"/>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6E8668B-3187-AE90-0D7E-73E8F9951A09}"/>
              </a:ext>
            </a:extLst>
          </p:cNvPr>
          <p:cNvPicPr>
            <a:picLocks noChangeAspect="1"/>
          </p:cNvPicPr>
          <p:nvPr/>
        </p:nvPicPr>
        <p:blipFill>
          <a:blip r:embed="rId4"/>
          <a:stretch>
            <a:fillRect/>
          </a:stretch>
        </p:blipFill>
        <p:spPr>
          <a:xfrm>
            <a:off x="457200" y="2971309"/>
            <a:ext cx="3651308" cy="1892397"/>
          </a:xfrm>
          <a:prstGeom prst="rect">
            <a:avLst/>
          </a:prstGeom>
        </p:spPr>
      </p:pic>
      <p:pic>
        <p:nvPicPr>
          <p:cNvPr id="11" name="Picture 10">
            <a:extLst>
              <a:ext uri="{FF2B5EF4-FFF2-40B4-BE49-F238E27FC236}">
                <a16:creationId xmlns:a16="http://schemas.microsoft.com/office/drawing/2014/main" id="{D89BD4F7-50D6-54F2-40D3-C0F0C6647333}"/>
              </a:ext>
            </a:extLst>
          </p:cNvPr>
          <p:cNvPicPr>
            <a:picLocks noChangeAspect="1"/>
          </p:cNvPicPr>
          <p:nvPr/>
        </p:nvPicPr>
        <p:blipFill>
          <a:blip r:embed="rId5"/>
          <a:stretch>
            <a:fillRect/>
          </a:stretch>
        </p:blipFill>
        <p:spPr>
          <a:xfrm>
            <a:off x="4597322" y="3057505"/>
            <a:ext cx="3175077" cy="1892397"/>
          </a:xfrm>
          <a:prstGeom prst="rect">
            <a:avLst/>
          </a:prstGeom>
        </p:spPr>
      </p:pic>
      <p:pic>
        <p:nvPicPr>
          <p:cNvPr id="13" name="Picture 12">
            <a:extLst>
              <a:ext uri="{FF2B5EF4-FFF2-40B4-BE49-F238E27FC236}">
                <a16:creationId xmlns:a16="http://schemas.microsoft.com/office/drawing/2014/main" id="{4AAB4D64-E28E-9B24-6BE1-5DD287D5C826}"/>
              </a:ext>
            </a:extLst>
          </p:cNvPr>
          <p:cNvPicPr>
            <a:picLocks noChangeAspect="1"/>
          </p:cNvPicPr>
          <p:nvPr/>
        </p:nvPicPr>
        <p:blipFill>
          <a:blip r:embed="rId6"/>
          <a:stretch>
            <a:fillRect/>
          </a:stretch>
        </p:blipFill>
        <p:spPr>
          <a:xfrm>
            <a:off x="8365470" y="2865722"/>
            <a:ext cx="2073930" cy="1892397"/>
          </a:xfrm>
          <a:prstGeom prst="rect">
            <a:avLst/>
          </a:prstGeom>
        </p:spPr>
      </p:pic>
    </p:spTree>
    <p:extLst>
      <p:ext uri="{BB962C8B-B14F-4D97-AF65-F5344CB8AC3E}">
        <p14:creationId xmlns:p14="http://schemas.microsoft.com/office/powerpoint/2010/main" val="238167710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r>
              <a:rPr lang="en-US" altLang="en-US" sz="1800" dirty="0" err="1">
                <a:solidFill>
                  <a:srgbClr val="FF0000"/>
                </a:solidFill>
                <a:latin typeface="Arial" panose="020B0604020202020204" pitchFamily="34" charset="0"/>
              </a:rPr>
              <a:t>QuerySelectorAll</a:t>
            </a:r>
            <a:r>
              <a:rPr lang="en-US" altLang="en-US" sz="1800" dirty="0">
                <a:solidFill>
                  <a:srgbClr val="FF0000"/>
                </a:solidFill>
                <a:latin typeface="Arial" panose="020B0604020202020204" pitchFamily="34" charset="0"/>
              </a:rPr>
              <a:t>: </a:t>
            </a:r>
            <a:r>
              <a:rPr lang="en-US" altLang="en-US" sz="1800" b="0" dirty="0">
                <a:solidFill>
                  <a:schemeClr val="tx1"/>
                </a:solidFill>
                <a:latin typeface="Arial" panose="020B0604020202020204" pitchFamily="34" charset="0"/>
              </a:rPr>
              <a:t>To return all matches (not only the first), use the </a:t>
            </a:r>
            <a:r>
              <a:rPr lang="en-US" altLang="en-US" sz="1800" b="0" dirty="0" err="1">
                <a:solidFill>
                  <a:schemeClr val="tx1"/>
                </a:solidFill>
                <a:latin typeface="Arial" panose="020B0604020202020204" pitchFamily="34" charset="0"/>
              </a:rPr>
              <a:t>querySelectorAll</a:t>
            </a:r>
            <a:r>
              <a:rPr lang="en-US" altLang="en-US" sz="1800" b="0" dirty="0">
                <a:solidFill>
                  <a:schemeClr val="tx1"/>
                </a:solidFill>
                <a:latin typeface="Arial" panose="020B0604020202020204" pitchFamily="34" charset="0"/>
              </a:rPr>
              <a:t>() instead.</a:t>
            </a:r>
            <a:br>
              <a:rPr lang="en-US" altLang="en-US" sz="1800" b="0" dirty="0">
                <a:solidFill>
                  <a:schemeClr val="tx1"/>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6E8668B-3187-AE90-0D7E-73E8F9951A09}"/>
              </a:ext>
            </a:extLst>
          </p:cNvPr>
          <p:cNvPicPr>
            <a:picLocks noChangeAspect="1"/>
          </p:cNvPicPr>
          <p:nvPr/>
        </p:nvPicPr>
        <p:blipFill>
          <a:blip r:embed="rId4"/>
          <a:stretch>
            <a:fillRect/>
          </a:stretch>
        </p:blipFill>
        <p:spPr>
          <a:xfrm>
            <a:off x="457200" y="2971309"/>
            <a:ext cx="3651308" cy="1892397"/>
          </a:xfrm>
          <a:prstGeom prst="rect">
            <a:avLst/>
          </a:prstGeom>
        </p:spPr>
      </p:pic>
      <p:pic>
        <p:nvPicPr>
          <p:cNvPr id="4" name="Picture 3">
            <a:extLst>
              <a:ext uri="{FF2B5EF4-FFF2-40B4-BE49-F238E27FC236}">
                <a16:creationId xmlns:a16="http://schemas.microsoft.com/office/drawing/2014/main" id="{ECB5934B-44B3-11D1-F65C-D0DEA65CF209}"/>
              </a:ext>
            </a:extLst>
          </p:cNvPr>
          <p:cNvPicPr>
            <a:picLocks noChangeAspect="1"/>
          </p:cNvPicPr>
          <p:nvPr/>
        </p:nvPicPr>
        <p:blipFill>
          <a:blip r:embed="rId5"/>
          <a:stretch>
            <a:fillRect/>
          </a:stretch>
        </p:blipFill>
        <p:spPr>
          <a:xfrm>
            <a:off x="4425864" y="2949550"/>
            <a:ext cx="3340272" cy="1808569"/>
          </a:xfrm>
          <a:prstGeom prst="rect">
            <a:avLst/>
          </a:prstGeom>
        </p:spPr>
      </p:pic>
      <p:pic>
        <p:nvPicPr>
          <p:cNvPr id="12" name="Picture 11">
            <a:extLst>
              <a:ext uri="{FF2B5EF4-FFF2-40B4-BE49-F238E27FC236}">
                <a16:creationId xmlns:a16="http://schemas.microsoft.com/office/drawing/2014/main" id="{6B8B038C-0E9F-4D35-4DE0-3DA4972A68D5}"/>
              </a:ext>
            </a:extLst>
          </p:cNvPr>
          <p:cNvPicPr>
            <a:picLocks noChangeAspect="1"/>
          </p:cNvPicPr>
          <p:nvPr/>
        </p:nvPicPr>
        <p:blipFill>
          <a:blip r:embed="rId6"/>
          <a:stretch>
            <a:fillRect/>
          </a:stretch>
        </p:blipFill>
        <p:spPr>
          <a:xfrm>
            <a:off x="8118202" y="2882872"/>
            <a:ext cx="2235315" cy="1808568"/>
          </a:xfrm>
          <a:prstGeom prst="rect">
            <a:avLst/>
          </a:prstGeom>
        </p:spPr>
      </p:pic>
    </p:spTree>
    <p:extLst>
      <p:ext uri="{BB962C8B-B14F-4D97-AF65-F5344CB8AC3E}">
        <p14:creationId xmlns:p14="http://schemas.microsoft.com/office/powerpoint/2010/main" val="156438127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err="1">
                <a:solidFill>
                  <a:srgbClr val="FF0000"/>
                </a:solidFill>
                <a:latin typeface="Arial" panose="020B0604020202020204" pitchFamily="34" charset="0"/>
              </a:rPr>
              <a:t>Evenet:onchange</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B1EC96A-AC7E-CB14-000C-43F38695426F}"/>
              </a:ext>
            </a:extLst>
          </p:cNvPr>
          <p:cNvPicPr>
            <a:picLocks noChangeAspect="1"/>
          </p:cNvPicPr>
          <p:nvPr/>
        </p:nvPicPr>
        <p:blipFill>
          <a:blip r:embed="rId4"/>
          <a:stretch>
            <a:fillRect/>
          </a:stretch>
        </p:blipFill>
        <p:spPr>
          <a:xfrm>
            <a:off x="4692826" y="2959060"/>
            <a:ext cx="4775308" cy="2679740"/>
          </a:xfrm>
          <a:prstGeom prst="rect">
            <a:avLst/>
          </a:prstGeom>
        </p:spPr>
      </p:pic>
      <p:pic>
        <p:nvPicPr>
          <p:cNvPr id="13" name="Picture 12">
            <a:extLst>
              <a:ext uri="{FF2B5EF4-FFF2-40B4-BE49-F238E27FC236}">
                <a16:creationId xmlns:a16="http://schemas.microsoft.com/office/drawing/2014/main" id="{B9D7D753-4F0C-4E47-6312-F3DD0AD31B65}"/>
              </a:ext>
            </a:extLst>
          </p:cNvPr>
          <p:cNvPicPr>
            <a:picLocks noChangeAspect="1"/>
          </p:cNvPicPr>
          <p:nvPr/>
        </p:nvPicPr>
        <p:blipFill>
          <a:blip r:embed="rId5"/>
          <a:stretch>
            <a:fillRect/>
          </a:stretch>
        </p:blipFill>
        <p:spPr>
          <a:xfrm>
            <a:off x="498663" y="2857923"/>
            <a:ext cx="3626036" cy="2780877"/>
          </a:xfrm>
          <a:prstGeom prst="rect">
            <a:avLst/>
          </a:prstGeom>
        </p:spPr>
      </p:pic>
      <p:pic>
        <p:nvPicPr>
          <p:cNvPr id="15" name="Picture 14">
            <a:extLst>
              <a:ext uri="{FF2B5EF4-FFF2-40B4-BE49-F238E27FC236}">
                <a16:creationId xmlns:a16="http://schemas.microsoft.com/office/drawing/2014/main" id="{5BC97BE6-F2A2-91DB-E89B-EF3898DD536D}"/>
              </a:ext>
            </a:extLst>
          </p:cNvPr>
          <p:cNvPicPr>
            <a:picLocks noChangeAspect="1"/>
          </p:cNvPicPr>
          <p:nvPr/>
        </p:nvPicPr>
        <p:blipFill>
          <a:blip r:embed="rId6"/>
          <a:stretch>
            <a:fillRect/>
          </a:stretch>
        </p:blipFill>
        <p:spPr>
          <a:xfrm>
            <a:off x="9610635" y="3063856"/>
            <a:ext cx="2886165" cy="1584344"/>
          </a:xfrm>
          <a:prstGeom prst="rect">
            <a:avLst/>
          </a:prstGeom>
        </p:spPr>
      </p:pic>
    </p:spTree>
    <p:extLst>
      <p:ext uri="{BB962C8B-B14F-4D97-AF65-F5344CB8AC3E}">
        <p14:creationId xmlns:p14="http://schemas.microsoft.com/office/powerpoint/2010/main" val="112518791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304800" y="1948008"/>
            <a:ext cx="11049000" cy="4811180"/>
          </a:xfrm>
        </p:spPr>
        <p:style>
          <a:lnRef idx="2">
            <a:schemeClr val="accent4"/>
          </a:lnRef>
          <a:fillRef idx="1">
            <a:schemeClr val="lt1"/>
          </a:fillRef>
          <a:effectRef idx="0">
            <a:schemeClr val="accent4"/>
          </a:effectRef>
          <a:fontRef idx="minor">
            <a:schemeClr val="dk1"/>
          </a:fontRef>
        </p:style>
        <p:txBody>
          <a:bodyPr/>
          <a:lstStyle/>
          <a:p>
            <a:pPr fontAlgn="base">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br>
              <a:rPr kumimoji="0" lang="en-US" altLang="en-US" sz="1800" i="0" u="none" strike="noStrike" cap="none" normalizeH="0" baseline="0" dirty="0">
                <a:ln>
                  <a:noFill/>
                </a:ln>
                <a:solidFill>
                  <a:schemeClr val="tx1"/>
                </a:solidFill>
                <a:effectLst/>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err="1">
                <a:solidFill>
                  <a:srgbClr val="FF0000"/>
                </a:solidFill>
                <a:latin typeface="Arial" panose="020B0604020202020204" pitchFamily="34" charset="0"/>
              </a:rPr>
              <a:t>Evenets</a:t>
            </a:r>
            <a:r>
              <a:rPr lang="en-US" altLang="en-US" sz="1800" dirty="0">
                <a:solidFill>
                  <a:srgbClr val="FF0000"/>
                </a:solidFill>
                <a:latin typeface="Arial" panose="020B0604020202020204" pitchFamily="34" charset="0"/>
              </a:rPr>
              <a:t>:  </a:t>
            </a:r>
            <a:r>
              <a:rPr lang="en-US" altLang="en-US" sz="1800" dirty="0" err="1">
                <a:solidFill>
                  <a:srgbClr val="FF0000"/>
                </a:solidFill>
                <a:latin typeface="Arial" panose="020B0604020202020204" pitchFamily="34" charset="0"/>
              </a:rPr>
              <a:t>addListener</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HTML                                                                   Script.js                                            Output</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r>
              <a:rPr lang="en-US" altLang="en-US" sz="1800" dirty="0">
                <a:solidFill>
                  <a:srgbClr val="FF0000"/>
                </a:solidFill>
                <a:latin typeface="Arial" panose="020B0604020202020204" pitchFamily="34" charset="0"/>
              </a:rPr>
              <a:t> </a:t>
            </a:r>
            <a:br>
              <a:rPr lang="en-US" altLang="en-US" sz="1800" dirty="0">
                <a:solidFill>
                  <a:srgbClr val="FF0000"/>
                </a:solidFill>
                <a:latin typeface="Arial" panose="020B0604020202020204" pitchFamily="34" charset="0"/>
              </a:rPr>
            </a:br>
            <a:br>
              <a:rPr lang="en-US" altLang="en-US" sz="1800" dirty="0">
                <a:solidFill>
                  <a:srgbClr val="FF0000"/>
                </a:solidFill>
                <a:latin typeface="Arial" panose="020B0604020202020204" pitchFamily="34" charset="0"/>
              </a:rPr>
            </a:br>
            <a:br>
              <a:rPr lang="en-US" sz="1800" b="0" dirty="0"/>
            </a:br>
            <a:br>
              <a:rPr lang="en-US" sz="1800" b="0" dirty="0"/>
            </a:br>
            <a:br>
              <a:rPr lang="en-US" sz="1800" b="0"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a:t>
            </a:r>
            <a:r>
              <a:rPr lang="en-IN" sz="2800" i="0" u="none" strike="noStrike" dirty="0">
                <a:solidFill>
                  <a:srgbClr val="FF0000"/>
                </a:solidFill>
                <a:effectLst/>
                <a:latin typeface="Calibri" panose="020F0502020204030204" pitchFamily="34" charset="0"/>
              </a:rPr>
              <a:t>Event handling </a:t>
            </a:r>
            <a:endParaRPr lang="en-US" altLang="en-US" sz="2800" b="1" dirty="0">
              <a:solidFill>
                <a:srgbClr val="FF00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64D5879-2EFE-33A0-928B-5CA8F1CA8E35}"/>
              </a:ext>
            </a:extLst>
          </p:cNvPr>
          <p:cNvPicPr>
            <a:picLocks noChangeAspect="1"/>
          </p:cNvPicPr>
          <p:nvPr/>
        </p:nvPicPr>
        <p:blipFill>
          <a:blip r:embed="rId4"/>
          <a:stretch>
            <a:fillRect/>
          </a:stretch>
        </p:blipFill>
        <p:spPr>
          <a:xfrm>
            <a:off x="304800" y="2943708"/>
            <a:ext cx="4038599" cy="3380892"/>
          </a:xfrm>
          <a:prstGeom prst="rect">
            <a:avLst/>
          </a:prstGeom>
        </p:spPr>
      </p:pic>
      <p:pic>
        <p:nvPicPr>
          <p:cNvPr id="11" name="Picture 10">
            <a:extLst>
              <a:ext uri="{FF2B5EF4-FFF2-40B4-BE49-F238E27FC236}">
                <a16:creationId xmlns:a16="http://schemas.microsoft.com/office/drawing/2014/main" id="{26D23ECB-A805-83FC-887E-43778454389C}"/>
              </a:ext>
            </a:extLst>
          </p:cNvPr>
          <p:cNvPicPr>
            <a:picLocks noChangeAspect="1"/>
          </p:cNvPicPr>
          <p:nvPr/>
        </p:nvPicPr>
        <p:blipFill>
          <a:blip r:embed="rId5"/>
          <a:stretch>
            <a:fillRect/>
          </a:stretch>
        </p:blipFill>
        <p:spPr>
          <a:xfrm>
            <a:off x="4724400" y="3267232"/>
            <a:ext cx="4197566" cy="3057367"/>
          </a:xfrm>
          <a:prstGeom prst="rect">
            <a:avLst/>
          </a:prstGeom>
        </p:spPr>
      </p:pic>
      <p:pic>
        <p:nvPicPr>
          <p:cNvPr id="14" name="Picture 13">
            <a:extLst>
              <a:ext uri="{FF2B5EF4-FFF2-40B4-BE49-F238E27FC236}">
                <a16:creationId xmlns:a16="http://schemas.microsoft.com/office/drawing/2014/main" id="{4DB17A9E-F7F2-E307-771F-7B709FC7B564}"/>
              </a:ext>
            </a:extLst>
          </p:cNvPr>
          <p:cNvPicPr>
            <a:picLocks noChangeAspect="1"/>
          </p:cNvPicPr>
          <p:nvPr/>
        </p:nvPicPr>
        <p:blipFill>
          <a:blip r:embed="rId6"/>
          <a:stretch>
            <a:fillRect/>
          </a:stretch>
        </p:blipFill>
        <p:spPr>
          <a:xfrm>
            <a:off x="8921967" y="3536094"/>
            <a:ext cx="2584234" cy="2848663"/>
          </a:xfrm>
          <a:prstGeom prst="rect">
            <a:avLst/>
          </a:prstGeom>
        </p:spPr>
      </p:pic>
    </p:spTree>
    <p:extLst>
      <p:ext uri="{BB962C8B-B14F-4D97-AF65-F5344CB8AC3E}">
        <p14:creationId xmlns:p14="http://schemas.microsoft.com/office/powerpoint/2010/main" val="284873340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0"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https://developer.mozilla.org/</a:t>
            </a:r>
            <a:endParaRPr lang="en-US" dirty="0"/>
          </a:p>
        </p:txBody>
      </p:sp>
      <p:sp>
        <p:nvSpPr>
          <p:cNvPr id="6" name="Title 1"/>
          <p:cNvSpPr txBox="1">
            <a:spLocks/>
          </p:cNvSpPr>
          <p:nvPr/>
        </p:nvSpPr>
        <p:spPr>
          <a:xfrm>
            <a:off x="1676400" y="1447800"/>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Reference</a:t>
            </a:r>
            <a:endParaRPr lang="en-US" sz="4000" dirty="0">
              <a:solidFill>
                <a:srgbClr val="FF0000"/>
              </a:solidFill>
              <a:latin typeface="+mn-lt"/>
            </a:endParaRPr>
          </a:p>
          <a:p>
            <a:pPr algn="ctr"/>
            <a:endParaRPr lang="en-US" sz="2000" dirty="0">
              <a:solidFill>
                <a:schemeClr val="tx1"/>
              </a:solidFill>
              <a:latin typeface="+mn-lt"/>
            </a:endParaRPr>
          </a:p>
        </p:txBody>
      </p:sp>
      <p:pic>
        <p:nvPicPr>
          <p:cNvPr id="3" name="Picture 2">
            <a:extLst>
              <a:ext uri="{FF2B5EF4-FFF2-40B4-BE49-F238E27FC236}">
                <a16:creationId xmlns:a16="http://schemas.microsoft.com/office/drawing/2014/main" id="{BEB3918C-E0FC-5C41-7BFA-D5F915C9D91A}"/>
              </a:ext>
            </a:extLst>
          </p:cNvPr>
          <p:cNvPicPr>
            <a:picLocks noChangeAspect="1"/>
          </p:cNvPicPr>
          <p:nvPr/>
        </p:nvPicPr>
        <p:blipFill>
          <a:blip r:embed="rId2"/>
          <a:stretch>
            <a:fillRect/>
          </a:stretch>
        </p:blipFill>
        <p:spPr>
          <a:xfrm>
            <a:off x="0" y="0"/>
            <a:ext cx="12192000" cy="870857"/>
          </a:xfrm>
          <a:prstGeom prst="rect">
            <a:avLst/>
          </a:prstGeom>
        </p:spPr>
      </p:pic>
      <p:sp>
        <p:nvSpPr>
          <p:cNvPr id="2" name="TextBox 1">
            <a:extLst>
              <a:ext uri="{FF2B5EF4-FFF2-40B4-BE49-F238E27FC236}">
                <a16:creationId xmlns:a16="http://schemas.microsoft.com/office/drawing/2014/main" id="{179D3799-7DB7-DF87-152E-16DFC4677500}"/>
              </a:ext>
            </a:extLst>
          </p:cNvPr>
          <p:cNvSpPr txBox="1"/>
          <p:nvPr/>
        </p:nvSpPr>
        <p:spPr>
          <a:xfrm>
            <a:off x="3429000" y="2743200"/>
            <a:ext cx="5410200" cy="1200329"/>
          </a:xfrm>
          <a:prstGeom prst="rect">
            <a:avLst/>
          </a:prstGeom>
          <a:noFill/>
        </p:spPr>
        <p:txBody>
          <a:bodyPr wrap="square" rtlCol="0">
            <a:spAutoFit/>
          </a:bodyPr>
          <a:lstStyle/>
          <a:p>
            <a:r>
              <a:rPr lang="en-IN" b="1" dirty="0">
                <a:hlinkClick r:id="rId3">
                  <a:extLst>
                    <a:ext uri="{A12FA001-AC4F-418D-AE19-62706E023703}">
                      <ahyp:hlinkClr xmlns:ahyp="http://schemas.microsoft.com/office/drawing/2018/hyperlinkcolor" val="tx"/>
                    </a:ext>
                  </a:extLst>
                </a:hlinkClick>
              </a:rPr>
              <a:t>https://developer.mozilla.org/</a:t>
            </a:r>
            <a:endParaRPr lang="en-IN" b="1" dirty="0"/>
          </a:p>
          <a:p>
            <a:r>
              <a:rPr lang="en-IN" b="1" dirty="0"/>
              <a:t>https://www.w3schools.com/</a:t>
            </a:r>
          </a:p>
          <a:p>
            <a:endParaRPr lang="en-IN" dirty="0"/>
          </a:p>
          <a:p>
            <a:endParaRPr lang="en-IN" dirty="0"/>
          </a:p>
        </p:txBody>
      </p:sp>
    </p:spTree>
    <p:extLst>
      <p:ext uri="{BB962C8B-B14F-4D97-AF65-F5344CB8AC3E}">
        <p14:creationId xmlns:p14="http://schemas.microsoft.com/office/powerpoint/2010/main" val="311634580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35</a:t>
            </a:fld>
            <a:endParaRPr lang="en-US" altLang="en-US" sz="1200">
              <a:solidFill>
                <a:schemeClr val="bg1"/>
              </a:solidFill>
            </a:endParaRPr>
          </a:p>
        </p:txBody>
      </p:sp>
      <p:sp>
        <p:nvSpPr>
          <p:cNvPr id="84995" name="Rectangle 2"/>
          <p:cNvSpPr>
            <a:spLocks noChangeArrowheads="1"/>
          </p:cNvSpPr>
          <p:nvPr/>
        </p:nvSpPr>
        <p:spPr bwMode="auto">
          <a:xfrm>
            <a:off x="3810000" y="3254543"/>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54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30480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938A15AD-44C5-7E70-A979-6C176D9ADF27}"/>
              </a:ext>
            </a:extLst>
          </p:cNvPr>
          <p:cNvPicPr>
            <a:picLocks noChangeAspect="1"/>
          </p:cNvPicPr>
          <p:nvPr/>
        </p:nvPicPr>
        <p:blipFill>
          <a:blip r:embed="rId2"/>
          <a:stretch>
            <a:fillRect/>
          </a:stretch>
        </p:blipFill>
        <p:spPr>
          <a:xfrm>
            <a:off x="0" y="0"/>
            <a:ext cx="12192000" cy="99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57200" y="1887849"/>
            <a:ext cx="11049000" cy="4360551"/>
          </a:xfrm>
        </p:spPr>
        <p:style>
          <a:lnRef idx="2">
            <a:schemeClr val="accent4"/>
          </a:lnRef>
          <a:fillRef idx="1">
            <a:schemeClr val="lt1"/>
          </a:fillRef>
          <a:effectRef idx="0">
            <a:schemeClr val="accent4"/>
          </a:effectRef>
          <a:fontRef idx="minor">
            <a:schemeClr val="dk1"/>
          </a:fontRef>
        </p:style>
        <p:txBody>
          <a:bodyPr/>
          <a:lstStyle/>
          <a:p>
            <a:br>
              <a:rPr lang="en-US" altLang="en-US" sz="2000" b="0" dirty="0"/>
            </a:br>
            <a:br>
              <a:rPr lang="en-US" altLang="en-US" sz="2000" b="0" dirty="0"/>
            </a:br>
            <a:br>
              <a:rPr lang="en-US" altLang="en-US" sz="2000" b="0" dirty="0"/>
            </a:br>
            <a:br>
              <a:rPr lang="en-US" altLang="en-US" sz="2000" b="0" dirty="0"/>
            </a:br>
            <a:r>
              <a:rPr lang="en-US" altLang="en-US" sz="2000" dirty="0">
                <a:solidFill>
                  <a:srgbClr val="FF0000"/>
                </a:solidFill>
              </a:rPr>
              <a:t>var:</a:t>
            </a:r>
            <a:r>
              <a:rPr lang="en-US" dirty="0">
                <a:solidFill>
                  <a:srgbClr val="FF0000"/>
                </a:solidFill>
              </a:rPr>
              <a:t> </a:t>
            </a:r>
            <a:br>
              <a:rPr lang="en-US" dirty="0"/>
            </a:br>
            <a:r>
              <a:rPr lang="en-US" dirty="0"/>
              <a:t> </a:t>
            </a:r>
            <a:r>
              <a:rPr lang="en-US" altLang="en-US" sz="2000" b="0" dirty="0">
                <a:solidFill>
                  <a:srgbClr val="FF0000"/>
                </a:solidFill>
              </a:rPr>
              <a:t>Oldest keyword</a:t>
            </a:r>
            <a:br>
              <a:rPr lang="en-US" altLang="en-US" sz="2000" b="0" dirty="0"/>
            </a:br>
            <a:r>
              <a:rPr lang="en-US" altLang="en-US" sz="2000" b="0" dirty="0"/>
              <a:t> Variables declared outside the function can be accessed globally</a:t>
            </a:r>
            <a:br>
              <a:rPr lang="en-US" altLang="en-US" sz="2000" b="0" dirty="0"/>
            </a:br>
            <a:r>
              <a:rPr lang="en-US" altLang="en-US" sz="2000" b="0" dirty="0"/>
              <a:t>Function scoped </a:t>
            </a:r>
            <a:br>
              <a:rPr lang="en-US" altLang="en-US" sz="2000" b="0" dirty="0"/>
            </a:br>
            <a:r>
              <a:rPr lang="en-US" altLang="en-US" sz="2000" b="0" dirty="0"/>
              <a:t>() { … }</a:t>
            </a:r>
            <a:br>
              <a:rPr lang="en-US" altLang="en-US" sz="2000" b="0" dirty="0"/>
            </a:br>
            <a:br>
              <a:rPr lang="en-US" altLang="en-US" sz="2000" b="0" dirty="0"/>
            </a:br>
            <a:r>
              <a:rPr lang="en-US" altLang="en-US" sz="2000" b="0" dirty="0"/>
              <a:t>var accessed within the scope (before initialization) </a:t>
            </a:r>
            <a:br>
              <a:rPr lang="en-US" altLang="en-US" sz="2000" b="0" dirty="0"/>
            </a:br>
            <a:r>
              <a:rPr lang="en-US" altLang="en-US" sz="2000" b="0" dirty="0"/>
              <a:t>(no error) → undefined</a:t>
            </a:r>
            <a:br>
              <a:rPr lang="en-US" altLang="en-US" sz="2000" b="0" dirty="0"/>
            </a:br>
            <a:r>
              <a:rPr lang="en-US" altLang="en-US" sz="2000" b="0" dirty="0"/>
              <a:t>Redeclaration ALLOWED</a:t>
            </a:r>
            <a:r>
              <a:rPr lang="en-US" dirty="0"/>
              <a:t>  </a:t>
            </a: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467722"/>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57200" y="1887849"/>
            <a:ext cx="11049000" cy="4360551"/>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sz="2000" b="0" dirty="0"/>
            </a:br>
            <a:br>
              <a:rPr lang="en-US" altLang="en-US" sz="2000" b="0" dirty="0"/>
            </a:br>
            <a:br>
              <a:rPr lang="en-US" altLang="en-US" sz="2000" b="0" dirty="0"/>
            </a:br>
            <a:br>
              <a:rPr lang="en-US" altLang="en-US" sz="2000" b="0" dirty="0"/>
            </a:br>
            <a:r>
              <a:rPr lang="en-US" altLang="en-US" sz="2000" b="0" dirty="0">
                <a:solidFill>
                  <a:srgbClr val="FF0000"/>
                </a:solidFill>
              </a:rPr>
              <a:t>let</a:t>
            </a:r>
            <a:r>
              <a:rPr lang="en-US" altLang="en-US" sz="2000" dirty="0">
                <a:solidFill>
                  <a:srgbClr val="FF0000"/>
                </a:solidFill>
              </a:rPr>
              <a:t>:</a:t>
            </a:r>
            <a:r>
              <a:rPr lang="en-US" dirty="0">
                <a:solidFill>
                  <a:srgbClr val="FF0000"/>
                </a:solidFill>
              </a:rPr>
              <a:t> </a:t>
            </a:r>
            <a:br>
              <a:rPr lang="en-US" dirty="0"/>
            </a:br>
            <a:r>
              <a:rPr lang="en-US" dirty="0">
                <a:solidFill>
                  <a:schemeClr val="tx1"/>
                </a:solidFill>
              </a:rPr>
              <a:t> </a:t>
            </a:r>
            <a:r>
              <a:rPr lang="en-IN" altLang="en-US" sz="2000" b="0" dirty="0">
                <a:solidFill>
                  <a:schemeClr val="tx1"/>
                </a:solidFill>
              </a:rPr>
              <a:t>Introduced in ES6 / EcmaScript-2015</a:t>
            </a:r>
            <a:br>
              <a:rPr lang="en-IN" altLang="en-US" sz="2000" b="0" dirty="0">
                <a:solidFill>
                  <a:schemeClr val="tx1"/>
                </a:solidFill>
              </a:rPr>
            </a:br>
            <a:r>
              <a:rPr lang="en-IN" altLang="en-US" sz="2000" b="0" dirty="0">
                <a:solidFill>
                  <a:schemeClr val="tx1"/>
                </a:solidFill>
              </a:rPr>
              <a:t>Block scope </a:t>
            </a:r>
            <a:br>
              <a:rPr lang="en-IN" altLang="en-US" sz="2000" b="0" dirty="0">
                <a:solidFill>
                  <a:schemeClr val="tx1"/>
                </a:solidFill>
              </a:rPr>
            </a:br>
            <a:r>
              <a:rPr lang="en-IN" altLang="en-US" sz="2000" b="0" dirty="0">
                <a:solidFill>
                  <a:schemeClr val="tx1"/>
                </a:solidFill>
              </a:rPr>
              <a:t>{ … }</a:t>
            </a:r>
            <a:br>
              <a:rPr lang="en-IN" altLang="en-US" sz="2000" b="0" dirty="0">
                <a:solidFill>
                  <a:schemeClr val="tx1"/>
                </a:solidFill>
              </a:rPr>
            </a:br>
            <a:r>
              <a:rPr lang="en-IN" altLang="en-US" sz="2000" b="0" dirty="0">
                <a:solidFill>
                  <a:schemeClr val="tx1"/>
                </a:solidFill>
              </a:rPr>
              <a:t>  Accessed within the scope (before initialisation) </a:t>
            </a:r>
            <a:br>
              <a:rPr lang="en-IN" altLang="en-US" sz="2000" b="0" dirty="0">
                <a:solidFill>
                  <a:schemeClr val="tx1"/>
                </a:solidFill>
              </a:rPr>
            </a:br>
            <a:r>
              <a:rPr lang="en-IN" altLang="en-US" sz="2000" b="0" dirty="0">
                <a:solidFill>
                  <a:schemeClr val="tx1"/>
                </a:solidFill>
              </a:rPr>
              <a:t>( </a:t>
            </a:r>
            <a:r>
              <a:rPr lang="en-IN" altLang="en-US" sz="2000" b="0" dirty="0" err="1">
                <a:solidFill>
                  <a:schemeClr val="tx1"/>
                </a:solidFill>
              </a:rPr>
              <a:t>ReferenceError</a:t>
            </a:r>
            <a:r>
              <a:rPr lang="en-IN" altLang="en-US" sz="2000" b="0" dirty="0">
                <a:solidFill>
                  <a:schemeClr val="tx1"/>
                </a:solidFill>
              </a:rPr>
              <a:t> ) → Cannot access ... before initialisation</a:t>
            </a:r>
            <a:br>
              <a:rPr lang="en-IN" altLang="en-US" sz="2000" b="0" dirty="0">
                <a:solidFill>
                  <a:schemeClr val="tx1"/>
                </a:solidFill>
              </a:rPr>
            </a:br>
            <a:r>
              <a:rPr lang="en-IN" altLang="en-US" sz="2000" b="0" dirty="0">
                <a:solidFill>
                  <a:schemeClr val="tx1"/>
                </a:solidFill>
              </a:rPr>
              <a:t>Redeclaration NOT ALLOWED </a:t>
            </a:r>
            <a:br>
              <a:rPr lang="en-IN" altLang="en-US" sz="2000" b="0" dirty="0">
                <a:solidFill>
                  <a:schemeClr val="tx1"/>
                </a:solidFill>
              </a:rPr>
            </a:br>
            <a:r>
              <a:rPr lang="en-IN" altLang="en-US" sz="2000" b="0" dirty="0">
                <a:solidFill>
                  <a:schemeClr val="tx1"/>
                </a:solidFill>
              </a:rPr>
              <a:t>( </a:t>
            </a:r>
            <a:r>
              <a:rPr lang="en-IN" altLang="en-US" sz="2000" b="0" dirty="0" err="1">
                <a:solidFill>
                  <a:schemeClr val="tx1"/>
                </a:solidFill>
              </a:rPr>
              <a:t>SyntaxError</a:t>
            </a:r>
            <a:r>
              <a:rPr lang="en-IN" altLang="en-US" sz="2000" b="0" dirty="0">
                <a:solidFill>
                  <a:schemeClr val="tx1"/>
                </a:solidFill>
              </a:rPr>
              <a:t> ) → Identifier ... has already been declared</a:t>
            </a:r>
            <a:br>
              <a:rPr lang="en-IN"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79201"/>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57200" y="1887849"/>
            <a:ext cx="11049000" cy="4360551"/>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sz="2000" b="0" dirty="0"/>
            </a:br>
            <a:br>
              <a:rPr lang="en-US" altLang="en-US" sz="2000" b="0" dirty="0"/>
            </a:br>
            <a:br>
              <a:rPr lang="en-US" altLang="en-US" sz="2000" b="0" dirty="0"/>
            </a:br>
            <a:br>
              <a:rPr lang="en-US" altLang="en-US" sz="2000" b="0" dirty="0"/>
            </a:br>
            <a:r>
              <a:rPr lang="en-US" altLang="en-US" sz="2000" b="0" dirty="0">
                <a:solidFill>
                  <a:srgbClr val="FF0000"/>
                </a:solidFill>
              </a:rPr>
              <a:t>const</a:t>
            </a:r>
            <a:r>
              <a:rPr lang="en-US" altLang="en-US" sz="2000" dirty="0">
                <a:solidFill>
                  <a:srgbClr val="FF0000"/>
                </a:solidFill>
              </a:rPr>
              <a:t>:</a:t>
            </a:r>
            <a:r>
              <a:rPr lang="en-US" dirty="0">
                <a:solidFill>
                  <a:srgbClr val="FF0000"/>
                </a:solidFill>
              </a:rPr>
              <a:t> </a:t>
            </a:r>
            <a:br>
              <a:rPr lang="en-US" dirty="0"/>
            </a:br>
            <a:r>
              <a:rPr lang="en-US" sz="1800" b="0" dirty="0">
                <a:solidFill>
                  <a:schemeClr val="tx1"/>
                </a:solidFill>
              </a:rPr>
              <a:t> </a:t>
            </a:r>
            <a:r>
              <a:rPr lang="en-IN" altLang="en-US" sz="1800" b="0" dirty="0">
                <a:solidFill>
                  <a:schemeClr val="tx1"/>
                </a:solidFill>
              </a:rPr>
              <a:t>Introduced in ES6 / EcmaScript-2015</a:t>
            </a:r>
            <a:br>
              <a:rPr lang="en-IN" altLang="en-US" sz="1800" b="0" dirty="0">
                <a:solidFill>
                  <a:schemeClr val="tx1"/>
                </a:solidFill>
              </a:rPr>
            </a:br>
            <a:r>
              <a:rPr lang="en-IN" altLang="en-US" sz="1800" b="0" dirty="0">
                <a:solidFill>
                  <a:schemeClr val="tx1"/>
                </a:solidFill>
              </a:rPr>
              <a:t>Block scope </a:t>
            </a:r>
            <a:br>
              <a:rPr lang="en-IN" altLang="en-US" sz="1800" b="0" dirty="0">
                <a:solidFill>
                  <a:schemeClr val="tx1"/>
                </a:solidFill>
              </a:rPr>
            </a:br>
            <a:r>
              <a:rPr lang="en-IN" altLang="en-US" sz="1800" b="0" dirty="0">
                <a:solidFill>
                  <a:schemeClr val="tx1"/>
                </a:solidFill>
              </a:rPr>
              <a:t>{ … }</a:t>
            </a:r>
            <a:br>
              <a:rPr lang="en-IN" altLang="en-US" sz="1800" b="0" dirty="0">
                <a:solidFill>
                  <a:schemeClr val="tx1"/>
                </a:solidFill>
              </a:rPr>
            </a:br>
            <a:r>
              <a:rPr lang="en-IN" altLang="en-US" sz="1800" b="0" dirty="0">
                <a:solidFill>
                  <a:schemeClr val="tx1"/>
                </a:solidFill>
              </a:rPr>
              <a:t>Accessed within the scope (before initialisation)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ReferenceError</a:t>
            </a:r>
            <a:r>
              <a:rPr lang="en-IN" altLang="en-US" sz="1800" b="0" dirty="0">
                <a:solidFill>
                  <a:schemeClr val="tx1"/>
                </a:solidFill>
              </a:rPr>
              <a:t> ) → Cannot access ... before initialisation </a:t>
            </a:r>
            <a:br>
              <a:rPr lang="en-IN" altLang="en-US" sz="1800" b="0" dirty="0">
                <a:solidFill>
                  <a:schemeClr val="tx1"/>
                </a:solidFill>
              </a:rPr>
            </a:br>
            <a:r>
              <a:rPr lang="en-IN" altLang="en-US" sz="1800" b="0" dirty="0">
                <a:solidFill>
                  <a:schemeClr val="tx1"/>
                </a:solidFill>
              </a:rPr>
              <a:t>uncaught</a:t>
            </a:r>
            <a:br>
              <a:rPr lang="en-IN" altLang="en-US" sz="1800" b="0" dirty="0">
                <a:solidFill>
                  <a:schemeClr val="tx1"/>
                </a:solidFill>
              </a:rPr>
            </a:br>
            <a:r>
              <a:rPr lang="en-IN" altLang="en-US" sz="1800" b="0" dirty="0">
                <a:solidFill>
                  <a:schemeClr val="tx1"/>
                </a:solidFill>
              </a:rPr>
              <a:t>Redeclaration NOT ALLOWED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SyntaxError</a:t>
            </a:r>
            <a:r>
              <a:rPr lang="en-IN" altLang="en-US" sz="1800" b="0" dirty="0">
                <a:solidFill>
                  <a:schemeClr val="tx1"/>
                </a:solidFill>
              </a:rPr>
              <a:t> ) → Identifier ... has already been declared</a:t>
            </a:r>
            <a:br>
              <a:rPr lang="en-IN" altLang="en-US" sz="1800" b="0" dirty="0">
                <a:solidFill>
                  <a:schemeClr val="tx1"/>
                </a:solidFill>
              </a:rPr>
            </a:br>
            <a:r>
              <a:rPr lang="en-IN" altLang="en-US" sz="1800" b="0" dirty="0">
                <a:solidFill>
                  <a:schemeClr val="tx1"/>
                </a:solidFill>
              </a:rPr>
              <a:t>Reassignment NOT ALLWED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TypeError</a:t>
            </a:r>
            <a:r>
              <a:rPr lang="en-IN" altLang="en-US" sz="1800" b="0" dirty="0">
                <a:solidFill>
                  <a:schemeClr val="tx1"/>
                </a:solidFill>
              </a:rPr>
              <a:t> ) → Assignment to constant variable.</a:t>
            </a:r>
            <a:br>
              <a:rPr lang="en-IN" altLang="en-US" sz="1800" b="0" dirty="0">
                <a:solidFill>
                  <a:schemeClr val="tx1"/>
                </a:solidFill>
              </a:rPr>
            </a:br>
            <a:r>
              <a:rPr lang="en-IN" altLang="en-US" sz="1800" b="0" dirty="0">
                <a:solidFill>
                  <a:schemeClr val="tx1"/>
                </a:solidFill>
              </a:rPr>
              <a:t>Declaration without initialisation NOT ALLOWED </a:t>
            </a:r>
            <a:br>
              <a:rPr lang="en-IN" altLang="en-US" sz="1800" b="0" dirty="0">
                <a:solidFill>
                  <a:schemeClr val="tx1"/>
                </a:solidFill>
              </a:rPr>
            </a:br>
            <a:r>
              <a:rPr lang="en-IN" altLang="en-US" sz="1800" b="0" dirty="0">
                <a:solidFill>
                  <a:schemeClr val="tx1"/>
                </a:solidFill>
              </a:rPr>
              <a:t>( </a:t>
            </a:r>
            <a:r>
              <a:rPr lang="en-IN" altLang="en-US" sz="1800" b="0" dirty="0" err="1">
                <a:solidFill>
                  <a:schemeClr val="tx1"/>
                </a:solidFill>
              </a:rPr>
              <a:t>SyntaxError</a:t>
            </a:r>
            <a:r>
              <a:rPr lang="en-IN" altLang="en-US" sz="1800" b="0" dirty="0">
                <a:solidFill>
                  <a:schemeClr val="tx1"/>
                </a:solidFill>
              </a:rPr>
              <a:t> ) </a:t>
            </a:r>
            <a:br>
              <a:rPr lang="en-IN" altLang="en-US" sz="1800" b="0" dirty="0">
                <a:solidFill>
                  <a:schemeClr val="tx1"/>
                </a:solidFill>
              </a:rPr>
            </a:br>
            <a:r>
              <a:rPr lang="en-IN" altLang="en-US" sz="1800" b="0" dirty="0">
                <a:solidFill>
                  <a:schemeClr val="tx1"/>
                </a:solidFill>
              </a:rPr>
              <a:t>Missing initialiser in </a:t>
            </a:r>
            <a:r>
              <a:rPr lang="en-IN" altLang="en-US" sz="1800" b="0" dirty="0" err="1">
                <a:solidFill>
                  <a:schemeClr val="tx1"/>
                </a:solidFill>
              </a:rPr>
              <a:t>const</a:t>
            </a:r>
            <a:r>
              <a:rPr lang="en-IN" altLang="en-US" sz="1800" b="0" dirty="0">
                <a:solidFill>
                  <a:schemeClr val="tx1"/>
                </a:solidFill>
              </a:rPr>
              <a:t> declaration</a:t>
            </a:r>
            <a:br>
              <a:rPr lang="en-IN"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912708"/>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571500" y="1956274"/>
            <a:ext cx="11049000" cy="3810000"/>
          </a:xfrm>
        </p:spPr>
        <p:style>
          <a:lnRef idx="2">
            <a:schemeClr val="accent4"/>
          </a:lnRef>
          <a:fillRef idx="1">
            <a:schemeClr val="lt1"/>
          </a:fillRef>
          <a:effectRef idx="0">
            <a:schemeClr val="accent4"/>
          </a:effectRef>
          <a:fontRef idx="minor">
            <a:schemeClr val="dk1"/>
          </a:fontRef>
        </p:style>
        <p:txBody>
          <a:bodyPr/>
          <a:lstStyle/>
          <a:p>
            <a:pPr algn="ctr" eaLnBrk="1" hangingPunct="1">
              <a:defRPr/>
            </a:pPr>
            <a:r>
              <a:rPr lang="en-US" altLang="en-US" sz="3600" b="0" dirty="0">
                <a:solidFill>
                  <a:srgbClr val="FF0000"/>
                </a:solidFill>
              </a:rPr>
              <a:t>                     var             let                    const   </a:t>
            </a:r>
            <a:br>
              <a:rPr lang="en-US" altLang="en-US" sz="2400" b="0" dirty="0"/>
            </a:br>
            <a:r>
              <a:rPr lang="en-US" altLang="en-US" sz="2400" b="0" dirty="0"/>
              <a:t> </a:t>
            </a:r>
            <a:r>
              <a:rPr lang="en-US" altLang="en-US" sz="3600" b="0" dirty="0"/>
              <a:t>                       </a:t>
            </a:r>
            <a:br>
              <a:rPr lang="en-US" altLang="en-US" sz="3600" b="0" dirty="0"/>
            </a:br>
            <a:br>
              <a:rPr lang="en-US" altLang="en-US" sz="3600" b="0" dirty="0"/>
            </a:br>
            <a:br>
              <a:rPr lang="en-US" altLang="en-US" sz="2800" b="0" dirty="0"/>
            </a:br>
            <a:br>
              <a:rPr lang="en-US" altLang="en-US" sz="3600" b="0" dirty="0"/>
            </a:br>
            <a:endParaRPr lang="en-US" altLang="en-US" sz="3600" b="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Variables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DEAB354-79CB-459D-E381-5009C0BC7C42}"/>
              </a:ext>
            </a:extLst>
          </p:cNvPr>
          <p:cNvPicPr>
            <a:picLocks noChangeAspect="1"/>
          </p:cNvPicPr>
          <p:nvPr/>
        </p:nvPicPr>
        <p:blipFill>
          <a:blip r:embed="rId4"/>
          <a:stretch>
            <a:fillRect/>
          </a:stretch>
        </p:blipFill>
        <p:spPr>
          <a:xfrm>
            <a:off x="746528" y="2996726"/>
            <a:ext cx="2125556" cy="915497"/>
          </a:xfrm>
          <a:prstGeom prst="rect">
            <a:avLst/>
          </a:prstGeom>
        </p:spPr>
      </p:pic>
      <p:pic>
        <p:nvPicPr>
          <p:cNvPr id="10" name="Picture 9">
            <a:extLst>
              <a:ext uri="{FF2B5EF4-FFF2-40B4-BE49-F238E27FC236}">
                <a16:creationId xmlns:a16="http://schemas.microsoft.com/office/drawing/2014/main" id="{D37D7B1E-C6B9-36BE-3394-2C1987955686}"/>
              </a:ext>
            </a:extLst>
          </p:cNvPr>
          <p:cNvPicPr>
            <a:picLocks noChangeAspect="1"/>
          </p:cNvPicPr>
          <p:nvPr/>
        </p:nvPicPr>
        <p:blipFill>
          <a:blip r:embed="rId5"/>
          <a:stretch>
            <a:fillRect/>
          </a:stretch>
        </p:blipFill>
        <p:spPr>
          <a:xfrm>
            <a:off x="746528" y="3861274"/>
            <a:ext cx="2122128" cy="990600"/>
          </a:xfrm>
          <a:prstGeom prst="rect">
            <a:avLst/>
          </a:prstGeom>
        </p:spPr>
      </p:pic>
      <p:pic>
        <p:nvPicPr>
          <p:cNvPr id="12" name="Picture 11">
            <a:extLst>
              <a:ext uri="{FF2B5EF4-FFF2-40B4-BE49-F238E27FC236}">
                <a16:creationId xmlns:a16="http://schemas.microsoft.com/office/drawing/2014/main" id="{19B9C31B-BD4C-07A7-42B7-D756AA99271E}"/>
              </a:ext>
            </a:extLst>
          </p:cNvPr>
          <p:cNvPicPr>
            <a:picLocks noChangeAspect="1"/>
          </p:cNvPicPr>
          <p:nvPr/>
        </p:nvPicPr>
        <p:blipFill>
          <a:blip r:embed="rId6"/>
          <a:stretch>
            <a:fillRect/>
          </a:stretch>
        </p:blipFill>
        <p:spPr>
          <a:xfrm>
            <a:off x="746528" y="4806726"/>
            <a:ext cx="2122128" cy="959548"/>
          </a:xfrm>
          <a:prstGeom prst="rect">
            <a:avLst/>
          </a:prstGeom>
        </p:spPr>
      </p:pic>
      <p:sp>
        <p:nvSpPr>
          <p:cNvPr id="13" name="TextBox 12">
            <a:extLst>
              <a:ext uri="{FF2B5EF4-FFF2-40B4-BE49-F238E27FC236}">
                <a16:creationId xmlns:a16="http://schemas.microsoft.com/office/drawing/2014/main" id="{302D6743-A066-6D20-09BC-716C642874D7}"/>
              </a:ext>
            </a:extLst>
          </p:cNvPr>
          <p:cNvSpPr txBox="1"/>
          <p:nvPr/>
        </p:nvSpPr>
        <p:spPr>
          <a:xfrm>
            <a:off x="746528" y="2141328"/>
            <a:ext cx="2122128" cy="1477328"/>
          </a:xfrm>
          <a:prstGeom prst="rect">
            <a:avLst/>
          </a:prstGeom>
          <a:noFill/>
        </p:spPr>
        <p:txBody>
          <a:bodyPr wrap="square" rtlCol="0">
            <a:spAutoFit/>
          </a:bodyPr>
          <a:lstStyle/>
          <a:p>
            <a:r>
              <a:rPr lang="en-IN" b="1" dirty="0">
                <a:solidFill>
                  <a:srgbClr val="FF0000"/>
                </a:solidFill>
              </a:rPr>
              <a:t>Use Before declaration/initialization					</a:t>
            </a:r>
          </a:p>
        </p:txBody>
      </p:sp>
      <p:pic>
        <p:nvPicPr>
          <p:cNvPr id="15" name="Picture 14">
            <a:extLst>
              <a:ext uri="{FF2B5EF4-FFF2-40B4-BE49-F238E27FC236}">
                <a16:creationId xmlns:a16="http://schemas.microsoft.com/office/drawing/2014/main" id="{E4B9F4E5-9AA5-23F8-550A-919D946BE2EB}"/>
              </a:ext>
            </a:extLst>
          </p:cNvPr>
          <p:cNvPicPr>
            <a:picLocks noChangeAspect="1"/>
          </p:cNvPicPr>
          <p:nvPr/>
        </p:nvPicPr>
        <p:blipFill>
          <a:blip r:embed="rId7"/>
          <a:stretch>
            <a:fillRect/>
          </a:stretch>
        </p:blipFill>
        <p:spPr>
          <a:xfrm>
            <a:off x="3269520" y="3330263"/>
            <a:ext cx="2667000" cy="2052621"/>
          </a:xfrm>
          <a:prstGeom prst="rect">
            <a:avLst/>
          </a:prstGeom>
        </p:spPr>
      </p:pic>
      <p:pic>
        <p:nvPicPr>
          <p:cNvPr id="17" name="Picture 16">
            <a:extLst>
              <a:ext uri="{FF2B5EF4-FFF2-40B4-BE49-F238E27FC236}">
                <a16:creationId xmlns:a16="http://schemas.microsoft.com/office/drawing/2014/main" id="{49834A5F-1E58-7937-2C23-9A5199CD39B6}"/>
              </a:ext>
            </a:extLst>
          </p:cNvPr>
          <p:cNvPicPr>
            <a:picLocks noChangeAspect="1"/>
          </p:cNvPicPr>
          <p:nvPr/>
        </p:nvPicPr>
        <p:blipFill>
          <a:blip r:embed="rId8"/>
          <a:stretch>
            <a:fillRect/>
          </a:stretch>
        </p:blipFill>
        <p:spPr>
          <a:xfrm>
            <a:off x="6333956" y="3330262"/>
            <a:ext cx="2667000" cy="2052621"/>
          </a:xfrm>
          <a:prstGeom prst="rect">
            <a:avLst/>
          </a:prstGeom>
        </p:spPr>
      </p:pic>
      <p:pic>
        <p:nvPicPr>
          <p:cNvPr id="19" name="Picture 18">
            <a:extLst>
              <a:ext uri="{FF2B5EF4-FFF2-40B4-BE49-F238E27FC236}">
                <a16:creationId xmlns:a16="http://schemas.microsoft.com/office/drawing/2014/main" id="{D0C3815B-3542-AEF6-4EEC-9AA13700DBC3}"/>
              </a:ext>
            </a:extLst>
          </p:cNvPr>
          <p:cNvPicPr>
            <a:picLocks noChangeAspect="1"/>
          </p:cNvPicPr>
          <p:nvPr/>
        </p:nvPicPr>
        <p:blipFill>
          <a:blip r:embed="rId9"/>
          <a:stretch>
            <a:fillRect/>
          </a:stretch>
        </p:blipFill>
        <p:spPr>
          <a:xfrm>
            <a:off x="9314447" y="3360742"/>
            <a:ext cx="2306052" cy="2111681"/>
          </a:xfrm>
          <a:prstGeom prst="rect">
            <a:avLst/>
          </a:prstGeom>
        </p:spPr>
      </p:pic>
    </p:spTree>
    <p:extLst>
      <p:ext uri="{BB962C8B-B14F-4D97-AF65-F5344CB8AC3E}">
        <p14:creationId xmlns:p14="http://schemas.microsoft.com/office/powerpoint/2010/main" val="2616619380"/>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Primitive (Value Types)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primitive value</a:t>
            </a:r>
            <a:r>
              <a:rPr kumimoji="0" lang="en-US" altLang="en-US" sz="1800" b="0" i="0" u="none" strike="noStrike" cap="none" normalizeH="0" baseline="0" dirty="0">
                <a:ln>
                  <a:noFill/>
                </a:ln>
                <a:solidFill>
                  <a:schemeClr val="tx1"/>
                </a:solidFill>
                <a:effectLst/>
                <a:latin typeface="Arial" panose="020B0604020202020204" pitchFamily="34" charset="0"/>
              </a:rPr>
              <a:t> is a value that has no properties or methods.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String, Number, Boolean, Undefined, Null, </a:t>
            </a:r>
            <a:r>
              <a:rPr kumimoji="0" lang="en-US" altLang="en-US" sz="1800" b="0" i="0" u="none" strike="noStrike" cap="none" normalizeH="0" baseline="0" dirty="0" err="1">
                <a:ln>
                  <a:noFill/>
                </a:ln>
                <a:solidFill>
                  <a:schemeClr val="tx1"/>
                </a:solidFill>
                <a:effectLst/>
                <a:latin typeface="Arial" panose="020B0604020202020204" pitchFamily="34" charset="0"/>
              </a:rPr>
              <a:t>BigInt</a:t>
            </a:r>
            <a:r>
              <a:rPr kumimoji="0" lang="en-US" altLang="en-US" sz="1800" b="0" i="0" u="none" strike="noStrike" cap="none" normalizeH="0" baseline="0" dirty="0">
                <a:ln>
                  <a:noFill/>
                </a:ln>
                <a:solidFill>
                  <a:schemeClr val="tx1"/>
                </a:solidFill>
                <a:effectLst/>
                <a:latin typeface="Arial" panose="020B0604020202020204" pitchFamily="34" charset="0"/>
              </a:rPr>
              <a:t>, Symbol.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Non-primitive (Reference Types)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Object, Array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Date, Set, Map </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Datatypes in JS</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767805"/>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Process 4">
            <a:extLst>
              <a:ext uri="{FF2B5EF4-FFF2-40B4-BE49-F238E27FC236}">
                <a16:creationId xmlns:a16="http://schemas.microsoft.com/office/drawing/2014/main" id="{BFFBBDCF-92A0-BD47-B49F-B7B2C08C73BD}"/>
              </a:ext>
            </a:extLst>
          </p:cNvPr>
          <p:cNvSpPr/>
          <p:nvPr/>
        </p:nvSpPr>
        <p:spPr>
          <a:xfrm>
            <a:off x="19797" y="0"/>
            <a:ext cx="12192000" cy="6858000"/>
          </a:xfrm>
          <a:prstGeom prst="flowChartProces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EABCBA-0A33-940E-30B3-B259BE161461}"/>
              </a:ext>
            </a:extLst>
          </p:cNvPr>
          <p:cNvSpPr txBox="1">
            <a:spLocks/>
          </p:cNvSpPr>
          <p:nvPr/>
        </p:nvSpPr>
        <p:spPr>
          <a:xfrm>
            <a:off x="1295400" y="826983"/>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dirty="0">
                <a:solidFill>
                  <a:srgbClr val="FF0000"/>
                </a:solidFill>
                <a:latin typeface="+mn-lt"/>
              </a:rPr>
              <a:t>Content</a:t>
            </a:r>
            <a:endParaRPr lang="en-US" sz="4000" dirty="0">
              <a:solidFill>
                <a:srgbClr val="FF0000"/>
              </a:solidFill>
              <a:latin typeface="+mn-lt"/>
            </a:endParaRPr>
          </a:p>
          <a:p>
            <a:pPr algn="ctr"/>
            <a:endParaRPr lang="en-US" sz="3800" b="1" dirty="0">
              <a:latin typeface="+mn-lt"/>
            </a:endParaRPr>
          </a:p>
          <a:p>
            <a:pPr algn="ctr"/>
            <a:endParaRPr lang="en-US" sz="2000" dirty="0">
              <a:solidFill>
                <a:schemeClr val="tx1"/>
              </a:solidFill>
              <a:latin typeface="+mn-lt"/>
            </a:endParaRPr>
          </a:p>
        </p:txBody>
      </p:sp>
      <p:sp>
        <p:nvSpPr>
          <p:cNvPr id="6" name="Rectangle 2">
            <a:extLst>
              <a:ext uri="{FF2B5EF4-FFF2-40B4-BE49-F238E27FC236}">
                <a16:creationId xmlns:a16="http://schemas.microsoft.com/office/drawing/2014/main" id="{2D9E8275-5E67-EE1C-F272-F0C2111E8C73}"/>
              </a:ext>
            </a:extLst>
          </p:cNvPr>
          <p:cNvSpPr>
            <a:spLocks noGrp="1" noChangeArrowheads="1"/>
          </p:cNvSpPr>
          <p:nvPr>
            <p:ph type="ctrTitle"/>
          </p:nvPr>
        </p:nvSpPr>
        <p:spPr>
          <a:xfrm>
            <a:off x="442433" y="1981200"/>
            <a:ext cx="11049000" cy="3810000"/>
          </a:xfrm>
        </p:spPr>
        <p:style>
          <a:lnRef idx="2">
            <a:schemeClr val="accent4"/>
          </a:lnRef>
          <a:fillRef idx="1">
            <a:schemeClr val="lt1"/>
          </a:fillRef>
          <a:effectRef idx="0">
            <a:schemeClr val="accent4"/>
          </a:effectRef>
          <a:fontRef idx="minor">
            <a:schemeClr val="dk1"/>
          </a:fontRef>
        </p:style>
        <p:txBody>
          <a:bodyPr/>
          <a:lstStyle/>
          <a:p>
            <a:pPr>
              <a:buFont typeface="Arial" panose="020B0604020202020204" pitchFamily="34" charset="0"/>
              <a:buChar char="•"/>
            </a:pPr>
            <a:br>
              <a:rPr lang="en-US" altLang="en-US" dirty="0"/>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sz="2800" b="0" dirty="0">
                <a:solidFill>
                  <a:srgbClr val="FF0000"/>
                </a:solidFill>
              </a:rPr>
              <a:t>Is </a:t>
            </a:r>
            <a:r>
              <a:rPr lang="en-US" sz="2800" b="0" dirty="0" err="1">
                <a:solidFill>
                  <a:srgbClr val="FF0000"/>
                </a:solidFill>
              </a:rPr>
              <a:t>javascript</a:t>
            </a:r>
            <a:r>
              <a:rPr lang="en-US" sz="2800" b="0" dirty="0">
                <a:solidFill>
                  <a:srgbClr val="FF0000"/>
                </a:solidFill>
              </a:rPr>
              <a:t> a strictly typed language?</a:t>
            </a:r>
            <a:br>
              <a:rPr lang="en-US" b="0" dirty="0"/>
            </a:br>
            <a:r>
              <a:rPr lang="en-US" sz="2400" b="0" dirty="0"/>
              <a:t>It is loosely typed language as well as dynamically typed language</a:t>
            </a:r>
            <a:br>
              <a:rPr lang="en-US" sz="2400" b="0" dirty="0"/>
            </a:br>
            <a:r>
              <a:rPr lang="en-US" sz="2400" b="0" dirty="0"/>
              <a:t>string —&gt; ‘ ’ or “ ”</a:t>
            </a:r>
            <a:br>
              <a:rPr lang="en-US" sz="2400" b="0" dirty="0"/>
            </a:br>
            <a:r>
              <a:rPr lang="en-US" sz="2400" b="0" dirty="0"/>
              <a:t>array —&gt; [ ]</a:t>
            </a:r>
            <a:br>
              <a:rPr lang="en-US" sz="2400" b="0" dirty="0"/>
            </a:br>
            <a:r>
              <a:rPr lang="en-US" sz="2400" b="0" dirty="0"/>
              <a:t>object —&gt; { }</a:t>
            </a:r>
            <a:br>
              <a:rPr lang="en-US" sz="2400" b="0" dirty="0"/>
            </a:br>
            <a:r>
              <a:rPr lang="en-US" sz="2400" b="0" dirty="0"/>
              <a:t>to check type of the variable —&gt; </a:t>
            </a:r>
            <a:r>
              <a:rPr lang="en-US" sz="2400" b="0" i="1" dirty="0" err="1"/>
              <a:t>typeof</a:t>
            </a:r>
            <a:br>
              <a:rPr lang="en-US" dirty="0"/>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altLang="en-US" dirty="0"/>
              <a:t> </a:t>
            </a:r>
            <a:r>
              <a:rPr lang="en-US" altLang="en-US" sz="4400" dirty="0"/>
              <a:t>                       </a:t>
            </a:r>
            <a:br>
              <a:rPr lang="en-US" altLang="en-US" sz="4400" dirty="0"/>
            </a:br>
            <a:br>
              <a:rPr lang="en-US" altLang="en-US" sz="4400" dirty="0"/>
            </a:br>
            <a:br>
              <a:rPr lang="en-US" altLang="en-US" sz="3600" b="0" dirty="0"/>
            </a:br>
            <a:br>
              <a:rPr lang="en-US" altLang="en-US" sz="4400" dirty="0"/>
            </a:br>
            <a:endParaRPr lang="en-US" altLang="en-US" sz="4400" dirty="0"/>
          </a:p>
        </p:txBody>
      </p:sp>
      <p:sp>
        <p:nvSpPr>
          <p:cNvPr id="7" name="Rectangle 12">
            <a:extLst>
              <a:ext uri="{FF2B5EF4-FFF2-40B4-BE49-F238E27FC236}">
                <a16:creationId xmlns:a16="http://schemas.microsoft.com/office/drawing/2014/main" id="{94C2B72D-D8CB-ACB3-1307-6C6225BE988D}"/>
              </a:ext>
            </a:extLst>
          </p:cNvPr>
          <p:cNvSpPr>
            <a:spLocks noChangeArrowheads="1"/>
          </p:cNvSpPr>
          <p:nvPr/>
        </p:nvSpPr>
        <p:spPr bwMode="auto">
          <a:xfrm>
            <a:off x="1905000" y="1374503"/>
            <a:ext cx="7409447"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lgn="ctr" eaLnBrk="1" hangingPunct="1">
              <a:buFont typeface="Wingdings" panose="05000000000000000000" pitchFamily="2" charset="2"/>
              <a:buNone/>
            </a:pPr>
            <a:r>
              <a:rPr lang="en-IN" sz="2800" b="0" i="0" u="none" strike="noStrike" dirty="0">
                <a:solidFill>
                  <a:srgbClr val="000000"/>
                </a:solidFill>
                <a:effectLst/>
                <a:latin typeface="Calibri" panose="020F0502020204030204" pitchFamily="34" charset="0"/>
              </a:rPr>
              <a:t> JS in Everyday Use</a:t>
            </a:r>
            <a:endParaRPr lang="en-US" altLang="en-US" sz="2800" b="1" dirty="0">
              <a:solidFill>
                <a:srgbClr val="CC3300"/>
              </a:solidFill>
            </a:endParaRPr>
          </a:p>
        </p:txBody>
      </p:sp>
      <p:pic>
        <p:nvPicPr>
          <p:cNvPr id="9" name="Picture 8">
            <a:extLst>
              <a:ext uri="{FF2B5EF4-FFF2-40B4-BE49-F238E27FC236}">
                <a16:creationId xmlns:a16="http://schemas.microsoft.com/office/drawing/2014/main" id="{DF094A56-FA9E-1B97-BCD2-7B84E04223C8}"/>
              </a:ext>
            </a:extLst>
          </p:cNvPr>
          <p:cNvPicPr>
            <a:picLocks noChangeAspect="1"/>
          </p:cNvPicPr>
          <p:nvPr/>
        </p:nvPicPr>
        <p:blipFill>
          <a:blip r:embed="rId2"/>
          <a:stretch>
            <a:fillRect/>
          </a:stretch>
        </p:blipFill>
        <p:spPr>
          <a:xfrm>
            <a:off x="0" y="0"/>
            <a:ext cx="12192000" cy="864549"/>
          </a:xfrm>
          <a:prstGeom prst="rect">
            <a:avLst/>
          </a:prstGeom>
        </p:spPr>
      </p:pic>
      <p:pic>
        <p:nvPicPr>
          <p:cNvPr id="6147" name="Picture 2" descr="ABESEC OLA">
            <a:extLst>
              <a:ext uri="{FF2B5EF4-FFF2-40B4-BE49-F238E27FC236}">
                <a16:creationId xmlns:a16="http://schemas.microsoft.com/office/drawing/2014/main" id="{3B8001A8-E9F0-F441-84BC-8742ADBDAB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3" y="0"/>
            <a:ext cx="1950110" cy="84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79173"/>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26435</TotalTime>
  <Words>2314</Words>
  <Application>Microsoft Office PowerPoint</Application>
  <PresentationFormat>Widescreen</PresentationFormat>
  <Paragraphs>114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Presentation</vt:lpstr>
      <vt:lpstr>PowerPoint Presentation</vt:lpstr>
      <vt:lpstr>General Guideline</vt:lpstr>
      <vt:lpstr>  Variables, Data types, Scope, Type coercion, Function, Conditionals, Object, Array, Window, DOM, Selectors, DOM Manipulation, Events, Form handling, First Class Citizen  </vt:lpstr>
      <vt:lpstr>    var:   Oldest keyword  Variables declared outside the function can be accessed globally Function scoped  () { … }  var accessed within the scope (before initialization)  (no error) → undefined Redeclaration ALLOWED     </vt:lpstr>
      <vt:lpstr>    let:   Introduced in ES6 / EcmaScript-2015 Block scope  { … }   Accessed within the scope (before initialisation)  ( ReferenceError ) → Cannot access ... before initialisation Redeclaration NOT ALLOWED  ( SyntaxError ) → Identifier ... has already been declared   </vt:lpstr>
      <vt:lpstr>    const:   Introduced in ES6 / EcmaScript-2015 Block scope  { … } Accessed within the scope (before initialisation)  ( ReferenceError ) → Cannot access ... before initialisation  uncaught Redeclaration NOT ALLOWED  ( SyntaxError ) → Identifier ... has already been declared Reassignment NOT ALLWED  ( TypeError ) → Assignment to constant variable. Declaration without initialisation NOT ALLOWED  ( SyntaxError )  Missing initialiser in const declaration  </vt:lpstr>
      <vt:lpstr>                     var             let                    const                                </vt:lpstr>
      <vt:lpstr>         Primitive (Value Types)  A primitive value is a value that has no properties or methods. String, Number, Boolean, Undefined, Null, BigInt, Symbol.    Non-primitive (Reference Types)  Object, Array  Date, Set, Map                              </vt:lpstr>
      <vt:lpstr>       Is javascript a strictly typed language? It is loosely typed language as well as dynamically typed language string —&gt; ‘ ’ or “ ” array —&gt; [ ] object —&gt; { } to check type of the variable —&gt; typeof                              </vt:lpstr>
      <vt:lpstr>      automatic or implicit conversion of values from one data type to another                                   </vt:lpstr>
      <vt:lpstr>                                 == and ===                                                                                   Template Literals                                                                                                                                                                                                                      ES6 Features          == (should be avoided)                                                                   `…. ${} ….` equality with type coercion                          loose equality  === equality without type coercion strict equaltiy                                    </vt:lpstr>
      <vt:lpstr>                                      a function is a "subprogram" that can be called by code external (or internal, in the case of recursion) to the function. Like the program itself, a function is composed of a sequence of statements called the function body. Values can be passed to a function as parameters, and the function will return a value.  Function values are typically instances of Function, By default, if a function's execution doesn't end at a return statement, or if the return keyword doesn't have an expression after it, then the return value is undefined.    function fun(){                                                                                     console.log(“Having with JS”); }      fun();                                                                                   const result=fun();                                       </vt:lpstr>
      <vt:lpstr>                                 Passing Argument as Object:  function ubpdateBrand( obj){    }                                            </vt:lpstr>
      <vt:lpstr>                                  Function as expression:                                                   </vt:lpstr>
      <vt:lpstr>                                      Default parameters: Default parameters allow formal parameters to be initialized with default values if no value or undefined is passed.   Test:    check with string data with numeric value also in code.                                                    </vt:lpstr>
      <vt:lpstr>                                    Default parameters continue:                                                    </vt:lpstr>
      <vt:lpstr>                                          Arrow function: An arrow function expression is a compact alternative to a traditional function expression, with some semantic differences.   hello = () =&gt; {   return "Hello World!"; }                                                  </vt:lpstr>
      <vt:lpstr>                                                                                                                  Syntax                                                </vt:lpstr>
      <vt:lpstr>                                                                                          Tradition anonymous Vs Arrow function                                                                                                      </vt:lpstr>
      <vt:lpstr>                                                                                                                                                                                              </vt:lpstr>
      <vt:lpstr>                                                                                                                                               Array Literals:         Array Constructor:                                           </vt:lpstr>
      <vt:lpstr>                                                                                                                                                  Operation need to perform:    Indexing, Accessing elements from array, iterate(in,of) Adding element to array:  The push() method add the element to the end of the array. The unshift() method add the element to the starting of the array.                                                 </vt:lpstr>
      <vt:lpstr>                                                                                                                                                    Removing Element in Array:   The pop() method removes an element from the last index of the array. The shift() method removes the element from the first index of the array. The splice() method removes or replaces the element from the array.                                                   </vt:lpstr>
      <vt:lpstr>                                                                                                                                                                                                       </vt:lpstr>
      <vt:lpstr>                                                                                                                                                                                                        </vt:lpstr>
      <vt:lpstr>                                                                                                                                                                                                        </vt:lpstr>
      <vt:lpstr>                                                                                                                                                                                                        </vt:lpstr>
      <vt:lpstr>                                                                                                                                                               By ID getElementById() returns  The element with the specified id. null (if the element does not exist)  By Class getElementsByClassName() returns  A collection of elements with the specified class name. The elements are sorted as they appear in the document.  Works on getElementsByTagName() and querySelector();                                                     </vt:lpstr>
      <vt:lpstr>                                                                                                                                                                                                        </vt:lpstr>
      <vt:lpstr>                                                                                                                                                     QuerySelector: The querySelector() method returns the first element that matches a CSS selector.               Html                                                           JS                                            Output                                                   </vt:lpstr>
      <vt:lpstr>                                                                                                                                                     QuerySelectorAll: To return all matches (not only the first), use the querySelectorAll() instead.               Html                                                           JS                                              Output                                                   </vt:lpstr>
      <vt:lpstr>                                                                                                                                                       Evenet:onchange                                                     HTML                                                                    JS                                              Output                                                      </vt:lpstr>
      <vt:lpstr>                                                                                                                                                       Evenets:  addListener                                                     HTML                                                                   Script.js                                            Output                                                      </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Prashant Tomer</cp:lastModifiedBy>
  <cp:revision>1486</cp:revision>
  <dcterms:created xsi:type="dcterms:W3CDTF">2004-06-12T09:53:42Z</dcterms:created>
  <dcterms:modified xsi:type="dcterms:W3CDTF">2024-09-21T05:40:35Z</dcterms:modified>
</cp:coreProperties>
</file>