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350" r:id="rId2"/>
    <p:sldId id="973" r:id="rId3"/>
    <p:sldId id="376" r:id="rId4"/>
    <p:sldId id="974" r:id="rId5"/>
    <p:sldId id="986" r:id="rId6"/>
    <p:sldId id="987" r:id="rId7"/>
    <p:sldId id="988" r:id="rId8"/>
    <p:sldId id="978" r:id="rId9"/>
    <p:sldId id="979" r:id="rId10"/>
    <p:sldId id="981" r:id="rId11"/>
    <p:sldId id="980" r:id="rId12"/>
    <p:sldId id="998" r:id="rId13"/>
    <p:sldId id="999" r:id="rId14"/>
    <p:sldId id="1000" r:id="rId15"/>
    <p:sldId id="1001" r:id="rId16"/>
    <p:sldId id="1002" r:id="rId17"/>
    <p:sldId id="1003" r:id="rId18"/>
    <p:sldId id="1004" r:id="rId19"/>
    <p:sldId id="975" r:id="rId20"/>
    <p:sldId id="976" r:id="rId21"/>
    <p:sldId id="982" r:id="rId22"/>
    <p:sldId id="983" r:id="rId23"/>
    <p:sldId id="1005" r:id="rId24"/>
    <p:sldId id="1006" r:id="rId25"/>
    <p:sldId id="984" r:id="rId26"/>
    <p:sldId id="985" r:id="rId27"/>
    <p:sldId id="996" r:id="rId28"/>
    <p:sldId id="997" r:id="rId29"/>
    <p:sldId id="1007" r:id="rId30"/>
    <p:sldId id="1008" r:id="rId31"/>
    <p:sldId id="1009" r:id="rId32"/>
    <p:sldId id="1010" r:id="rId33"/>
    <p:sldId id="1011" r:id="rId34"/>
    <p:sldId id="1013" r:id="rId35"/>
    <p:sldId id="1012" r:id="rId36"/>
    <p:sldId id="381" r:id="rId37"/>
    <p:sldId id="972" r:id="rId3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A5D3B9"/>
    <a:srgbClr val="3CD87F"/>
    <a:srgbClr val="CCD6CC"/>
    <a:srgbClr val="003300"/>
    <a:srgbClr val="006600"/>
    <a:srgbClr val="008000"/>
    <a:srgbClr val="CC0099"/>
    <a:srgbClr val="FF33CC"/>
    <a:srgbClr val="E6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3842" autoAdjust="0"/>
  </p:normalViewPr>
  <p:slideViewPr>
    <p:cSldViewPr>
      <p:cViewPr varScale="1">
        <p:scale>
          <a:sx n="81" d="100"/>
          <a:sy n="81" d="100"/>
        </p:scale>
        <p:origin x="58" y="35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BA963F-0403-458F-8B8D-A5D5602BA06D}" type="datetimeFigureOut">
              <a:rPr lang="en-IN" smtClean="0"/>
              <a:pPr/>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E8B6D-A843-4976-BA70-A811246CC566}" type="slidenum">
              <a:rPr lang="en-IN" smtClean="0"/>
              <a:pPr/>
              <a:t>‹#›</a:t>
            </a:fld>
            <a:endParaRPr lang="en-IN"/>
          </a:p>
        </p:txBody>
      </p:sp>
    </p:spTree>
    <p:extLst>
      <p:ext uri="{BB962C8B-B14F-4D97-AF65-F5344CB8AC3E}">
        <p14:creationId xmlns:p14="http://schemas.microsoft.com/office/powerpoint/2010/main" val="24828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55AD755F-DACA-206F-C34A-6AF806FFE160}"/>
              </a:ext>
            </a:extLst>
          </p:cNvPr>
          <p:cNvSpPr/>
          <p:nvPr/>
        </p:nvSpPr>
        <p:spPr>
          <a:xfrm>
            <a:off x="0" y="8092"/>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FF2B5EF4-FFF2-40B4-BE49-F238E27FC236}">
                <a16:creationId xmlns:a16="http://schemas.microsoft.com/office/drawing/2014/main" id="{DA2F8DEF-6020-6E48-831F-EC3C0708A617}"/>
              </a:ext>
            </a:extLst>
          </p:cNvPr>
          <p:cNvSpPr txBox="1">
            <a:spLocks/>
          </p:cNvSpPr>
          <p:nvPr/>
        </p:nvSpPr>
        <p:spPr>
          <a:xfrm>
            <a:off x="1250697" y="2780928"/>
            <a:ext cx="9505055" cy="3086472"/>
          </a:xfrm>
          <a:prstGeom prst="rect">
            <a:avLst/>
          </a:prstGeom>
        </p:spPr>
        <p:txBody>
          <a:bodyPr/>
          <a:lstStyle/>
          <a:p>
            <a:pPr algn="ctr" defTabSz="685800">
              <a:buClr>
                <a:srgbClr val="5B9BD5"/>
              </a:buClr>
              <a:buSzPct val="70000"/>
              <a:defRPr/>
            </a:pPr>
            <a:r>
              <a:rPr lang="en-US" sz="6000" dirty="0" smtClean="0">
                <a:solidFill>
                  <a:srgbClr val="FF0000"/>
                </a:solidFill>
                <a:latin typeface="Century" panose="02040604050505020304" pitchFamily="18" charset="0"/>
              </a:rPr>
              <a:t>REST </a:t>
            </a:r>
            <a:r>
              <a:rPr lang="en-US" sz="6000" dirty="0" smtClean="0">
                <a:solidFill>
                  <a:srgbClr val="FF0000"/>
                </a:solidFill>
                <a:latin typeface="Century" panose="02040604050505020304" pitchFamily="18" charset="0"/>
              </a:rPr>
              <a:t>API </a:t>
            </a:r>
          </a:p>
          <a:p>
            <a:pPr algn="ctr" defTabSz="685800">
              <a:buClr>
                <a:srgbClr val="5B9BD5"/>
              </a:buClr>
              <a:buSzPct val="70000"/>
              <a:defRPr/>
            </a:pPr>
            <a:r>
              <a:rPr lang="en-US" sz="6000" dirty="0" smtClean="0">
                <a:solidFill>
                  <a:srgbClr val="FF0000"/>
                </a:solidFill>
                <a:latin typeface="Century" panose="02040604050505020304" pitchFamily="18" charset="0"/>
              </a:rPr>
              <a:t>and </a:t>
            </a:r>
          </a:p>
          <a:p>
            <a:pPr algn="ctr" defTabSz="685800">
              <a:buClr>
                <a:srgbClr val="5B9BD5"/>
              </a:buClr>
              <a:buSzPct val="70000"/>
              <a:defRPr/>
            </a:pPr>
            <a:r>
              <a:rPr lang="en-US" sz="6000" dirty="0" smtClean="0">
                <a:solidFill>
                  <a:srgbClr val="FF0000"/>
                </a:solidFill>
                <a:latin typeface="Century" panose="02040604050505020304" pitchFamily="18" charset="0"/>
              </a:rPr>
              <a:t>Web Architecture</a:t>
            </a:r>
            <a:endParaRPr lang="en-US" sz="6000" dirty="0">
              <a:solidFill>
                <a:srgbClr val="FF0000"/>
              </a:solidFill>
              <a:latin typeface="Century" panose="02040604050505020304" pitchFamily="18" charset="0"/>
            </a:endParaRPr>
          </a:p>
        </p:txBody>
      </p:sp>
      <p:pic>
        <p:nvPicPr>
          <p:cNvPr id="2" name="Picture 2" descr="ABESEC OLA">
            <a:extLst>
              <a:ext uri="{FF2B5EF4-FFF2-40B4-BE49-F238E27FC236}">
                <a16:creationId xmlns:a16="http://schemas.microsoft.com/office/drawing/2014/main" id="{FAE1B79B-EA1D-6FEC-CFE7-4120228A2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76200"/>
            <a:ext cx="3455640" cy="153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6900"/>
    </mc:Choice>
    <mc:Fallback xmlns="">
      <p:transition spd="slow" advTm="469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API</a:t>
            </a:r>
            <a:endParaRPr lang="en-IN" dirty="0"/>
          </a:p>
        </p:txBody>
      </p:sp>
      <p:sp>
        <p:nvSpPr>
          <p:cNvPr id="3" name="Content Placeholder 2"/>
          <p:cNvSpPr>
            <a:spLocks noGrp="1"/>
          </p:cNvSpPr>
          <p:nvPr>
            <p:ph idx="1"/>
          </p:nvPr>
        </p:nvSpPr>
        <p:spPr>
          <a:xfrm>
            <a:off x="406400" y="1066800"/>
            <a:ext cx="10972800" cy="5097463"/>
          </a:xfrm>
        </p:spPr>
        <p:txBody>
          <a:bodyPr/>
          <a:lstStyle/>
          <a:p>
            <a:pPr marL="0" indent="0">
              <a:buNone/>
            </a:pPr>
            <a:r>
              <a:rPr lang="en-US" sz="2000" dirty="0"/>
              <a:t>SOAP is a protocol that defines rigid communication rules. It has several associated standards that control every aspect of the data exchange. For example, here are some standards SOAP uses:</a:t>
            </a:r>
          </a:p>
          <a:p>
            <a:r>
              <a:rPr lang="en-US" sz="2000" dirty="0" smtClean="0"/>
              <a:t>Web </a:t>
            </a:r>
            <a:r>
              <a:rPr lang="en-US" sz="2000" dirty="0"/>
              <a:t>Services Security (WS-Security) specifies security measures like using unique identifiers called tokens</a:t>
            </a:r>
          </a:p>
          <a:p>
            <a:r>
              <a:rPr lang="en-US" sz="2000" dirty="0"/>
              <a:t>Web Services Addressing (WS-Addressing) requires including routing information as metadata</a:t>
            </a:r>
          </a:p>
          <a:p>
            <a:r>
              <a:rPr lang="en-US" sz="2000" dirty="0" smtClean="0"/>
              <a:t>WS-Reliable Messaging </a:t>
            </a:r>
            <a:r>
              <a:rPr lang="en-US" sz="2000" dirty="0"/>
              <a:t>standardizes error handling in SOAP messaging</a:t>
            </a:r>
          </a:p>
          <a:p>
            <a:r>
              <a:rPr lang="en-US" sz="2000" dirty="0"/>
              <a:t>Web Services Description Language (WSDL) describes the scope and function of SOAP web services</a:t>
            </a:r>
          </a:p>
          <a:p>
            <a:pPr marL="0" indent="0">
              <a:buNone/>
            </a:pPr>
            <a:r>
              <a:rPr lang="en-US" sz="2000" dirty="0"/>
              <a:t>When you send a request to a SOAP API, you must wrap your HTTP request in a SOAP envelope. This is a data structure that modifies the underlying HTTP content with SOAP request requirements. Due to the envelope, you can also send requests to SOAP web services with other transport protocols, like TCP or Internet Control Message Protocol (ICMP). However, SOAP APIs and SOAP web services always return XML documents in their responses.</a:t>
            </a:r>
            <a:endParaRPr lang="en-IN" sz="20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Tree>
    <p:extLst>
      <p:ext uri="{BB962C8B-B14F-4D97-AF65-F5344CB8AC3E}">
        <p14:creationId xmlns:p14="http://schemas.microsoft.com/office/powerpoint/2010/main" val="3481021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IN" dirty="0"/>
          </a:p>
        </p:txBody>
      </p:sp>
      <p:sp>
        <p:nvSpPr>
          <p:cNvPr id="3" name="Content Placeholder 2"/>
          <p:cNvSpPr>
            <a:spLocks noGrp="1"/>
          </p:cNvSpPr>
          <p:nvPr>
            <p:ph idx="1"/>
          </p:nvPr>
        </p:nvSpPr>
        <p:spPr/>
        <p:txBody>
          <a:bodyPr/>
          <a:lstStyle/>
          <a:p>
            <a:pPr marL="0" indent="0">
              <a:buNone/>
            </a:pPr>
            <a:r>
              <a:rPr lang="en-US" sz="2000" dirty="0"/>
              <a:t>REST is a software architectural style that imposes six conditions on how an API should work. These are the six principles REST APIs follow:</a:t>
            </a:r>
          </a:p>
          <a:p>
            <a:r>
              <a:rPr lang="en-US" sz="2000" i="1" dirty="0"/>
              <a:t>Client-server architecture</a:t>
            </a:r>
            <a:r>
              <a:rPr lang="en-US" sz="2000" dirty="0"/>
              <a:t>. The sender and receiver are independent of each other regarding technology, platforming, programming language, and so on.</a:t>
            </a:r>
          </a:p>
          <a:p>
            <a:r>
              <a:rPr lang="en-US" sz="2000" i="1" dirty="0"/>
              <a:t>Layered</a:t>
            </a:r>
            <a:r>
              <a:rPr lang="en-US" sz="2000" dirty="0"/>
              <a:t>. The server can have several intermediaries that work together to complete client requests, but they are invisible to the client.</a:t>
            </a:r>
          </a:p>
          <a:p>
            <a:r>
              <a:rPr lang="en-US" sz="2000" i="1" dirty="0"/>
              <a:t>Uniform interface</a:t>
            </a:r>
            <a:r>
              <a:rPr lang="en-US" sz="2000" dirty="0"/>
              <a:t>. The API returns data in a standard format that is complete and fully useable.</a:t>
            </a:r>
          </a:p>
          <a:p>
            <a:r>
              <a:rPr lang="en-US" sz="2000" i="1" dirty="0"/>
              <a:t>Stateless</a:t>
            </a:r>
            <a:r>
              <a:rPr lang="en-US" sz="2000" dirty="0"/>
              <a:t>. The API completes every new request independently of previous requests.</a:t>
            </a:r>
          </a:p>
          <a:p>
            <a:r>
              <a:rPr lang="en-US" sz="2000" i="1" dirty="0"/>
              <a:t>Cacheable</a:t>
            </a:r>
            <a:r>
              <a:rPr lang="en-US" sz="2000" dirty="0"/>
              <a:t>. All API responses are cacheable.</a:t>
            </a:r>
          </a:p>
          <a:p>
            <a:r>
              <a:rPr lang="en-US" sz="2000" i="1" dirty="0"/>
              <a:t>Code on demand</a:t>
            </a:r>
            <a:r>
              <a:rPr lang="en-US" sz="2000" dirty="0"/>
              <a:t>. The API response can include a code snippet if required</a:t>
            </a:r>
            <a:r>
              <a:rPr lang="en-US" sz="2000" dirty="0" smtClean="0"/>
              <a:t>.</a:t>
            </a:r>
          </a:p>
          <a:p>
            <a:pPr marL="0" indent="0">
              <a:buNone/>
            </a:pPr>
            <a:r>
              <a:rPr lang="en-US" sz="2000" dirty="0"/>
              <a:t>You send REST requests using HTTP verbs like </a:t>
            </a:r>
            <a:r>
              <a:rPr lang="en-US" sz="2000" i="1" dirty="0"/>
              <a:t>GET</a:t>
            </a:r>
            <a:r>
              <a:rPr lang="en-US" sz="2000" dirty="0"/>
              <a:t> and </a:t>
            </a:r>
            <a:r>
              <a:rPr lang="en-US" sz="2000" i="1" dirty="0"/>
              <a:t>POST</a:t>
            </a:r>
            <a:r>
              <a:rPr lang="en-US" sz="2000" dirty="0"/>
              <a:t>. Rest API responses are typically in JSON but can also be of a different data format.</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303936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interface</a:t>
            </a:r>
            <a:br>
              <a:rPr lang="en-US" dirty="0"/>
            </a:br>
            <a:endParaRPr lang="en-IN" dirty="0"/>
          </a:p>
        </p:txBody>
      </p:sp>
      <p:sp>
        <p:nvSpPr>
          <p:cNvPr id="3" name="Content Placeholder 2"/>
          <p:cNvSpPr>
            <a:spLocks noGrp="1"/>
          </p:cNvSpPr>
          <p:nvPr>
            <p:ph idx="1"/>
          </p:nvPr>
        </p:nvSpPr>
        <p:spPr>
          <a:xfrm>
            <a:off x="406400" y="985838"/>
            <a:ext cx="10972800" cy="5178425"/>
          </a:xfrm>
        </p:spPr>
        <p:txBody>
          <a:bodyPr/>
          <a:lstStyle/>
          <a:p>
            <a:pPr marL="0" indent="0">
              <a:buNone/>
            </a:pPr>
            <a:r>
              <a:rPr lang="en-US" dirty="0"/>
              <a:t>The following four constraints can achieve a uniform REST interface</a:t>
            </a:r>
            <a:r>
              <a:rPr lang="en-US" dirty="0" smtClean="0"/>
              <a:t>:</a:t>
            </a:r>
            <a:endParaRPr lang="en-US" dirty="0"/>
          </a:p>
          <a:p>
            <a:r>
              <a:rPr lang="en-US" dirty="0"/>
              <a:t>Identification of resources – The interface must uniquely identify each resource involved in the interaction between the client and the server.</a:t>
            </a:r>
          </a:p>
          <a:p>
            <a:r>
              <a:rPr lang="en-US" dirty="0"/>
              <a:t>Manipulation of resources through representations – The resources should have uniform representations in the server response. API consumers should use these representations to modify the resource state in the server.</a:t>
            </a:r>
          </a:p>
          <a:p>
            <a:r>
              <a:rPr lang="en-US" dirty="0"/>
              <a:t>Self-descriptive messages – Each resource representation should carry enough information to describe how to process the message. It should also provide information of the additional actions that the client can perform on the resource.</a:t>
            </a:r>
          </a:p>
          <a:p>
            <a:r>
              <a:rPr lang="en-US" dirty="0"/>
              <a:t>Hypermedia as the engine of application state – The client should have only the initial URI of the application. The client application should dynamically drive all other resources and interactions with the use of hyperlinks.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260643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a:t>
            </a:r>
            <a:r>
              <a:rPr lang="en-US" dirty="0" smtClean="0"/>
              <a:t>interface(</a:t>
            </a:r>
            <a:r>
              <a:rPr lang="en-US" dirty="0" err="1" smtClean="0"/>
              <a:t>Cont</a:t>
            </a:r>
            <a:r>
              <a:rPr lang="en-US" dirty="0" smtClean="0"/>
              <a:t> …)</a:t>
            </a:r>
            <a:endParaRPr lang="en-IN" dirty="0"/>
          </a:p>
        </p:txBody>
      </p:sp>
      <p:sp>
        <p:nvSpPr>
          <p:cNvPr id="3" name="Content Placeholder 2"/>
          <p:cNvSpPr>
            <a:spLocks noGrp="1"/>
          </p:cNvSpPr>
          <p:nvPr>
            <p:ph idx="1"/>
          </p:nvPr>
        </p:nvSpPr>
        <p:spPr/>
        <p:txBody>
          <a:bodyPr/>
          <a:lstStyle/>
          <a:p>
            <a:r>
              <a:rPr lang="en-US" dirty="0"/>
              <a:t>In simpler words, REST defines a consistent and uniform interface for interactions between clients and servers. For example, the HTTP-based REST APIs make use of the standard HTTP methods (GET, POST, PUT, DELETE, etc.) and the URIs (Uniform Resource Identifiers) to identify resources.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Tree>
    <p:extLst>
      <p:ext uri="{BB962C8B-B14F-4D97-AF65-F5344CB8AC3E}">
        <p14:creationId xmlns:p14="http://schemas.microsoft.com/office/powerpoint/2010/main" val="145453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IN" dirty="0"/>
          </a:p>
        </p:txBody>
      </p:sp>
      <p:sp>
        <p:nvSpPr>
          <p:cNvPr id="3" name="Content Placeholder 2"/>
          <p:cNvSpPr>
            <a:spLocks noGrp="1"/>
          </p:cNvSpPr>
          <p:nvPr>
            <p:ph idx="1"/>
          </p:nvPr>
        </p:nvSpPr>
        <p:spPr/>
        <p:txBody>
          <a:bodyPr/>
          <a:lstStyle/>
          <a:p>
            <a:r>
              <a:rPr lang="en-US" dirty="0"/>
              <a:t>The client-server design pattern enforces the separation of concerns, which helps the client and the server components evolve independently.</a:t>
            </a:r>
          </a:p>
          <a:p>
            <a:endParaRPr lang="en-US" dirty="0"/>
          </a:p>
          <a:p>
            <a:r>
              <a:rPr lang="en-US" dirty="0"/>
              <a:t>By separating the user interface concerns (client) from the data storage concerns (server), we improve the portability of the user interface across multiple platforms and improve scalability by simplifying the server components.</a:t>
            </a:r>
          </a:p>
          <a:p>
            <a:endParaRPr lang="en-US" dirty="0"/>
          </a:p>
          <a:p>
            <a:r>
              <a:rPr lang="en-US" dirty="0"/>
              <a:t>While the client and the server evolve, we have to make sure that the interface/contract between the client and the server does not break.</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Tree>
    <p:extLst>
      <p:ext uri="{BB962C8B-B14F-4D97-AF65-F5344CB8AC3E}">
        <p14:creationId xmlns:p14="http://schemas.microsoft.com/office/powerpoint/2010/main" val="271035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IN" dirty="0"/>
          </a:p>
        </p:txBody>
      </p:sp>
      <p:sp>
        <p:nvSpPr>
          <p:cNvPr id="3" name="Content Placeholder 2"/>
          <p:cNvSpPr>
            <a:spLocks noGrp="1"/>
          </p:cNvSpPr>
          <p:nvPr>
            <p:ph idx="1"/>
          </p:nvPr>
        </p:nvSpPr>
        <p:spPr/>
        <p:txBody>
          <a:bodyPr/>
          <a:lstStyle/>
          <a:p>
            <a:r>
              <a:rPr lang="en-US" dirty="0"/>
              <a:t>Statelessness mandates that each request from the client to the server must contain all of the information necessary to understand and complete the request.</a:t>
            </a:r>
          </a:p>
          <a:p>
            <a:endParaRPr lang="en-US" dirty="0"/>
          </a:p>
          <a:p>
            <a:r>
              <a:rPr lang="en-US" dirty="0"/>
              <a:t>The server cannot take advantage of any previously stored context information on the server.</a:t>
            </a:r>
          </a:p>
          <a:p>
            <a:endParaRPr lang="en-US" dirty="0"/>
          </a:p>
          <a:p>
            <a:r>
              <a:rPr lang="en-US" dirty="0"/>
              <a:t>For this reason, the client application must entirely keep the session state.</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Tree>
    <p:extLst>
      <p:ext uri="{BB962C8B-B14F-4D97-AF65-F5344CB8AC3E}">
        <p14:creationId xmlns:p14="http://schemas.microsoft.com/office/powerpoint/2010/main" val="168872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Cacheability</a:t>
            </a:r>
            <a:endParaRPr lang="en-IN" dirty="0"/>
          </a:p>
        </p:txBody>
      </p:sp>
      <p:sp>
        <p:nvSpPr>
          <p:cNvPr id="3" name="Content Placeholder 2"/>
          <p:cNvSpPr>
            <a:spLocks noGrp="1"/>
          </p:cNvSpPr>
          <p:nvPr>
            <p:ph idx="1"/>
          </p:nvPr>
        </p:nvSpPr>
        <p:spPr/>
        <p:txBody>
          <a:bodyPr/>
          <a:lstStyle/>
          <a:p>
            <a:r>
              <a:rPr lang="en-US" dirty="0"/>
              <a:t>The cacheable constraint requires that a response should implicitly or explicitly label itself as cacheable or non-cacheable.</a:t>
            </a:r>
          </a:p>
          <a:p>
            <a:endParaRPr lang="en-US" dirty="0"/>
          </a:p>
          <a:p>
            <a:r>
              <a:rPr lang="en-US" dirty="0"/>
              <a:t>If the response is cacheable, the client application gets the right to reuse the response data later for equivalent requests and a specified period.</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Tree>
    <p:extLst>
      <p:ext uri="{BB962C8B-B14F-4D97-AF65-F5344CB8AC3E}">
        <p14:creationId xmlns:p14="http://schemas.microsoft.com/office/powerpoint/2010/main" val="152813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t>
            </a:r>
            <a:r>
              <a:rPr lang="en-US" dirty="0" smtClean="0"/>
              <a:t>system</a:t>
            </a:r>
            <a:endParaRPr lang="en-IN" dirty="0"/>
          </a:p>
        </p:txBody>
      </p:sp>
      <p:sp>
        <p:nvSpPr>
          <p:cNvPr id="3" name="Content Placeholder 2"/>
          <p:cNvSpPr>
            <a:spLocks noGrp="1"/>
          </p:cNvSpPr>
          <p:nvPr>
            <p:ph idx="1"/>
          </p:nvPr>
        </p:nvSpPr>
        <p:spPr/>
        <p:txBody>
          <a:bodyPr/>
          <a:lstStyle/>
          <a:p>
            <a:r>
              <a:rPr lang="en-US" dirty="0"/>
              <a:t>The layered system style allows an architecture to be composed of hierarchical layers by constraining component behavior</a:t>
            </a:r>
            <a:r>
              <a:rPr lang="en-US" dirty="0" smtClean="0"/>
              <a:t>.</a:t>
            </a:r>
          </a:p>
          <a:p>
            <a:r>
              <a:rPr lang="en-US" dirty="0" smtClean="0"/>
              <a:t> </a:t>
            </a:r>
            <a:r>
              <a:rPr lang="en-US" dirty="0"/>
              <a:t>In a layered system, each component cannot see beyond the immediate layer they are interacting with.</a:t>
            </a:r>
          </a:p>
          <a:p>
            <a:r>
              <a:rPr lang="en-US" dirty="0"/>
              <a:t>A layman’s example of a layered system is the </a:t>
            </a:r>
            <a:r>
              <a:rPr lang="en-US" i="1" dirty="0"/>
              <a:t>MVC pattern</a:t>
            </a:r>
            <a:r>
              <a:rPr lang="en-US" dirty="0" smtClean="0"/>
              <a:t>.</a:t>
            </a:r>
          </a:p>
          <a:p>
            <a:r>
              <a:rPr lang="en-US" dirty="0" smtClean="0"/>
              <a:t> </a:t>
            </a:r>
            <a:r>
              <a:rPr lang="en-US" dirty="0"/>
              <a:t>The MVC pattern allows for a clear separation of concerns, making it easier to develop, maintain, and scale the application.</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Tree>
    <p:extLst>
      <p:ext uri="{BB962C8B-B14F-4D97-AF65-F5344CB8AC3E}">
        <p14:creationId xmlns:p14="http://schemas.microsoft.com/office/powerpoint/2010/main" val="134732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on </a:t>
            </a:r>
            <a:r>
              <a:rPr lang="en-US" dirty="0" smtClean="0"/>
              <a:t>demand(optional)</a:t>
            </a:r>
            <a:endParaRPr lang="en-IN" dirty="0"/>
          </a:p>
        </p:txBody>
      </p:sp>
      <p:sp>
        <p:nvSpPr>
          <p:cNvPr id="3" name="Content Placeholder 2"/>
          <p:cNvSpPr>
            <a:spLocks noGrp="1"/>
          </p:cNvSpPr>
          <p:nvPr>
            <p:ph idx="1"/>
          </p:nvPr>
        </p:nvSpPr>
        <p:spPr/>
        <p:txBody>
          <a:bodyPr/>
          <a:lstStyle/>
          <a:p>
            <a:r>
              <a:rPr lang="en-US" dirty="0"/>
              <a:t>REST also allows client functionality to extend by downloading and executing code in the form of applets or scripts.</a:t>
            </a:r>
          </a:p>
          <a:p>
            <a:endParaRPr lang="en-US" dirty="0"/>
          </a:p>
          <a:p>
            <a:r>
              <a:rPr lang="en-US" dirty="0"/>
              <a:t>The downloaded code simplifies clients by reducing the number of features required to be pre-implemented. Servers can provide part of features delivered to the client in the form of code, and the client only needs to execute the code.</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Tree>
    <p:extLst>
      <p:ext uri="{BB962C8B-B14F-4D97-AF65-F5344CB8AC3E}">
        <p14:creationId xmlns:p14="http://schemas.microsoft.com/office/powerpoint/2010/main" val="284622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t>similarities between SOAP and </a:t>
            </a:r>
            <a:r>
              <a:rPr lang="en-US" altLang="en-US" b="0" dirty="0" smtClean="0"/>
              <a:t>REST</a:t>
            </a:r>
            <a:endParaRPr lang="en-IN" dirty="0"/>
          </a:p>
        </p:txBody>
      </p:sp>
      <p:sp>
        <p:nvSpPr>
          <p:cNvPr id="3" name="Content Placeholder 2"/>
          <p:cNvSpPr>
            <a:spLocks noGrp="1"/>
          </p:cNvSpPr>
          <p:nvPr>
            <p:ph idx="1"/>
          </p:nvPr>
        </p:nvSpPr>
        <p:spPr/>
        <p:txBody>
          <a:bodyPr/>
          <a:lstStyle/>
          <a:p>
            <a:r>
              <a:rPr lang="en-US" dirty="0"/>
              <a:t>They both describe rules and standards on how applications make, process, and respond to data requests from other applications</a:t>
            </a:r>
          </a:p>
          <a:p>
            <a:r>
              <a:rPr lang="en-US" dirty="0"/>
              <a:t>They both use HTTP, the standardized internet protocol, to exchange information</a:t>
            </a:r>
          </a:p>
          <a:p>
            <a:r>
              <a:rPr lang="en-US" dirty="0"/>
              <a:t>They both support SSL/TLS for secure, encrypted communication</a:t>
            </a:r>
          </a:p>
          <a:p>
            <a:r>
              <a:rPr lang="en-US" dirty="0"/>
              <a:t>You can use either SOAP or REST to build secure, scalable, and fault-tolerant distributed systems.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Tree>
    <p:extLst>
      <p:ext uri="{BB962C8B-B14F-4D97-AF65-F5344CB8AC3E}">
        <p14:creationId xmlns:p14="http://schemas.microsoft.com/office/powerpoint/2010/main" val="1404438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a:solidFill>
                  <a:schemeClr val="accent6">
                    <a:lumMod val="75000"/>
                  </a:schemeClr>
                </a:solidFill>
              </a:rPr>
              <a:t>General Guideline</a:t>
            </a:r>
            <a:endParaRPr lang="en-US" altLang="en-US" sz="3600" dirty="0">
              <a:solidFill>
                <a:schemeClr val="accent6">
                  <a:lumMod val="75000"/>
                </a:schemeClr>
              </a:solidFil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(2024)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lang="en-US" altLang="en-US" sz="1600"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smtClean="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t>Key differences: SOAP vs </a:t>
            </a:r>
            <a:r>
              <a:rPr lang="en-US" altLang="en-US" b="0" dirty="0" smtClean="0"/>
              <a:t>REST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50642048"/>
              </p:ext>
            </p:extLst>
          </p:nvPr>
        </p:nvGraphicFramePr>
        <p:xfrm>
          <a:off x="76200" y="1082040"/>
          <a:ext cx="12115800" cy="5244941"/>
        </p:xfrm>
        <a:graphic>
          <a:graphicData uri="http://schemas.openxmlformats.org/drawingml/2006/table">
            <a:tbl>
              <a:tblPr firstRow="1" bandRow="1">
                <a:tableStyleId>{5C22544A-7EE6-4342-B048-85BDC9FD1C3A}</a:tableStyleId>
              </a:tblPr>
              <a:tblGrid>
                <a:gridCol w="2243667">
                  <a:extLst>
                    <a:ext uri="{9D8B030D-6E8A-4147-A177-3AD203B41FA5}">
                      <a16:colId xmlns:a16="http://schemas.microsoft.com/office/drawing/2014/main" val="381595848"/>
                    </a:ext>
                  </a:extLst>
                </a:gridCol>
                <a:gridCol w="4879975">
                  <a:extLst>
                    <a:ext uri="{9D8B030D-6E8A-4147-A177-3AD203B41FA5}">
                      <a16:colId xmlns:a16="http://schemas.microsoft.com/office/drawing/2014/main" val="2668723471"/>
                    </a:ext>
                  </a:extLst>
                </a:gridCol>
                <a:gridCol w="4992158">
                  <a:extLst>
                    <a:ext uri="{9D8B030D-6E8A-4147-A177-3AD203B41FA5}">
                      <a16:colId xmlns:a16="http://schemas.microsoft.com/office/drawing/2014/main" val="2004520537"/>
                    </a:ext>
                  </a:extLst>
                </a:gridCol>
              </a:tblGrid>
              <a:tr h="280035">
                <a:tc>
                  <a:txBody>
                    <a:bodyPr/>
                    <a:lstStyle/>
                    <a:p>
                      <a:r>
                        <a:rPr lang="en-IN" dirty="0">
                          <a:effectLst/>
                        </a:rPr>
                        <a:t> </a:t>
                      </a:r>
                    </a:p>
                  </a:txBody>
                  <a:tcPr anchor="ctr"/>
                </a:tc>
                <a:tc>
                  <a:txBody>
                    <a:bodyPr/>
                    <a:lstStyle/>
                    <a:p>
                      <a:r>
                        <a:rPr lang="en-IN">
                          <a:effectLst/>
                        </a:rPr>
                        <a:t>SOAP</a:t>
                      </a:r>
                    </a:p>
                  </a:txBody>
                  <a:tcPr anchor="ctr"/>
                </a:tc>
                <a:tc>
                  <a:txBody>
                    <a:bodyPr/>
                    <a:lstStyle/>
                    <a:p>
                      <a:r>
                        <a:rPr lang="en-IN">
                          <a:effectLst/>
                        </a:rPr>
                        <a:t>REST</a:t>
                      </a:r>
                    </a:p>
                  </a:txBody>
                  <a:tcPr anchor="ctr"/>
                </a:tc>
                <a:extLst>
                  <a:ext uri="{0D108BD9-81ED-4DB2-BD59-A6C34878D82A}">
                    <a16:rowId xmlns:a16="http://schemas.microsoft.com/office/drawing/2014/main" val="3338743896"/>
                  </a:ext>
                </a:extLst>
              </a:tr>
              <a:tr h="280035">
                <a:tc>
                  <a:txBody>
                    <a:bodyPr/>
                    <a:lstStyle/>
                    <a:p>
                      <a:r>
                        <a:rPr lang="en-IN" sz="1600" dirty="0">
                          <a:effectLst/>
                        </a:rPr>
                        <a:t>Stands for </a:t>
                      </a:r>
                    </a:p>
                  </a:txBody>
                  <a:tcPr anchor="ctr"/>
                </a:tc>
                <a:tc>
                  <a:txBody>
                    <a:bodyPr/>
                    <a:lstStyle/>
                    <a:p>
                      <a:r>
                        <a:rPr lang="en-IN" sz="1600">
                          <a:effectLst/>
                        </a:rPr>
                        <a:t>Simple Object Access Protocol</a:t>
                      </a:r>
                    </a:p>
                  </a:txBody>
                  <a:tcPr anchor="ctr"/>
                </a:tc>
                <a:tc>
                  <a:txBody>
                    <a:bodyPr/>
                    <a:lstStyle/>
                    <a:p>
                      <a:r>
                        <a:rPr lang="en-IN" sz="1600">
                          <a:effectLst/>
                        </a:rPr>
                        <a:t>Representational State Transfer</a:t>
                      </a:r>
                    </a:p>
                  </a:txBody>
                  <a:tcPr anchor="ctr"/>
                </a:tc>
                <a:extLst>
                  <a:ext uri="{0D108BD9-81ED-4DB2-BD59-A6C34878D82A}">
                    <a16:rowId xmlns:a16="http://schemas.microsoft.com/office/drawing/2014/main" val="1928257795"/>
                  </a:ext>
                </a:extLst>
              </a:tr>
              <a:tr h="490061">
                <a:tc>
                  <a:txBody>
                    <a:bodyPr/>
                    <a:lstStyle/>
                    <a:p>
                      <a:r>
                        <a:rPr lang="en-IN" sz="1600" dirty="0">
                          <a:effectLst/>
                        </a:rPr>
                        <a:t>What is it?</a:t>
                      </a:r>
                    </a:p>
                  </a:txBody>
                  <a:tcPr anchor="ctr"/>
                </a:tc>
                <a:tc>
                  <a:txBody>
                    <a:bodyPr/>
                    <a:lstStyle/>
                    <a:p>
                      <a:r>
                        <a:rPr lang="en-US" sz="1600" dirty="0">
                          <a:effectLst/>
                        </a:rPr>
                        <a:t>SOAP is a protocol for communication between applications</a:t>
                      </a:r>
                    </a:p>
                  </a:txBody>
                  <a:tcPr anchor="ctr"/>
                </a:tc>
                <a:tc>
                  <a:txBody>
                    <a:bodyPr/>
                    <a:lstStyle/>
                    <a:p>
                      <a:r>
                        <a:rPr lang="en-US" sz="1600">
                          <a:effectLst/>
                        </a:rPr>
                        <a:t>REST is an architecture style for designing communication interfaces.</a:t>
                      </a:r>
                    </a:p>
                  </a:txBody>
                  <a:tcPr anchor="ctr"/>
                </a:tc>
                <a:extLst>
                  <a:ext uri="{0D108BD9-81ED-4DB2-BD59-A6C34878D82A}">
                    <a16:rowId xmlns:a16="http://schemas.microsoft.com/office/drawing/2014/main" val="3185940292"/>
                  </a:ext>
                </a:extLst>
              </a:tr>
              <a:tr h="280035">
                <a:tc>
                  <a:txBody>
                    <a:bodyPr/>
                    <a:lstStyle/>
                    <a:p>
                      <a:r>
                        <a:rPr lang="en-IN" sz="1600">
                          <a:effectLst/>
                        </a:rPr>
                        <a:t>Design</a:t>
                      </a:r>
                    </a:p>
                  </a:txBody>
                  <a:tcPr anchor="ctr"/>
                </a:tc>
                <a:tc>
                  <a:txBody>
                    <a:bodyPr/>
                    <a:lstStyle/>
                    <a:p>
                      <a:r>
                        <a:rPr lang="en-US" sz="1600" dirty="0">
                          <a:effectLst/>
                        </a:rPr>
                        <a:t>SOAP API exposes the operation.</a:t>
                      </a:r>
                    </a:p>
                  </a:txBody>
                  <a:tcPr anchor="ctr"/>
                </a:tc>
                <a:tc>
                  <a:txBody>
                    <a:bodyPr/>
                    <a:lstStyle/>
                    <a:p>
                      <a:r>
                        <a:rPr lang="en-US" sz="1600">
                          <a:effectLst/>
                        </a:rPr>
                        <a:t>REST API exposes the data.</a:t>
                      </a:r>
                    </a:p>
                  </a:txBody>
                  <a:tcPr anchor="ctr"/>
                </a:tc>
                <a:extLst>
                  <a:ext uri="{0D108BD9-81ED-4DB2-BD59-A6C34878D82A}">
                    <a16:rowId xmlns:a16="http://schemas.microsoft.com/office/drawing/2014/main" val="1064636001"/>
                  </a:ext>
                </a:extLst>
              </a:tr>
              <a:tr h="490061">
                <a:tc>
                  <a:txBody>
                    <a:bodyPr/>
                    <a:lstStyle/>
                    <a:p>
                      <a:r>
                        <a:rPr lang="en-IN" sz="1600">
                          <a:effectLst/>
                        </a:rPr>
                        <a:t>Transport Protocol</a:t>
                      </a:r>
                    </a:p>
                  </a:txBody>
                  <a:tcPr anchor="ctr"/>
                </a:tc>
                <a:tc>
                  <a:txBody>
                    <a:bodyPr/>
                    <a:lstStyle/>
                    <a:p>
                      <a:r>
                        <a:rPr lang="en-US" sz="1600" dirty="0">
                          <a:effectLst/>
                        </a:rPr>
                        <a:t>SOAP is independent and can work with any transport protocol.</a:t>
                      </a:r>
                    </a:p>
                  </a:txBody>
                  <a:tcPr anchor="ctr"/>
                </a:tc>
                <a:tc>
                  <a:txBody>
                    <a:bodyPr/>
                    <a:lstStyle/>
                    <a:p>
                      <a:r>
                        <a:rPr lang="en-US" sz="1600" dirty="0">
                          <a:effectLst/>
                        </a:rPr>
                        <a:t>REST works only with HTTPS.</a:t>
                      </a:r>
                    </a:p>
                  </a:txBody>
                  <a:tcPr anchor="ctr"/>
                </a:tc>
                <a:extLst>
                  <a:ext uri="{0D108BD9-81ED-4DB2-BD59-A6C34878D82A}">
                    <a16:rowId xmlns:a16="http://schemas.microsoft.com/office/drawing/2014/main" val="1295827567"/>
                  </a:ext>
                </a:extLst>
              </a:tr>
              <a:tr h="490061">
                <a:tc>
                  <a:txBody>
                    <a:bodyPr/>
                    <a:lstStyle/>
                    <a:p>
                      <a:r>
                        <a:rPr lang="en-IN" sz="1600">
                          <a:effectLst/>
                        </a:rPr>
                        <a:t>Data format</a:t>
                      </a:r>
                    </a:p>
                  </a:txBody>
                  <a:tcPr anchor="ctr"/>
                </a:tc>
                <a:tc>
                  <a:txBody>
                    <a:bodyPr/>
                    <a:lstStyle/>
                    <a:p>
                      <a:r>
                        <a:rPr lang="en-US" sz="1600">
                          <a:effectLst/>
                        </a:rPr>
                        <a:t>SOAP supports only XML data exchange.</a:t>
                      </a:r>
                    </a:p>
                  </a:txBody>
                  <a:tcPr anchor="ctr"/>
                </a:tc>
                <a:tc>
                  <a:txBody>
                    <a:bodyPr/>
                    <a:lstStyle/>
                    <a:p>
                      <a:r>
                        <a:rPr lang="en-US" sz="1600" dirty="0">
                          <a:effectLst/>
                        </a:rPr>
                        <a:t>REST supports XML, JSON, plain text, HTML.</a:t>
                      </a:r>
                    </a:p>
                  </a:txBody>
                  <a:tcPr anchor="ctr"/>
                </a:tc>
                <a:extLst>
                  <a:ext uri="{0D108BD9-81ED-4DB2-BD59-A6C34878D82A}">
                    <a16:rowId xmlns:a16="http://schemas.microsoft.com/office/drawing/2014/main" val="3097051393"/>
                  </a:ext>
                </a:extLst>
              </a:tr>
              <a:tr h="490061">
                <a:tc>
                  <a:txBody>
                    <a:bodyPr/>
                    <a:lstStyle/>
                    <a:p>
                      <a:r>
                        <a:rPr lang="en-IN" sz="1600">
                          <a:effectLst/>
                        </a:rPr>
                        <a:t>Performance</a:t>
                      </a:r>
                    </a:p>
                  </a:txBody>
                  <a:tcPr anchor="ctr"/>
                </a:tc>
                <a:tc>
                  <a:txBody>
                    <a:bodyPr/>
                    <a:lstStyle/>
                    <a:p>
                      <a:r>
                        <a:rPr lang="en-US" sz="1600">
                          <a:effectLst/>
                        </a:rPr>
                        <a:t>SOAP messages are larger, which makes communication slower.</a:t>
                      </a:r>
                    </a:p>
                  </a:txBody>
                  <a:tcPr anchor="ctr"/>
                </a:tc>
                <a:tc>
                  <a:txBody>
                    <a:bodyPr/>
                    <a:lstStyle/>
                    <a:p>
                      <a:r>
                        <a:rPr lang="en-US" sz="1600" dirty="0">
                          <a:effectLst/>
                        </a:rPr>
                        <a:t>REST has faster performance due to smaller messages and caching support.</a:t>
                      </a:r>
                    </a:p>
                  </a:txBody>
                  <a:tcPr anchor="ctr"/>
                </a:tc>
                <a:extLst>
                  <a:ext uri="{0D108BD9-81ED-4DB2-BD59-A6C34878D82A}">
                    <a16:rowId xmlns:a16="http://schemas.microsoft.com/office/drawing/2014/main" val="3951047217"/>
                  </a:ext>
                </a:extLst>
              </a:tr>
              <a:tr h="700088">
                <a:tc>
                  <a:txBody>
                    <a:bodyPr/>
                    <a:lstStyle/>
                    <a:p>
                      <a:r>
                        <a:rPr lang="en-IN" sz="1600">
                          <a:effectLst/>
                        </a:rPr>
                        <a:t>Scalability</a:t>
                      </a:r>
                    </a:p>
                  </a:txBody>
                  <a:tcPr anchor="ctr"/>
                </a:tc>
                <a:tc>
                  <a:txBody>
                    <a:bodyPr/>
                    <a:lstStyle/>
                    <a:p>
                      <a:r>
                        <a:rPr lang="en-US" sz="1600">
                          <a:effectLst/>
                        </a:rPr>
                        <a:t>SOAP is difficult to scale. The server maintains state by storing all previous messages exchanged with a client.</a:t>
                      </a:r>
                    </a:p>
                  </a:txBody>
                  <a:tcPr anchor="ctr"/>
                </a:tc>
                <a:tc>
                  <a:txBody>
                    <a:bodyPr/>
                    <a:lstStyle/>
                    <a:p>
                      <a:r>
                        <a:rPr lang="en-US" sz="1600" dirty="0">
                          <a:effectLst/>
                        </a:rPr>
                        <a:t>REST is easy to scale. It’s stateless, so every message is processed independently of previous messages.</a:t>
                      </a:r>
                    </a:p>
                  </a:txBody>
                  <a:tcPr anchor="ctr"/>
                </a:tc>
                <a:extLst>
                  <a:ext uri="{0D108BD9-81ED-4DB2-BD59-A6C34878D82A}">
                    <a16:rowId xmlns:a16="http://schemas.microsoft.com/office/drawing/2014/main" val="367192648"/>
                  </a:ext>
                </a:extLst>
              </a:tr>
              <a:tr h="490061">
                <a:tc>
                  <a:txBody>
                    <a:bodyPr/>
                    <a:lstStyle/>
                    <a:p>
                      <a:r>
                        <a:rPr lang="en-IN" sz="1600">
                          <a:effectLst/>
                        </a:rPr>
                        <a:t>Security</a:t>
                      </a:r>
                    </a:p>
                  </a:txBody>
                  <a:tcPr anchor="ctr"/>
                </a:tc>
                <a:tc>
                  <a:txBody>
                    <a:bodyPr/>
                    <a:lstStyle/>
                    <a:p>
                      <a:r>
                        <a:rPr lang="en-US" sz="1600">
                          <a:effectLst/>
                        </a:rPr>
                        <a:t>SOAP supports encryption with additional overheads.</a:t>
                      </a:r>
                    </a:p>
                  </a:txBody>
                  <a:tcPr anchor="ctr"/>
                </a:tc>
                <a:tc>
                  <a:txBody>
                    <a:bodyPr/>
                    <a:lstStyle/>
                    <a:p>
                      <a:r>
                        <a:rPr lang="en-US" sz="1600" dirty="0">
                          <a:effectLst/>
                        </a:rPr>
                        <a:t>REST supports encryption without affecting performance.</a:t>
                      </a:r>
                    </a:p>
                  </a:txBody>
                  <a:tcPr anchor="ctr"/>
                </a:tc>
                <a:extLst>
                  <a:ext uri="{0D108BD9-81ED-4DB2-BD59-A6C34878D82A}">
                    <a16:rowId xmlns:a16="http://schemas.microsoft.com/office/drawing/2014/main" val="953864777"/>
                  </a:ext>
                </a:extLst>
              </a:tr>
              <a:tr h="490061">
                <a:tc>
                  <a:txBody>
                    <a:bodyPr/>
                    <a:lstStyle/>
                    <a:p>
                      <a:r>
                        <a:rPr lang="en-IN" sz="1600">
                          <a:effectLst/>
                        </a:rPr>
                        <a:t>Use case</a:t>
                      </a:r>
                    </a:p>
                  </a:txBody>
                  <a:tcPr anchor="ctr"/>
                </a:tc>
                <a:tc>
                  <a:txBody>
                    <a:bodyPr/>
                    <a:lstStyle/>
                    <a:p>
                      <a:r>
                        <a:rPr lang="en-US" sz="1600">
                          <a:effectLst/>
                        </a:rPr>
                        <a:t>SOAP is useful in legacy applications and private APIs.</a:t>
                      </a:r>
                    </a:p>
                  </a:txBody>
                  <a:tcPr anchor="ctr"/>
                </a:tc>
                <a:tc>
                  <a:txBody>
                    <a:bodyPr/>
                    <a:lstStyle/>
                    <a:p>
                      <a:r>
                        <a:rPr lang="en-US" sz="1600" dirty="0">
                          <a:effectLst/>
                        </a:rPr>
                        <a:t>REST is useful in modern applications and public APIs.</a:t>
                      </a:r>
                    </a:p>
                  </a:txBody>
                  <a:tcPr anchor="ctr"/>
                </a:tc>
                <a:extLst>
                  <a:ext uri="{0D108BD9-81ED-4DB2-BD59-A6C34878D82A}">
                    <a16:rowId xmlns:a16="http://schemas.microsoft.com/office/drawing/2014/main" val="3444166827"/>
                  </a:ext>
                </a:extLst>
              </a:tr>
            </a:tbl>
          </a:graphicData>
        </a:graphic>
      </p:graphicFrame>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Tree>
    <p:extLst>
      <p:ext uri="{BB962C8B-B14F-4D97-AF65-F5344CB8AC3E}">
        <p14:creationId xmlns:p14="http://schemas.microsoft.com/office/powerpoint/2010/main" val="2005609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pic>
        <p:nvPicPr>
          <p:cNvPr id="2050" name="Picture 2" descr="SOAP vs REST APIs: 5 Critical Differences - Learn | Hev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311" y="1282700"/>
            <a:ext cx="8842978"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871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 API Development Tool</a:t>
            </a:r>
            <a:endParaRPr lang="en-IN" dirty="0"/>
          </a:p>
        </p:txBody>
      </p:sp>
      <p:pic>
        <p:nvPicPr>
          <p:cNvPr id="5" name="Content Placeholder 4"/>
          <p:cNvPicPr>
            <a:picLocks noGrp="1" noChangeAspect="1"/>
          </p:cNvPicPr>
          <p:nvPr>
            <p:ph idx="1"/>
          </p:nvPr>
        </p:nvPicPr>
        <p:blipFill>
          <a:blip r:embed="rId2"/>
          <a:stretch>
            <a:fillRect/>
          </a:stretch>
        </p:blipFill>
        <p:spPr>
          <a:xfrm>
            <a:off x="1928951" y="1282700"/>
            <a:ext cx="7927697"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Tree>
    <p:extLst>
      <p:ext uri="{BB962C8B-B14F-4D97-AF65-F5344CB8AC3E}">
        <p14:creationId xmlns:p14="http://schemas.microsoft.com/office/powerpoint/2010/main" val="1938800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Based user Data</a:t>
            </a:r>
            <a:endParaRPr lang="en-IN" dirty="0"/>
          </a:p>
        </p:txBody>
      </p:sp>
      <p:pic>
        <p:nvPicPr>
          <p:cNvPr id="5" name="Content Placeholder 4"/>
          <p:cNvPicPr>
            <a:picLocks noGrp="1" noChangeAspect="1"/>
          </p:cNvPicPr>
          <p:nvPr>
            <p:ph idx="1"/>
          </p:nvPr>
        </p:nvPicPr>
        <p:blipFill>
          <a:blip r:embed="rId2"/>
          <a:stretch>
            <a:fillRect/>
          </a:stretch>
        </p:blipFill>
        <p:spPr>
          <a:xfrm>
            <a:off x="2958259" y="1282700"/>
            <a:ext cx="5869081" cy="4881563"/>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178723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API for User</a:t>
            </a:r>
            <a:endParaRPr lang="en-IN" dirty="0"/>
          </a:p>
        </p:txBody>
      </p:sp>
      <p:pic>
        <p:nvPicPr>
          <p:cNvPr id="5" name="Content Placeholder 4"/>
          <p:cNvPicPr>
            <a:picLocks noGrp="1" noChangeAspect="1"/>
          </p:cNvPicPr>
          <p:nvPr>
            <p:ph idx="1"/>
          </p:nvPr>
        </p:nvPicPr>
        <p:blipFill>
          <a:blip r:embed="rId2"/>
          <a:stretch>
            <a:fillRect/>
          </a:stretch>
        </p:blipFill>
        <p:spPr>
          <a:xfrm>
            <a:off x="1949450" y="2118519"/>
            <a:ext cx="7886700" cy="3209925"/>
          </a:xfrm>
          <a:prstGeom prst="rect">
            <a:avLst/>
          </a:prstGeo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239571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REST API </a:t>
            </a:r>
            <a:r>
              <a:rPr lang="en-IN" altLang="en-US" dirty="0" smtClean="0"/>
              <a:t>authentication</a:t>
            </a:r>
            <a:endParaRPr lang="en-IN" dirty="0"/>
          </a:p>
        </p:txBody>
      </p:sp>
      <p:sp>
        <p:nvSpPr>
          <p:cNvPr id="3" name="Content Placeholder 2"/>
          <p:cNvSpPr>
            <a:spLocks noGrp="1"/>
          </p:cNvSpPr>
          <p:nvPr>
            <p:ph idx="1"/>
          </p:nvPr>
        </p:nvSpPr>
        <p:spPr/>
        <p:txBody>
          <a:bodyPr/>
          <a:lstStyle/>
          <a:p>
            <a:pPr marL="0" indent="0">
              <a:buNone/>
            </a:pPr>
            <a:r>
              <a:rPr lang="en-US" dirty="0"/>
              <a:t>Four common authentication methods include:</a:t>
            </a:r>
          </a:p>
          <a:p>
            <a:pPr marL="0" indent="0">
              <a:buNone/>
            </a:pPr>
            <a:r>
              <a:rPr lang="en-US" b="1" dirty="0"/>
              <a:t>HTTP authentication</a:t>
            </a:r>
          </a:p>
          <a:p>
            <a:pPr marL="0" indent="0">
              <a:buNone/>
            </a:pPr>
            <a:r>
              <a:rPr lang="en-US" dirty="0"/>
              <a:t>HTTP provides authentication schemes for REST API implementation. Two common schemes are:</a:t>
            </a:r>
          </a:p>
          <a:p>
            <a:r>
              <a:rPr lang="en-US" b="1" dirty="0"/>
              <a:t>Basic authentication: </a:t>
            </a:r>
            <a:r>
              <a:rPr lang="en-US" dirty="0"/>
              <a:t>HTTP basic authentication (BA) is a simple technique for controlling access to web resources. It doesn’t require cookies, session identifiers, or login pages. Instead, it uses standard fields in the HTTP header.</a:t>
            </a:r>
          </a:p>
          <a:p>
            <a:r>
              <a:rPr lang="en-US" b="1" dirty="0"/>
              <a:t>Bearer authentication: </a:t>
            </a:r>
            <a:r>
              <a:rPr lang="en-US" dirty="0"/>
              <a:t>Bearer authentication, also known as token authentication, is an HTTP authentication scheme that involves the use of bearer tokens for security.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spTree>
    <p:extLst>
      <p:ext uri="{BB962C8B-B14F-4D97-AF65-F5344CB8AC3E}">
        <p14:creationId xmlns:p14="http://schemas.microsoft.com/office/powerpoint/2010/main" val="1863886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API keys</a:t>
            </a:r>
          </a:p>
          <a:p>
            <a:r>
              <a:rPr lang="en-US" dirty="0"/>
              <a:t>One way to authenticate REST APIs is with API keys. When a client connects to a server for the first time, it is given a unique identifier. This unique API key is then utilized for authentication on every subsequent request to retrieve resources. It’s important to note that API keys have security risks because they must be transmitted with each request and can therefore be intercepted.</a:t>
            </a:r>
          </a:p>
          <a:p>
            <a:pPr marL="0" indent="0">
              <a:buNone/>
            </a:pPr>
            <a:r>
              <a:rPr lang="en-US" b="1" dirty="0"/>
              <a:t>OAuth</a:t>
            </a:r>
          </a:p>
          <a:p>
            <a:r>
              <a:rPr lang="en-US" dirty="0"/>
              <a:t>OAuth is a security protocol that offers highly secure login access to any system by combining passwords and tokens. The authorization process starts with the server requesting a password, followed by an additional token to complete the process.</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4098425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REST API </a:t>
            </a:r>
            <a:r>
              <a:rPr lang="en-IN" altLang="en-US" dirty="0" smtClean="0"/>
              <a:t>security</a:t>
            </a:r>
            <a:endParaRPr lang="en-IN" dirty="0"/>
          </a:p>
        </p:txBody>
      </p:sp>
      <p:sp>
        <p:nvSpPr>
          <p:cNvPr id="3" name="Content Placeholder 2"/>
          <p:cNvSpPr>
            <a:spLocks noGrp="1"/>
          </p:cNvSpPr>
          <p:nvPr>
            <p:ph idx="1"/>
          </p:nvPr>
        </p:nvSpPr>
        <p:spPr>
          <a:xfrm>
            <a:off x="406400" y="985838"/>
            <a:ext cx="10972800" cy="5178425"/>
          </a:xfrm>
        </p:spPr>
        <p:txBody>
          <a:bodyPr/>
          <a:lstStyle/>
          <a:p>
            <a:pPr marL="0" indent="0">
              <a:buNone/>
            </a:pPr>
            <a:r>
              <a:rPr lang="en-US" dirty="0"/>
              <a:t>Even though RESTful APIs provide a simpler way to access and manipulate your application, security issues can still happen. For example, a client can send thousands of requests every second and crash your server. Other REST API security challenges include</a:t>
            </a:r>
            <a:r>
              <a:rPr lang="en-US" dirty="0" smtClean="0"/>
              <a:t>:</a:t>
            </a:r>
          </a:p>
          <a:p>
            <a:pPr marL="0" indent="0">
              <a:buNone/>
            </a:pPr>
            <a:endParaRPr lang="en-US" dirty="0"/>
          </a:p>
          <a:p>
            <a:r>
              <a:rPr lang="en-US" dirty="0"/>
              <a:t>Lack of proper authentication</a:t>
            </a:r>
          </a:p>
          <a:p>
            <a:r>
              <a:rPr lang="en-US" dirty="0"/>
              <a:t>Absence of rate limiting and throttling</a:t>
            </a:r>
          </a:p>
          <a:p>
            <a:r>
              <a:rPr lang="en-US" dirty="0"/>
              <a:t>Failure to encrypt payload data</a:t>
            </a:r>
          </a:p>
          <a:p>
            <a:r>
              <a:rPr lang="en-US" dirty="0"/>
              <a:t>Incorrect implementation of HTTPS</a:t>
            </a:r>
          </a:p>
          <a:p>
            <a:r>
              <a:rPr lang="en-US" dirty="0"/>
              <a:t>Weak API keys that are easily compromised</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spTree>
    <p:extLst>
      <p:ext uri="{BB962C8B-B14F-4D97-AF65-F5344CB8AC3E}">
        <p14:creationId xmlns:p14="http://schemas.microsoft.com/office/powerpoint/2010/main" val="369479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HTTP Code</a:t>
            </a:r>
            <a:endParaRPr lang="en-IN" dirty="0"/>
          </a:p>
        </p:txBody>
      </p:sp>
      <p:sp>
        <p:nvSpPr>
          <p:cNvPr id="3" name="Content Placeholder 2"/>
          <p:cNvSpPr>
            <a:spLocks noGrp="1"/>
          </p:cNvSpPr>
          <p:nvPr>
            <p:ph idx="1"/>
          </p:nvPr>
        </p:nvSpPr>
        <p:spPr>
          <a:xfrm>
            <a:off x="406400" y="985838"/>
            <a:ext cx="10972800" cy="5178425"/>
          </a:xfrm>
        </p:spPr>
        <p:txBody>
          <a:bodyPr/>
          <a:lstStyle/>
          <a:p>
            <a:pPr marL="0" indent="0">
              <a:buNone/>
            </a:pPr>
            <a:r>
              <a:rPr lang="en-US" sz="2000" dirty="0"/>
              <a:t>Common HTTP status codes include:</a:t>
            </a:r>
          </a:p>
          <a:p>
            <a:r>
              <a:rPr lang="en-US" sz="2000" dirty="0"/>
              <a:t>200 OK: Indicates that the request has succeeded and the response body contains the requested resource.</a:t>
            </a:r>
          </a:p>
          <a:p>
            <a:r>
              <a:rPr lang="en-US" sz="2000" dirty="0"/>
              <a:t>404 Not Found: Indicates that the server cannot find the requested resource, often due to a mistyped URL or a resource that has been moved or deleted.</a:t>
            </a:r>
          </a:p>
          <a:p>
            <a:r>
              <a:rPr lang="en-US" sz="2000" dirty="0"/>
              <a:t>400 Bad Request: Signifies that the server cannot process the request due to a client error, such as invalid syntax or missing required parameters in the request.</a:t>
            </a:r>
          </a:p>
          <a:p>
            <a:r>
              <a:rPr lang="en-US" sz="2000" dirty="0"/>
              <a:t>500 Internal Server Error: Indicates that the server encountered an unexpected condition that prevented it from fulfilling the request, typically a server-side issue beyond the client’s control.</a:t>
            </a:r>
          </a:p>
          <a:p>
            <a:r>
              <a:rPr lang="en-US" sz="2000" dirty="0"/>
              <a:t>302 Found (Moved Temporarily): Indicates that the requested resource has been temporarily moved to a different URL. The client should issue another request to the new URL provided in the response header.</a:t>
            </a:r>
          </a:p>
          <a:p>
            <a:r>
              <a:rPr lang="en-US" sz="2000" dirty="0"/>
              <a:t>401 Unauthorized: Signifies that the request requires user authentication, but the client has not provided valid credentials or has not yet authenticated.</a:t>
            </a:r>
          </a:p>
          <a:p>
            <a:endParaRPr lang="en-IN" sz="20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spTree>
    <p:extLst>
      <p:ext uri="{BB962C8B-B14F-4D97-AF65-F5344CB8AC3E}">
        <p14:creationId xmlns:p14="http://schemas.microsoft.com/office/powerpoint/2010/main" val="77104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Architecture</a:t>
            </a:r>
            <a:endParaRPr lang="en-IN" dirty="0"/>
          </a:p>
        </p:txBody>
      </p:sp>
      <p:sp>
        <p:nvSpPr>
          <p:cNvPr id="3" name="Content Placeholder 2"/>
          <p:cNvSpPr>
            <a:spLocks noGrp="1"/>
          </p:cNvSpPr>
          <p:nvPr>
            <p:ph idx="1"/>
          </p:nvPr>
        </p:nvSpPr>
        <p:spPr/>
        <p:txBody>
          <a:bodyPr/>
          <a:lstStyle/>
          <a:p>
            <a:r>
              <a:rPr lang="en-US" dirty="0"/>
              <a:t>Web architecture is the conceptual structure of the World Wide Web. The WWW or internet is a constantly changing medium that enables communication between different users and the technical interaction </a:t>
            </a:r>
            <a:r>
              <a:rPr lang="en-US" dirty="0" smtClean="0"/>
              <a:t>between </a:t>
            </a:r>
            <a:r>
              <a:rPr lang="en-US" dirty="0"/>
              <a:t>different systems and subsystems.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spTree>
    <p:extLst>
      <p:ext uri="{BB962C8B-B14F-4D97-AF65-F5344CB8AC3E}">
        <p14:creationId xmlns:p14="http://schemas.microsoft.com/office/powerpoint/2010/main" val="123335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2"/>
            <a:ext cx="8467046" cy="1001817"/>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smtClean="0">
                <a:solidFill>
                  <a:srgbClr val="FF0000"/>
                </a:solidFill>
                <a:latin typeface="+mn-lt"/>
              </a:rPr>
              <a:t>Table of 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endParaRPr lang="en-IN"/>
          </a:p>
        </p:txBody>
      </p:sp>
      <p:sp>
        <p:nvSpPr>
          <p:cNvPr id="8" name="Content Placeholder 7"/>
          <p:cNvSpPr>
            <a:spLocks noGrp="1"/>
          </p:cNvSpPr>
          <p:nvPr>
            <p:ph idx="1"/>
          </p:nvPr>
        </p:nvSpPr>
        <p:spPr>
          <a:xfrm>
            <a:off x="406400" y="1447800"/>
            <a:ext cx="10972800" cy="4716463"/>
          </a:xfrm>
        </p:spPr>
        <p:txBody>
          <a:bodyPr/>
          <a:lstStyle/>
          <a:p>
            <a:r>
              <a:rPr lang="en-IN" dirty="0" smtClean="0"/>
              <a:t>Rest Architecture</a:t>
            </a:r>
            <a:endParaRPr lang="en-IN" dirty="0" smtClean="0"/>
          </a:p>
          <a:p>
            <a:r>
              <a:rPr lang="en-IN" altLang="en-US" dirty="0"/>
              <a:t>REST architectural constraints</a:t>
            </a:r>
            <a:endParaRPr lang="en-IN" dirty="0" smtClean="0"/>
          </a:p>
          <a:p>
            <a:r>
              <a:rPr lang="en-IN" dirty="0" smtClean="0"/>
              <a:t>SOAP API</a:t>
            </a:r>
            <a:endParaRPr lang="en-IN" dirty="0" smtClean="0"/>
          </a:p>
          <a:p>
            <a:r>
              <a:rPr lang="en-US" dirty="0" smtClean="0"/>
              <a:t>REST API</a:t>
            </a:r>
            <a:endParaRPr lang="en-IN" dirty="0" smtClean="0"/>
          </a:p>
          <a:p>
            <a:r>
              <a:rPr lang="en-US" dirty="0" smtClean="0"/>
              <a:t>SOAP vs REST</a:t>
            </a:r>
            <a:endParaRPr lang="en-IN" dirty="0" smtClean="0"/>
          </a:p>
          <a:p>
            <a:r>
              <a:rPr lang="en-US" dirty="0" smtClean="0"/>
              <a:t>Web Architecture</a:t>
            </a:r>
          </a:p>
          <a:p>
            <a:r>
              <a:rPr lang="en-US" dirty="0" smtClean="0"/>
              <a:t>Monolithic vs </a:t>
            </a:r>
            <a:r>
              <a:rPr lang="en-US" dirty="0" err="1" smtClean="0"/>
              <a:t>Microservices</a:t>
            </a:r>
            <a:endParaRPr lang="en-IN" dirty="0"/>
          </a:p>
        </p:txBody>
      </p:sp>
    </p:spTree>
    <p:extLst>
      <p:ext uri="{BB962C8B-B14F-4D97-AF65-F5344CB8AC3E}">
        <p14:creationId xmlns:p14="http://schemas.microsoft.com/office/powerpoint/2010/main" val="32169730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Architecture</a:t>
            </a:r>
            <a:endParaRPr lang="en-IN" dirty="0"/>
          </a:p>
        </p:txBody>
      </p:sp>
      <p:sp>
        <p:nvSpPr>
          <p:cNvPr id="3" name="Content Placeholder 2"/>
          <p:cNvSpPr>
            <a:spLocks noGrp="1"/>
          </p:cNvSpPr>
          <p:nvPr>
            <p:ph idx="1"/>
          </p:nvPr>
        </p:nvSpPr>
        <p:spPr/>
        <p:txBody>
          <a:bodyPr/>
          <a:lstStyle/>
          <a:p>
            <a:r>
              <a:rPr lang="en-IN" dirty="0"/>
              <a:t>Client-server </a:t>
            </a:r>
            <a:r>
              <a:rPr lang="en-IN" dirty="0" smtClean="0"/>
              <a:t>Architecture</a:t>
            </a:r>
          </a:p>
          <a:p>
            <a:r>
              <a:rPr lang="en-IN" dirty="0"/>
              <a:t>Three-tier </a:t>
            </a:r>
            <a:r>
              <a:rPr lang="en-IN" dirty="0" smtClean="0"/>
              <a:t>Architecture</a:t>
            </a:r>
          </a:p>
          <a:p>
            <a:r>
              <a:rPr lang="en-IN" b="1" dirty="0"/>
              <a:t>Service-oriented architectures (SOA</a:t>
            </a:r>
            <a:r>
              <a:rPr lang="en-IN" b="1" dirty="0" smtClean="0"/>
              <a:t>)</a:t>
            </a:r>
          </a:p>
          <a:p>
            <a:pPr>
              <a:buFont typeface="Wingdings" panose="05000000000000000000" pitchFamily="2" charset="2"/>
              <a:buChar char="ü"/>
            </a:pPr>
            <a:r>
              <a:rPr lang="en-US" dirty="0" smtClean="0"/>
              <a:t>SOAP </a:t>
            </a:r>
          </a:p>
          <a:p>
            <a:pPr>
              <a:buFont typeface="Wingdings" panose="05000000000000000000" pitchFamily="2" charset="2"/>
              <a:buChar char="ü"/>
            </a:pPr>
            <a:r>
              <a:rPr lang="en-US" dirty="0" smtClean="0"/>
              <a:t>REST</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spTree>
    <p:extLst>
      <p:ext uri="{BB962C8B-B14F-4D97-AF65-F5344CB8AC3E}">
        <p14:creationId xmlns:p14="http://schemas.microsoft.com/office/powerpoint/2010/main" val="222754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a:t>
            </a:r>
            <a:endParaRPr lang="en-IN" dirty="0"/>
          </a:p>
        </p:txBody>
      </p:sp>
      <p:sp>
        <p:nvSpPr>
          <p:cNvPr id="3" name="Content Placeholder 2"/>
          <p:cNvSpPr>
            <a:spLocks noGrp="1"/>
          </p:cNvSpPr>
          <p:nvPr>
            <p:ph idx="1"/>
          </p:nvPr>
        </p:nvSpPr>
        <p:spPr>
          <a:xfrm>
            <a:off x="406400" y="985838"/>
            <a:ext cx="10972800" cy="5178425"/>
          </a:xfrm>
        </p:spPr>
        <p:txBody>
          <a:bodyPr/>
          <a:lstStyle/>
          <a:p>
            <a:r>
              <a:rPr lang="en-US" dirty="0"/>
              <a:t>A web application architecture diagram presents a layout with all the software components (databases, applications, and middleware) and how they interact.  </a:t>
            </a:r>
            <a:endParaRPr lang="en-US" dirty="0" smtClean="0"/>
          </a:p>
          <a:p>
            <a:r>
              <a:rPr lang="en-US" dirty="0" smtClean="0"/>
              <a:t>It </a:t>
            </a:r>
            <a:r>
              <a:rPr lang="en-US" dirty="0"/>
              <a:t>defines how the data is delivered through HTTP and ensures that the client-side and backend servers can understand. </a:t>
            </a:r>
            <a:endParaRPr lang="en-US" dirty="0" smtClean="0"/>
          </a:p>
          <a:p>
            <a:r>
              <a:rPr lang="en-US" dirty="0" smtClean="0"/>
              <a:t>Moreover</a:t>
            </a:r>
            <a:r>
              <a:rPr lang="en-US" dirty="0"/>
              <a:t>, it also ensures that valid data is present in all user requests. </a:t>
            </a:r>
            <a:endParaRPr lang="en-US" dirty="0" smtClean="0"/>
          </a:p>
          <a:p>
            <a:r>
              <a:rPr lang="en-US" dirty="0" smtClean="0"/>
              <a:t>It </a:t>
            </a:r>
            <a:r>
              <a:rPr lang="en-US" dirty="0"/>
              <a:t>creates and manages records while providing permission-based access and authentication. </a:t>
            </a:r>
            <a:endParaRPr lang="en-US" dirty="0" smtClean="0"/>
          </a:p>
          <a:p>
            <a:r>
              <a:rPr lang="en-US" dirty="0" smtClean="0"/>
              <a:t> </a:t>
            </a:r>
            <a:r>
              <a:rPr lang="en-US" dirty="0"/>
              <a:t>Choosing the right design defines your company’s growth, reliability and interoperability</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spTree>
    <p:extLst>
      <p:ext uri="{BB962C8B-B14F-4D97-AF65-F5344CB8AC3E}">
        <p14:creationId xmlns:p14="http://schemas.microsoft.com/office/powerpoint/2010/main" val="2563574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Web Application Architecture</a:t>
            </a:r>
            <a:br>
              <a:rPr lang="en-US" altLang="en-US" dirty="0"/>
            </a:br>
            <a:endParaRPr lang="en-IN" dirty="0"/>
          </a:p>
        </p:txBody>
      </p:sp>
      <p:sp>
        <p:nvSpPr>
          <p:cNvPr id="3" name="Content Placeholder 2"/>
          <p:cNvSpPr>
            <a:spLocks noGrp="1"/>
          </p:cNvSpPr>
          <p:nvPr>
            <p:ph idx="1"/>
          </p:nvPr>
        </p:nvSpPr>
        <p:spPr>
          <a:xfrm>
            <a:off x="406400" y="985838"/>
            <a:ext cx="10972800" cy="5178425"/>
          </a:xfrm>
        </p:spPr>
        <p:txBody>
          <a:bodyPr/>
          <a:lstStyle/>
          <a:p>
            <a:r>
              <a:rPr lang="en-US" dirty="0"/>
              <a:t>The architecture of web applications can be classified into different categories based on the software development and deployment patterns</a:t>
            </a:r>
            <a:r>
              <a:rPr lang="en-US" dirty="0" smtClean="0"/>
              <a:t>.</a:t>
            </a:r>
          </a:p>
          <a:p>
            <a:pPr marL="0" indent="0">
              <a:buNone/>
            </a:pPr>
            <a:r>
              <a:rPr lang="en-IN" b="1" dirty="0"/>
              <a:t>Monolithic Architecture</a:t>
            </a:r>
          </a:p>
          <a:p>
            <a:r>
              <a:rPr lang="en-US" dirty="0"/>
              <a:t>A monolithic architecture is a traditional software development model —also known as web development architecture— wherein the entire software is developed as a single piece of code going through the traditional waterfall model. </a:t>
            </a:r>
            <a:endParaRPr lang="en-US" dirty="0" smtClean="0"/>
          </a:p>
          <a:p>
            <a:r>
              <a:rPr lang="en-US" dirty="0" smtClean="0"/>
              <a:t>It </a:t>
            </a:r>
            <a:r>
              <a:rPr lang="en-US" dirty="0"/>
              <a:t>means all the components are interdependent and interconnected; </a:t>
            </a:r>
            <a:endParaRPr lang="en-US" dirty="0" smtClean="0"/>
          </a:p>
          <a:p>
            <a:r>
              <a:rPr lang="en-US" dirty="0" smtClean="0"/>
              <a:t>every </a:t>
            </a:r>
            <a:r>
              <a:rPr lang="en-US" dirty="0"/>
              <a:t>component is required to run the application</a:t>
            </a:r>
            <a:r>
              <a:rPr lang="en-US" dirty="0" smtClean="0"/>
              <a:t>.</a:t>
            </a:r>
          </a:p>
          <a:p>
            <a:r>
              <a:rPr lang="en-US" dirty="0" smtClean="0"/>
              <a:t>To </a:t>
            </a:r>
            <a:r>
              <a:rPr lang="en-US" dirty="0"/>
              <a:t>change or update a specific feature, you need to change the entire code to be rewritten and compiled.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spTree>
    <p:extLst>
      <p:ext uri="{BB962C8B-B14F-4D97-AF65-F5344CB8AC3E}">
        <p14:creationId xmlns:p14="http://schemas.microsoft.com/office/powerpoint/2010/main" val="620516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Microservices</a:t>
            </a:r>
            <a:r>
              <a:rPr lang="en-IN" dirty="0"/>
              <a:t> Architecture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err="1"/>
              <a:t>Microservices</a:t>
            </a:r>
            <a:r>
              <a:rPr lang="en-IN" b="1" dirty="0"/>
              <a:t> Architecture</a:t>
            </a:r>
          </a:p>
          <a:p>
            <a:r>
              <a:rPr lang="en-US" dirty="0" err="1"/>
              <a:t>Microservices</a:t>
            </a:r>
            <a:r>
              <a:rPr lang="en-US" dirty="0"/>
              <a:t> architecture solves several challenges that are encountered in a monolithic environment. In a </a:t>
            </a:r>
            <a:r>
              <a:rPr lang="en-US" dirty="0" err="1"/>
              <a:t>microservice</a:t>
            </a:r>
            <a:r>
              <a:rPr lang="en-US" dirty="0"/>
              <a:t> architecture, the code is developed as loosely coupled, independent services that communicate via RESTful APIs. </a:t>
            </a:r>
            <a:endParaRPr lang="en-US" dirty="0" smtClean="0"/>
          </a:p>
          <a:p>
            <a:r>
              <a:rPr lang="en-US" dirty="0" smtClean="0"/>
              <a:t>Each </a:t>
            </a:r>
            <a:r>
              <a:rPr lang="en-US" dirty="0" err="1"/>
              <a:t>microservice</a:t>
            </a:r>
            <a:r>
              <a:rPr lang="en-US" dirty="0"/>
              <a:t> contains its own database and operates a specific business logic, so you can easily develop and deploy independent services.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spTree>
    <p:extLst>
      <p:ext uri="{BB962C8B-B14F-4D97-AF65-F5344CB8AC3E}">
        <p14:creationId xmlns:p14="http://schemas.microsoft.com/office/powerpoint/2010/main" val="3416142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0" dirty="0" smtClean="0"/>
              <a:t>Containers</a:t>
            </a:r>
            <a:endParaRPr lang="en-IN" dirty="0"/>
          </a:p>
        </p:txBody>
      </p:sp>
      <p:sp>
        <p:nvSpPr>
          <p:cNvPr id="3" name="Content Placeholder 2"/>
          <p:cNvSpPr>
            <a:spLocks noGrp="1"/>
          </p:cNvSpPr>
          <p:nvPr>
            <p:ph idx="1"/>
          </p:nvPr>
        </p:nvSpPr>
        <p:spPr/>
        <p:txBody>
          <a:bodyPr/>
          <a:lstStyle/>
          <a:p>
            <a:r>
              <a:rPr lang="en-US" dirty="0"/>
              <a:t>Container technology is the best option when it comes to deploying </a:t>
            </a:r>
            <a:r>
              <a:rPr lang="en-US" dirty="0" err="1"/>
              <a:t>microservices</a:t>
            </a:r>
            <a:r>
              <a:rPr lang="en-US" dirty="0"/>
              <a:t>. </a:t>
            </a:r>
            <a:endParaRPr lang="en-US" dirty="0" smtClean="0"/>
          </a:p>
          <a:p>
            <a:r>
              <a:rPr lang="en-US" dirty="0" smtClean="0"/>
              <a:t>A </a:t>
            </a:r>
            <a:r>
              <a:rPr lang="en-US" dirty="0"/>
              <a:t>container encapsulates a lightweight runtime environment for an application that can run on a physical or a virtual machine. </a:t>
            </a:r>
            <a:endParaRPr lang="en-US" dirty="0" smtClean="0"/>
          </a:p>
          <a:p>
            <a:r>
              <a:rPr lang="en-US" dirty="0" smtClean="0"/>
              <a:t>As </a:t>
            </a:r>
            <a:r>
              <a:rPr lang="en-US" dirty="0"/>
              <a:t>such, applications run consistently from the developer’s device to the production environment. </a:t>
            </a:r>
            <a:endParaRPr lang="en-US" dirty="0" smtClean="0"/>
          </a:p>
          <a:p>
            <a:r>
              <a:rPr lang="en-US" dirty="0" smtClean="0"/>
              <a:t>By </a:t>
            </a:r>
            <a:r>
              <a:rPr lang="en-US" dirty="0"/>
              <a:t>abstracting execution at the OS level, containerization allows you to run multiple containers inside a single OS instance. </a:t>
            </a:r>
            <a:endParaRPr lang="en-US" dirty="0" smtClean="0"/>
          </a:p>
          <a:p>
            <a:r>
              <a:rPr lang="en-US" dirty="0" smtClean="0"/>
              <a:t>While </a:t>
            </a:r>
            <a:r>
              <a:rPr lang="en-US" dirty="0"/>
              <a:t>it reduces overhead and processing power, it increases the efficiency as well.</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Tree>
    <p:extLst>
      <p:ext uri="{BB962C8B-B14F-4D97-AF65-F5344CB8AC3E}">
        <p14:creationId xmlns:p14="http://schemas.microsoft.com/office/powerpoint/2010/main" val="3572923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err="1"/>
              <a:t>Serverless</a:t>
            </a:r>
            <a:r>
              <a:rPr lang="en-IN" altLang="en-US" dirty="0"/>
              <a:t> </a:t>
            </a:r>
            <a:r>
              <a:rPr lang="en-IN" altLang="en-US" dirty="0" smtClean="0"/>
              <a:t>Architecture</a:t>
            </a:r>
            <a:endParaRPr lang="en-IN" dirty="0"/>
          </a:p>
        </p:txBody>
      </p:sp>
      <p:sp>
        <p:nvSpPr>
          <p:cNvPr id="3" name="Content Placeholder 2"/>
          <p:cNvSpPr>
            <a:spLocks noGrp="1"/>
          </p:cNvSpPr>
          <p:nvPr>
            <p:ph idx="1"/>
          </p:nvPr>
        </p:nvSpPr>
        <p:spPr/>
        <p:txBody>
          <a:bodyPr/>
          <a:lstStyle/>
          <a:p>
            <a:r>
              <a:rPr lang="en-US" dirty="0" err="1"/>
              <a:t>Serverless</a:t>
            </a:r>
            <a:r>
              <a:rPr lang="en-US" dirty="0"/>
              <a:t> architecture is a model for developing software applications. In this structure, an infrastructure service provider manages the underlying infrastructure’s provisioning</a:t>
            </a:r>
            <a:r>
              <a:rPr lang="en-US" dirty="0" smtClean="0"/>
              <a:t>.</a:t>
            </a:r>
          </a:p>
          <a:p>
            <a:r>
              <a:rPr lang="en-US" dirty="0" smtClean="0"/>
              <a:t>It </a:t>
            </a:r>
            <a:r>
              <a:rPr lang="en-US" dirty="0"/>
              <a:t>means you only pay for the infrastructure when it’s in use and not for the idle CPU time or unused space</a:t>
            </a:r>
            <a:r>
              <a:rPr lang="en-US" dirty="0" smtClean="0"/>
              <a:t>.</a:t>
            </a:r>
          </a:p>
          <a:p>
            <a:r>
              <a:rPr lang="en-US" dirty="0" err="1" smtClean="0"/>
              <a:t>Serverless</a:t>
            </a:r>
            <a:r>
              <a:rPr lang="en-US" dirty="0" smtClean="0"/>
              <a:t> </a:t>
            </a:r>
            <a:r>
              <a:rPr lang="en-US" dirty="0"/>
              <a:t>computing lowers costs as resources are only used when the application is in execution. </a:t>
            </a:r>
            <a:endParaRPr lang="en-US" dirty="0" smtClean="0"/>
          </a:p>
          <a:p>
            <a:r>
              <a:rPr lang="en-US" dirty="0" smtClean="0"/>
              <a:t>The </a:t>
            </a:r>
            <a:r>
              <a:rPr lang="en-US" dirty="0"/>
              <a:t>cloud provider handles the scaling tasks. Moreover, the backend code gets simplified. It reduces development efforts, costs and brings faster time to market.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35</a:t>
            </a:fld>
            <a:endParaRPr lang="en-US" altLang="en-US"/>
          </a:p>
        </p:txBody>
      </p:sp>
    </p:spTree>
    <p:extLst>
      <p:ext uri="{BB962C8B-B14F-4D97-AF65-F5344CB8AC3E}">
        <p14:creationId xmlns:p14="http://schemas.microsoft.com/office/powerpoint/2010/main" val="310972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0"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1676400" y="1447800"/>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Reference</a:t>
            </a:r>
            <a:endParaRPr lang="en-US" sz="4000" dirty="0">
              <a:solidFill>
                <a:srgbClr val="FF0000"/>
              </a:solidFill>
              <a:latin typeface="+mn-lt"/>
            </a:endParaRPr>
          </a:p>
          <a:p>
            <a:pPr algn="ctr"/>
            <a:endParaRPr lang="en-US" sz="3800" b="1" dirty="0">
              <a:latin typeface="+mn-lt"/>
            </a:endParaRPr>
          </a:p>
          <a:p>
            <a:pPr algn="ctr"/>
            <a:r>
              <a:rPr lang="en-US" sz="2000" dirty="0">
                <a:solidFill>
                  <a:schemeClr val="tx1"/>
                </a:solidFill>
                <a:latin typeface="+mn-lt"/>
              </a:rPr>
              <a:t>Amazon Web Service (https://aws.amazon.com/)</a:t>
            </a:r>
          </a:p>
        </p:txBody>
      </p:sp>
      <p:pic>
        <p:nvPicPr>
          <p:cNvPr id="3" name="Picture 2">
            <a:extLst>
              <a:ext uri="{FF2B5EF4-FFF2-40B4-BE49-F238E27FC236}">
                <a16:creationId xmlns:a16="http://schemas.microsoft.com/office/drawing/2014/main" id="{BEB3918C-E0FC-5C41-7BFA-D5F915C9D91A}"/>
              </a:ext>
            </a:extLst>
          </p:cNvPr>
          <p:cNvPicPr>
            <a:picLocks noChangeAspect="1"/>
          </p:cNvPicPr>
          <p:nvPr/>
        </p:nvPicPr>
        <p:blipFill>
          <a:blip r:embed="rId2"/>
          <a:stretch>
            <a:fillRect/>
          </a:stretch>
        </p:blipFill>
        <p:spPr>
          <a:xfrm>
            <a:off x="0" y="0"/>
            <a:ext cx="12192000" cy="870857"/>
          </a:xfrm>
          <a:prstGeom prst="rect">
            <a:avLst/>
          </a:prstGeom>
        </p:spPr>
      </p:pic>
    </p:spTree>
    <p:extLst>
      <p:ext uri="{BB962C8B-B14F-4D97-AF65-F5344CB8AC3E}">
        <p14:creationId xmlns:p14="http://schemas.microsoft.com/office/powerpoint/2010/main" val="311634580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37</a:t>
            </a:fld>
            <a:endParaRPr lang="en-US" altLang="en-US" sz="1200">
              <a:solidFill>
                <a:schemeClr val="bg1"/>
              </a:solidFill>
            </a:endParaRPr>
          </a:p>
        </p:txBody>
      </p:sp>
      <p:sp>
        <p:nvSpPr>
          <p:cNvPr id="84995" name="Rectangle 2"/>
          <p:cNvSpPr>
            <a:spLocks noChangeArrowheads="1"/>
          </p:cNvSpPr>
          <p:nvPr/>
        </p:nvSpPr>
        <p:spPr bwMode="auto">
          <a:xfrm>
            <a:off x="3810000" y="3254543"/>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54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30480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938A15AD-44C5-7E70-A979-6C176D9ADF27}"/>
              </a:ext>
            </a:extLst>
          </p:cNvPr>
          <p:cNvPicPr>
            <a:picLocks noChangeAspect="1"/>
          </p:cNvPicPr>
          <p:nvPr/>
        </p:nvPicPr>
        <p:blipFill>
          <a:blip r:embed="rId2"/>
          <a:stretch>
            <a:fillRect/>
          </a:stretch>
        </p:blipFill>
        <p:spPr>
          <a:xfrm>
            <a:off x="0" y="0"/>
            <a:ext cx="12192000" cy="990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0" dirty="0"/>
              <a:t>REST </a:t>
            </a:r>
            <a:r>
              <a:rPr lang="en-IN" altLang="en-US" b="0" dirty="0" smtClean="0"/>
              <a:t>architecture</a:t>
            </a:r>
            <a:endParaRPr lang="en-IN" dirty="0"/>
          </a:p>
        </p:txBody>
      </p:sp>
      <p:sp>
        <p:nvSpPr>
          <p:cNvPr id="3" name="Content Placeholder 2"/>
          <p:cNvSpPr>
            <a:spLocks noGrp="1"/>
          </p:cNvSpPr>
          <p:nvPr>
            <p:ph idx="1"/>
          </p:nvPr>
        </p:nvSpPr>
        <p:spPr/>
        <p:txBody>
          <a:bodyPr/>
          <a:lstStyle/>
          <a:p>
            <a:r>
              <a:rPr lang="en-US" dirty="0"/>
              <a:t>SOAP and REST are two internet data exchange mechanisms</a:t>
            </a:r>
            <a:r>
              <a:rPr lang="en-US" dirty="0" smtClean="0"/>
              <a:t>.</a:t>
            </a:r>
          </a:p>
          <a:p>
            <a:r>
              <a:rPr lang="en-US" dirty="0" smtClean="0"/>
              <a:t> </a:t>
            </a:r>
            <a:r>
              <a:rPr lang="en-US" dirty="0"/>
              <a:t>For example, imagine that your internal accounts system shares data with your customer's accounting system to automate invoicing tasks. </a:t>
            </a:r>
            <a:endParaRPr lang="en-US" dirty="0" smtClean="0"/>
          </a:p>
          <a:p>
            <a:r>
              <a:rPr lang="en-US" dirty="0" smtClean="0"/>
              <a:t>The </a:t>
            </a:r>
            <a:r>
              <a:rPr lang="en-US" dirty="0"/>
              <a:t>two applications share data by using an API that defines communication rules. SOAP and REST are two different approaches to API design. </a:t>
            </a:r>
            <a:endParaRPr lang="en-US" dirty="0" smtClean="0"/>
          </a:p>
          <a:p>
            <a:r>
              <a:rPr lang="en-US" dirty="0" smtClean="0"/>
              <a:t>The </a:t>
            </a:r>
            <a:r>
              <a:rPr lang="en-US" dirty="0"/>
              <a:t>SOAP approach is highly structured and uses XML data format. </a:t>
            </a:r>
            <a:endParaRPr lang="en-US" dirty="0" smtClean="0"/>
          </a:p>
          <a:p>
            <a:r>
              <a:rPr lang="en-US" dirty="0" smtClean="0"/>
              <a:t>REST </a:t>
            </a:r>
            <a:r>
              <a:rPr lang="en-US" dirty="0"/>
              <a:t>is more flexible and allows applications to exchange data in multiple formats.</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4</a:t>
            </a:fld>
            <a:endParaRPr lang="en-US" altLang="en-US"/>
          </a:p>
        </p:txBody>
      </p:sp>
    </p:spTree>
    <p:extLst>
      <p:ext uri="{BB962C8B-B14F-4D97-AF65-F5344CB8AC3E}">
        <p14:creationId xmlns:p14="http://schemas.microsoft.com/office/powerpoint/2010/main" val="286775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5</a:t>
            </a:fld>
            <a:endParaRPr lang="en-US" altLang="en-US"/>
          </a:p>
        </p:txBody>
      </p:sp>
      <p:pic>
        <p:nvPicPr>
          <p:cNvPr id="1026" name="Picture 2" descr="REST vs. GraphQL: Which API Design Style Is Right for Your Organ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0925" y="1818481"/>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25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2301875" y="1489868"/>
            <a:ext cx="7181850" cy="4467225"/>
          </a:xfrm>
          <a:prstGeom prst="rect">
            <a:avLst/>
          </a:prstGeom>
        </p:spPr>
      </p:pic>
    </p:spTree>
    <p:extLst>
      <p:ext uri="{BB962C8B-B14F-4D97-AF65-F5344CB8AC3E}">
        <p14:creationId xmlns:p14="http://schemas.microsoft.com/office/powerpoint/2010/main" val="378331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pic>
        <p:nvPicPr>
          <p:cNvPr id="1026" name="Picture 2" descr="Demystifying REST: How API-First Design is Redefining Web Interactions |  Pradeep Loganathan's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9050" y="1904206"/>
            <a:ext cx="66675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30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Advantages</a:t>
            </a:r>
            <a:endParaRPr lang="en-IN" dirty="0"/>
          </a:p>
        </p:txBody>
      </p:sp>
      <p:sp>
        <p:nvSpPr>
          <p:cNvPr id="3" name="Content Placeholder 2"/>
          <p:cNvSpPr>
            <a:spLocks noGrp="1"/>
          </p:cNvSpPr>
          <p:nvPr>
            <p:ph idx="1"/>
          </p:nvPr>
        </p:nvSpPr>
        <p:spPr/>
        <p:txBody>
          <a:bodyPr/>
          <a:lstStyle/>
          <a:p>
            <a:r>
              <a:rPr lang="en-US" dirty="0"/>
              <a:t>Scalability</a:t>
            </a:r>
          </a:p>
          <a:p>
            <a:r>
              <a:rPr lang="en-US" dirty="0"/>
              <a:t>Simplicity</a:t>
            </a:r>
          </a:p>
          <a:p>
            <a:r>
              <a:rPr lang="en-US" dirty="0"/>
              <a:t>Modifiability</a:t>
            </a:r>
          </a:p>
          <a:p>
            <a:r>
              <a:rPr lang="en-US" dirty="0"/>
              <a:t>Reliability</a:t>
            </a:r>
          </a:p>
          <a:p>
            <a:r>
              <a:rPr lang="en-US" dirty="0"/>
              <a:t>Portability</a:t>
            </a:r>
          </a:p>
          <a:p>
            <a:r>
              <a:rPr lang="en-US" dirty="0"/>
              <a:t>Visibility</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2977342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build applications, you can use many different programming languages, architectures, and platforms</a:t>
            </a:r>
            <a:r>
              <a:rPr lang="en-US" dirty="0" smtClean="0"/>
              <a:t>.</a:t>
            </a:r>
          </a:p>
          <a:p>
            <a:r>
              <a:rPr lang="en-US" dirty="0" smtClean="0"/>
              <a:t> </a:t>
            </a:r>
            <a:r>
              <a:rPr lang="en-US" dirty="0"/>
              <a:t>It’s challenging to share data between such varied technologies because they have different data formats</a:t>
            </a:r>
            <a:r>
              <a:rPr lang="en-US" dirty="0" smtClean="0"/>
              <a:t>.</a:t>
            </a:r>
          </a:p>
          <a:p>
            <a:r>
              <a:rPr lang="en-US" dirty="0" smtClean="0"/>
              <a:t> </a:t>
            </a:r>
            <a:r>
              <a:rPr lang="en-US" dirty="0"/>
              <a:t>Both SOAP and REST emerged in an attempt to solve this problem.</a:t>
            </a:r>
          </a:p>
          <a:p>
            <a:r>
              <a:rPr lang="en-US" dirty="0"/>
              <a:t>You can use SOAP and REST to build APIs or communication points between diverse applications. </a:t>
            </a:r>
            <a:endParaRPr lang="en-US" dirty="0" smtClean="0"/>
          </a:p>
          <a:p>
            <a:r>
              <a:rPr lang="en-US" dirty="0" smtClean="0"/>
              <a:t>The </a:t>
            </a:r>
            <a:r>
              <a:rPr lang="en-US" dirty="0"/>
              <a:t>terms </a:t>
            </a:r>
            <a:r>
              <a:rPr lang="en-US" i="1" dirty="0"/>
              <a:t>web service </a:t>
            </a:r>
            <a:r>
              <a:rPr lang="en-US" dirty="0"/>
              <a:t>and </a:t>
            </a:r>
            <a:r>
              <a:rPr lang="en-US" i="1" dirty="0"/>
              <a:t>API</a:t>
            </a:r>
            <a:r>
              <a:rPr lang="en-US" dirty="0"/>
              <a:t> are used interchangeably. </a:t>
            </a:r>
            <a:endParaRPr lang="en-US" dirty="0" smtClean="0"/>
          </a:p>
          <a:p>
            <a:r>
              <a:rPr lang="en-US" dirty="0" smtClean="0"/>
              <a:t>However</a:t>
            </a:r>
            <a:r>
              <a:rPr lang="en-US" dirty="0"/>
              <a:t>, APIs are the broader category. Web services are a special type of API.</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Tree>
    <p:extLst>
      <p:ext uri="{BB962C8B-B14F-4D97-AF65-F5344CB8AC3E}">
        <p14:creationId xmlns:p14="http://schemas.microsoft.com/office/powerpoint/2010/main" val="3606172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26586</TotalTime>
  <Words>2070</Words>
  <Application>Microsoft Office PowerPoint</Application>
  <PresentationFormat>Widescreen</PresentationFormat>
  <Paragraphs>222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Century</vt:lpstr>
      <vt:lpstr>Courier New</vt:lpstr>
      <vt:lpstr>Symbol</vt:lpstr>
      <vt:lpstr>Times New Roman</vt:lpstr>
      <vt:lpstr>Wingdings</vt:lpstr>
      <vt:lpstr>Presentation</vt:lpstr>
      <vt:lpstr>PowerPoint Presentation</vt:lpstr>
      <vt:lpstr>General Guideline</vt:lpstr>
      <vt:lpstr>PowerPoint Presentation</vt:lpstr>
      <vt:lpstr>REST architecture</vt:lpstr>
      <vt:lpstr>PowerPoint Presentation</vt:lpstr>
      <vt:lpstr>PowerPoint Presentation</vt:lpstr>
      <vt:lpstr>PowerPoint Presentation</vt:lpstr>
      <vt:lpstr>Rest Advantages</vt:lpstr>
      <vt:lpstr>PowerPoint Presentation</vt:lpstr>
      <vt:lpstr>SOAP API</vt:lpstr>
      <vt:lpstr>Rest API</vt:lpstr>
      <vt:lpstr>Uniform interface </vt:lpstr>
      <vt:lpstr>Uniform interface(Cont …)</vt:lpstr>
      <vt:lpstr>Client-server</vt:lpstr>
      <vt:lpstr>Statelessness</vt:lpstr>
      <vt:lpstr>Cacheability</vt:lpstr>
      <vt:lpstr>Layered system</vt:lpstr>
      <vt:lpstr>Code on demand(optional)</vt:lpstr>
      <vt:lpstr>similarities between SOAP and REST</vt:lpstr>
      <vt:lpstr>Key differences: SOAP vs REST</vt:lpstr>
      <vt:lpstr>PowerPoint Presentation</vt:lpstr>
      <vt:lpstr>Postman API Development Tool</vt:lpstr>
      <vt:lpstr>JSON Based user Data</vt:lpstr>
      <vt:lpstr>CRUD API for User</vt:lpstr>
      <vt:lpstr>REST API authentication</vt:lpstr>
      <vt:lpstr>PowerPoint Presentation</vt:lpstr>
      <vt:lpstr>REST API security</vt:lpstr>
      <vt:lpstr>Common HTTP Code</vt:lpstr>
      <vt:lpstr>Web Architecture</vt:lpstr>
      <vt:lpstr>Types of Web Architecture</vt:lpstr>
      <vt:lpstr>Web Application Architecture</vt:lpstr>
      <vt:lpstr>Types of Web Application Architecture </vt:lpstr>
      <vt:lpstr>Microservices Architecture </vt:lpstr>
      <vt:lpstr>Containers</vt:lpstr>
      <vt:lpstr>Serverless Architecture</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Dipti Bajpai</cp:lastModifiedBy>
  <cp:revision>1350</cp:revision>
  <dcterms:created xsi:type="dcterms:W3CDTF">2004-06-12T09:53:42Z</dcterms:created>
  <dcterms:modified xsi:type="dcterms:W3CDTF">2024-09-16T16:37:38Z</dcterms:modified>
</cp:coreProperties>
</file>