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61" r:id="rId6"/>
    <p:sldId id="273" r:id="rId7"/>
    <p:sldId id="259" r:id="rId8"/>
    <p:sldId id="274" r:id="rId9"/>
    <p:sldId id="260" r:id="rId10"/>
    <p:sldId id="262" r:id="rId11"/>
    <p:sldId id="263" r:id="rId12"/>
    <p:sldId id="264" r:id="rId13"/>
    <p:sldId id="265" r:id="rId14"/>
    <p:sldId id="266" r:id="rId15"/>
    <p:sldId id="267" r:id="rId16"/>
    <p:sldId id="268" r:id="rId17"/>
    <p:sldId id="269"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13D10-9E40-49C3-99EA-31F4DB24A0D0}"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232325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13D10-9E40-49C3-99EA-31F4DB24A0D0}"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119425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13D10-9E40-49C3-99EA-31F4DB24A0D0}"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223F84-ABC3-44B2-B6C8-081F32BC5CB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836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213D10-9E40-49C3-99EA-31F4DB24A0D0}"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246842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213D10-9E40-49C3-99EA-31F4DB24A0D0}"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223F84-ABC3-44B2-B6C8-081F32BC5CB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407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213D10-9E40-49C3-99EA-31F4DB24A0D0}"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577969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13D10-9E40-49C3-99EA-31F4DB24A0D0}"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1890113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13D10-9E40-49C3-99EA-31F4DB24A0D0}"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71991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13D10-9E40-49C3-99EA-31F4DB24A0D0}"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224934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13D10-9E40-49C3-99EA-31F4DB24A0D0}" type="datetimeFigureOut">
              <a:rPr lang="en-IN" smtClean="0"/>
              <a:t>10-09-2020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385112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13D10-9E40-49C3-99EA-31F4DB24A0D0}"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6364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13D10-9E40-49C3-99EA-31F4DB24A0D0}" type="datetimeFigureOut">
              <a:rPr lang="en-IN" smtClean="0"/>
              <a:t>10-09-2020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362772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13D10-9E40-49C3-99EA-31F4DB24A0D0}" type="datetimeFigureOut">
              <a:rPr lang="en-IN" smtClean="0"/>
              <a:t>10-09-2020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290966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13D10-9E40-49C3-99EA-31F4DB24A0D0}" type="datetimeFigureOut">
              <a:rPr lang="en-IN" smtClean="0"/>
              <a:t>10-09-2020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407607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13D10-9E40-49C3-99EA-31F4DB24A0D0}"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397341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13D10-9E40-49C3-99EA-31F4DB24A0D0}" type="datetimeFigureOut">
              <a:rPr lang="en-IN" smtClean="0"/>
              <a:t>10-09-2020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223F84-ABC3-44B2-B6C8-081F32BC5CB2}" type="slidenum">
              <a:rPr lang="en-IN" smtClean="0"/>
              <a:t>‹#›</a:t>
            </a:fld>
            <a:endParaRPr lang="en-IN"/>
          </a:p>
        </p:txBody>
      </p:sp>
    </p:spTree>
    <p:extLst>
      <p:ext uri="{BB962C8B-B14F-4D97-AF65-F5344CB8AC3E}">
        <p14:creationId xmlns:p14="http://schemas.microsoft.com/office/powerpoint/2010/main" val="2946595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213D10-9E40-49C3-99EA-31F4DB24A0D0}" type="datetimeFigureOut">
              <a:rPr lang="en-IN" smtClean="0"/>
              <a:t>10-09-2020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223F84-ABC3-44B2-B6C8-081F32BC5CB2}" type="slidenum">
              <a:rPr lang="en-IN" smtClean="0"/>
              <a:t>‹#›</a:t>
            </a:fld>
            <a:endParaRPr lang="en-IN"/>
          </a:p>
        </p:txBody>
      </p:sp>
    </p:spTree>
    <p:extLst>
      <p:ext uri="{BB962C8B-B14F-4D97-AF65-F5344CB8AC3E}">
        <p14:creationId xmlns:p14="http://schemas.microsoft.com/office/powerpoint/2010/main" val="29794498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pensource.com/resources/what-open-source" TargetMode="External"/><Relationship Id="rId2" Type="http://schemas.openxmlformats.org/officeDocument/2006/relationships/hyperlink" Target="https://citeseerx.ist.psu.edu/viewdoc/download?doi=10.1.1.98.7642&amp;rep=rep1&amp;type=pdf" TargetMode="External"/><Relationship Id="rId1" Type="http://schemas.openxmlformats.org/officeDocument/2006/relationships/slideLayout" Target="../slideLayouts/slideLayout2.xml"/><Relationship Id="rId6" Type="http://schemas.openxmlformats.org/officeDocument/2006/relationships/hyperlink" Target="https://www.opensourceforu.com/2017/03/top-10-open-source-data-mining-tools/" TargetMode="External"/><Relationship Id="rId5" Type="http://schemas.openxmlformats.org/officeDocument/2006/relationships/hyperlink" Target="https://analyticsindiamag.com/8-best-open-source-tools-for-data-mining/" TargetMode="External"/><Relationship Id="rId4" Type="http://schemas.openxmlformats.org/officeDocument/2006/relationships/hyperlink" Target="https://www.microstrategy.com/us/resources/introductory-guides/data-mining-explain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1167-33A6-4E4B-9145-7FAD55F23B7D}"/>
              </a:ext>
            </a:extLst>
          </p:cNvPr>
          <p:cNvSpPr>
            <a:spLocks noGrp="1"/>
          </p:cNvSpPr>
          <p:nvPr>
            <p:ph type="ctrTitle"/>
          </p:nvPr>
        </p:nvSpPr>
        <p:spPr/>
        <p:txBody>
          <a:bodyPr>
            <a:normAutofit fontScale="90000"/>
          </a:bodyPr>
          <a:lstStyle/>
          <a:p>
            <a:pPr algn="ctr"/>
            <a:r>
              <a:rPr lang="en-IN" sz="4800" dirty="0"/>
              <a:t>18CSE15-DATA WAREHOUSING     AND MINING</a:t>
            </a:r>
          </a:p>
        </p:txBody>
      </p:sp>
      <p:sp>
        <p:nvSpPr>
          <p:cNvPr id="5" name="Subtitle 4">
            <a:extLst>
              <a:ext uri="{FF2B5EF4-FFF2-40B4-BE49-F238E27FC236}">
                <a16:creationId xmlns:a16="http://schemas.microsoft.com/office/drawing/2014/main" id="{D4CF661E-DD06-47F6-B0A2-FC3A8A0FF37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0094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92DD-253D-407F-8E9C-A492FFF0B5BA}"/>
              </a:ext>
            </a:extLst>
          </p:cNvPr>
          <p:cNvSpPr>
            <a:spLocks noGrp="1"/>
          </p:cNvSpPr>
          <p:nvPr>
            <p:ph type="title"/>
          </p:nvPr>
        </p:nvSpPr>
        <p:spPr/>
        <p:txBody>
          <a:bodyPr/>
          <a:lstStyle/>
          <a:p>
            <a:r>
              <a:rPr lang="en-IN" dirty="0"/>
              <a:t>FEATURES OF OPEN SOURCE DATA MINING:</a:t>
            </a:r>
          </a:p>
        </p:txBody>
      </p:sp>
      <p:sp>
        <p:nvSpPr>
          <p:cNvPr id="3" name="Content Placeholder 2">
            <a:extLst>
              <a:ext uri="{FF2B5EF4-FFF2-40B4-BE49-F238E27FC236}">
                <a16:creationId xmlns:a16="http://schemas.microsoft.com/office/drawing/2014/main" id="{462A9010-4FC3-4D31-ADF0-6B443B0AD093}"/>
              </a:ext>
            </a:extLst>
          </p:cNvPr>
          <p:cNvSpPr>
            <a:spLocks noGrp="1"/>
          </p:cNvSpPr>
          <p:nvPr>
            <p:ph idx="1"/>
          </p:nvPr>
        </p:nvSpPr>
        <p:spPr>
          <a:xfrm>
            <a:off x="2589211" y="1905000"/>
            <a:ext cx="8911687" cy="4328890"/>
          </a:xfrm>
        </p:spPr>
        <p:txBody>
          <a:bodyPr>
            <a:normAutofit lnSpcReduction="10000"/>
          </a:bodyPr>
          <a:lstStyle/>
          <a:p>
            <a:r>
              <a:rPr lang="en-IN" sz="2000" dirty="0"/>
              <a:t>There are some important features of data mining, they are:</a:t>
            </a:r>
          </a:p>
          <a:p>
            <a:pPr>
              <a:buFont typeface="Wingdings" panose="05000000000000000000" pitchFamily="2" charset="2"/>
              <a:buChar char="v"/>
            </a:pPr>
            <a:r>
              <a:rPr lang="en-US" sz="2000" b="1" dirty="0"/>
              <a:t>Ability to access various data sources: </a:t>
            </a:r>
            <a:r>
              <a:rPr lang="en-US" sz="2000" dirty="0"/>
              <a:t>Data</a:t>
            </a:r>
            <a:r>
              <a:rPr lang="en-US" sz="2000" b="1" dirty="0"/>
              <a:t> </a:t>
            </a:r>
            <a:r>
              <a:rPr lang="en-US" sz="2000" dirty="0"/>
              <a:t>comes from databases, data warehouses, and ﬂat ﬁles in diﬀerent formats. A good system will easily access diﬀerent data sources.</a:t>
            </a:r>
          </a:p>
          <a:p>
            <a:pPr>
              <a:buFont typeface="Wingdings" panose="05000000000000000000" pitchFamily="2" charset="2"/>
              <a:buChar char="v"/>
            </a:pPr>
            <a:r>
              <a:rPr lang="en-IN" sz="2000" b="1" dirty="0"/>
              <a:t>Data pre-processing capability</a:t>
            </a:r>
            <a:r>
              <a:rPr lang="en-IN" sz="2000" dirty="0"/>
              <a:t>:</a:t>
            </a:r>
            <a:r>
              <a:rPr lang="en-US" sz="2000" dirty="0"/>
              <a:t> Preprocessing occupies a large proportion of the time in a data mining process. Data preparation is often the key to solving the problem</a:t>
            </a:r>
            <a:r>
              <a:rPr lang="en-US" dirty="0"/>
              <a:t>. </a:t>
            </a:r>
            <a:r>
              <a:rPr lang="en-US" sz="2000" dirty="0"/>
              <a:t>A good system should provide various data preprocessing functions tasks easily and eﬃciently.</a:t>
            </a:r>
          </a:p>
          <a:p>
            <a:pPr>
              <a:buFont typeface="Wingdings" panose="05000000000000000000" pitchFamily="2" charset="2"/>
              <a:buChar char="v"/>
            </a:pPr>
            <a:r>
              <a:rPr lang="en-US" sz="2000" b="1" dirty="0"/>
              <a:t>Integration of diﬀerent techniques :</a:t>
            </a:r>
            <a:r>
              <a:rPr lang="en-US" sz="2000" dirty="0"/>
              <a:t> There is no single best technique suitable for all data mining problems. A good data mining system will integrate diﬀerent techniques (preprocessing functions and modelling algorithms), providing easy access to a wide range of diﬀerent techniques for diﬀerent problems.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34503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D0FC-A3F2-48CC-A936-5121DE2369D7}"/>
              </a:ext>
            </a:extLst>
          </p:cNvPr>
          <p:cNvSpPr>
            <a:spLocks noGrp="1"/>
          </p:cNvSpPr>
          <p:nvPr>
            <p:ph type="title"/>
          </p:nvPr>
        </p:nvSpPr>
        <p:spPr/>
        <p:txBody>
          <a:bodyPr/>
          <a:lstStyle/>
          <a:p>
            <a:r>
              <a:rPr lang="en-IN" dirty="0"/>
              <a:t>FEATURES OF OPEN SOURCE DATA MINING:</a:t>
            </a:r>
          </a:p>
        </p:txBody>
      </p:sp>
      <p:sp>
        <p:nvSpPr>
          <p:cNvPr id="3" name="Content Placeholder 2">
            <a:extLst>
              <a:ext uri="{FF2B5EF4-FFF2-40B4-BE49-F238E27FC236}">
                <a16:creationId xmlns:a16="http://schemas.microsoft.com/office/drawing/2014/main" id="{DD9641FC-D703-4172-994C-0BCB669BB70A}"/>
              </a:ext>
            </a:extLst>
          </p:cNvPr>
          <p:cNvSpPr>
            <a:spLocks noGrp="1"/>
          </p:cNvSpPr>
          <p:nvPr>
            <p:ph idx="1"/>
          </p:nvPr>
        </p:nvSpPr>
        <p:spPr>
          <a:xfrm>
            <a:off x="2589212" y="1748901"/>
            <a:ext cx="8915400" cy="4484989"/>
          </a:xfrm>
        </p:spPr>
        <p:txBody>
          <a:bodyPr>
            <a:normAutofit lnSpcReduction="10000"/>
          </a:bodyPr>
          <a:lstStyle/>
          <a:p>
            <a:pPr>
              <a:buFont typeface="Wingdings" panose="05000000000000000000" pitchFamily="2" charset="2"/>
              <a:buChar char="v"/>
            </a:pPr>
            <a:r>
              <a:rPr lang="en-US" b="1" dirty="0"/>
              <a:t>Ability to operate on large datasets </a:t>
            </a:r>
            <a:r>
              <a:rPr lang="en-US" dirty="0"/>
              <a:t>:Commercial data mining system, such as SAS Enterprise, can operate on very large datasets. This is also very important for open source data mining systems, so scalability is a key characteristic.</a:t>
            </a:r>
          </a:p>
          <a:p>
            <a:pPr>
              <a:buFont typeface="Wingdings" panose="05000000000000000000" pitchFamily="2" charset="2"/>
              <a:buChar char="v"/>
            </a:pPr>
            <a:r>
              <a:rPr lang="en-US" b="1" dirty="0"/>
              <a:t>Good data and model visualization :</a:t>
            </a:r>
            <a:r>
              <a:rPr lang="en-US" dirty="0"/>
              <a:t> Experts and Freshers alike need to investigate the data and understand the models created.</a:t>
            </a:r>
          </a:p>
          <a:p>
            <a:pPr>
              <a:buFont typeface="Wingdings" panose="05000000000000000000" pitchFamily="2" charset="2"/>
              <a:buChar char="v"/>
            </a:pPr>
            <a:r>
              <a:rPr lang="en-US" b="1" dirty="0"/>
              <a:t>Extensibility: </a:t>
            </a:r>
            <a:r>
              <a:rPr lang="en-US" dirty="0"/>
              <a:t>With new techniques and algorithms it is very important for open source data mining systems to provide an architecture that allows incorporation of new methods with little eﬀort. Good extensibility means easy integration of new methods.</a:t>
            </a:r>
          </a:p>
          <a:p>
            <a:pPr>
              <a:buFont typeface="Wingdings" panose="05000000000000000000" pitchFamily="2" charset="2"/>
              <a:buChar char="v"/>
            </a:pPr>
            <a:r>
              <a:rPr lang="en-US" b="1" dirty="0"/>
              <a:t>Interoperability with other systems :</a:t>
            </a:r>
            <a:r>
              <a:rPr lang="en-US" dirty="0"/>
              <a:t> Open standards means that systems (whether open or closed source) can interoperate. Interoperability includes data and model exchange.</a:t>
            </a:r>
          </a:p>
          <a:p>
            <a:pPr>
              <a:buFont typeface="Wingdings" panose="05000000000000000000" pitchFamily="2" charset="2"/>
              <a:buChar char="v"/>
            </a:pPr>
            <a:r>
              <a:rPr lang="en-US" b="1" dirty="0"/>
              <a:t>Active development community : </a:t>
            </a:r>
            <a:r>
              <a:rPr lang="en-US" dirty="0"/>
              <a:t>An active development community will make sure that the system is maintained and updated regularly.</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08584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73B0-D116-47C7-A414-32B78DFAEA6D}"/>
              </a:ext>
            </a:extLst>
          </p:cNvPr>
          <p:cNvSpPr>
            <a:spLocks noGrp="1"/>
          </p:cNvSpPr>
          <p:nvPr>
            <p:ph type="title"/>
          </p:nvPr>
        </p:nvSpPr>
        <p:spPr/>
        <p:txBody>
          <a:bodyPr/>
          <a:lstStyle/>
          <a:p>
            <a:r>
              <a:rPr lang="en-IN" dirty="0"/>
              <a:t>OPEN SOURCE DATA MINING TOOLS:</a:t>
            </a:r>
          </a:p>
        </p:txBody>
      </p:sp>
      <p:sp>
        <p:nvSpPr>
          <p:cNvPr id="3" name="Content Placeholder 2">
            <a:extLst>
              <a:ext uri="{FF2B5EF4-FFF2-40B4-BE49-F238E27FC236}">
                <a16:creationId xmlns:a16="http://schemas.microsoft.com/office/drawing/2014/main" id="{52A3F190-0A9D-487D-ABF3-F231F35AE713}"/>
              </a:ext>
            </a:extLst>
          </p:cNvPr>
          <p:cNvSpPr>
            <a:spLocks noGrp="1"/>
          </p:cNvSpPr>
          <p:nvPr>
            <p:ph idx="1"/>
          </p:nvPr>
        </p:nvSpPr>
        <p:spPr>
          <a:xfrm>
            <a:off x="2589212" y="1491449"/>
            <a:ext cx="8915400" cy="4419773"/>
          </a:xfrm>
        </p:spPr>
        <p:txBody>
          <a:bodyPr>
            <a:normAutofit lnSpcReduction="10000"/>
          </a:bodyPr>
          <a:lstStyle/>
          <a:p>
            <a:r>
              <a:rPr lang="en-IN" sz="2000" b="1" dirty="0">
                <a:latin typeface="+mj-lt"/>
              </a:rPr>
              <a:t>WEKA: </a:t>
            </a:r>
            <a:r>
              <a:rPr lang="en-US" sz="2000" b="0" i="0" dirty="0">
                <a:solidFill>
                  <a:srgbClr val="333333"/>
                </a:solidFill>
                <a:effectLst/>
                <a:latin typeface="+mj-lt"/>
              </a:rPr>
              <a:t>The original non-Java version of WEKA primarily was developed for analyzing data from the agricultural domain. With the Java-based version, the tool is very sophisticated and used in many different applications including visualization and algorithms for data analysis and predictive modeling</a:t>
            </a:r>
            <a:r>
              <a:rPr lang="en-US" b="0" i="0" dirty="0">
                <a:solidFill>
                  <a:srgbClr val="333333"/>
                </a:solidFill>
                <a:effectLst/>
                <a:latin typeface="Merriweather"/>
              </a:rPr>
              <a:t>.</a:t>
            </a:r>
          </a:p>
          <a:p>
            <a:r>
              <a:rPr lang="en-IN" sz="2000" b="1" dirty="0">
                <a:latin typeface="+mj-lt"/>
              </a:rPr>
              <a:t>RAPIDMINER:</a:t>
            </a:r>
            <a:r>
              <a:rPr lang="en-US" sz="2000" b="0" i="0" dirty="0">
                <a:solidFill>
                  <a:srgbClr val="333333"/>
                </a:solidFill>
                <a:effectLst/>
                <a:latin typeface="+mj-lt"/>
              </a:rPr>
              <a:t> Written in the Java Programming language, this tool offers advanced analytics through template-based frameworks. Users hardly have to write any code. Offered as a service, rather than a piece of local software, this tool holds top position on the list of data mining tools</a:t>
            </a:r>
            <a:r>
              <a:rPr lang="en-US" b="0" i="0" dirty="0">
                <a:solidFill>
                  <a:srgbClr val="333333"/>
                </a:solidFill>
                <a:effectLst/>
                <a:latin typeface="Merriweather"/>
              </a:rPr>
              <a:t>.</a:t>
            </a:r>
          </a:p>
          <a:p>
            <a:r>
              <a:rPr lang="en-IN" sz="2000" b="1" dirty="0">
                <a:latin typeface="+mj-lt"/>
              </a:rPr>
              <a:t>ORANGE:</a:t>
            </a:r>
            <a:r>
              <a:rPr lang="en-US" sz="2000" b="0" i="0" dirty="0">
                <a:solidFill>
                  <a:srgbClr val="351400"/>
                </a:solidFill>
                <a:effectLst/>
                <a:latin typeface="+mj-lt"/>
              </a:rPr>
              <a:t> Orange is a great data mining tool for beginners as well as for expert data scientists. </a:t>
            </a:r>
            <a:r>
              <a:rPr lang="en-US" sz="2000" dirty="0">
                <a:solidFill>
                  <a:srgbClr val="351400"/>
                </a:solidFill>
                <a:latin typeface="+mj-lt"/>
              </a:rPr>
              <a:t>It’s</a:t>
            </a:r>
            <a:r>
              <a:rPr lang="en-US" sz="2000" b="0" i="0" dirty="0">
                <a:solidFill>
                  <a:srgbClr val="351400"/>
                </a:solidFill>
                <a:effectLst/>
                <a:latin typeface="+mj-lt"/>
              </a:rPr>
              <a:t> user interface can focus on data analysis instead on laborious coding, making a construction of complex data analytics pipelines simple.</a:t>
            </a:r>
            <a:endParaRPr lang="en-IN" sz="2000" b="1" dirty="0">
              <a:latin typeface="+mj-lt"/>
            </a:endParaRPr>
          </a:p>
        </p:txBody>
      </p:sp>
    </p:spTree>
    <p:extLst>
      <p:ext uri="{BB962C8B-B14F-4D97-AF65-F5344CB8AC3E}">
        <p14:creationId xmlns:p14="http://schemas.microsoft.com/office/powerpoint/2010/main" val="168150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E688-FE06-47A0-9EAA-8A1B1DFAD66E}"/>
              </a:ext>
            </a:extLst>
          </p:cNvPr>
          <p:cNvSpPr>
            <a:spLocks noGrp="1"/>
          </p:cNvSpPr>
          <p:nvPr>
            <p:ph type="title"/>
          </p:nvPr>
        </p:nvSpPr>
        <p:spPr/>
        <p:txBody>
          <a:bodyPr/>
          <a:lstStyle/>
          <a:p>
            <a:r>
              <a:rPr lang="en-IN" dirty="0"/>
              <a:t>OPEN SOURCE DATA MINING TOOLS:</a:t>
            </a:r>
            <a:br>
              <a:rPr lang="en-IN" dirty="0"/>
            </a:br>
            <a:endParaRPr lang="en-IN" dirty="0"/>
          </a:p>
        </p:txBody>
      </p:sp>
      <p:sp>
        <p:nvSpPr>
          <p:cNvPr id="3" name="Content Placeholder 2">
            <a:extLst>
              <a:ext uri="{FF2B5EF4-FFF2-40B4-BE49-F238E27FC236}">
                <a16:creationId xmlns:a16="http://schemas.microsoft.com/office/drawing/2014/main" id="{AE15D843-1304-4739-8878-5E4B9D7AEBA3}"/>
              </a:ext>
            </a:extLst>
          </p:cNvPr>
          <p:cNvSpPr>
            <a:spLocks noGrp="1"/>
          </p:cNvSpPr>
          <p:nvPr>
            <p:ph idx="1"/>
          </p:nvPr>
        </p:nvSpPr>
        <p:spPr>
          <a:xfrm>
            <a:off x="2589212" y="1473693"/>
            <a:ext cx="9031658" cy="5060272"/>
          </a:xfrm>
        </p:spPr>
        <p:txBody>
          <a:bodyPr>
            <a:normAutofit lnSpcReduction="10000"/>
          </a:bodyPr>
          <a:lstStyle/>
          <a:p>
            <a:r>
              <a:rPr lang="en-IN" sz="2000" b="1" dirty="0">
                <a:latin typeface="+mj-lt"/>
              </a:rPr>
              <a:t>R-PROGRAMMING</a:t>
            </a:r>
            <a:r>
              <a:rPr lang="en-IN" sz="2000" dirty="0">
                <a:latin typeface="+mj-lt"/>
              </a:rPr>
              <a:t>:</a:t>
            </a:r>
            <a:r>
              <a:rPr lang="en-US" sz="2000" b="1" i="0" dirty="0">
                <a:solidFill>
                  <a:srgbClr val="222222"/>
                </a:solidFill>
                <a:effectLst/>
                <a:latin typeface="+mj-lt"/>
              </a:rPr>
              <a:t> </a:t>
            </a:r>
            <a:r>
              <a:rPr lang="en-US" sz="2000" i="0" dirty="0">
                <a:solidFill>
                  <a:srgbClr val="222222"/>
                </a:solidFill>
                <a:effectLst/>
                <a:latin typeface="+mj-lt"/>
              </a:rPr>
              <a:t>R</a:t>
            </a:r>
            <a:r>
              <a:rPr lang="en-US" sz="2000" b="0" i="0" dirty="0">
                <a:solidFill>
                  <a:srgbClr val="222222"/>
                </a:solidFill>
                <a:effectLst/>
                <a:latin typeface="+mj-lt"/>
              </a:rPr>
              <a:t> is a programming language and free software developed by Ross Ihaka and Robert Gentleman in 1993.  R possesses an extensive catalog of statistical and graphical methods. It includes machine learning algorithms, linear regression, time series, statistical inference to name a few. Most of the R libraries are written in R, but for heavy computational tasks, C, C++ and Fortran codes are preferred. R is not only entrusted by academic, but many large companies also use R programming language, including Uber, Google, Airbnb, Facebook and so on.</a:t>
            </a:r>
          </a:p>
          <a:p>
            <a:r>
              <a:rPr lang="en-US" sz="2000" b="1" dirty="0">
                <a:solidFill>
                  <a:srgbClr val="222222"/>
                </a:solidFill>
                <a:latin typeface="+mj-lt"/>
              </a:rPr>
              <a:t>KNIME:</a:t>
            </a:r>
            <a:r>
              <a:rPr lang="en-US" sz="2000" b="0" i="0" dirty="0">
                <a:solidFill>
                  <a:srgbClr val="333333"/>
                </a:solidFill>
                <a:effectLst/>
                <a:latin typeface="+mj-lt"/>
              </a:rPr>
              <a:t> Data preprocessing has three main components:  extraction, transformation and loading. KNIME does all three. It gives you a graphical user interface to allow for the assembly of nodes for data processing. It is an open source data analytics, reporting and integration platform. KNIME also integrates various components for machine learning and data mining through its modular data pipelining concept and has caught the eye of business intelligence and financial data analysis.</a:t>
            </a:r>
            <a:endParaRPr lang="en-US" sz="2000" b="1" i="0" dirty="0">
              <a:solidFill>
                <a:srgbClr val="222222"/>
              </a:solidFill>
              <a:effectLst/>
              <a:latin typeface="+mj-lt"/>
            </a:endParaRPr>
          </a:p>
          <a:p>
            <a:endParaRPr lang="en-US" sz="2000" b="0" i="0" dirty="0">
              <a:solidFill>
                <a:srgbClr val="222222"/>
              </a:solidFill>
              <a:effectLst/>
              <a:latin typeface="+mj-lt"/>
            </a:endParaRPr>
          </a:p>
        </p:txBody>
      </p:sp>
    </p:spTree>
    <p:extLst>
      <p:ext uri="{BB962C8B-B14F-4D97-AF65-F5344CB8AC3E}">
        <p14:creationId xmlns:p14="http://schemas.microsoft.com/office/powerpoint/2010/main" val="985972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BCDD-BE41-448F-80DB-9CC1BD535CF9}"/>
              </a:ext>
            </a:extLst>
          </p:cNvPr>
          <p:cNvSpPr>
            <a:spLocks noGrp="1"/>
          </p:cNvSpPr>
          <p:nvPr>
            <p:ph type="title"/>
          </p:nvPr>
        </p:nvSpPr>
        <p:spPr/>
        <p:txBody>
          <a:bodyPr/>
          <a:lstStyle/>
          <a:p>
            <a:r>
              <a:rPr lang="en-IN" dirty="0"/>
              <a:t>OPEN SOURCE DATA MINING TOOLS:</a:t>
            </a:r>
          </a:p>
        </p:txBody>
      </p:sp>
      <p:sp>
        <p:nvSpPr>
          <p:cNvPr id="3" name="Content Placeholder 2">
            <a:extLst>
              <a:ext uri="{FF2B5EF4-FFF2-40B4-BE49-F238E27FC236}">
                <a16:creationId xmlns:a16="http://schemas.microsoft.com/office/drawing/2014/main" id="{FC8C16A1-A082-423C-8B58-98D1C16EC386}"/>
              </a:ext>
            </a:extLst>
          </p:cNvPr>
          <p:cNvSpPr>
            <a:spLocks noGrp="1"/>
          </p:cNvSpPr>
          <p:nvPr>
            <p:ph idx="1"/>
          </p:nvPr>
        </p:nvSpPr>
        <p:spPr>
          <a:xfrm>
            <a:off x="2589212" y="1322773"/>
            <a:ext cx="8915400" cy="4989250"/>
          </a:xfrm>
        </p:spPr>
        <p:txBody>
          <a:bodyPr>
            <a:normAutofit/>
          </a:bodyPr>
          <a:lstStyle/>
          <a:p>
            <a:r>
              <a:rPr lang="en-IN" sz="2000" b="1" dirty="0">
                <a:latin typeface="+mj-lt"/>
              </a:rPr>
              <a:t>DATAMELT:</a:t>
            </a:r>
            <a:r>
              <a:rPr lang="en-US" sz="2000" b="0" i="0" dirty="0">
                <a:solidFill>
                  <a:srgbClr val="333333"/>
                </a:solidFill>
                <a:effectLst/>
                <a:latin typeface="+mj-lt"/>
              </a:rPr>
              <a:t> </a:t>
            </a:r>
            <a:r>
              <a:rPr lang="en-US" sz="2000" b="0" i="0" dirty="0" err="1">
                <a:solidFill>
                  <a:srgbClr val="333333"/>
                </a:solidFill>
                <a:effectLst/>
                <a:latin typeface="+mj-lt"/>
              </a:rPr>
              <a:t>DataMelt</a:t>
            </a:r>
            <a:r>
              <a:rPr lang="en-US" sz="2000" b="0" i="0" dirty="0">
                <a:solidFill>
                  <a:srgbClr val="333333"/>
                </a:solidFill>
                <a:effectLst/>
                <a:latin typeface="+mj-lt"/>
              </a:rPr>
              <a:t> is an environment for numeric computation, data analysis and data visualization. </a:t>
            </a:r>
            <a:r>
              <a:rPr lang="en-US" sz="2000" dirty="0" err="1">
                <a:solidFill>
                  <a:srgbClr val="333333"/>
                </a:solidFill>
                <a:latin typeface="+mj-lt"/>
              </a:rPr>
              <a:t>DataMelt</a:t>
            </a:r>
            <a:r>
              <a:rPr lang="en-US" sz="2000" b="0" i="0" dirty="0">
                <a:solidFill>
                  <a:srgbClr val="333333"/>
                </a:solidFill>
                <a:effectLst/>
                <a:latin typeface="+mj-lt"/>
              </a:rPr>
              <a:t> is designed for analysis of large data volumes ("big data"), data mining, statistical analyses and math computations. The program can be used in many areas, such as natural sciences, engineering, modeling and analysis of financial markets.</a:t>
            </a:r>
          </a:p>
          <a:p>
            <a:r>
              <a:rPr lang="en-US" sz="2000" b="1" dirty="0">
                <a:solidFill>
                  <a:srgbClr val="333333"/>
                </a:solidFill>
                <a:latin typeface="+mj-lt"/>
              </a:rPr>
              <a:t>RATTLE:</a:t>
            </a:r>
            <a:r>
              <a:rPr lang="en-US" sz="2000" b="0" i="0" dirty="0">
                <a:solidFill>
                  <a:srgbClr val="222222"/>
                </a:solidFill>
                <a:effectLst/>
                <a:latin typeface="+mj-lt"/>
              </a:rPr>
              <a:t> Rattle, expanded to ‘R Analytical Tool To Learn Easily’, has been developed using the R statistical programming language. The software can run on Linux, Mac OS and Windows, and features statistics, clustering, modelling and </a:t>
            </a:r>
            <a:r>
              <a:rPr lang="en-US" sz="2000" dirty="0">
                <a:solidFill>
                  <a:srgbClr val="222222"/>
                </a:solidFill>
                <a:latin typeface="+mj-lt"/>
              </a:rPr>
              <a:t>visualization </a:t>
            </a:r>
            <a:r>
              <a:rPr lang="en-US" sz="2000" b="0" i="0" dirty="0">
                <a:solidFill>
                  <a:srgbClr val="222222"/>
                </a:solidFill>
                <a:effectLst/>
                <a:latin typeface="+mj-lt"/>
              </a:rPr>
              <a:t>with the computing power of R.</a:t>
            </a:r>
          </a:p>
          <a:p>
            <a:r>
              <a:rPr lang="en-US" sz="2000" b="1" dirty="0">
                <a:solidFill>
                  <a:srgbClr val="222222"/>
                </a:solidFill>
                <a:latin typeface="+mj-lt"/>
              </a:rPr>
              <a:t>APACHE MAHOUT</a:t>
            </a:r>
            <a:r>
              <a:rPr lang="en-US" sz="2000" dirty="0">
                <a:solidFill>
                  <a:srgbClr val="222222"/>
                </a:solidFill>
                <a:latin typeface="+mj-lt"/>
              </a:rPr>
              <a:t>:</a:t>
            </a:r>
            <a:r>
              <a:rPr lang="en-US" sz="2000" b="0" i="0" dirty="0">
                <a:solidFill>
                  <a:srgbClr val="222222"/>
                </a:solidFill>
                <a:effectLst/>
                <a:latin typeface="+mj-lt"/>
              </a:rPr>
              <a:t> Mahout is primarily a library of machine learning algorithms that can help in clustering, classification and frequent pattern mining. It can be used in a distributed mode that helps easy integration with Hadoop</a:t>
            </a:r>
            <a:r>
              <a:rPr lang="en-US" sz="2000" b="0" i="0" dirty="0">
                <a:solidFill>
                  <a:srgbClr val="222222"/>
                </a:solidFill>
                <a:effectLst/>
                <a:latin typeface="Verdana" panose="020B0604030504040204" pitchFamily="34" charset="0"/>
              </a:rPr>
              <a:t>.</a:t>
            </a:r>
            <a:endParaRPr lang="en-US" sz="2000" b="0" i="0" dirty="0">
              <a:solidFill>
                <a:srgbClr val="222222"/>
              </a:solidFill>
              <a:effectLst/>
              <a:latin typeface="+mj-lt"/>
            </a:endParaRPr>
          </a:p>
          <a:p>
            <a:endParaRPr lang="en-IN" sz="2000" b="1" dirty="0">
              <a:latin typeface="+mj-lt"/>
            </a:endParaRPr>
          </a:p>
        </p:txBody>
      </p:sp>
    </p:spTree>
    <p:extLst>
      <p:ext uri="{BB962C8B-B14F-4D97-AF65-F5344CB8AC3E}">
        <p14:creationId xmlns:p14="http://schemas.microsoft.com/office/powerpoint/2010/main" val="137856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259F-0CEA-4DAB-BB27-ECF9D388AE93}"/>
              </a:ext>
            </a:extLst>
          </p:cNvPr>
          <p:cNvSpPr>
            <a:spLocks noGrp="1"/>
          </p:cNvSpPr>
          <p:nvPr>
            <p:ph type="title"/>
          </p:nvPr>
        </p:nvSpPr>
        <p:spPr/>
        <p:txBody>
          <a:bodyPr/>
          <a:lstStyle/>
          <a:p>
            <a:r>
              <a:rPr lang="en-IN" dirty="0"/>
              <a:t>ADVANTAGES OF OPEN SOURCE DATA MINING:</a:t>
            </a:r>
          </a:p>
        </p:txBody>
      </p:sp>
      <p:sp>
        <p:nvSpPr>
          <p:cNvPr id="3" name="Content Placeholder 2">
            <a:extLst>
              <a:ext uri="{FF2B5EF4-FFF2-40B4-BE49-F238E27FC236}">
                <a16:creationId xmlns:a16="http://schemas.microsoft.com/office/drawing/2014/main" id="{BBA9E0A4-0E6B-4237-AE0E-6E383FAEF6D7}"/>
              </a:ext>
            </a:extLst>
          </p:cNvPr>
          <p:cNvSpPr>
            <a:spLocks noGrp="1"/>
          </p:cNvSpPr>
          <p:nvPr>
            <p:ph idx="1"/>
          </p:nvPr>
        </p:nvSpPr>
        <p:spPr>
          <a:xfrm>
            <a:off x="2589212" y="2041864"/>
            <a:ext cx="8915400" cy="4816136"/>
          </a:xfrm>
        </p:spPr>
        <p:txBody>
          <a:bodyPr>
            <a:normAutofit/>
          </a:bodyPr>
          <a:lstStyle/>
          <a:p>
            <a:pPr>
              <a:buFont typeface="Wingdings" panose="05000000000000000000" pitchFamily="2" charset="2"/>
              <a:buChar char="v"/>
            </a:pPr>
            <a:r>
              <a:rPr lang="en-US" b="1" dirty="0"/>
              <a:t>Supporting multi-platform :</a:t>
            </a:r>
            <a:r>
              <a:rPr lang="en-US" dirty="0"/>
              <a:t>GNU/Linux, Mac, and MS/Windows are supported by almost all systems.</a:t>
            </a:r>
          </a:p>
          <a:p>
            <a:pPr>
              <a:buFont typeface="Wingdings" panose="05000000000000000000" pitchFamily="2" charset="2"/>
              <a:buChar char="v"/>
            </a:pPr>
            <a:r>
              <a:rPr lang="en-US" b="1" dirty="0"/>
              <a:t>Good human interaction :</a:t>
            </a:r>
            <a:r>
              <a:rPr lang="en-US" dirty="0"/>
              <a:t>Almost all these systems support some degree of human guided discovery process, and more than half of them oﬀer workﬂow style processes. KNIME, Orange and Weka provide drag-and-drop style case constructing.</a:t>
            </a:r>
          </a:p>
          <a:p>
            <a:pPr>
              <a:buFont typeface="Wingdings" panose="05000000000000000000" pitchFamily="2" charset="2"/>
              <a:buChar char="v"/>
            </a:pPr>
            <a:r>
              <a:rPr lang="en-US" b="1" dirty="0"/>
              <a:t>Plentiful algorithms :</a:t>
            </a:r>
            <a:r>
              <a:rPr lang="en-US" dirty="0"/>
              <a:t>Each system has integrated plentiful algorithms for data preprocessing and modeling. Some contain more than 100 algorithms. However, this often actually works against the usefulness of the tool, as it confuses the business user.</a:t>
            </a:r>
          </a:p>
          <a:p>
            <a:pPr>
              <a:buFont typeface="Wingdings" panose="05000000000000000000" pitchFamily="2" charset="2"/>
              <a:buChar char="v"/>
            </a:pPr>
            <a:r>
              <a:rPr lang="en-US" b="1" dirty="0"/>
              <a:t>Reuse of cases :</a:t>
            </a:r>
            <a:r>
              <a:rPr lang="en-US" dirty="0"/>
              <a:t>All of them can reuse the  cases. KNIME and Rattle can export models in PMML format, which means that they can share models with other PMML compliant applications.</a:t>
            </a:r>
          </a:p>
          <a:p>
            <a:pPr>
              <a:buFont typeface="Wingdings" panose="05000000000000000000" pitchFamily="2" charset="2"/>
              <a:buChar char="v"/>
            </a:pPr>
            <a:r>
              <a:rPr lang="en-US" b="1" dirty="0"/>
              <a:t>Simple extensibility :</a:t>
            </a:r>
            <a:r>
              <a:rPr lang="en-US" dirty="0"/>
              <a:t>Most systems can integrate new operations in the form of plug-ins, some of which can be called in scripts.</a:t>
            </a:r>
            <a:endParaRPr lang="en-IN" dirty="0"/>
          </a:p>
        </p:txBody>
      </p:sp>
    </p:spTree>
    <p:extLst>
      <p:ext uri="{BB962C8B-B14F-4D97-AF65-F5344CB8AC3E}">
        <p14:creationId xmlns:p14="http://schemas.microsoft.com/office/powerpoint/2010/main" val="177655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E7FE-2D42-4742-9710-38264168EF9E}"/>
              </a:ext>
            </a:extLst>
          </p:cNvPr>
          <p:cNvSpPr>
            <a:spLocks noGrp="1"/>
          </p:cNvSpPr>
          <p:nvPr>
            <p:ph type="title"/>
          </p:nvPr>
        </p:nvSpPr>
        <p:spPr/>
        <p:txBody>
          <a:bodyPr/>
          <a:lstStyle/>
          <a:p>
            <a:r>
              <a:rPr lang="en-IN" dirty="0"/>
              <a:t>DISADVANTAGES OF OPEN SOURCE DATA MINING:</a:t>
            </a:r>
          </a:p>
        </p:txBody>
      </p:sp>
      <p:sp>
        <p:nvSpPr>
          <p:cNvPr id="3" name="Content Placeholder 2">
            <a:extLst>
              <a:ext uri="{FF2B5EF4-FFF2-40B4-BE49-F238E27FC236}">
                <a16:creationId xmlns:a16="http://schemas.microsoft.com/office/drawing/2014/main" id="{F1010F3C-927D-4DB9-92EE-519B6D202FC2}"/>
              </a:ext>
            </a:extLst>
          </p:cNvPr>
          <p:cNvSpPr>
            <a:spLocks noGrp="1"/>
          </p:cNvSpPr>
          <p:nvPr>
            <p:ph idx="1"/>
          </p:nvPr>
        </p:nvSpPr>
        <p:spPr>
          <a:xfrm>
            <a:off x="2589212" y="1905000"/>
            <a:ext cx="8915400" cy="4953000"/>
          </a:xfrm>
        </p:spPr>
        <p:txBody>
          <a:bodyPr>
            <a:normAutofit lnSpcReduction="10000"/>
          </a:bodyPr>
          <a:lstStyle/>
          <a:p>
            <a:pPr>
              <a:buFont typeface="Wingdings" panose="05000000000000000000" pitchFamily="2" charset="2"/>
              <a:buChar char="v"/>
            </a:pPr>
            <a:r>
              <a:rPr lang="en-IN" sz="2000" b="1" dirty="0"/>
              <a:t>Lack of support for diverse data resources:</a:t>
            </a:r>
            <a:r>
              <a:rPr lang="en-IN" sz="2000" dirty="0"/>
              <a:t> KNIME, and  Rattle support most file formats and relational databases through ODBC and JDBC . Some systems only focus on a smaller number of ﬁle formats</a:t>
            </a:r>
            <a:r>
              <a:rPr lang="en-IN" dirty="0"/>
              <a:t>.</a:t>
            </a:r>
          </a:p>
          <a:p>
            <a:pPr>
              <a:buFont typeface="Wingdings" panose="05000000000000000000" pitchFamily="2" charset="2"/>
              <a:buChar char="v"/>
            </a:pPr>
            <a:r>
              <a:rPr lang="en-US" sz="2000" b="1" dirty="0"/>
              <a:t>Diﬃculty with large volumes of data: </a:t>
            </a:r>
            <a:r>
              <a:rPr lang="en-US" sz="2000" dirty="0"/>
              <a:t>Real world applications often deliver very large datasets, with millions of rows. Most open source data mining systems are great for demonstrating and comparing the range of algorithms on smaller datasets but there has not been a focus on dealing with very large datasets. This limitation hinders the use of open source data mining systems in real applications, especially in business.</a:t>
            </a:r>
          </a:p>
          <a:p>
            <a:pPr>
              <a:buFont typeface="Wingdings" panose="05000000000000000000" pitchFamily="2" charset="2"/>
              <a:buChar char="v"/>
            </a:pPr>
            <a:r>
              <a:rPr lang="en-US" sz="2000" b="1" dirty="0"/>
              <a:t>Poor documentations and services: </a:t>
            </a:r>
            <a:r>
              <a:rPr lang="en-US" sz="2000" dirty="0"/>
              <a:t>During the investigation, we found that most of these systems have poor documentations, of limited use for a novice user wanting to quickly master the systems. Also support services is a serious issue, relying on the good will of a community of users.</a:t>
            </a:r>
            <a:endParaRPr lang="en-IN" sz="2000" dirty="0"/>
          </a:p>
        </p:txBody>
      </p:sp>
    </p:spTree>
    <p:extLst>
      <p:ext uri="{BB962C8B-B14F-4D97-AF65-F5344CB8AC3E}">
        <p14:creationId xmlns:p14="http://schemas.microsoft.com/office/powerpoint/2010/main" val="138663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C5F5-49D0-4D18-B7D1-C299F73109C2}"/>
              </a:ext>
            </a:extLst>
          </p:cNvPr>
          <p:cNvSpPr>
            <a:spLocks noGrp="1"/>
          </p:cNvSpPr>
          <p:nvPr>
            <p:ph type="title"/>
          </p:nvPr>
        </p:nvSpPr>
        <p:spPr/>
        <p:txBody>
          <a:bodyPr/>
          <a:lstStyle/>
          <a:p>
            <a:r>
              <a:rPr lang="en-IN" dirty="0"/>
              <a:t>FUTURE IDEAS FOR BETTER USAGE:</a:t>
            </a:r>
          </a:p>
        </p:txBody>
      </p:sp>
      <p:sp>
        <p:nvSpPr>
          <p:cNvPr id="3" name="Content Placeholder 2">
            <a:extLst>
              <a:ext uri="{FF2B5EF4-FFF2-40B4-BE49-F238E27FC236}">
                <a16:creationId xmlns:a16="http://schemas.microsoft.com/office/drawing/2014/main" id="{5590E825-A06E-4B26-A0BF-9A1A24437C19}"/>
              </a:ext>
            </a:extLst>
          </p:cNvPr>
          <p:cNvSpPr>
            <a:spLocks noGrp="1"/>
          </p:cNvSpPr>
          <p:nvPr>
            <p:ph idx="1"/>
          </p:nvPr>
        </p:nvSpPr>
        <p:spPr>
          <a:xfrm>
            <a:off x="2589212" y="1438183"/>
            <a:ext cx="8915400" cy="5419817"/>
          </a:xfrm>
        </p:spPr>
        <p:txBody>
          <a:bodyPr>
            <a:normAutofit lnSpcReduction="10000"/>
          </a:bodyPr>
          <a:lstStyle/>
          <a:p>
            <a:r>
              <a:rPr lang="en-IN" b="1" dirty="0"/>
              <a:t>Supporting various data sources:</a:t>
            </a:r>
            <a:r>
              <a:rPr lang="en-US" b="1" dirty="0"/>
              <a:t> </a:t>
            </a:r>
            <a:r>
              <a:rPr lang="en-US" dirty="0"/>
              <a:t>A good open source data mining system should support most commonly used data sources, such as the open source and commercial databases, csv ﬁles, and user deﬁned formats. </a:t>
            </a:r>
          </a:p>
          <a:p>
            <a:r>
              <a:rPr lang="en-US" b="1" dirty="0"/>
              <a:t>Providing high performance data mining: </a:t>
            </a:r>
            <a:r>
              <a:rPr lang="en-US" dirty="0"/>
              <a:t>Most open source data mining system can’t operate on large volumes of data. To oﬀer high performance data mining we need to either rewrite the algorithms (e.g. parallel and distributed algorithms) or more simply to improve the hardware on which the software is running. </a:t>
            </a:r>
          </a:p>
          <a:p>
            <a:r>
              <a:rPr lang="en-US" b="1" dirty="0"/>
              <a:t>Proving more domain-speciﬁc techniques: </a:t>
            </a:r>
            <a:r>
              <a:rPr lang="en-US" dirty="0"/>
              <a:t>Most data mining system integrate many algorithms at the whim of the  researchers, rather than for the beneﬁt of  business. We need to better identify algorithms that match the data to be processed. One approach will be to provide domain-speciﬁc techniques based on a generic platform.</a:t>
            </a:r>
          </a:p>
          <a:p>
            <a:r>
              <a:rPr lang="en-US" b="1" dirty="0"/>
              <a:t>Better support for business application: </a:t>
            </a:r>
            <a:r>
              <a:rPr lang="en-US" dirty="0"/>
              <a:t>Real business application are complex, placing many demands on the data mining system. Open source data mining systems need to in improve scalability, reliability, recoverability, and security </a:t>
            </a:r>
          </a:p>
          <a:p>
            <a:pPr marL="0" indent="0">
              <a:buNone/>
            </a:pPr>
            <a:r>
              <a:rPr lang="en-US" dirty="0"/>
              <a:t> </a:t>
            </a:r>
          </a:p>
          <a:p>
            <a:endParaRPr lang="en-IN" sz="2000" dirty="0"/>
          </a:p>
        </p:txBody>
      </p:sp>
    </p:spTree>
    <p:extLst>
      <p:ext uri="{BB962C8B-B14F-4D97-AF65-F5344CB8AC3E}">
        <p14:creationId xmlns:p14="http://schemas.microsoft.com/office/powerpoint/2010/main" val="64574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44F8-4918-4117-A3D7-25A6B1196D5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AB6607B-D158-49B3-B678-E128A0EB6989}"/>
              </a:ext>
            </a:extLst>
          </p:cNvPr>
          <p:cNvSpPr>
            <a:spLocks noGrp="1"/>
          </p:cNvSpPr>
          <p:nvPr>
            <p:ph idx="1"/>
          </p:nvPr>
        </p:nvSpPr>
        <p:spPr>
          <a:xfrm>
            <a:off x="2589212" y="1438183"/>
            <a:ext cx="8915400" cy="4473039"/>
          </a:xfrm>
        </p:spPr>
        <p:txBody>
          <a:bodyPr/>
          <a:lstStyle/>
          <a:p>
            <a:r>
              <a:rPr lang="en-US" dirty="0"/>
              <a:t>In this presentation we have put forth some important features for open source data mining systems.</a:t>
            </a:r>
          </a:p>
          <a:p>
            <a:r>
              <a:rPr lang="en-US" dirty="0"/>
              <a:t>Based on the analysis, we ﬁnd that most systems have excellent functionality, and offer powerful tools for users in education and researchers.</a:t>
            </a:r>
          </a:p>
          <a:p>
            <a:r>
              <a:rPr lang="en-US" dirty="0"/>
              <a:t>But for commercial use, there is still quite some eﬀort needed in making the tools more accessible to the users.</a:t>
            </a:r>
          </a:p>
          <a:p>
            <a:r>
              <a:rPr lang="en-US" dirty="0"/>
              <a:t>There are some works going on in this field to make the system more reliable in the near future.</a:t>
            </a:r>
          </a:p>
          <a:p>
            <a:endParaRPr lang="en-IN" dirty="0"/>
          </a:p>
        </p:txBody>
      </p:sp>
    </p:spTree>
    <p:extLst>
      <p:ext uri="{BB962C8B-B14F-4D97-AF65-F5344CB8AC3E}">
        <p14:creationId xmlns:p14="http://schemas.microsoft.com/office/powerpoint/2010/main" val="221108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3006-3FA5-4635-8A56-F457736FD84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22E697D-7E7A-42E7-8EF3-9C17780C8C8B}"/>
              </a:ext>
            </a:extLst>
          </p:cNvPr>
          <p:cNvSpPr>
            <a:spLocks noGrp="1"/>
          </p:cNvSpPr>
          <p:nvPr>
            <p:ph idx="1"/>
          </p:nvPr>
        </p:nvSpPr>
        <p:spPr>
          <a:xfrm>
            <a:off x="2589212" y="1266092"/>
            <a:ext cx="8915400" cy="4645130"/>
          </a:xfrm>
        </p:spPr>
        <p:txBody>
          <a:bodyPr/>
          <a:lstStyle/>
          <a:p>
            <a:pPr>
              <a:buFont typeface="Wingdings" panose="05000000000000000000" pitchFamily="2" charset="2"/>
              <a:buChar char="v"/>
            </a:pPr>
            <a:r>
              <a:rPr lang="en-IN" dirty="0">
                <a:hlinkClick r:id="rId2"/>
              </a:rPr>
              <a:t>https://citeseerx.ist.psu.edu/viewdoc/download?doi=10.1.1.98.7642&amp;rep=rep1&amp;type=pdf</a:t>
            </a:r>
            <a:r>
              <a:rPr lang="en-IN" dirty="0"/>
              <a:t>  (A Survey of open source data mining systems)</a:t>
            </a:r>
          </a:p>
          <a:p>
            <a:pPr>
              <a:buFont typeface="Wingdings" panose="05000000000000000000" pitchFamily="2" charset="2"/>
              <a:buChar char="v"/>
            </a:pPr>
            <a:r>
              <a:rPr lang="en-IN" dirty="0">
                <a:hlinkClick r:id="rId3"/>
              </a:rPr>
              <a:t>https://opensource.com/resources/what-open-source</a:t>
            </a:r>
            <a:r>
              <a:rPr lang="en-IN" dirty="0"/>
              <a:t> (What is open source)</a:t>
            </a:r>
          </a:p>
          <a:p>
            <a:pPr>
              <a:buFont typeface="Wingdings" panose="05000000000000000000" pitchFamily="2" charset="2"/>
              <a:buChar char="v"/>
            </a:pPr>
            <a:r>
              <a:rPr lang="en-IN" dirty="0">
                <a:hlinkClick r:id="rId4"/>
              </a:rPr>
              <a:t>https://www.microstrategy.com/us/resources/introductory-guides/data-mining-explained</a:t>
            </a:r>
            <a:r>
              <a:rPr lang="en-IN" dirty="0"/>
              <a:t> (What is data mining)</a:t>
            </a:r>
          </a:p>
          <a:p>
            <a:pPr>
              <a:buFont typeface="Wingdings" panose="05000000000000000000" pitchFamily="2" charset="2"/>
              <a:buChar char="v"/>
            </a:pPr>
            <a:r>
              <a:rPr lang="en-IN" dirty="0">
                <a:hlinkClick r:id="rId5"/>
              </a:rPr>
              <a:t>https://analyticsindiamag.com/8-best-open-source-tools-for-data-mining/</a:t>
            </a:r>
            <a:endParaRPr lang="en-IN" dirty="0"/>
          </a:p>
          <a:p>
            <a:pPr marL="0" indent="0">
              <a:buNone/>
            </a:pPr>
            <a:r>
              <a:rPr lang="en-IN" dirty="0"/>
              <a:t>      (Open Source Data Mining tools)</a:t>
            </a:r>
          </a:p>
          <a:p>
            <a:pPr>
              <a:buFont typeface="Wingdings" panose="05000000000000000000" pitchFamily="2" charset="2"/>
              <a:buChar char="v"/>
            </a:pPr>
            <a:r>
              <a:rPr lang="en-IN" dirty="0">
                <a:hlinkClick r:id="rId6"/>
              </a:rPr>
              <a:t>https://www.opensourceforu.com/2017/03/top-10-open-source-data-mining-tools/</a:t>
            </a:r>
            <a:r>
              <a:rPr lang="en-IN" dirty="0"/>
              <a:t> (Open Source Data Mining Tools)        </a:t>
            </a: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090186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19DD1-2087-483C-997C-7A85BAEFE85B}"/>
              </a:ext>
            </a:extLst>
          </p:cNvPr>
          <p:cNvSpPr>
            <a:spLocks noGrp="1"/>
          </p:cNvSpPr>
          <p:nvPr>
            <p:ph type="title"/>
          </p:nvPr>
        </p:nvSpPr>
        <p:spPr/>
        <p:txBody>
          <a:bodyPr/>
          <a:lstStyle/>
          <a:p>
            <a:r>
              <a:rPr lang="en-IN" dirty="0"/>
              <a:t>OPEN SOURCE DATA MINING</a:t>
            </a:r>
          </a:p>
        </p:txBody>
      </p:sp>
      <p:sp>
        <p:nvSpPr>
          <p:cNvPr id="5" name="Text Placeholder 4">
            <a:extLst>
              <a:ext uri="{FF2B5EF4-FFF2-40B4-BE49-F238E27FC236}">
                <a16:creationId xmlns:a16="http://schemas.microsoft.com/office/drawing/2014/main" id="{F1CCD439-7C78-42E8-837F-DB0DE9D20B6D}"/>
              </a:ext>
            </a:extLst>
          </p:cNvPr>
          <p:cNvSpPr>
            <a:spLocks noGrp="1"/>
          </p:cNvSpPr>
          <p:nvPr>
            <p:ph type="body" idx="1"/>
          </p:nvPr>
        </p:nvSpPr>
        <p:spPr/>
        <p:txBody>
          <a:bodyPr>
            <a:normAutofit lnSpcReduction="10000"/>
          </a:bodyPr>
          <a:lstStyle/>
          <a:p>
            <a:r>
              <a:rPr lang="en-IN" dirty="0"/>
              <a:t>                                                                                                  AATIF MUHAMMAD.A </a:t>
            </a:r>
          </a:p>
          <a:p>
            <a:r>
              <a:rPr lang="en-IN" dirty="0"/>
              <a:t>                                                                                                  18TUCS002</a:t>
            </a:r>
          </a:p>
          <a:p>
            <a:r>
              <a:rPr lang="en-IN" dirty="0"/>
              <a:t>                                                                                                   III-CSE-’A’</a:t>
            </a:r>
          </a:p>
          <a:p>
            <a:r>
              <a:rPr lang="en-IN" dirty="0"/>
              <a:t>                                                                           </a:t>
            </a:r>
          </a:p>
        </p:txBody>
      </p:sp>
    </p:spTree>
    <p:extLst>
      <p:ext uri="{BB962C8B-B14F-4D97-AF65-F5344CB8AC3E}">
        <p14:creationId xmlns:p14="http://schemas.microsoft.com/office/powerpoint/2010/main" val="408790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44050A-3286-4731-97E0-57D24653251A}"/>
              </a:ext>
            </a:extLst>
          </p:cNvPr>
          <p:cNvSpPr>
            <a:spLocks noGrp="1"/>
          </p:cNvSpPr>
          <p:nvPr>
            <p:ph type="title"/>
          </p:nvPr>
        </p:nvSpPr>
        <p:spPr/>
        <p:txBody>
          <a:bodyPr/>
          <a:lstStyle/>
          <a:p>
            <a:r>
              <a:rPr lang="en-IN" dirty="0"/>
              <a:t>CONTENTS:</a:t>
            </a:r>
          </a:p>
        </p:txBody>
      </p:sp>
      <p:sp>
        <p:nvSpPr>
          <p:cNvPr id="5" name="Content Placeholder 4">
            <a:extLst>
              <a:ext uri="{FF2B5EF4-FFF2-40B4-BE49-F238E27FC236}">
                <a16:creationId xmlns:a16="http://schemas.microsoft.com/office/drawing/2014/main" id="{C571EB67-C4E4-4200-A3D1-7F86845FAE98}"/>
              </a:ext>
            </a:extLst>
          </p:cNvPr>
          <p:cNvSpPr>
            <a:spLocks noGrp="1"/>
          </p:cNvSpPr>
          <p:nvPr>
            <p:ph idx="1"/>
          </p:nvPr>
        </p:nvSpPr>
        <p:spPr>
          <a:xfrm>
            <a:off x="2589212" y="1242874"/>
            <a:ext cx="8915400" cy="4668348"/>
          </a:xfrm>
        </p:spPr>
        <p:txBody>
          <a:bodyPr/>
          <a:lstStyle/>
          <a:p>
            <a:pPr marL="1828800" lvl="4" indent="0">
              <a:buNone/>
            </a:pPr>
            <a:endParaRPr lang="en-IN" dirty="0"/>
          </a:p>
          <a:p>
            <a:pPr lvl="4">
              <a:buFont typeface="Wingdings" panose="05000000000000000000" pitchFamily="2" charset="2"/>
              <a:buChar char="v"/>
            </a:pPr>
            <a:r>
              <a:rPr lang="en-IN" sz="2000" dirty="0"/>
              <a:t>INTRODUCTION</a:t>
            </a:r>
          </a:p>
          <a:p>
            <a:pPr lvl="4">
              <a:buFont typeface="Wingdings" panose="05000000000000000000" pitchFamily="2" charset="2"/>
              <a:buChar char="v"/>
            </a:pPr>
            <a:r>
              <a:rPr lang="en-IN" sz="2000" dirty="0"/>
              <a:t>DATA MINING</a:t>
            </a:r>
          </a:p>
          <a:p>
            <a:pPr lvl="4">
              <a:buFont typeface="Wingdings" panose="05000000000000000000" pitchFamily="2" charset="2"/>
              <a:buChar char="v"/>
            </a:pPr>
            <a:r>
              <a:rPr lang="en-IN" sz="2000" dirty="0"/>
              <a:t>OPEN SOURCE SYSTEMS</a:t>
            </a:r>
          </a:p>
          <a:p>
            <a:pPr lvl="4">
              <a:buFont typeface="Wingdings" panose="05000000000000000000" pitchFamily="2" charset="2"/>
              <a:buChar char="v"/>
            </a:pPr>
            <a:r>
              <a:rPr lang="en-IN" sz="2000" dirty="0"/>
              <a:t>FEATURES OF OPEN SOURCE DATA MINING</a:t>
            </a:r>
          </a:p>
          <a:p>
            <a:pPr lvl="4">
              <a:buFont typeface="Wingdings" panose="05000000000000000000" pitchFamily="2" charset="2"/>
              <a:buChar char="v"/>
            </a:pPr>
            <a:r>
              <a:rPr lang="en-IN" sz="2000" dirty="0"/>
              <a:t>OPEN SOURCE DATA MINING TOOLS</a:t>
            </a:r>
          </a:p>
          <a:p>
            <a:pPr lvl="4">
              <a:buFont typeface="Wingdings" panose="05000000000000000000" pitchFamily="2" charset="2"/>
              <a:buChar char="v"/>
            </a:pPr>
            <a:r>
              <a:rPr lang="en-IN" sz="2000" dirty="0"/>
              <a:t>ADVANTAGES OF OPEN SOURCE DATA MINING</a:t>
            </a:r>
          </a:p>
          <a:p>
            <a:pPr lvl="4">
              <a:buFont typeface="Wingdings" panose="05000000000000000000" pitchFamily="2" charset="2"/>
              <a:buChar char="v"/>
            </a:pPr>
            <a:r>
              <a:rPr lang="en-IN" sz="2000" dirty="0"/>
              <a:t>DISADVANTAGES OF OPEN SOURCE DATA MINING</a:t>
            </a:r>
          </a:p>
          <a:p>
            <a:pPr lvl="4">
              <a:buFont typeface="Wingdings" panose="05000000000000000000" pitchFamily="2" charset="2"/>
              <a:buChar char="v"/>
            </a:pPr>
            <a:r>
              <a:rPr lang="en-IN" sz="2000" dirty="0"/>
              <a:t>FUTURE IDEAS FOR BETTER USAGE</a:t>
            </a:r>
          </a:p>
          <a:p>
            <a:pPr lvl="4">
              <a:buFont typeface="Wingdings" panose="05000000000000000000" pitchFamily="2" charset="2"/>
              <a:buChar char="v"/>
            </a:pPr>
            <a:r>
              <a:rPr lang="en-IN" sz="2000" dirty="0"/>
              <a:t>CONCLUSION</a:t>
            </a:r>
          </a:p>
          <a:p>
            <a:pPr lvl="4">
              <a:buFont typeface="Wingdings" panose="05000000000000000000" pitchFamily="2" charset="2"/>
              <a:buChar char="v"/>
            </a:pPr>
            <a:endParaRPr lang="en-IN" sz="2000" dirty="0"/>
          </a:p>
          <a:p>
            <a:pPr lvl="4">
              <a:buFont typeface="Wingdings" panose="05000000000000000000" pitchFamily="2" charset="2"/>
              <a:buChar char="v"/>
            </a:pPr>
            <a:endParaRPr lang="en-IN" sz="2000" dirty="0"/>
          </a:p>
          <a:p>
            <a:pPr lvl="4">
              <a:buFont typeface="Wingdings" panose="05000000000000000000" pitchFamily="2" charset="2"/>
              <a:buChar char="v"/>
            </a:pPr>
            <a:endParaRPr lang="en-IN" sz="2000" dirty="0"/>
          </a:p>
          <a:p>
            <a:pPr lvl="4">
              <a:buFont typeface="Wingdings" panose="05000000000000000000" pitchFamily="2" charset="2"/>
              <a:buChar char="v"/>
            </a:pPr>
            <a:endParaRPr lang="en-IN" sz="2000" dirty="0"/>
          </a:p>
        </p:txBody>
      </p:sp>
    </p:spTree>
    <p:extLst>
      <p:ext uri="{BB962C8B-B14F-4D97-AF65-F5344CB8AC3E}">
        <p14:creationId xmlns:p14="http://schemas.microsoft.com/office/powerpoint/2010/main" val="4787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ABBBC-CA83-45C5-9C36-5DBBA20006AA}"/>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563D7385-84FB-4DC7-A469-638F97890C8A}"/>
              </a:ext>
            </a:extLst>
          </p:cNvPr>
          <p:cNvSpPr>
            <a:spLocks noGrp="1"/>
          </p:cNvSpPr>
          <p:nvPr>
            <p:ph idx="1"/>
          </p:nvPr>
        </p:nvSpPr>
        <p:spPr>
          <a:xfrm>
            <a:off x="2589212" y="1287262"/>
            <a:ext cx="8915400" cy="5149048"/>
          </a:xfrm>
        </p:spPr>
        <p:txBody>
          <a:bodyPr/>
          <a:lstStyle/>
          <a:p>
            <a:endParaRPr lang="en-US" sz="2000" dirty="0"/>
          </a:p>
          <a:p>
            <a:r>
              <a:rPr lang="en-US" sz="2000" dirty="0"/>
              <a:t>Open source data mining software represents a new trend in data mining research, education and industrial applications, especially in small and medium enterprises .</a:t>
            </a:r>
          </a:p>
          <a:p>
            <a:r>
              <a:rPr lang="en-US" sz="2000" dirty="0"/>
              <a:t> With open source software an enterprise can easily initiate a data mining project using the most current technology</a:t>
            </a:r>
            <a:r>
              <a:rPr lang="en-US" dirty="0"/>
              <a:t>.</a:t>
            </a:r>
          </a:p>
          <a:p>
            <a:r>
              <a:rPr lang="en-US" dirty="0"/>
              <a:t>Often the software is available at no cost, allowing the enterprise to instead focus on ensuring their employees can freely learn the data mining techniques and methods.</a:t>
            </a:r>
          </a:p>
          <a:p>
            <a:r>
              <a:rPr lang="en-US" dirty="0"/>
              <a:t>Open source ensures that employees can understand exactly how the algorithms work by examining the source code, if they so desire, and can also ﬁne tune the algorithms to suit the speciﬁc purposes of the enterprise.</a:t>
            </a:r>
          </a:p>
          <a:p>
            <a:r>
              <a:rPr lang="en-US" dirty="0"/>
              <a:t> However, diversity, instability, scalability and poor documentation can be major concerns in using open source data mining systems. </a:t>
            </a:r>
          </a:p>
          <a:p>
            <a:endParaRPr lang="en-IN" dirty="0"/>
          </a:p>
        </p:txBody>
      </p:sp>
    </p:spTree>
    <p:extLst>
      <p:ext uri="{BB962C8B-B14F-4D97-AF65-F5344CB8AC3E}">
        <p14:creationId xmlns:p14="http://schemas.microsoft.com/office/powerpoint/2010/main" val="207522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17C0-FBC6-4284-A167-93921D1CA870}"/>
              </a:ext>
            </a:extLst>
          </p:cNvPr>
          <p:cNvSpPr>
            <a:spLocks noGrp="1"/>
          </p:cNvSpPr>
          <p:nvPr>
            <p:ph type="title"/>
          </p:nvPr>
        </p:nvSpPr>
        <p:spPr/>
        <p:txBody>
          <a:bodyPr/>
          <a:lstStyle/>
          <a:p>
            <a:r>
              <a:rPr lang="en-IN" dirty="0"/>
              <a:t>OPEN SOURCE SYSTEMS:</a:t>
            </a:r>
          </a:p>
        </p:txBody>
      </p:sp>
      <p:sp>
        <p:nvSpPr>
          <p:cNvPr id="3" name="Content Placeholder 2">
            <a:extLst>
              <a:ext uri="{FF2B5EF4-FFF2-40B4-BE49-F238E27FC236}">
                <a16:creationId xmlns:a16="http://schemas.microsoft.com/office/drawing/2014/main" id="{D7C8A541-DF66-4641-9CF5-D5F10FC0FBEB}"/>
              </a:ext>
            </a:extLst>
          </p:cNvPr>
          <p:cNvSpPr>
            <a:spLocks noGrp="1"/>
          </p:cNvSpPr>
          <p:nvPr>
            <p:ph idx="1"/>
          </p:nvPr>
        </p:nvSpPr>
        <p:spPr>
          <a:xfrm>
            <a:off x="2589211" y="1473693"/>
            <a:ext cx="9209211" cy="5384307"/>
          </a:xfrm>
        </p:spPr>
        <p:txBody>
          <a:bodyPr>
            <a:normAutofit/>
          </a:bodyPr>
          <a:lstStyle/>
          <a:p>
            <a:r>
              <a:rPr lang="en-IN" sz="2000" dirty="0">
                <a:latin typeface="+mj-lt"/>
              </a:rPr>
              <a:t>Open Source </a:t>
            </a:r>
            <a:r>
              <a:rPr lang="en-US" sz="2000" b="0" i="0" dirty="0">
                <a:solidFill>
                  <a:srgbClr val="6C6C6C"/>
                </a:solidFill>
                <a:effectLst/>
                <a:latin typeface="+mj-lt"/>
              </a:rPr>
              <a:t>refers to any program whose source code is made available for use or modification as users or other developers see fit.</a:t>
            </a:r>
          </a:p>
          <a:p>
            <a:r>
              <a:rPr lang="en-US" sz="2000" b="0" i="0" dirty="0">
                <a:solidFill>
                  <a:srgbClr val="6C6C6C"/>
                </a:solidFill>
                <a:effectLst/>
                <a:latin typeface="+mj-lt"/>
              </a:rPr>
              <a:t>Open source software is usually developed as a public collaboration and made freely available.</a:t>
            </a:r>
          </a:p>
          <a:p>
            <a:r>
              <a:rPr lang="en-US" sz="2000" b="0" i="0" dirty="0">
                <a:solidFill>
                  <a:srgbClr val="666666"/>
                </a:solidFill>
                <a:effectLst/>
                <a:latin typeface="+mj-lt"/>
              </a:rPr>
              <a:t>The software being distributed must be redistributed to anyone else without any restriction.</a:t>
            </a:r>
          </a:p>
          <a:p>
            <a:r>
              <a:rPr lang="en-US" sz="2000" b="0" i="0" dirty="0">
                <a:solidFill>
                  <a:srgbClr val="666666"/>
                </a:solidFill>
                <a:effectLst/>
                <a:latin typeface="+mj-lt"/>
              </a:rPr>
              <a:t>Unlike closed source licenses which aim to limit your rights, open source software aims to give you the right to do whatever you please with the software.</a:t>
            </a:r>
          </a:p>
          <a:p>
            <a:r>
              <a:rPr lang="en-US" sz="2000" i="0" dirty="0">
                <a:solidFill>
                  <a:srgbClr val="151515"/>
                </a:solidFill>
                <a:effectLst/>
                <a:latin typeface="+mj-lt"/>
              </a:rPr>
              <a:t>It is available in source code form without additional cost</a:t>
            </a:r>
            <a:r>
              <a:rPr lang="en-US" sz="2000" b="0" i="0" dirty="0">
                <a:solidFill>
                  <a:srgbClr val="151515"/>
                </a:solidFill>
                <a:effectLst/>
                <a:latin typeface="+mj-lt"/>
              </a:rPr>
              <a:t>, meaning users can view the code that comprises the software and make any kind of changes to it they want.</a:t>
            </a:r>
          </a:p>
          <a:p>
            <a:r>
              <a:rPr lang="en-US" sz="2000" i="0" dirty="0">
                <a:solidFill>
                  <a:srgbClr val="151515"/>
                </a:solidFill>
                <a:effectLst/>
                <a:latin typeface="+mj-lt"/>
              </a:rPr>
              <a:t>The source code can be repurposed into other new software</a:t>
            </a:r>
            <a:r>
              <a:rPr lang="en-US" sz="2000" b="0" i="0" dirty="0">
                <a:solidFill>
                  <a:srgbClr val="151515"/>
                </a:solidFill>
                <a:effectLst/>
                <a:latin typeface="+mj-lt"/>
              </a:rPr>
              <a:t>, meaning anyone can take the source code and distribute their own program from it.</a:t>
            </a:r>
          </a:p>
          <a:p>
            <a:endParaRPr lang="en-US" sz="2000" b="0" i="0" dirty="0">
              <a:solidFill>
                <a:srgbClr val="666666"/>
              </a:solidFill>
              <a:effectLst/>
              <a:latin typeface="+mj-lt"/>
            </a:endParaRPr>
          </a:p>
          <a:p>
            <a:endParaRPr lang="en-US" sz="2000" b="0" i="0" dirty="0">
              <a:solidFill>
                <a:srgbClr val="666666"/>
              </a:solidFill>
              <a:effectLst/>
              <a:latin typeface="+mj-lt"/>
            </a:endParaRPr>
          </a:p>
          <a:p>
            <a:endParaRPr lang="en-IN" sz="2000" dirty="0">
              <a:latin typeface="+mj-lt"/>
            </a:endParaRPr>
          </a:p>
        </p:txBody>
      </p:sp>
    </p:spTree>
    <p:extLst>
      <p:ext uri="{BB962C8B-B14F-4D97-AF65-F5344CB8AC3E}">
        <p14:creationId xmlns:p14="http://schemas.microsoft.com/office/powerpoint/2010/main" val="188857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72A1-A8AC-4D6C-92E9-5A1996E2A49E}"/>
              </a:ext>
            </a:extLst>
          </p:cNvPr>
          <p:cNvSpPr>
            <a:spLocks noGrp="1"/>
          </p:cNvSpPr>
          <p:nvPr>
            <p:ph type="title"/>
          </p:nvPr>
        </p:nvSpPr>
        <p:spPr/>
        <p:txBody>
          <a:bodyPr/>
          <a:lstStyle/>
          <a:p>
            <a:r>
              <a:rPr lang="en-IN" dirty="0"/>
              <a:t>OPEN SOURCE SYSTEMS:</a:t>
            </a:r>
          </a:p>
        </p:txBody>
      </p:sp>
      <p:pic>
        <p:nvPicPr>
          <p:cNvPr id="1026" name="Picture 2" descr="Open Source - Welcome to TMT Solutions">
            <a:extLst>
              <a:ext uri="{FF2B5EF4-FFF2-40B4-BE49-F238E27FC236}">
                <a16:creationId xmlns:a16="http://schemas.microsoft.com/office/drawing/2014/main" id="{E5C0F0C4-35FF-4E4C-85B3-9FB17DFB6C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69048"/>
            <a:ext cx="7245521" cy="464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24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69FB-B344-4DB5-9879-D48CCD91F709}"/>
              </a:ext>
            </a:extLst>
          </p:cNvPr>
          <p:cNvSpPr>
            <a:spLocks noGrp="1"/>
          </p:cNvSpPr>
          <p:nvPr>
            <p:ph type="title"/>
          </p:nvPr>
        </p:nvSpPr>
        <p:spPr/>
        <p:txBody>
          <a:bodyPr/>
          <a:lstStyle/>
          <a:p>
            <a:r>
              <a:rPr lang="en-IN" dirty="0"/>
              <a:t>DATA MINING :</a:t>
            </a:r>
          </a:p>
        </p:txBody>
      </p:sp>
      <p:sp>
        <p:nvSpPr>
          <p:cNvPr id="3" name="Content Placeholder 2">
            <a:extLst>
              <a:ext uri="{FF2B5EF4-FFF2-40B4-BE49-F238E27FC236}">
                <a16:creationId xmlns:a16="http://schemas.microsoft.com/office/drawing/2014/main" id="{A80B020D-415E-49F0-BFE6-6F09032C4014}"/>
              </a:ext>
            </a:extLst>
          </p:cNvPr>
          <p:cNvSpPr>
            <a:spLocks noGrp="1"/>
          </p:cNvSpPr>
          <p:nvPr>
            <p:ph idx="1"/>
          </p:nvPr>
        </p:nvSpPr>
        <p:spPr>
          <a:xfrm>
            <a:off x="2589212" y="1447060"/>
            <a:ext cx="8915400" cy="4464162"/>
          </a:xfrm>
        </p:spPr>
        <p:txBody>
          <a:bodyPr/>
          <a:lstStyle/>
          <a:p>
            <a:r>
              <a:rPr lang="en-US" sz="2000" dirty="0"/>
              <a:t>Data mining refers to the process of extracting useful information from large amounts of data.</a:t>
            </a:r>
          </a:p>
          <a:p>
            <a:r>
              <a:rPr lang="en-US" sz="2000" dirty="0"/>
              <a:t>Data mining </a:t>
            </a:r>
            <a:r>
              <a:rPr lang="en-US" sz="2000" b="0" i="0" dirty="0">
                <a:solidFill>
                  <a:srgbClr val="111111"/>
                </a:solidFill>
                <a:effectLst/>
                <a:latin typeface="+mj-lt"/>
              </a:rPr>
              <a:t>involves exploring and analyzing large blocks of information to glean meaningful patterns and trends.</a:t>
            </a:r>
          </a:p>
          <a:p>
            <a:r>
              <a:rPr lang="en-US" sz="2000" dirty="0"/>
              <a:t>Data mining is widely used to solve many business problems, such as customer proﬁling , customer behavior modeling , credit scoring, product recommendation, direct marketing etc</a:t>
            </a:r>
            <a:r>
              <a:rPr lang="en-US" sz="2000" dirty="0">
                <a:solidFill>
                  <a:srgbClr val="111111"/>
                </a:solidFill>
                <a:latin typeface="+mj-lt"/>
              </a:rPr>
              <a:t>.</a:t>
            </a:r>
          </a:p>
          <a:p>
            <a:r>
              <a:rPr lang="en-US" sz="2000" b="0" i="0" dirty="0">
                <a:solidFill>
                  <a:srgbClr val="111111"/>
                </a:solidFill>
                <a:effectLst/>
                <a:latin typeface="+mj-lt"/>
              </a:rPr>
              <a:t>For example data mining can be used by corporations for everything from learning about what customers are interested in or want to buy to fraud detection and spam filtering.</a:t>
            </a:r>
          </a:p>
          <a:p>
            <a:r>
              <a:rPr lang="en-US" sz="2000" b="0" i="0" dirty="0">
                <a:solidFill>
                  <a:srgbClr val="111111"/>
                </a:solidFill>
                <a:effectLst/>
                <a:latin typeface="+mj-lt"/>
              </a:rPr>
              <a:t>Data mining programs break down patterns and connections in data based on what information users request or provide.</a:t>
            </a:r>
          </a:p>
          <a:p>
            <a:endParaRPr lang="en-US" sz="2000" b="0" i="0" dirty="0">
              <a:solidFill>
                <a:srgbClr val="111111"/>
              </a:solidFill>
              <a:effectLst/>
              <a:latin typeface="+mj-lt"/>
            </a:endParaRPr>
          </a:p>
          <a:p>
            <a:endParaRPr lang="en-US" sz="2000" b="0" i="0" dirty="0">
              <a:solidFill>
                <a:srgbClr val="111111"/>
              </a:solidFill>
              <a:effectLst/>
              <a:latin typeface="+mj-lt"/>
            </a:endParaRPr>
          </a:p>
          <a:p>
            <a:endParaRPr lang="en-US" sz="2000" dirty="0">
              <a:latin typeface="+mj-lt"/>
            </a:endParaRPr>
          </a:p>
          <a:p>
            <a:pPr marL="0" indent="0">
              <a:buNone/>
            </a:pPr>
            <a:endParaRPr lang="en-US" sz="2000" dirty="0"/>
          </a:p>
          <a:p>
            <a:endParaRPr lang="en-US" sz="2000" dirty="0"/>
          </a:p>
          <a:p>
            <a:endParaRPr lang="en-IN" dirty="0"/>
          </a:p>
        </p:txBody>
      </p:sp>
    </p:spTree>
    <p:extLst>
      <p:ext uri="{BB962C8B-B14F-4D97-AF65-F5344CB8AC3E}">
        <p14:creationId xmlns:p14="http://schemas.microsoft.com/office/powerpoint/2010/main" val="208160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54F3-7480-4CD8-A570-34A1E4CBACCC}"/>
              </a:ext>
            </a:extLst>
          </p:cNvPr>
          <p:cNvSpPr>
            <a:spLocks noGrp="1"/>
          </p:cNvSpPr>
          <p:nvPr>
            <p:ph type="title"/>
          </p:nvPr>
        </p:nvSpPr>
        <p:spPr/>
        <p:txBody>
          <a:bodyPr/>
          <a:lstStyle/>
          <a:p>
            <a:r>
              <a:rPr lang="en-IN" dirty="0"/>
              <a:t>DATA MINING:</a:t>
            </a:r>
          </a:p>
        </p:txBody>
      </p:sp>
      <p:pic>
        <p:nvPicPr>
          <p:cNvPr id="2050" name="Picture 2" descr="Data Mining Tutorial - Introduction to Data Mining (Complete Guide) -  DataFlair">
            <a:extLst>
              <a:ext uri="{FF2B5EF4-FFF2-40B4-BE49-F238E27FC236}">
                <a16:creationId xmlns:a16="http://schemas.microsoft.com/office/drawing/2014/main" id="{91D63717-3080-479E-B407-3B4D255B6D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054" y="1380759"/>
            <a:ext cx="8141677" cy="459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6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D600-1E96-45CF-BB81-A2407E7EA5DE}"/>
              </a:ext>
            </a:extLst>
          </p:cNvPr>
          <p:cNvSpPr>
            <a:spLocks noGrp="1"/>
          </p:cNvSpPr>
          <p:nvPr>
            <p:ph type="title"/>
          </p:nvPr>
        </p:nvSpPr>
        <p:spPr/>
        <p:txBody>
          <a:bodyPr/>
          <a:lstStyle/>
          <a:p>
            <a:r>
              <a:rPr lang="en-IN" dirty="0"/>
              <a:t>DATA MINING:</a:t>
            </a:r>
          </a:p>
        </p:txBody>
      </p:sp>
      <p:sp>
        <p:nvSpPr>
          <p:cNvPr id="3" name="Content Placeholder 2">
            <a:extLst>
              <a:ext uri="{FF2B5EF4-FFF2-40B4-BE49-F238E27FC236}">
                <a16:creationId xmlns:a16="http://schemas.microsoft.com/office/drawing/2014/main" id="{57655216-A47B-4E73-95D6-F4FBC7E24F1D}"/>
              </a:ext>
            </a:extLst>
          </p:cNvPr>
          <p:cNvSpPr>
            <a:spLocks noGrp="1"/>
          </p:cNvSpPr>
          <p:nvPr>
            <p:ph idx="1"/>
          </p:nvPr>
        </p:nvSpPr>
        <p:spPr>
          <a:xfrm>
            <a:off x="2589212" y="1225118"/>
            <a:ext cx="8915400" cy="5344358"/>
          </a:xfrm>
        </p:spPr>
        <p:txBody>
          <a:bodyPr>
            <a:normAutofit lnSpcReduction="10000"/>
          </a:bodyPr>
          <a:lstStyle/>
          <a:p>
            <a:r>
              <a:rPr lang="en-US" dirty="0"/>
              <a:t>Each data mining process is composed of a sequence of data mining operations, each implementing a data mining function or algorithm. We can categorize data mining operations into the following groups:</a:t>
            </a:r>
          </a:p>
          <a:p>
            <a:pPr lvl="3">
              <a:buFont typeface="Wingdings" panose="05000000000000000000" pitchFamily="2" charset="2"/>
              <a:buChar char="v"/>
            </a:pPr>
            <a:endParaRPr lang="en-IN" dirty="0"/>
          </a:p>
          <a:p>
            <a:pPr lvl="3">
              <a:buFont typeface="Wingdings" panose="05000000000000000000" pitchFamily="2" charset="2"/>
              <a:buChar char="v"/>
            </a:pPr>
            <a:r>
              <a:rPr lang="en-US" sz="1600" b="1" dirty="0"/>
              <a:t>Data Understanding Operation</a:t>
            </a:r>
            <a:r>
              <a:rPr lang="en-US" sz="1600" dirty="0"/>
              <a:t>: Access data from various sources and explore the data to become familiar with it and to “discover” the ﬁrst insights.</a:t>
            </a:r>
            <a:r>
              <a:rPr lang="en-IN" sz="1600" dirty="0"/>
              <a:t> </a:t>
            </a:r>
          </a:p>
          <a:p>
            <a:pPr lvl="3">
              <a:buFont typeface="Wingdings" panose="05000000000000000000" pitchFamily="2" charset="2"/>
              <a:buChar char="v"/>
            </a:pPr>
            <a:r>
              <a:rPr lang="en-US" sz="1600" b="1" dirty="0"/>
              <a:t>Data Preprocessing Operation</a:t>
            </a:r>
            <a:r>
              <a:rPr lang="en-US" sz="1600" dirty="0"/>
              <a:t>: Generally involves data ﬁltering, cleaning, and transformation, to construct the ﬁnal dataset for the modeling operations.</a:t>
            </a:r>
          </a:p>
          <a:p>
            <a:pPr lvl="3">
              <a:buFont typeface="Wingdings" panose="05000000000000000000" pitchFamily="2" charset="2"/>
              <a:buChar char="v"/>
            </a:pPr>
            <a:r>
              <a:rPr lang="en-US" sz="1600" b="1" dirty="0"/>
              <a:t>Data Modeling Operation</a:t>
            </a:r>
            <a:r>
              <a:rPr lang="en-US" sz="1600" dirty="0"/>
              <a:t>: Implements the data mining algorithms, such as k-means clustering. These operations are used to build data mining models.</a:t>
            </a:r>
          </a:p>
          <a:p>
            <a:pPr lvl="3">
              <a:buFont typeface="Wingdings" panose="05000000000000000000" pitchFamily="2" charset="2"/>
              <a:buChar char="v"/>
            </a:pPr>
            <a:r>
              <a:rPr lang="en-US" sz="1600" b="1" dirty="0"/>
              <a:t>Evaluation Operation</a:t>
            </a:r>
            <a:r>
              <a:rPr lang="en-US" sz="1600" dirty="0"/>
              <a:t>: Used to compare and select data mining models by choosing the best one. Common operations include confusion matrix, lift chart, gain chart, cluster validation and visualization.</a:t>
            </a:r>
          </a:p>
          <a:p>
            <a:pPr lvl="3">
              <a:buFont typeface="Wingdings" panose="05000000000000000000" pitchFamily="2" charset="2"/>
              <a:buChar char="v"/>
            </a:pPr>
            <a:r>
              <a:rPr lang="en-US" sz="1600" b="1" dirty="0"/>
              <a:t>Deployment Operation</a:t>
            </a:r>
            <a:r>
              <a:rPr lang="en-US" sz="1600" dirty="0"/>
              <a:t>: Involves deploying a data mining model to make decisions, such as using a predictive model to predict potential  campaign model to score customers for a target campaign</a:t>
            </a:r>
            <a:r>
              <a:rPr lang="en-IN" sz="1600" dirty="0"/>
              <a:t> .                       </a:t>
            </a:r>
          </a:p>
        </p:txBody>
      </p:sp>
    </p:spTree>
    <p:extLst>
      <p:ext uri="{BB962C8B-B14F-4D97-AF65-F5344CB8AC3E}">
        <p14:creationId xmlns:p14="http://schemas.microsoft.com/office/powerpoint/2010/main" val="27663431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175</TotalTime>
  <Words>2162</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Merriweather</vt:lpstr>
      <vt:lpstr>Verdana</vt:lpstr>
      <vt:lpstr>Wingdings</vt:lpstr>
      <vt:lpstr>Wingdings 3</vt:lpstr>
      <vt:lpstr>Wisp</vt:lpstr>
      <vt:lpstr>18CSE15-DATA WAREHOUSING     AND MINING</vt:lpstr>
      <vt:lpstr>OPEN SOURCE DATA MINING</vt:lpstr>
      <vt:lpstr>CONTENTS:</vt:lpstr>
      <vt:lpstr>INTRODUCTION:</vt:lpstr>
      <vt:lpstr>OPEN SOURCE SYSTEMS:</vt:lpstr>
      <vt:lpstr>OPEN SOURCE SYSTEMS:</vt:lpstr>
      <vt:lpstr>DATA MINING :</vt:lpstr>
      <vt:lpstr>DATA MINING:</vt:lpstr>
      <vt:lpstr>DATA MINING:</vt:lpstr>
      <vt:lpstr>FEATURES OF OPEN SOURCE DATA MINING:</vt:lpstr>
      <vt:lpstr>FEATURES OF OPEN SOURCE DATA MINING:</vt:lpstr>
      <vt:lpstr>OPEN SOURCE DATA MINING TOOLS:</vt:lpstr>
      <vt:lpstr>OPEN SOURCE DATA MINING TOOLS: </vt:lpstr>
      <vt:lpstr>OPEN SOURCE DATA MINING TOOLS:</vt:lpstr>
      <vt:lpstr>ADVANTAGES OF OPEN SOURCE DATA MINING:</vt:lpstr>
      <vt:lpstr>DISADVANTAGES OF OPEN SOURCE DATA MINING:</vt:lpstr>
      <vt:lpstr>FUTURE IDEAS FOR BETTER USAGE: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18CSE15-DATA WAREHOUSING AND MINING</dc:title>
  <dc:creator>aatif muhammad</dc:creator>
  <cp:lastModifiedBy>AATIF MUHAMMAD</cp:lastModifiedBy>
  <cp:revision>22</cp:revision>
  <dcterms:created xsi:type="dcterms:W3CDTF">2020-09-05T05:58:37Z</dcterms:created>
  <dcterms:modified xsi:type="dcterms:W3CDTF">2020-09-10T13:00:10Z</dcterms:modified>
</cp:coreProperties>
</file>