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66" r:id="rId6"/>
    <p:sldId id="262" r:id="rId7"/>
    <p:sldId id="261" r:id="rId8"/>
    <p:sldId id="26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329B2-73CE-4B75-ACFB-0DEAD681FDC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9DA53-C74F-43FD-988F-2EBDC9E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7710-32A3-DDE0-4A28-B86D6C23B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C3A65-F652-56E0-39E1-9EECC684E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68EC8-CA84-C87B-8B5F-F97768C0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421D-F6F1-4085-B9B7-91B25CD81E1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7287-CCDA-D80C-1002-61ACBC5E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8826-784F-0D6E-0EC0-1C77DDB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8DCE-62E9-8143-DC8F-3D5F1044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8404A-1C04-8940-8548-997B963C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8B3C-86CC-9654-FED3-27C557C0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02B1-9D3B-482E-A2B0-D69DD11E404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024E-0C58-F78D-E777-FBC17EB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4045-2B2C-FCF3-5C7E-0CA0312F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2E0B3-C1E3-12C4-94DC-EDF3EEE8F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3C62C-A25A-1C5B-4F0B-19C3AD4C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633A-06F7-7535-A17A-FD857CA7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9EC2-A0C4-44C7-8C97-2B8DA5E1AB7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E922-7AC5-ADFF-252F-81920088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40E90-FCC8-4EC3-9165-B8E2E0BE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270C-DB0D-A061-A218-C6C9D2DB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829B8-FA5F-EB4C-7154-A4E347AF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A64F-93F2-D2C8-FB79-57E1FD95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E787-644A-4989-A0A4-CE03C81050E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B985-D2E8-AFD3-6654-DB626B3C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731F-F0BD-2D04-6267-9AF84905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1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013F-AE94-94CF-CB2A-5861356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34C8-AF8D-25F0-22BA-88262A16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D6D2-3F16-A69E-DD6F-AC785CFD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451-C64B-408C-995D-8BA48E165E0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AF04-109F-DE9C-6375-7C2E85E6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E8D3-0525-CF8E-CD2E-BEF82E7A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1182-0830-18B9-BEBC-0A5661E4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6FEC-4234-EF6B-F207-BB3F4EA2A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C40FF-2847-8A85-6CDF-DCF96E19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B1A71-444D-E10E-FDD8-4327CD2A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2043-E3BF-4B15-8FCA-5DFF9360CAA4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12972-5846-9619-72C0-24564BD6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D8737-40CF-26EF-829D-EE72A96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FD75-B0D7-1A96-38E0-6181BC3B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08FC-BC0F-4D9A-605F-54AB3C51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246E-C295-F19D-4B27-3A91581EC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570CC-7174-133B-2F1E-81B7F031C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DC5FE-9478-47D9-77A6-E92AB9C58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FE109-5D74-2F72-58D5-A7D0B1BE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2F94-54CC-49C3-870E-D66A8A887321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2A7B8-1044-F33A-EE47-6B2D8F13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DA3B8-0413-49A0-A8F1-DE8218D0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8E8D-63A1-C0C5-20A4-257109A0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8738D-5DBB-29A7-6189-0DE8C8C5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46AD-19D5-4091-A41F-DBCF81CF2DAE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A2A57-8124-FED7-C9F0-0726AF3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7D8FB-C90F-3711-3E23-D2BFD81C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CDE77-9650-F9DF-D04E-9DB4CC0D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E49-DF5F-44F7-8C9A-343BDF999E06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E787E-35BE-46AD-925A-DC4D99CC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9F577-B373-8ED5-01AE-85AA7961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FBFC-A56E-FD10-534A-F6A9E78A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1D2A-27DE-6318-2CC6-7A8E87DD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D580A-7E24-EB25-8A20-24B963ED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3F5D1-5FEF-F660-992A-39A7754F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E8B-A6BF-46F9-BDA3-273FF49EBB77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AC0A5-659D-34CA-BCA8-0601924D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5245-C0A9-E86E-A277-02A53AC3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B29-946C-6E42-26BD-1F5EFB85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4FE68-0B1F-EA00-C639-98BBA3E31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C4B69-4232-0962-73F7-A9C0592F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A2CD2-759C-29BC-D0D1-A2ADE85B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432-10A3-4779-BBC6-6261C7C5875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43C00-E10D-1D6F-0CDF-1664BD0D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35F11-7A63-84ED-1617-D2728FD6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0CE57-64A6-6DD5-F489-38D53229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A040-11CF-79CA-8468-E6C7372A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CC3D4-7C65-02CE-EA67-FD345AB6C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63C32-8024-4FDE-918F-EEB0291C9EF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5CC5-ADCB-7755-6FC1-B89DC41B0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AA22-5DC6-B08C-B5D4-BF26F2EB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F2820-EB03-4C35-A2E9-782700FB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E8F68-F518-BB0E-47CD-CD56894C60A4}"/>
              </a:ext>
            </a:extLst>
          </p:cNvPr>
          <p:cNvSpPr txBox="1"/>
          <p:nvPr/>
        </p:nvSpPr>
        <p:spPr>
          <a:xfrm>
            <a:off x="1471836" y="1649457"/>
            <a:ext cx="9248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Random Forest Classifier for </a:t>
            </a:r>
          </a:p>
          <a:p>
            <a:pPr algn="ctr"/>
            <a:r>
              <a:rPr lang="en-US" sz="4000" dirty="0"/>
              <a:t>Predicting Movie Genres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65B30-DABD-7EEA-E5CD-094CEA31223E}"/>
              </a:ext>
            </a:extLst>
          </p:cNvPr>
          <p:cNvSpPr txBox="1"/>
          <p:nvPr/>
        </p:nvSpPr>
        <p:spPr>
          <a:xfrm>
            <a:off x="3641557" y="3874167"/>
            <a:ext cx="4908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David Wright</a:t>
            </a:r>
          </a:p>
          <a:p>
            <a:pPr algn="ctr"/>
            <a:r>
              <a:rPr lang="en-US" dirty="0"/>
              <a:t>CPSC 4383: Artificial Intelligence</a:t>
            </a:r>
          </a:p>
          <a:p>
            <a:pPr algn="ctr"/>
            <a:r>
              <a:rPr lang="en-US" dirty="0"/>
              <a:t>Fall 2024</a:t>
            </a:r>
          </a:p>
          <a:p>
            <a:pPr algn="ctr"/>
            <a:r>
              <a:rPr lang="en-US" dirty="0"/>
              <a:t>Dr </a:t>
            </a:r>
            <a:r>
              <a:rPr lang="en-US" dirty="0" err="1"/>
              <a:t>Milanova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B8BF2B-F1A1-E156-7F33-9F7D2DA0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8E-72FF-E4D3-8951-94973C2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7E975-078F-8495-1EC3-482B17F5C0C4}"/>
              </a:ext>
            </a:extLst>
          </p:cNvPr>
          <p:cNvSpPr txBox="1"/>
          <p:nvPr/>
        </p:nvSpPr>
        <p:spPr>
          <a:xfrm>
            <a:off x="264695" y="1323474"/>
            <a:ext cx="11694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Project Goals and Data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Preprocessing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The Model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Hyperparameters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Results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6CF87-6D91-19E6-E2B2-7781EEF5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6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8E-72FF-E4D3-8951-94973C2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7E975-078F-8495-1EC3-482B17F5C0C4}"/>
              </a:ext>
            </a:extLst>
          </p:cNvPr>
          <p:cNvSpPr txBox="1"/>
          <p:nvPr/>
        </p:nvSpPr>
        <p:spPr>
          <a:xfrm>
            <a:off x="264695" y="1323474"/>
            <a:ext cx="11694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Project Goals and Data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Preprocessing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The Model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Hyperparameters and Other Factors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Results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29C41-FC57-9E8E-5DD2-AFDCD118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8E-72FF-E4D3-8951-94973C2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Goals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0644D-2D9E-7ABB-3437-21261AD2EAFA}"/>
              </a:ext>
            </a:extLst>
          </p:cNvPr>
          <p:cNvSpPr txBox="1"/>
          <p:nvPr/>
        </p:nvSpPr>
        <p:spPr>
          <a:xfrm>
            <a:off x="457200" y="4549785"/>
            <a:ext cx="963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data: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~65k movies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Title with year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Genres separated by a ‘|’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6D005-DFD0-DA48-6CA0-C436180E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98" y="1926134"/>
            <a:ext cx="5481682" cy="2424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70D76-B836-70DC-6D07-F403C24A1DA8}"/>
              </a:ext>
            </a:extLst>
          </p:cNvPr>
          <p:cNvSpPr txBox="1"/>
          <p:nvPr/>
        </p:nvSpPr>
        <p:spPr>
          <a:xfrm>
            <a:off x="508958" y="681037"/>
            <a:ext cx="492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CA102-EDA8-5A19-EE0B-AF1A6446B106}"/>
              </a:ext>
            </a:extLst>
          </p:cNvPr>
          <p:cNvSpPr txBox="1"/>
          <p:nvPr/>
        </p:nvSpPr>
        <p:spPr>
          <a:xfrm>
            <a:off x="457200" y="1216325"/>
            <a:ext cx="535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Develop a Random Forest Classifier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Predict the genre of movie base on its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19C6C-C6B9-528E-48E7-61A6F9FF0888}"/>
              </a:ext>
            </a:extLst>
          </p:cNvPr>
          <p:cNvSpPr txBox="1"/>
          <p:nvPr/>
        </p:nvSpPr>
        <p:spPr>
          <a:xfrm>
            <a:off x="457200" y="2061413"/>
            <a:ext cx="4383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Present evaluation metrics including: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Accuracy Score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Precision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Recall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F1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66B99-06AF-AB23-F764-D95A15A43E28}"/>
              </a:ext>
            </a:extLst>
          </p:cNvPr>
          <p:cNvSpPr txBox="1"/>
          <p:nvPr/>
        </p:nvSpPr>
        <p:spPr>
          <a:xfrm>
            <a:off x="457200" y="3737498"/>
            <a:ext cx="487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Plot importance of features in predicting genre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B86706-DE26-BE99-B6FA-120DA9CB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5DAAEC8-68F1-FFE3-DB00-602C32DE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82" y="1014507"/>
            <a:ext cx="5454930" cy="5448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5958E-72FF-E4D3-8951-94973C2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F0A4-033B-A095-3E5B-4265F3B02BED}"/>
              </a:ext>
            </a:extLst>
          </p:cNvPr>
          <p:cNvSpPr txBox="1"/>
          <p:nvPr/>
        </p:nvSpPr>
        <p:spPr>
          <a:xfrm>
            <a:off x="548640" y="1283747"/>
            <a:ext cx="468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 genre listed: instant drop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Lost ~5k movies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07A4C-791F-F7EB-9A45-EF04B2E56C54}"/>
              </a:ext>
            </a:extLst>
          </p:cNvPr>
          <p:cNvSpPr txBox="1"/>
          <p:nvPr/>
        </p:nvSpPr>
        <p:spPr>
          <a:xfrm>
            <a:off x="548640" y="2624592"/>
            <a:ext cx="52319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Method to format titles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Remove non-letters and extraneous spaces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Everything lower case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Remove stop words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Remove words with less than 3 letters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6F459-DD5C-6255-BFF8-E7E875F9F3B4}"/>
              </a:ext>
            </a:extLst>
          </p:cNvPr>
          <p:cNvSpPr txBox="1"/>
          <p:nvPr/>
        </p:nvSpPr>
        <p:spPr>
          <a:xfrm>
            <a:off x="548640" y="4796435"/>
            <a:ext cx="5661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Used a Multi-Label </a:t>
            </a:r>
            <a:r>
              <a:rPr lang="en-US" dirty="0" err="1"/>
              <a:t>Binarizer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For one-hot encoding of the genres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First had to split the genre strings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0CFF8-E902-8409-0B10-F1D098056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4" y="1283747"/>
            <a:ext cx="6783448" cy="540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228CB-8604-722F-5BD3-FB5EF6C86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338" y="1272293"/>
            <a:ext cx="4362999" cy="2157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0FFE9B-4F0C-6F8F-E893-0E657E61A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726" y="4223797"/>
            <a:ext cx="2076557" cy="18161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929488-E2B6-0B59-F448-D2AE59EDE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611" y="4477439"/>
            <a:ext cx="1244664" cy="181619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8230A-0C3C-881C-D1B9-5C8107A36486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7327283" y="5131894"/>
            <a:ext cx="1133328" cy="253642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D143F75-F76E-37C6-E065-CD2884D9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8E-72FF-E4D3-8951-94973C2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F0A4-033B-A095-3E5B-4265F3B02BED}"/>
              </a:ext>
            </a:extLst>
          </p:cNvPr>
          <p:cNvSpPr txBox="1"/>
          <p:nvPr/>
        </p:nvSpPr>
        <p:spPr>
          <a:xfrm>
            <a:off x="548640" y="1283747"/>
            <a:ext cx="468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Count Vectorizer for the titles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EF480-99F2-926D-F42B-9E5392ED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476" y="1278409"/>
            <a:ext cx="4978656" cy="74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83CA9-745D-A845-F7BE-EA21FDBD0A01}"/>
              </a:ext>
            </a:extLst>
          </p:cNvPr>
          <p:cNvSpPr txBox="1"/>
          <p:nvPr/>
        </p:nvSpPr>
        <p:spPr>
          <a:xfrm>
            <a:off x="548640" y="3195587"/>
            <a:ext cx="3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Train/Test split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- Test size .2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CEA8CE-898C-2F98-A010-8C584B43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078" y="3308343"/>
            <a:ext cx="7467984" cy="330217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F524FD-D7D3-34E9-0E44-A0A73389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8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8E-72FF-E4D3-8951-94973C2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72B16-ACEE-B8C6-135B-6F77D3C3CDFD}"/>
              </a:ext>
            </a:extLst>
          </p:cNvPr>
          <p:cNvSpPr txBox="1"/>
          <p:nvPr/>
        </p:nvSpPr>
        <p:spPr>
          <a:xfrm>
            <a:off x="635267" y="3746489"/>
            <a:ext cx="28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One vs Rest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3273D-5BC9-46BF-0891-A87B324AAE28}"/>
              </a:ext>
            </a:extLst>
          </p:cNvPr>
          <p:cNvSpPr txBox="1"/>
          <p:nvPr/>
        </p:nvSpPr>
        <p:spPr>
          <a:xfrm>
            <a:off x="712269" y="837398"/>
            <a:ext cx="35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Random Forest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851C5-C4B8-00DC-C3AE-8DF9CE65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83" y="1022064"/>
            <a:ext cx="6578938" cy="1644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E80DF-72A3-8B89-9D8D-D16C6B948ADD}"/>
              </a:ext>
            </a:extLst>
          </p:cNvPr>
          <p:cNvSpPr txBox="1"/>
          <p:nvPr/>
        </p:nvSpPr>
        <p:spPr>
          <a:xfrm>
            <a:off x="712268" y="1752098"/>
            <a:ext cx="364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Provided &lt; 10% accuracy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Low F1 score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Essentially really bad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9C9DC-BEB4-7FC1-6370-B4238BEBE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583" y="3746489"/>
            <a:ext cx="3848298" cy="205750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7069883-C56F-AE0D-2CDD-4DCCB8BA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8E-72FF-E4D3-8951-94973C2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Hyperparameters and Other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6AD4D-99C4-5A60-AF3F-223629FB81CD}"/>
              </a:ext>
            </a:extLst>
          </p:cNvPr>
          <p:cNvSpPr txBox="1"/>
          <p:nvPr/>
        </p:nvSpPr>
        <p:spPr>
          <a:xfrm>
            <a:off x="548640" y="1388853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Random Forest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Max depth: 5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N_estimators</a:t>
            </a:r>
            <a:r>
              <a:rPr lang="en-US" dirty="0"/>
              <a:t>: 100 minimum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Min_samples_split</a:t>
            </a:r>
            <a:r>
              <a:rPr lang="en-US" dirty="0"/>
              <a:t> vs </a:t>
            </a:r>
            <a:r>
              <a:rPr lang="en-US" dirty="0" err="1"/>
              <a:t>min_samples</a:t>
            </a:r>
            <a:r>
              <a:rPr lang="en-US" dirty="0"/>
              <a:t> leaf: Default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Max_features</a:t>
            </a:r>
            <a:r>
              <a:rPr lang="en-US" dirty="0"/>
              <a:t>: Default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1FD0C-BF94-7EBA-FF86-5E705C5E3325}"/>
              </a:ext>
            </a:extLst>
          </p:cNvPr>
          <p:cNvSpPr txBox="1"/>
          <p:nvPr/>
        </p:nvSpPr>
        <p:spPr>
          <a:xfrm>
            <a:off x="548640" y="4119832"/>
            <a:ext cx="475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One vs Rest Classifier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model.predict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model.predict_proba</a:t>
            </a:r>
            <a:endParaRPr lang="en-US" dirty="0"/>
          </a:p>
          <a:p>
            <a:pPr marL="1200150" lvl="2" indent="-285750">
              <a:buFontTx/>
              <a:buChar char="-"/>
            </a:pPr>
            <a:r>
              <a:rPr lang="en-US" dirty="0"/>
              <a:t>Prediction acceptance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A3E44-A615-1741-9896-22CE34E3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A13D17-5DD6-9E18-D8D2-2EB296EC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0363"/>
            <a:ext cx="4959605" cy="400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D44A14-80A1-01E7-04D4-F05B6498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19832"/>
            <a:ext cx="2362321" cy="349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8DAE7E-29BE-6C24-3030-BEE7A6D32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18485"/>
            <a:ext cx="3486329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8E-72FF-E4D3-8951-94973C2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2CC92-7CF1-D7C6-EA5E-AA5A41B85009}"/>
              </a:ext>
            </a:extLst>
          </p:cNvPr>
          <p:cNvSpPr txBox="1"/>
          <p:nvPr/>
        </p:nvSpPr>
        <p:spPr>
          <a:xfrm>
            <a:off x="560715" y="828136"/>
            <a:ext cx="9977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Answer: No a movie title is decidedly NOT a good predictor of what genre the movie will be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With default settings: 11% accuracy score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Hyperparameter tuning (best results):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N_estimators</a:t>
            </a:r>
            <a:r>
              <a:rPr lang="en-US" dirty="0"/>
              <a:t> = 300 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Max_depth</a:t>
            </a:r>
            <a:r>
              <a:rPr lang="en-US" dirty="0"/>
              <a:t> = 10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min_samples_split</a:t>
            </a:r>
            <a:r>
              <a:rPr lang="en-US" dirty="0"/>
              <a:t> = 5 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Max_feature</a:t>
            </a:r>
            <a:r>
              <a:rPr lang="en-US" dirty="0"/>
              <a:t> = log2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AB3EA-6EFF-F0F5-BD5C-A26A304B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F7646-F9A1-031D-3415-5C95A667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75" y="3444542"/>
            <a:ext cx="6080525" cy="19722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426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8E-72FF-E4D3-8951-94973C2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Word Importance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777E-E7FD-8948-582D-3AF08902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2820-EB03-4C35-A2E9-782700FB2C3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CCDAF9-717D-7A31-D00C-65C3FB0E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4" y="828265"/>
            <a:ext cx="7894782" cy="2852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BF57B-4A85-BBE1-E87B-3D1FBE8E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790" y="2053648"/>
            <a:ext cx="3642497" cy="4401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2757B7-4FFA-AAE6-915D-20AA15023DF7}"/>
              </a:ext>
            </a:extLst>
          </p:cNvPr>
          <p:cNvSpPr txBox="1"/>
          <p:nvPr/>
        </p:nvSpPr>
        <p:spPr>
          <a:xfrm>
            <a:off x="657225" y="4829175"/>
            <a:ext cx="634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Based on single random forest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different depending on the training</a:t>
            </a:r>
          </a:p>
        </p:txBody>
      </p:sp>
    </p:spTree>
    <p:extLst>
      <p:ext uri="{BB962C8B-B14F-4D97-AF65-F5344CB8AC3E}">
        <p14:creationId xmlns:p14="http://schemas.microsoft.com/office/powerpoint/2010/main" val="23395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309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Introduction</vt:lpstr>
      <vt:lpstr>Project Goals and Data</vt:lpstr>
      <vt:lpstr>Preprocessing</vt:lpstr>
      <vt:lpstr>Preprocessing</vt:lpstr>
      <vt:lpstr>The Model</vt:lpstr>
      <vt:lpstr>Hyperparameters and Other Factors</vt:lpstr>
      <vt:lpstr>Results</vt:lpstr>
      <vt:lpstr>Word Importance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Wright</dc:creator>
  <cp:lastModifiedBy>David Wright</cp:lastModifiedBy>
  <cp:revision>14</cp:revision>
  <dcterms:created xsi:type="dcterms:W3CDTF">2024-10-17T22:12:38Z</dcterms:created>
  <dcterms:modified xsi:type="dcterms:W3CDTF">2024-10-23T17:10:48Z</dcterms:modified>
</cp:coreProperties>
</file>