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EFF17-0B0D-4B80-B49C-E0B547897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trike="noStrike" u="none">
              <a:solidFill>
                <a:srgbClr val="04617b"/>
              </a:solidFill>
              <a:uFillTx/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000" strike="noStrike" u="none">
              <a:solidFill>
                <a:srgbClr val="009eda"/>
              </a:solidFill>
              <a:uFillTx/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92F71-4C79-42A1-9286-B5544D489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endParaRPr b="0" lang="en-US" sz="4500" strike="noStrike" u="none">
              <a:solidFill>
                <a:srgbClr val="04617b"/>
              </a:solidFill>
              <a:uFillTx/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C010A7-3E95-4945-BF96-F6DA51DD07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0E0A52-93F3-47A6-9C27-6A27AC3863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C9169C-EAFC-415B-8BC9-1A605620A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trike="noStrike" u="none">
                <a:solidFill>
                  <a:srgbClr val="dbf5f9"/>
                </a:solidFill>
                <a:uFillTx/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&lt;date/time&gt;</a:t>
            </a:r>
            <a:r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dbf5f9"/>
              </a:solidFill>
              <a:uFillTx/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trike="noStrike" u="none">
                <a:solidFill>
                  <a:srgbClr val="dbf5f9"/>
                </a:solidFill>
                <a:uFillTx/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&lt;footer&gt;</a:t>
            </a:r>
            <a:r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dbf5f9"/>
              </a:solidFill>
              <a:uFillTx/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trike="noStrike" u="none">
                <a:solidFill>
                  <a:srgbClr val="dbf5f9"/>
                </a:solidFill>
                <a:uFillTx/>
                <a:latin typeface="Source Sans Pro"/>
              </a:defRPr>
            </a:lvl1pPr>
          </a:lstStyle>
          <a:p>
            <a:pPr indent="0" algn="r">
              <a:buNone/>
            </a:pPr>
            <a:fld id="{04CCAC96-62F0-4D13-848B-DF83B2AD459D}" type="slidenum"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&lt;number&gt;</a:t>
            </a:fld>
            <a:r>
              <a:rPr b="0" lang="en-US" sz="2400" strike="noStrike" u="none">
                <a:solidFill>
                  <a:srgbClr val="dbf5f9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dbf5f9"/>
              </a:solidFill>
              <a:uFillTx/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4617b"/>
                </a:solidFill>
                <a:uFillTx/>
                <a:latin typeface="Source Sans Pro Light"/>
              </a:rPr>
              <a:t>Click to edit the title text format</a:t>
            </a:r>
            <a:endParaRPr b="0" lang="en-US" sz="6000" strike="noStrike" u="none">
              <a:solidFill>
                <a:srgbClr val="04617b"/>
              </a:solidFill>
              <a:uFillTx/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dbf5f9"/>
                </a:solidFill>
                <a:uFillTx/>
                <a:latin typeface="Source Sans Pro"/>
              </a:rPr>
              <a:t>Click to edit the outline text format</a:t>
            </a:r>
            <a:endParaRPr b="0" lang="en-US" sz="210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trike="noStrike" u="none">
                <a:solidFill>
                  <a:srgbClr val="dbf5f9"/>
                </a:solidFill>
                <a:uFillTx/>
                <a:latin typeface="Source Sans Pro"/>
              </a:rPr>
              <a:t>Second Outline Level</a:t>
            </a:r>
            <a:endParaRPr b="0" lang="en-US" sz="165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dbf5f9"/>
                </a:solidFill>
                <a:uFillTx/>
                <a:latin typeface="Source Sans Pro"/>
              </a:rPr>
              <a:t>Third Outline Level</a:t>
            </a:r>
            <a:endParaRPr b="0" lang="en-US" sz="180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dbf5f9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dbf5f9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dbf5f9"/>
              </a:solidFill>
              <a:uFillTx/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ffffff"/>
                </a:solidFill>
                <a:uFillTx/>
                <a:latin typeface="Source Sans Pro Light"/>
              </a:rPr>
              <a:t>Click to edit the title text format</a:t>
            </a:r>
            <a:endParaRPr b="0" lang="en-US" sz="45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Source Sans Pro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&lt;date/time&gt;</a:t>
            </a: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&lt;footer&gt;</a:t>
            </a: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 algn="r">
              <a:buNone/>
            </a:pPr>
            <a:fld id="{5943CC8B-2447-4F10-AFF1-814CAF986653}" type="slidenum"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&lt;number&gt;</a:t>
            </a:fld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04617b"/>
                </a:solidFill>
                <a:uFillTx/>
                <a:latin typeface="Source Sans Pro Light"/>
              </a:rPr>
              <a:t>Click to edit the title text format</a:t>
            </a:r>
            <a:endParaRPr b="0" lang="en-US" sz="4500" strike="noStrike" u="none">
              <a:solidFill>
                <a:srgbClr val="04617b"/>
              </a:solidFill>
              <a:uFillTx/>
              <a:latin typeface="Source Sans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Source Sans Pro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Source Sans Pro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>
              <a:buNone/>
            </a:pP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&lt;date/time&gt;</a:t>
            </a: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&lt;footer&gt;</a:t>
            </a:r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400" strike="noStrike" u="none">
                <a:solidFill>
                  <a:srgbClr val="484848"/>
                </a:solidFill>
                <a:uFillTx/>
                <a:latin typeface="Source Sans Pro"/>
              </a:defRPr>
            </a:lvl1pPr>
          </a:lstStyle>
          <a:p>
            <a:pPr indent="0" algn="r">
              <a:buNone/>
            </a:pPr>
            <a:fld id="{DD3AB918-C515-4892-9DB0-865A2D26305E}" type="slidenum"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&lt;number&gt;</a:t>
            </a:fld>
            <a:r>
              <a:rPr b="0" lang="en-US" sz="2400" strike="noStrike" u="none">
                <a:solidFill>
                  <a:srgbClr val="484848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484848"/>
              </a:solidFill>
              <a:uFillTx/>
              <a:latin typeface="Source Sans Pro"/>
            </a:endParaRPr>
          </a:p>
        </p:txBody>
      </p:sp>
      <p:sp>
        <p:nvSpPr>
          <p:cNvPr id="22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04617b"/>
                </a:solidFill>
                <a:uFillTx/>
                <a:latin typeface="Source Sans Pro Light"/>
              </a:rPr>
              <a:t>Christopher Sweeney</a:t>
            </a:r>
            <a:br>
              <a:rPr sz="1000"/>
            </a:br>
            <a:endParaRPr b="0" lang="en-US" sz="3600" strike="noStrike" u="none">
              <a:solidFill>
                <a:srgbClr val="04617b"/>
              </a:solidFill>
              <a:uFillTx/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800" strike="noStrike" u="none">
                <a:solidFill>
                  <a:srgbClr val="dbf5f9"/>
                </a:solidFill>
                <a:uFillTx/>
                <a:latin typeface="Source Sans Pro"/>
              </a:rPr>
              <a:t>Decision Tree Classifiers</a:t>
            </a:r>
            <a:r>
              <a:rPr b="1" lang="en-US" sz="2200" strike="noStrike" u="none">
                <a:solidFill>
                  <a:srgbClr val="dbf5f9"/>
                </a:solidFill>
                <a:uFillTx/>
                <a:latin typeface="Source Sans Pro"/>
              </a:rPr>
              <a:t> for Product Data Analysis</a:t>
            </a:r>
            <a:endParaRPr b="1" lang="en-US" sz="2200" strike="noStrike" u="none">
              <a:solidFill>
                <a:srgbClr val="dbf5f9"/>
              </a:solidFill>
              <a:uFillTx/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Measuring Model Performance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2920" y="1371600"/>
            <a:ext cx="9021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Accuracy: Percentage of correct predictions.</a:t>
            </a:r>
            <a:br>
              <a:rPr sz="2400"/>
            </a:b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Precision: Ratio of true positives to predicted positives.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Recall: Ability to capture all true positives.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F1 Score: Harmonic mean of precision and recall.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Improving Performance of DTCs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2920" y="1371600"/>
            <a:ext cx="9021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0">
              <a:spcAft>
                <a:spcPts val="84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Pruning: Limit tree depth to avoid overfitting.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Feature Engineering: Add meaningful features or remove noise.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Ensemble Methods: Random Forests or Gradient Boosting.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Drawbacks of DTCs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2920" y="1371600"/>
            <a:ext cx="9021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Instability: Sensitive to small changes in data.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Overfitting: Deep trees memorize training data.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Bias: High bias if tree depth is too limited.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2920" y="618480"/>
            <a:ext cx="2240280" cy="5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trike="noStrike" u="none">
                <a:solidFill>
                  <a:srgbClr val="009eda"/>
                </a:solidFill>
                <a:uFillTx/>
                <a:latin typeface="Source Sans Pro Black"/>
              </a:rPr>
              <a:t>Citations</a:t>
            </a:r>
            <a:endParaRPr b="1" lang="en-US" sz="3000" strike="noStrike" u="none">
              <a:solidFill>
                <a:srgbClr val="009eda"/>
              </a:solidFill>
              <a:uFillTx/>
              <a:latin typeface="Source Sans Pro Black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28600" y="1143000"/>
            <a:ext cx="9601200" cy="43434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Stack Overflow. "Visualization of Missing Records in DataFrame." Stack Overflow, https://stackoverflow.com/questions/61178653/visualization-of-missing-records-in-dataframe. Accessed 23 Oct. 2024.</a:t>
            </a:r>
            <a:endParaRPr b="0" lang="en-US" sz="1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endParaRPr b="0" lang="en-US" sz="22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"3.2 - The Empirical Rule." Penn State Online, https://online.stat.psu.edu/stat200/lesson/3/3.2. Accessed 23 Oct. 2024.</a:t>
            </a:r>
            <a:endParaRPr b="0" lang="en-US" sz="1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endParaRPr b="0" lang="en-US" sz="22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Datacamp. "Decision Tree Classification in Python Tutorial." Datacamp, https://www.datacamp.com/tutorial/decision-tree-classification-python. Accessed 23 Oct. 2024.</a:t>
            </a:r>
            <a:endParaRPr b="0" lang="en-US" sz="1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endParaRPr b="0" lang="en-US" sz="22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"LabelEncoder Documentation." scikit-learn, https://scikit-learn.org/dev/modules/generated/sklearn.preprocessing.LabelEncoder.html. Accessed 23 Oct. 2024.</a:t>
            </a:r>
            <a:br>
              <a:rPr sz="1600"/>
            </a:br>
            <a:br>
              <a:rPr sz="1600"/>
            </a:br>
            <a:r>
              <a:rPr b="0" i="1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Classification Techniques:  Decision Tree Classifiers.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Source Sans Pro"/>
              </a:rPr>
              <a:t>From Class Blackboard Week 4</a:t>
            </a:r>
            <a:endParaRPr b="0" lang="en-US" sz="16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Decision Tree Classifiers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2920" y="2057400"/>
            <a:ext cx="90219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Tree-based models used for both classification and regression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Nodes represent decision points based on feature values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Easy to interpret and visualize compared to other models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Decision Trees and Product Data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2920" y="2057400"/>
            <a:ext cx="90219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Categorizing products or predicting price ranges.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Can handle mixed data types: categorical and numerical.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Identifies patterns in consumer ratings, categories, pricing.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5000" lnSpcReduction="9999"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Useful Data Types and  When Making a Classifier</a:t>
            </a:r>
            <a:br>
              <a:rPr sz="3600"/>
            </a:b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2920" y="2057400"/>
            <a:ext cx="90219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Useful: Numerical (price, ratings), Categorical (product type).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Unhelpful: Columns with excessive missing values, IDs, irrelevant text data.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Properly filtered data ensures higher model accuracy.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br>
              <a:rPr sz="3600"/>
            </a:b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Data Engineering: Formatting Price Data and Encoding</a:t>
            </a:r>
            <a:br>
              <a:rPr sz="3600"/>
            </a:b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2920" y="2057400"/>
            <a:ext cx="90219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Strip symbols/punctuation from price columns to make them numerical.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Use Label Encoding to convert categories to numbers (e.g., product types).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Excluding irrelevant data:  images, links, category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br>
              <a:rPr sz="3600"/>
            </a:b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Data Engineering: Binning the Prices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2920" y="2057400"/>
            <a:ext cx="90219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Prices are continuous and hard to predict directly.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Binning into price ranges simplifies prediction into discrete categories.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Source Sans Pro"/>
              </a:rPr>
              <a:t>Improves interpretability and reduces model complexity.</a:t>
            </a:r>
            <a:endParaRPr b="0" lang="en-US" sz="24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000" strike="noStrike" u="none">
                <a:solidFill>
                  <a:srgbClr val="009eda"/>
                </a:solidFill>
                <a:uFillTx/>
                <a:latin typeface="Source Sans Pro Black"/>
              </a:rPr>
              <a:t>What is a Decision Tree Classifier?</a:t>
            </a:r>
            <a:endParaRPr b="1" lang="en-US" sz="3000" strike="noStrike" u="none">
              <a:solidFill>
                <a:srgbClr val="009eda"/>
              </a:solidFill>
              <a:uFillTx/>
              <a:latin typeface="Source Sans Pro Black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br>
              <a:rPr sz="3600"/>
            </a:br>
            <a:r>
              <a:rPr b="0" lang="en-US" sz="3600" strike="noStrike" u="none">
                <a:solidFill>
                  <a:srgbClr val="ffffff"/>
                </a:solidFill>
                <a:uFillTx/>
                <a:latin typeface="Source Sans Pro Light"/>
              </a:rPr>
              <a:t>What is a Decision Tree Classifier</a:t>
            </a:r>
            <a:endParaRPr b="0" lang="en-US" sz="3600" strike="noStrike" u="none">
              <a:solidFill>
                <a:srgbClr val="ffffff"/>
              </a:solidFill>
              <a:uFillTx/>
              <a:latin typeface="Source Sans Pro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2920" y="1371600"/>
            <a:ext cx="9021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Trained tree structure makes decisions based on input data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Uses features to split data until it reaches leaf nodes.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Parameters - 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	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	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max_depth: Limits the depth of the tree to prevent overfitting.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min_samples_split: Minimum samples required to split a node.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Source Sans Pro"/>
              </a:rPr>
              <a:t>criterion: Measure used to split nodes (e.g., Gini, Entropy).</a:t>
            </a:r>
            <a:endParaRPr b="0" lang="en-US" sz="2600" strike="noStrike" u="none">
              <a:solidFill>
                <a:srgbClr val="000000"/>
              </a:solidFill>
              <a:uFillTx/>
              <a:latin typeface="Source Sans Pro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Source Sans Pro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en-US" sz="3000" strike="noStrike" u="none">
              <a:solidFill>
                <a:srgbClr val="009eda"/>
              </a:solidFill>
              <a:uFillTx/>
              <a:latin typeface="Source Sans Pro Black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85800" y="1618200"/>
            <a:ext cx="8746560" cy="2496600"/>
          </a:xfrm>
          <a:prstGeom prst="rect">
            <a:avLst/>
          </a:prstGeom>
          <a:ln w="18000">
            <a:noFill/>
          </a:ln>
        </p:spPr>
      </p:pic>
      <p:sp>
        <p:nvSpPr>
          <p:cNvPr id="40" name=""/>
          <p:cNvSpPr txBox="1"/>
          <p:nvPr/>
        </p:nvSpPr>
        <p:spPr>
          <a:xfrm>
            <a:off x="6858000" y="5029200"/>
            <a:ext cx="2971800" cy="4572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en-US" sz="1300" strike="noStrike" u="none">
                <a:solidFill>
                  <a:srgbClr val="000000"/>
                </a:solidFill>
                <a:uFillTx/>
                <a:latin typeface="Source Sans Pro"/>
              </a:rPr>
              <a:t>From Blackboard week 4</a:t>
            </a:r>
            <a:endParaRPr b="0" lang="en-US" sz="1300" strike="noStrike" u="none">
              <a:solidFill>
                <a:srgbClr val="000000"/>
              </a:solidFill>
              <a:uFillTx/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2024-10-29T09:52:42Z</dcterms:created>
  <dc:creator/>
  <dc:description/>
  <dc:language>en-US</dc:language>
  <cp:lastModifiedBy/>
  <dcterms:modified xsi:type="dcterms:W3CDTF">2024-10-30T14:55:21Z</dcterms:modified>
  <cp:revision>3</cp:revision>
  <dc:subject/>
  <dc:title>Vivid</dc:title>
</cp:coreProperties>
</file>