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E1C0D-6884-4839-A2DC-3B2512AEC4C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35C8-D6A5-4A65-926A-073E13CC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35C8-D6A5-4A65-926A-073E13CC8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7164-5EAA-4EC3-8E45-2833D754ACDF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003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A94-863C-4AB3-8F9C-6C4F45F65DE7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5D83-E6A4-47EB-93F9-ABA77AF3216E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2B31-AE34-47ED-ACEF-292119ED498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B006-1F48-482C-90CA-48F7563E237F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6B4D-1AA1-4CE4-A0B8-33F24421FED2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63D6-E73C-411B-BD0E-0BB91D1D78AB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C10-6993-4D49-8CB4-C43423342CF8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25C3-9852-480A-97C9-5E9C81929D9E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113-7664-455B-89A7-88B288982777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5397-F77F-4FB3-B03A-73A347A3AE0A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212FF6F0-CDD8-4B62-B4FE-40A83327304E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1CBF9FA4-9155-45BB-4662-4B0B3758B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8295" b="1566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7ACFF5-6294-AC6E-267D-4EA83CD2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54937" y="-1560223"/>
            <a:ext cx="6858000" cy="9967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7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038" y="934541"/>
            <a:ext cx="10331449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9309"/>
              <a:gd name="connsiteY0" fmla="*/ 1723425 h 4920343"/>
              <a:gd name="connsiteX1" fmla="*/ 3515 w 9989309"/>
              <a:gd name="connsiteY1" fmla="*/ 0 h 4920343"/>
              <a:gd name="connsiteX2" fmla="*/ 9989309 w 9989309"/>
              <a:gd name="connsiteY2" fmla="*/ 0 h 4920343"/>
              <a:gd name="connsiteX3" fmla="*/ 9989309 w 9989309"/>
              <a:gd name="connsiteY3" fmla="*/ 4920343 h 4920343"/>
              <a:gd name="connsiteX4" fmla="*/ 3515 w 9989309"/>
              <a:gd name="connsiteY4" fmla="*/ 4920343 h 4920343"/>
              <a:gd name="connsiteX5" fmla="*/ 3515 w 9989309"/>
              <a:gd name="connsiteY5" fmla="*/ 4119525 h 4920343"/>
              <a:gd name="connsiteX0" fmla="*/ 10620 w 9985870"/>
              <a:gd name="connsiteY0" fmla="*/ 1768218 h 4920343"/>
              <a:gd name="connsiteX1" fmla="*/ 76 w 9985870"/>
              <a:gd name="connsiteY1" fmla="*/ 0 h 4920343"/>
              <a:gd name="connsiteX2" fmla="*/ 9985870 w 9985870"/>
              <a:gd name="connsiteY2" fmla="*/ 0 h 4920343"/>
              <a:gd name="connsiteX3" fmla="*/ 9985870 w 9985870"/>
              <a:gd name="connsiteY3" fmla="*/ 4920343 h 4920343"/>
              <a:gd name="connsiteX4" fmla="*/ 76 w 9985870"/>
              <a:gd name="connsiteY4" fmla="*/ 4920343 h 4920343"/>
              <a:gd name="connsiteX5" fmla="*/ 76 w 9985870"/>
              <a:gd name="connsiteY5" fmla="*/ 4119525 h 4920343"/>
              <a:gd name="connsiteX0" fmla="*/ 0 w 9987551"/>
              <a:gd name="connsiteY0" fmla="*/ 1884678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  <a:gd name="connsiteX0" fmla="*/ 0 w 9987551"/>
              <a:gd name="connsiteY0" fmla="*/ 1916929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50D65-79F2-BA1B-F44B-1E95A0A9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3" y="2874682"/>
            <a:ext cx="4261400" cy="1660280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Predictions of Product Popularity Based on Electronic 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39B13-1959-27D8-70D3-51270D324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261401" cy="619145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solidFill>
                  <a:srgbClr val="FFFFFF"/>
                </a:solidFill>
              </a:rPr>
              <a:t>AI FINAL</a:t>
            </a:r>
          </a:p>
          <a:p>
            <a:pPr>
              <a:lnSpc>
                <a:spcPct val="110000"/>
              </a:lnSpc>
            </a:pPr>
            <a:r>
              <a:rPr lang="en-US" sz="1100">
                <a:solidFill>
                  <a:srgbClr val="FFFFFF"/>
                </a:solidFill>
              </a:rPr>
              <a:t>David Hatcher - 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2DD4-6527-5CAA-4B07-670066B6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D7D0C-665C-5343-B5EE-E49A15DC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5B70FAC-5A4B-DD07-E45B-66C4A889B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F44C34E-C555-35B0-20F8-5872A1C2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806F7505-D858-2295-0665-C0204707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A86263C-AC83-C9BD-477E-5B3E0772D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F13E0-0B3A-41B6-3696-90060C3B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en-US" sz="1800" b="1" kern="1200" cap="all" spc="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outliers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A279E-C515-0AD0-C067-FED635DC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E32D2AD6-F454-28B1-F7CA-5124F84EF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" y="2081985"/>
            <a:ext cx="3761009" cy="3671461"/>
          </a:xfrm>
          <a:prstGeom prst="rect">
            <a:avLst/>
          </a:prstGeom>
        </p:spPr>
      </p:pic>
      <p:pic>
        <p:nvPicPr>
          <p:cNvPr id="8" name="Picture 7" descr="A chart with yellow dots&#10;&#10;Description automatically generated">
            <a:extLst>
              <a:ext uri="{FF2B5EF4-FFF2-40B4-BE49-F238E27FC236}">
                <a16:creationId xmlns:a16="http://schemas.microsoft.com/office/drawing/2014/main" id="{5FADA99E-C559-73AF-34C4-5DC9921CF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44" y="1054013"/>
            <a:ext cx="3625051" cy="3291222"/>
          </a:xfrm>
          <a:prstGeom prst="rect">
            <a:avLst/>
          </a:prstGeom>
        </p:spPr>
      </p:pic>
      <p:pic>
        <p:nvPicPr>
          <p:cNvPr id="10" name="Picture 9" descr="A graph of a distribution of discount price&#10;&#10;Description automatically generated">
            <a:extLst>
              <a:ext uri="{FF2B5EF4-FFF2-40B4-BE49-F238E27FC236}">
                <a16:creationId xmlns:a16="http://schemas.microsoft.com/office/drawing/2014/main" id="{B888A7C0-483E-ADA1-544B-C6DF1C36B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86" y="2816371"/>
            <a:ext cx="3333786" cy="31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408DA-FB92-7388-CEC2-A49BADE1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F33CFB64-2B8C-D268-477A-4745131C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035D9BF-AFCD-DB2E-A4B6-562744733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E5E54959-CBCF-04F6-DAF5-EA72C969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28A02FF-3321-ACCD-613E-F317FEA4A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4B572-DBAE-1696-B94C-A1832F71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target</a:t>
            </a:r>
            <a:r>
              <a:rPr lang="en-US" sz="1800" b="1" kern="1200" cap="all" spc="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variable and defining features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A0E15-8705-FAF8-9D4E-45499DD8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73290FE-A429-BD28-D19B-B69DCF02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6" y="1880373"/>
            <a:ext cx="6568079" cy="43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921A0-5EDC-C82E-C8F6-3387949B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051CF35-E75C-94F8-025D-648241627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A0AAA22-8365-90D3-1424-BA429F04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E0AC93F4-B583-60D8-36A0-6647A2B7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EB25898-8443-32EF-7D61-EE8629A8A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13EE5-69EF-5B68-DB1D-62F0A619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Initialization,</a:t>
            </a:r>
            <a:r>
              <a:rPr lang="en-US" sz="1800" b="1" kern="1200" cap="all" spc="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training, execution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FE5D-6053-21A4-6AD0-4564AAE5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112F106-585C-5435-FE75-B9BC0EE11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7" y="1877028"/>
            <a:ext cx="6869379" cy="42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4868B-CD06-F930-1441-85B24E6E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B5C34FDD-34B3-6274-770E-0FEC2410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65" b="1635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BB59-DE65-FC33-5A32-33ECCFB3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/>
            <a:r>
              <a:rPr lang="en-US" b="1" kern="1200" cap="all" spc="5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Initial Results</a:t>
            </a:r>
            <a:br>
              <a:rPr lang="en-US" b="1" kern="1200" cap="all" spc="5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b="1" kern="1200" cap="all" spc="500" baseline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3C0F-7B97-23A3-C3B5-7CB43063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6DA4F4-D175-21B0-95E9-66565C0D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17" y="293687"/>
            <a:ext cx="4267796" cy="2629267"/>
          </a:xfrm>
          <a:prstGeom prst="rect">
            <a:avLst/>
          </a:prstGeom>
        </p:spPr>
      </p:pic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7E0B5BF4-E69A-5733-BF10-91EAA7AB5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94" y="2946926"/>
            <a:ext cx="4863032" cy="38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62C79-B076-E355-383B-6737B7FB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7D48B70-DCB2-EA13-0217-3D58508E0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7ACBCF8-9C0C-D2A9-D2FD-0276C80F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79E2C6F4-44FE-0437-FD51-1476581E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75900B1-DB2D-748A-6949-7100A0E4F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3AD6C-3573-416F-6D6C-BC01AD8A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fixes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65A33-C753-BDA0-66DC-D0BB73DA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CB49-3F51-E7F7-3A7B-BCEA293E660F}"/>
              </a:ext>
            </a:extLst>
          </p:cNvPr>
          <p:cNvSpPr txBox="1"/>
          <p:nvPr/>
        </p:nvSpPr>
        <p:spPr>
          <a:xfrm>
            <a:off x="1196386" y="2081985"/>
            <a:ext cx="6191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Tune Hyperparameters: </a:t>
            </a:r>
            <a:r>
              <a:rPr lang="en-US" sz="1400" dirty="0"/>
              <a:t>n_estimators, max_depth, 	min_samples_split, min_samples_leaf, max_features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 Features: </a:t>
            </a:r>
            <a:r>
              <a:rPr lang="en-US" sz="1400" dirty="0"/>
              <a:t>improves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Validation: </a:t>
            </a:r>
            <a:r>
              <a:rPr lang="en-US" sz="1400" dirty="0"/>
              <a:t>use 5-fold cross validation to verify model 	performance across subsets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Added Measure</a:t>
            </a:r>
            <a:r>
              <a:rPr lang="en-US" sz="1400" dirty="0"/>
              <a:t>: data normalization (Improvement of training stability)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9C569-9232-7AF6-B784-8D9F6409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303AF27-7188-4812-45B5-DDE987D71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B4C8DBD-C0F4-61B9-0EC4-68A5FB831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657C3857-59CA-543E-63A2-15AE9A97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6D232D2-0147-5A33-7917-65AF58FA2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25FE-5FB7-55E8-AB53-AC6558AD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2660029"/>
            <a:ext cx="3998259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44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THE</a:t>
            </a:r>
            <a:r>
              <a:rPr lang="en-US" sz="4400" b="1" kern="1200" cap="all" spc="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CODE!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25CC-DA75-A9CD-AE09-E434B8B3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E93CD-1E7E-F9A6-12B4-A6E8B2A0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545084F-0934-2399-273B-CF4FF842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9EB8E6-C6C6-47AD-DD6B-48C472C80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B3EA1145-23BD-15AB-6151-5F613380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1AAE480-D059-AEFA-CEFC-85E625082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2FBBC-4B97-929D-264E-70C606DF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505" y="660828"/>
            <a:ext cx="3998259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Citations: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E7BF-E790-2900-2437-AD5B884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0B99-17BB-A138-724D-4E0409F4F7F8}"/>
              </a:ext>
            </a:extLst>
          </p:cNvPr>
          <p:cNvSpPr txBox="1"/>
          <p:nvPr/>
        </p:nvSpPr>
        <p:spPr>
          <a:xfrm>
            <a:off x="1120588" y="1741254"/>
            <a:ext cx="564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Chawla, A. (2024, August 3). </a:t>
            </a:r>
            <a:r>
              <a:rPr lang="en-US" i="1" dirty="0">
                <a:effectLst/>
              </a:rPr>
              <a:t>Reduce trees in random forest model</a:t>
            </a:r>
            <a:r>
              <a:rPr lang="en-US" dirty="0">
                <a:effectLst/>
              </a:rPr>
              <a:t>. Reduce Trees in Random Forest Model - by Avi Chawla. https://blog.dailydoseofds.com/p/reduce-trees-in-random-forest-model 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Ibm</a:t>
            </a:r>
            <a:r>
              <a:rPr lang="en-US" dirty="0">
                <a:effectLst/>
              </a:rPr>
              <a:t>. (2024, October 25). </a:t>
            </a:r>
            <a:r>
              <a:rPr lang="en-US" i="1" dirty="0">
                <a:effectLst/>
              </a:rPr>
              <a:t>What is Random Forest?</a:t>
            </a:r>
            <a:r>
              <a:rPr lang="en-US" dirty="0">
                <a:effectLst/>
              </a:rPr>
              <a:t>. IBM. https://www.ibm.com/topics/random-forest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2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730B1-3B4A-1315-0B1B-040338FF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7E391475-2812-E5B4-84FD-A33E4F56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295" b="1566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97ACFF5-6294-AC6E-267D-4EA83CD2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54937" y="-1560223"/>
            <a:ext cx="6858000" cy="9967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7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038" y="934541"/>
            <a:ext cx="10331449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9309"/>
              <a:gd name="connsiteY0" fmla="*/ 1723425 h 4920343"/>
              <a:gd name="connsiteX1" fmla="*/ 3515 w 9989309"/>
              <a:gd name="connsiteY1" fmla="*/ 0 h 4920343"/>
              <a:gd name="connsiteX2" fmla="*/ 9989309 w 9989309"/>
              <a:gd name="connsiteY2" fmla="*/ 0 h 4920343"/>
              <a:gd name="connsiteX3" fmla="*/ 9989309 w 9989309"/>
              <a:gd name="connsiteY3" fmla="*/ 4920343 h 4920343"/>
              <a:gd name="connsiteX4" fmla="*/ 3515 w 9989309"/>
              <a:gd name="connsiteY4" fmla="*/ 4920343 h 4920343"/>
              <a:gd name="connsiteX5" fmla="*/ 3515 w 9989309"/>
              <a:gd name="connsiteY5" fmla="*/ 4119525 h 4920343"/>
              <a:gd name="connsiteX0" fmla="*/ 10620 w 9985870"/>
              <a:gd name="connsiteY0" fmla="*/ 1768218 h 4920343"/>
              <a:gd name="connsiteX1" fmla="*/ 76 w 9985870"/>
              <a:gd name="connsiteY1" fmla="*/ 0 h 4920343"/>
              <a:gd name="connsiteX2" fmla="*/ 9985870 w 9985870"/>
              <a:gd name="connsiteY2" fmla="*/ 0 h 4920343"/>
              <a:gd name="connsiteX3" fmla="*/ 9985870 w 9985870"/>
              <a:gd name="connsiteY3" fmla="*/ 4920343 h 4920343"/>
              <a:gd name="connsiteX4" fmla="*/ 76 w 9985870"/>
              <a:gd name="connsiteY4" fmla="*/ 4920343 h 4920343"/>
              <a:gd name="connsiteX5" fmla="*/ 76 w 9985870"/>
              <a:gd name="connsiteY5" fmla="*/ 4119525 h 4920343"/>
              <a:gd name="connsiteX0" fmla="*/ 0 w 9987551"/>
              <a:gd name="connsiteY0" fmla="*/ 1884678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  <a:gd name="connsiteX0" fmla="*/ 0 w 9987551"/>
              <a:gd name="connsiteY0" fmla="*/ 1916929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CE3EB-38A5-2C44-AB59-9AEBC16E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3" y="2874682"/>
            <a:ext cx="4261400" cy="1660280"/>
          </a:xfrm>
          <a:noFill/>
        </p:spPr>
        <p:txBody>
          <a:bodyPr anchor="b">
            <a:normAutofit fontScale="9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Objective: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00"/>
                </a:solidFill>
              </a:rPr>
              <a:t>Using Random Forest model </a:t>
            </a:r>
            <a:r>
              <a:rPr lang="en-US" sz="1300" dirty="0">
                <a:solidFill>
                  <a:srgbClr val="FFFFFF"/>
                </a:solidFill>
              </a:rPr>
              <a:t>Predict whether a product is popular or not based on its ratings, number of ratings, price, and other product details</a:t>
            </a: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8CCD-7EB7-9EA6-2836-2C3F69FB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536" y="4307631"/>
            <a:ext cx="4414556" cy="1543408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</a:rPr>
              <a:t>Criteria: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FFFF00"/>
                </a:solidFill>
              </a:rPr>
              <a:t>ratings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FFFF00"/>
                </a:solidFill>
              </a:rPr>
              <a:t>no_of_ratings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FFFF00"/>
                </a:solidFill>
              </a:rPr>
              <a:t>actual_price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FFFF00"/>
                </a:solidFill>
              </a:rPr>
              <a:t>discount_price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B75D-96AF-5610-47A4-E72CE3CB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CF959-BF17-F55C-D453-A7F35D16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E7BA6DBA-79B5-139E-074A-83ADDE7E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2760A-F60D-10EF-E069-6765ED122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18" y="1280160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20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RANDOM FOREST?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EE9D-4F23-411E-F9B0-69F3F2A6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46" y="2377193"/>
            <a:ext cx="6232170" cy="32006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Machine learning model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Utilizes an ensemble of decision trees to make predictions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Takes a random sample of selected data and then builds a 	perpetuated series of decision trees on the subsets 	of data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EECB5-9BE6-16D4-D082-25F0A881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E14F0-6216-70EC-5EB2-7B2B5537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A839E-DDDA-CFE9-9CE6-7270AC51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7" y="950441"/>
            <a:ext cx="3184637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24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of RANDOM FOREST</a:t>
            </a:r>
            <a:br>
              <a:rPr lang="en-US" sz="24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05DC8-5314-207F-5B67-3F8866920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476501"/>
            <a:ext cx="3571875" cy="34671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Feature Importance: </a:t>
            </a:r>
            <a:r>
              <a:rPr lang="en-US" sz="1300" dirty="0"/>
              <a:t>can determine the 	importance of features by 	keeping 	track of how much the features 	contribute to splitting data across 	tress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Out of Bag Error Estimation: </a:t>
            </a:r>
            <a:r>
              <a:rPr lang="en-US" sz="1300" dirty="0"/>
              <a:t>a built-in 	performance metric that uses 	data point that are not included in 	the trees original sample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Random Sampling: </a:t>
            </a:r>
            <a:r>
              <a:rPr lang="en-US" sz="1300" dirty="0"/>
              <a:t>ensures diversity in trees 	by random sample of both data 	and features (rows and 	columns)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3B85ABC3-6D4C-750C-CB0F-DF88B8CA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6437"/>
            <a:ext cx="5947834" cy="28103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AE8A6-E163-FEA8-6FB3-7596802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55B65-BF82-4F46-72BB-0E0FF7A6A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54BDD67-06CE-C1B5-8F6B-226E50A0D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5B9535A-1EC6-FB3D-B85D-D4684211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266EC369-DE70-45B9-68FE-12074AA0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2D3AD03-9701-5CB2-084A-3DA6E21EF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9F40-A470-3B7C-B90B-5D690DD3B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18" y="1280160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20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PRO’s and Con’s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2BCBC-E679-CB46-EF1C-A0841F97A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46" y="2377193"/>
            <a:ext cx="6232170" cy="32006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Pro’s</a:t>
            </a:r>
            <a:r>
              <a:rPr lang="en-US" dirty="0"/>
              <a:t>: </a:t>
            </a:r>
            <a:r>
              <a:rPr lang="en-US" sz="1400" dirty="0"/>
              <a:t>Versatile, Accurate, and Robust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Con’s: </a:t>
            </a:r>
            <a:r>
              <a:rPr lang="en-US" sz="1400" dirty="0"/>
              <a:t>Complex and Challenging to Interpret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5329E-A213-4033-A26B-86A329C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E0E1D-971A-9D2D-CC17-A9165E54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3868973E-15F0-5F42-6A90-2BB38000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8545" r="29094"/>
          <a:stretch/>
        </p:blipFill>
        <p:spPr>
          <a:xfrm>
            <a:off x="7543800" y="-5290"/>
            <a:ext cx="4648200" cy="6858000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43CF594-C6D3-CB09-0480-48DE05D08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24140" b="1"/>
          <a:stretch/>
        </p:blipFill>
        <p:spPr>
          <a:xfrm>
            <a:off x="-1" y="-5290"/>
            <a:ext cx="7543800" cy="6858000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C1544-44C7-6F48-1225-99B7B75C8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799" y="1807593"/>
            <a:ext cx="4388605" cy="2116348"/>
          </a:xfrm>
          <a:noFill/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Preprocessing:</a:t>
            </a:r>
            <a:b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-Handling missing data</a:t>
            </a:r>
            <a:b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-conversion of price 	columns</a:t>
            </a:r>
            <a:b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-creating a target 	variable</a:t>
            </a:r>
            <a:b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5792C-6985-C041-E60F-89719DE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5F41B-1178-96DE-B795-18D64258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F48B00C-F70C-7A2A-3DF5-0108D762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8CC5793-5978-3B0A-5F25-85F32B3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462AEE8A-D9D2-7766-862D-4BFD9A0E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965564A-E054-5AC5-1B84-ADC8EF14C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7D0A7-7266-FC9B-484F-709248E9D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18" y="1280160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Viewing</a:t>
            </a:r>
            <a:r>
              <a:rPr lang="en-US" sz="1800" b="1" kern="1200" cap="all" spc="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structure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314DD-E554-948E-801B-3278D534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3A5CFB-4B6E-86D3-509B-43F1AA3D0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6" y="2329565"/>
            <a:ext cx="10250494" cy="3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66DBB-5B7C-EBE8-C9D6-35B5BD0B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7E87DC7-7BB4-3042-A8B4-52E6046F1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275CAD7-9E96-E502-7F95-A23AC110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4927A3D5-89B1-D6D6-CB3B-D56AB08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3AE0E89-E452-0176-FD4D-1A8369A3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240D1-C7D6-F93B-595F-CDD2085E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Handling cont…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575D0-DB53-7D6E-7196-999A544C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9F5A36F-DAA7-622D-4F30-DC4F3C69A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76" y="1908429"/>
            <a:ext cx="820217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CF481-0D63-F740-469C-AAF22AE6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4D6CF59-B499-6D4B-37A7-10D9E1C9F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C402277-884D-B391-1FFD-A1B24F8ED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laser lights aligned to form a triangle">
            <a:extLst>
              <a:ext uri="{FF2B5EF4-FFF2-40B4-BE49-F238E27FC236}">
                <a16:creationId xmlns:a16="http://schemas.microsoft.com/office/drawing/2014/main" id="{F8AEB2D9-0A1B-0D26-06F2-37DBB44F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9066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1D2ACE1-9A5D-A7AF-97D9-C282E7547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1B1F0-A1D2-BE59-20DF-08A909A2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8" y="929841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Handling cont…</a:t>
            </a:r>
            <a:br>
              <a:rPr lang="en-US" sz="9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b="1" kern="1200" cap="all" spc="5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8C01F-7235-76A3-7DFF-AF58FA94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41A020-B848-935D-54AD-829F5D04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5" y="2081985"/>
            <a:ext cx="594443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408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Trade Gothic Next Cond</vt:lpstr>
      <vt:lpstr>Trade Gothic Next Light</vt:lpstr>
      <vt:lpstr>Wingdings</vt:lpstr>
      <vt:lpstr>LimelightVTI</vt:lpstr>
      <vt:lpstr>Predictions of Product Popularity Based on Electronic Product Features</vt:lpstr>
      <vt:lpstr>Objective: Using Random Forest model Predict whether a product is popular or not based on its ratings, number of ratings, price, and other product details </vt:lpstr>
      <vt:lpstr>What is RANDOM FOREST? </vt:lpstr>
      <vt:lpstr>Features of RANDOM FOREST </vt:lpstr>
      <vt:lpstr>PRO’s and Con’s </vt:lpstr>
      <vt:lpstr>Preprocessing: -Handling missing data -conversion of price  columns -creating a target  variable </vt:lpstr>
      <vt:lpstr>Viewing Data structure </vt:lpstr>
      <vt:lpstr>Handling cont… </vt:lpstr>
      <vt:lpstr>Handling cont… </vt:lpstr>
      <vt:lpstr>Visualization of outliers </vt:lpstr>
      <vt:lpstr>Creating a target variable and defining features </vt:lpstr>
      <vt:lpstr>Initialization, training, execution </vt:lpstr>
      <vt:lpstr>Initial Results </vt:lpstr>
      <vt:lpstr>Potential fixes </vt:lpstr>
      <vt:lpstr>TO THE CODE! </vt:lpstr>
      <vt:lpstr>Citations: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Hatcher</dc:creator>
  <cp:lastModifiedBy>David Hatcher</cp:lastModifiedBy>
  <cp:revision>4</cp:revision>
  <dcterms:created xsi:type="dcterms:W3CDTF">2024-11-12T18:31:07Z</dcterms:created>
  <dcterms:modified xsi:type="dcterms:W3CDTF">2024-11-13T21:20:05Z</dcterms:modified>
</cp:coreProperties>
</file>