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89" r:id="rId5"/>
    <p:sldId id="296" r:id="rId6"/>
    <p:sldId id="298" r:id="rId7"/>
    <p:sldId id="281" r:id="rId8"/>
    <p:sldId id="299" r:id="rId9"/>
    <p:sldId id="300" r:id="rId10"/>
    <p:sldId id="301" r:id="rId11"/>
    <p:sldId id="264" r:id="rId12"/>
    <p:sldId id="303" r:id="rId13"/>
    <p:sldId id="304" r:id="rId14"/>
    <p:sldId id="28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A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82101" autoAdjust="0"/>
  </p:normalViewPr>
  <p:slideViewPr>
    <p:cSldViewPr snapToGrid="0">
      <p:cViewPr varScale="1">
        <p:scale>
          <a:sx n="65" d="100"/>
          <a:sy n="65" d="100"/>
        </p:scale>
        <p:origin x="66" y="15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20E63D-5E9F-45D3-87EA-433C853360ED}" type="doc">
      <dgm:prSet loTypeId="urn:microsoft.com/office/officeart/2005/8/layout/vProcess5" loCatId="process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FFD0AFE9-6B0C-4196-972F-A05F4F8BD6A6}">
      <dgm:prSet/>
      <dgm:spPr/>
      <dgm:t>
        <a:bodyPr/>
        <a:lstStyle/>
        <a:p>
          <a:r>
            <a:rPr lang="en-US" b="1" i="0" baseline="0" dirty="0"/>
            <a:t>Objective</a:t>
          </a:r>
          <a:r>
            <a:rPr lang="en-US" b="0" i="0" baseline="0" dirty="0"/>
            <a:t>: Predict breast cancer patient survival status using protein levels and clinical features.</a:t>
          </a:r>
          <a:endParaRPr lang="en-US" dirty="0"/>
        </a:p>
      </dgm:t>
    </dgm:pt>
    <dgm:pt modelId="{73191DC1-AEB6-469A-B0C0-64225CD4B18A}" type="parTrans" cxnId="{AD55692B-F6F1-45EC-B941-9FF81D5800EE}">
      <dgm:prSet/>
      <dgm:spPr/>
      <dgm:t>
        <a:bodyPr/>
        <a:lstStyle/>
        <a:p>
          <a:endParaRPr lang="en-US"/>
        </a:p>
      </dgm:t>
    </dgm:pt>
    <dgm:pt modelId="{48CF9C78-B599-412D-8A6E-2DCF1510D9EF}" type="sibTrans" cxnId="{AD55692B-F6F1-45EC-B941-9FF81D5800EE}">
      <dgm:prSet/>
      <dgm:spPr/>
      <dgm:t>
        <a:bodyPr/>
        <a:lstStyle/>
        <a:p>
          <a:endParaRPr lang="en-US"/>
        </a:p>
      </dgm:t>
    </dgm:pt>
    <dgm:pt modelId="{9F747775-E8E3-424B-A3E6-BABAD63F44B8}">
      <dgm:prSet/>
      <dgm:spPr/>
      <dgm:t>
        <a:bodyPr/>
        <a:lstStyle/>
        <a:p>
          <a:r>
            <a:rPr lang="en-US" b="1" i="0" baseline="0"/>
            <a:t>Methodology</a:t>
          </a:r>
          <a:r>
            <a:rPr lang="en-US" b="0" i="0" baseline="0"/>
            <a:t>: Random Forest Classifier</a:t>
          </a:r>
          <a:endParaRPr lang="en-US"/>
        </a:p>
      </dgm:t>
    </dgm:pt>
    <dgm:pt modelId="{B1251B70-6046-46E4-9BF1-5BBE7F96C3F5}" type="parTrans" cxnId="{87435870-0439-4CDE-95E5-0A24E2577A53}">
      <dgm:prSet/>
      <dgm:spPr/>
      <dgm:t>
        <a:bodyPr/>
        <a:lstStyle/>
        <a:p>
          <a:endParaRPr lang="en-US"/>
        </a:p>
      </dgm:t>
    </dgm:pt>
    <dgm:pt modelId="{E009DE27-FF43-42BF-A62A-7664C64E28C8}" type="sibTrans" cxnId="{87435870-0439-4CDE-95E5-0A24E2577A53}">
      <dgm:prSet/>
      <dgm:spPr/>
      <dgm:t>
        <a:bodyPr/>
        <a:lstStyle/>
        <a:p>
          <a:endParaRPr lang="en-US"/>
        </a:p>
      </dgm:t>
    </dgm:pt>
    <dgm:pt modelId="{46ED4B84-260D-4B8A-95D7-E2B184BE37D0}">
      <dgm:prSet/>
      <dgm:spPr/>
      <dgm:t>
        <a:bodyPr/>
        <a:lstStyle/>
        <a:p>
          <a:r>
            <a:rPr lang="en-US" b="1" i="0" baseline="0"/>
            <a:t>Key Deliverables</a:t>
          </a:r>
          <a:r>
            <a:rPr lang="en-US" b="0" i="0" baseline="0"/>
            <a:t>: Model performance metrics, feature importance analysis </a:t>
          </a:r>
          <a:endParaRPr lang="en-US"/>
        </a:p>
      </dgm:t>
    </dgm:pt>
    <dgm:pt modelId="{2BE7254D-9A87-4067-A95E-4465E32A1817}" type="parTrans" cxnId="{7B4B1E4E-E8AE-42B9-B1EE-E76C193EC2CC}">
      <dgm:prSet/>
      <dgm:spPr/>
      <dgm:t>
        <a:bodyPr/>
        <a:lstStyle/>
        <a:p>
          <a:endParaRPr lang="en-US"/>
        </a:p>
      </dgm:t>
    </dgm:pt>
    <dgm:pt modelId="{E388ADC6-4AB4-494F-A57F-22CE1CD273AF}" type="sibTrans" cxnId="{7B4B1E4E-E8AE-42B9-B1EE-E76C193EC2CC}">
      <dgm:prSet/>
      <dgm:spPr/>
      <dgm:t>
        <a:bodyPr/>
        <a:lstStyle/>
        <a:p>
          <a:endParaRPr lang="en-US"/>
        </a:p>
      </dgm:t>
    </dgm:pt>
    <dgm:pt modelId="{3D1D0E56-D48F-45AA-A6BE-04D4828AE8CF}" type="pres">
      <dgm:prSet presAssocID="{9320E63D-5E9F-45D3-87EA-433C853360ED}" presName="outerComposite" presStyleCnt="0">
        <dgm:presLayoutVars>
          <dgm:chMax val="5"/>
          <dgm:dir/>
          <dgm:resizeHandles val="exact"/>
        </dgm:presLayoutVars>
      </dgm:prSet>
      <dgm:spPr/>
    </dgm:pt>
    <dgm:pt modelId="{D0FAB9B5-B62B-4858-A4BD-414552921B49}" type="pres">
      <dgm:prSet presAssocID="{9320E63D-5E9F-45D3-87EA-433C853360ED}" presName="dummyMaxCanvas" presStyleCnt="0">
        <dgm:presLayoutVars/>
      </dgm:prSet>
      <dgm:spPr/>
    </dgm:pt>
    <dgm:pt modelId="{2B42010F-6D0C-4005-9562-FB7250A224C3}" type="pres">
      <dgm:prSet presAssocID="{9320E63D-5E9F-45D3-87EA-433C853360ED}" presName="ThreeNodes_1" presStyleLbl="node1" presStyleIdx="0" presStyleCnt="3">
        <dgm:presLayoutVars>
          <dgm:bulletEnabled val="1"/>
        </dgm:presLayoutVars>
      </dgm:prSet>
      <dgm:spPr/>
    </dgm:pt>
    <dgm:pt modelId="{38FEFB51-CE0C-4B17-8732-F7337118DBC1}" type="pres">
      <dgm:prSet presAssocID="{9320E63D-5E9F-45D3-87EA-433C853360ED}" presName="ThreeNodes_2" presStyleLbl="node1" presStyleIdx="1" presStyleCnt="3">
        <dgm:presLayoutVars>
          <dgm:bulletEnabled val="1"/>
        </dgm:presLayoutVars>
      </dgm:prSet>
      <dgm:spPr/>
    </dgm:pt>
    <dgm:pt modelId="{A9D5C1CE-5F01-44E2-9BCB-8D6CCBB562D3}" type="pres">
      <dgm:prSet presAssocID="{9320E63D-5E9F-45D3-87EA-433C853360ED}" presName="ThreeNodes_3" presStyleLbl="node1" presStyleIdx="2" presStyleCnt="3">
        <dgm:presLayoutVars>
          <dgm:bulletEnabled val="1"/>
        </dgm:presLayoutVars>
      </dgm:prSet>
      <dgm:spPr/>
    </dgm:pt>
    <dgm:pt modelId="{7FEB0C83-8B06-478D-A3B1-2465F71FB640}" type="pres">
      <dgm:prSet presAssocID="{9320E63D-5E9F-45D3-87EA-433C853360ED}" presName="ThreeConn_1-2" presStyleLbl="fgAccFollowNode1" presStyleIdx="0" presStyleCnt="2">
        <dgm:presLayoutVars>
          <dgm:bulletEnabled val="1"/>
        </dgm:presLayoutVars>
      </dgm:prSet>
      <dgm:spPr/>
    </dgm:pt>
    <dgm:pt modelId="{1267A949-D321-40E2-9D87-8CCDD56FEB6D}" type="pres">
      <dgm:prSet presAssocID="{9320E63D-5E9F-45D3-87EA-433C853360ED}" presName="ThreeConn_2-3" presStyleLbl="fgAccFollowNode1" presStyleIdx="1" presStyleCnt="2">
        <dgm:presLayoutVars>
          <dgm:bulletEnabled val="1"/>
        </dgm:presLayoutVars>
      </dgm:prSet>
      <dgm:spPr/>
    </dgm:pt>
    <dgm:pt modelId="{F3EB952A-6DC3-441F-A004-F3F776849C4D}" type="pres">
      <dgm:prSet presAssocID="{9320E63D-5E9F-45D3-87EA-433C853360ED}" presName="ThreeNodes_1_text" presStyleLbl="node1" presStyleIdx="2" presStyleCnt="3">
        <dgm:presLayoutVars>
          <dgm:bulletEnabled val="1"/>
        </dgm:presLayoutVars>
      </dgm:prSet>
      <dgm:spPr/>
    </dgm:pt>
    <dgm:pt modelId="{DDDD5751-E1EA-49B1-93E6-A21F7B8EAF4A}" type="pres">
      <dgm:prSet presAssocID="{9320E63D-5E9F-45D3-87EA-433C853360ED}" presName="ThreeNodes_2_text" presStyleLbl="node1" presStyleIdx="2" presStyleCnt="3">
        <dgm:presLayoutVars>
          <dgm:bulletEnabled val="1"/>
        </dgm:presLayoutVars>
      </dgm:prSet>
      <dgm:spPr/>
    </dgm:pt>
    <dgm:pt modelId="{C2AAA1AF-FD42-40EB-A1F5-F49B9D06FDA6}" type="pres">
      <dgm:prSet presAssocID="{9320E63D-5E9F-45D3-87EA-433C853360ED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A0EF531F-17B2-4221-BBEA-26AA495CA253}" type="presOf" srcId="{E009DE27-FF43-42BF-A62A-7664C64E28C8}" destId="{1267A949-D321-40E2-9D87-8CCDD56FEB6D}" srcOrd="0" destOrd="0" presId="urn:microsoft.com/office/officeart/2005/8/layout/vProcess5"/>
    <dgm:cxn modelId="{BC6C1323-0EB2-4F75-A8B6-42DFDCC23248}" type="presOf" srcId="{46ED4B84-260D-4B8A-95D7-E2B184BE37D0}" destId="{A9D5C1CE-5F01-44E2-9BCB-8D6CCBB562D3}" srcOrd="0" destOrd="0" presId="urn:microsoft.com/office/officeart/2005/8/layout/vProcess5"/>
    <dgm:cxn modelId="{AD55692B-F6F1-45EC-B941-9FF81D5800EE}" srcId="{9320E63D-5E9F-45D3-87EA-433C853360ED}" destId="{FFD0AFE9-6B0C-4196-972F-A05F4F8BD6A6}" srcOrd="0" destOrd="0" parTransId="{73191DC1-AEB6-469A-B0C0-64225CD4B18A}" sibTransId="{48CF9C78-B599-412D-8A6E-2DCF1510D9EF}"/>
    <dgm:cxn modelId="{E5AA164D-4BA8-453E-A4E6-C29840C356C5}" type="presOf" srcId="{9F747775-E8E3-424B-A3E6-BABAD63F44B8}" destId="{38FEFB51-CE0C-4B17-8732-F7337118DBC1}" srcOrd="0" destOrd="0" presId="urn:microsoft.com/office/officeart/2005/8/layout/vProcess5"/>
    <dgm:cxn modelId="{7B4B1E4E-E8AE-42B9-B1EE-E76C193EC2CC}" srcId="{9320E63D-5E9F-45D3-87EA-433C853360ED}" destId="{46ED4B84-260D-4B8A-95D7-E2B184BE37D0}" srcOrd="2" destOrd="0" parTransId="{2BE7254D-9A87-4067-A95E-4465E32A1817}" sibTransId="{E388ADC6-4AB4-494F-A57F-22CE1CD273AF}"/>
    <dgm:cxn modelId="{87435870-0439-4CDE-95E5-0A24E2577A53}" srcId="{9320E63D-5E9F-45D3-87EA-433C853360ED}" destId="{9F747775-E8E3-424B-A3E6-BABAD63F44B8}" srcOrd="1" destOrd="0" parTransId="{B1251B70-6046-46E4-9BF1-5BBE7F96C3F5}" sibTransId="{E009DE27-FF43-42BF-A62A-7664C64E28C8}"/>
    <dgm:cxn modelId="{0909D58C-E338-478E-B31A-E919EF3E2B64}" type="presOf" srcId="{9F747775-E8E3-424B-A3E6-BABAD63F44B8}" destId="{DDDD5751-E1EA-49B1-93E6-A21F7B8EAF4A}" srcOrd="1" destOrd="0" presId="urn:microsoft.com/office/officeart/2005/8/layout/vProcess5"/>
    <dgm:cxn modelId="{76303B8F-A6E4-47B8-B30A-31685B8E4F13}" type="presOf" srcId="{FFD0AFE9-6B0C-4196-972F-A05F4F8BD6A6}" destId="{2B42010F-6D0C-4005-9562-FB7250A224C3}" srcOrd="0" destOrd="0" presId="urn:microsoft.com/office/officeart/2005/8/layout/vProcess5"/>
    <dgm:cxn modelId="{A0BA7FA0-CB57-4014-962F-880801F0956B}" type="presOf" srcId="{9320E63D-5E9F-45D3-87EA-433C853360ED}" destId="{3D1D0E56-D48F-45AA-A6BE-04D4828AE8CF}" srcOrd="0" destOrd="0" presId="urn:microsoft.com/office/officeart/2005/8/layout/vProcess5"/>
    <dgm:cxn modelId="{C1D0EFC3-E4CC-41C3-8AC5-51B3E85ECC30}" type="presOf" srcId="{48CF9C78-B599-412D-8A6E-2DCF1510D9EF}" destId="{7FEB0C83-8B06-478D-A3B1-2465F71FB640}" srcOrd="0" destOrd="0" presId="urn:microsoft.com/office/officeart/2005/8/layout/vProcess5"/>
    <dgm:cxn modelId="{B5D05ECF-E12D-472D-BC9E-4415F754AF40}" type="presOf" srcId="{46ED4B84-260D-4B8A-95D7-E2B184BE37D0}" destId="{C2AAA1AF-FD42-40EB-A1F5-F49B9D06FDA6}" srcOrd="1" destOrd="0" presId="urn:microsoft.com/office/officeart/2005/8/layout/vProcess5"/>
    <dgm:cxn modelId="{79A183F0-723A-480C-9B1B-81B0C359174F}" type="presOf" srcId="{FFD0AFE9-6B0C-4196-972F-A05F4F8BD6A6}" destId="{F3EB952A-6DC3-441F-A004-F3F776849C4D}" srcOrd="1" destOrd="0" presId="urn:microsoft.com/office/officeart/2005/8/layout/vProcess5"/>
    <dgm:cxn modelId="{8933CD99-C3BA-4F36-8B43-9A110D98451A}" type="presParOf" srcId="{3D1D0E56-D48F-45AA-A6BE-04D4828AE8CF}" destId="{D0FAB9B5-B62B-4858-A4BD-414552921B49}" srcOrd="0" destOrd="0" presId="urn:microsoft.com/office/officeart/2005/8/layout/vProcess5"/>
    <dgm:cxn modelId="{9EF3FF1C-6A76-4828-976F-F4C1197E9267}" type="presParOf" srcId="{3D1D0E56-D48F-45AA-A6BE-04D4828AE8CF}" destId="{2B42010F-6D0C-4005-9562-FB7250A224C3}" srcOrd="1" destOrd="0" presId="urn:microsoft.com/office/officeart/2005/8/layout/vProcess5"/>
    <dgm:cxn modelId="{1FA145EF-3915-485F-963A-498B1146A0DF}" type="presParOf" srcId="{3D1D0E56-D48F-45AA-A6BE-04D4828AE8CF}" destId="{38FEFB51-CE0C-4B17-8732-F7337118DBC1}" srcOrd="2" destOrd="0" presId="urn:microsoft.com/office/officeart/2005/8/layout/vProcess5"/>
    <dgm:cxn modelId="{7E8704B2-586B-45E7-AFAD-17C2F9A19C5B}" type="presParOf" srcId="{3D1D0E56-D48F-45AA-A6BE-04D4828AE8CF}" destId="{A9D5C1CE-5F01-44E2-9BCB-8D6CCBB562D3}" srcOrd="3" destOrd="0" presId="urn:microsoft.com/office/officeart/2005/8/layout/vProcess5"/>
    <dgm:cxn modelId="{2E08BAB0-6E22-43D8-A8E8-867818497A04}" type="presParOf" srcId="{3D1D0E56-D48F-45AA-A6BE-04D4828AE8CF}" destId="{7FEB0C83-8B06-478D-A3B1-2465F71FB640}" srcOrd="4" destOrd="0" presId="urn:microsoft.com/office/officeart/2005/8/layout/vProcess5"/>
    <dgm:cxn modelId="{D57EBB79-8B93-47D8-BC29-192F154D5571}" type="presParOf" srcId="{3D1D0E56-D48F-45AA-A6BE-04D4828AE8CF}" destId="{1267A949-D321-40E2-9D87-8CCDD56FEB6D}" srcOrd="5" destOrd="0" presId="urn:microsoft.com/office/officeart/2005/8/layout/vProcess5"/>
    <dgm:cxn modelId="{33A4DB5F-D821-4E87-BC15-2879C0A416B2}" type="presParOf" srcId="{3D1D0E56-D48F-45AA-A6BE-04D4828AE8CF}" destId="{F3EB952A-6DC3-441F-A004-F3F776849C4D}" srcOrd="6" destOrd="0" presId="urn:microsoft.com/office/officeart/2005/8/layout/vProcess5"/>
    <dgm:cxn modelId="{983BE746-9C46-44F0-914B-B33016397EC9}" type="presParOf" srcId="{3D1D0E56-D48F-45AA-A6BE-04D4828AE8CF}" destId="{DDDD5751-E1EA-49B1-93E6-A21F7B8EAF4A}" srcOrd="7" destOrd="0" presId="urn:microsoft.com/office/officeart/2005/8/layout/vProcess5"/>
    <dgm:cxn modelId="{ECEC334A-EE98-4BA7-B244-075F50F6EED4}" type="presParOf" srcId="{3D1D0E56-D48F-45AA-A6BE-04D4828AE8CF}" destId="{C2AAA1AF-FD42-40EB-A1F5-F49B9D06FDA6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E222EC-26F9-4B9D-9ACD-577C520AEA1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8E6A3D8-F32D-4F83-B055-8C4C0BCF923F}">
      <dgm:prSet/>
      <dgm:spPr/>
      <dgm:t>
        <a:bodyPr/>
        <a:lstStyle/>
        <a:p>
          <a:r>
            <a:rPr lang="en-US" b="1" dirty="0"/>
            <a:t>Model Chosen</a:t>
          </a:r>
          <a:r>
            <a:rPr lang="en-US" dirty="0"/>
            <a:t>: Random Forest Classifier</a:t>
          </a:r>
        </a:p>
      </dgm:t>
    </dgm:pt>
    <dgm:pt modelId="{8D34B938-D710-41C0-B633-6227D4EAAD8F}" type="parTrans" cxnId="{41431A72-8E65-4AAF-A4F5-8A569C1C6489}">
      <dgm:prSet/>
      <dgm:spPr/>
      <dgm:t>
        <a:bodyPr/>
        <a:lstStyle/>
        <a:p>
          <a:endParaRPr lang="en-US"/>
        </a:p>
      </dgm:t>
    </dgm:pt>
    <dgm:pt modelId="{3FEBE513-938A-467E-9160-648CCE54B604}" type="sibTrans" cxnId="{41431A72-8E65-4AAF-A4F5-8A569C1C6489}">
      <dgm:prSet/>
      <dgm:spPr/>
      <dgm:t>
        <a:bodyPr/>
        <a:lstStyle/>
        <a:p>
          <a:endParaRPr lang="en-US"/>
        </a:p>
      </dgm:t>
    </dgm:pt>
    <dgm:pt modelId="{7F3F625A-FA35-4293-AD9B-A6677D641B71}">
      <dgm:prSet/>
      <dgm:spPr/>
      <dgm:t>
        <a:bodyPr/>
        <a:lstStyle/>
        <a:p>
          <a:r>
            <a:rPr lang="en-US" b="1"/>
            <a:t>Reasoning</a:t>
          </a:r>
          <a:r>
            <a:rPr lang="en-US"/>
            <a:t>:</a:t>
          </a:r>
        </a:p>
      </dgm:t>
    </dgm:pt>
    <dgm:pt modelId="{1DB79E2F-7083-4EEA-85E4-7B39F84A1A5A}" type="parTrans" cxnId="{7151555F-FCED-491E-961A-71B112A1C2E1}">
      <dgm:prSet/>
      <dgm:spPr/>
      <dgm:t>
        <a:bodyPr/>
        <a:lstStyle/>
        <a:p>
          <a:endParaRPr lang="en-US"/>
        </a:p>
      </dgm:t>
    </dgm:pt>
    <dgm:pt modelId="{2BC15A19-7418-40F6-92AE-E9F1944DD5EF}" type="sibTrans" cxnId="{7151555F-FCED-491E-961A-71B112A1C2E1}">
      <dgm:prSet/>
      <dgm:spPr/>
      <dgm:t>
        <a:bodyPr/>
        <a:lstStyle/>
        <a:p>
          <a:endParaRPr lang="en-US"/>
        </a:p>
      </dgm:t>
    </dgm:pt>
    <dgm:pt modelId="{35AD470E-F392-45E7-B87A-0E7AF4E998A4}">
      <dgm:prSet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dirty="0"/>
            <a:t>* Robust to overfitting with many features</a:t>
          </a:r>
        </a:p>
      </dgm:t>
    </dgm:pt>
    <dgm:pt modelId="{CB91EC34-9000-4B57-9350-7B303F0788FD}" type="parTrans" cxnId="{B8809C8D-44F9-42FC-B92F-5C07E3AEC78E}">
      <dgm:prSet/>
      <dgm:spPr/>
      <dgm:t>
        <a:bodyPr/>
        <a:lstStyle/>
        <a:p>
          <a:endParaRPr lang="en-US"/>
        </a:p>
      </dgm:t>
    </dgm:pt>
    <dgm:pt modelId="{CB9AA83E-DF32-48AA-9918-92D8E9091824}" type="sibTrans" cxnId="{B8809C8D-44F9-42FC-B92F-5C07E3AEC78E}">
      <dgm:prSet/>
      <dgm:spPr/>
      <dgm:t>
        <a:bodyPr/>
        <a:lstStyle/>
        <a:p>
          <a:endParaRPr lang="en-US"/>
        </a:p>
      </dgm:t>
    </dgm:pt>
    <dgm:pt modelId="{EB85EFED-4A28-4665-96CF-4AD1A2D26348}">
      <dgm:prSet/>
      <dgm:spPr/>
      <dgm:t>
        <a:bodyPr/>
        <a:lstStyle/>
        <a:p>
          <a:pPr>
            <a:buNone/>
          </a:pPr>
          <a:r>
            <a:rPr lang="en-US" dirty="0"/>
            <a:t>* Captures non-linear relationships between features</a:t>
          </a:r>
        </a:p>
      </dgm:t>
    </dgm:pt>
    <dgm:pt modelId="{3D936293-B731-471B-B990-F60952D6739A}" type="parTrans" cxnId="{6ACD54E1-FB1B-41B9-94E0-9446793A5BDA}">
      <dgm:prSet/>
      <dgm:spPr/>
      <dgm:t>
        <a:bodyPr/>
        <a:lstStyle/>
        <a:p>
          <a:endParaRPr lang="en-US"/>
        </a:p>
      </dgm:t>
    </dgm:pt>
    <dgm:pt modelId="{694C42A4-3980-435B-870B-FD3FDDFE13A4}" type="sibTrans" cxnId="{6ACD54E1-FB1B-41B9-94E0-9446793A5BDA}">
      <dgm:prSet/>
      <dgm:spPr/>
      <dgm:t>
        <a:bodyPr/>
        <a:lstStyle/>
        <a:p>
          <a:endParaRPr lang="en-US"/>
        </a:p>
      </dgm:t>
    </dgm:pt>
    <dgm:pt modelId="{AB7CEF0F-C351-4D9D-956E-C678846107C2}" type="pres">
      <dgm:prSet presAssocID="{1BE222EC-26F9-4B9D-9ACD-577C520AEA16}" presName="root" presStyleCnt="0">
        <dgm:presLayoutVars>
          <dgm:dir/>
          <dgm:resizeHandles val="exact"/>
        </dgm:presLayoutVars>
      </dgm:prSet>
      <dgm:spPr/>
    </dgm:pt>
    <dgm:pt modelId="{D9E38C88-8A57-45B8-BA33-6B914C496CF0}" type="pres">
      <dgm:prSet presAssocID="{F8E6A3D8-F32D-4F83-B055-8C4C0BCF923F}" presName="compNode" presStyleCnt="0"/>
      <dgm:spPr/>
    </dgm:pt>
    <dgm:pt modelId="{06C935AF-3FD5-4DF2-975D-62792BB8AAED}" type="pres">
      <dgm:prSet presAssocID="{F8E6A3D8-F32D-4F83-B055-8C4C0BCF923F}" presName="bgRect" presStyleLbl="bgShp" presStyleIdx="0" presStyleCnt="2" custLinFactNeighborY="-40826"/>
      <dgm:spPr/>
    </dgm:pt>
    <dgm:pt modelId="{C765732E-9542-4AB0-9FAC-16E93145CD07}" type="pres">
      <dgm:prSet presAssocID="{F8E6A3D8-F32D-4F83-B055-8C4C0BCF923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 tree"/>
        </a:ext>
      </dgm:extLst>
    </dgm:pt>
    <dgm:pt modelId="{F1FB20DF-BF95-448E-9A54-6907AD55C66D}" type="pres">
      <dgm:prSet presAssocID="{F8E6A3D8-F32D-4F83-B055-8C4C0BCF923F}" presName="spaceRect" presStyleCnt="0"/>
      <dgm:spPr/>
    </dgm:pt>
    <dgm:pt modelId="{A6C65EFD-952D-498B-BC41-6753FC5E16C2}" type="pres">
      <dgm:prSet presAssocID="{F8E6A3D8-F32D-4F83-B055-8C4C0BCF923F}" presName="parTx" presStyleLbl="revTx" presStyleIdx="0" presStyleCnt="3">
        <dgm:presLayoutVars>
          <dgm:chMax val="0"/>
          <dgm:chPref val="0"/>
        </dgm:presLayoutVars>
      </dgm:prSet>
      <dgm:spPr/>
    </dgm:pt>
    <dgm:pt modelId="{2D7C3929-CCC9-4416-8084-ACF3BD7FD098}" type="pres">
      <dgm:prSet presAssocID="{3FEBE513-938A-467E-9160-648CCE54B604}" presName="sibTrans" presStyleCnt="0"/>
      <dgm:spPr/>
    </dgm:pt>
    <dgm:pt modelId="{7B94CF8B-38CF-412F-A8F6-F0734517E9FB}" type="pres">
      <dgm:prSet presAssocID="{7F3F625A-FA35-4293-AD9B-A6677D641B71}" presName="compNode" presStyleCnt="0"/>
      <dgm:spPr/>
    </dgm:pt>
    <dgm:pt modelId="{7B7AA722-2597-41DF-89F6-B01C46A95582}" type="pres">
      <dgm:prSet presAssocID="{7F3F625A-FA35-4293-AD9B-A6677D641B71}" presName="bgRect" presStyleLbl="bgShp" presStyleIdx="1" presStyleCnt="2"/>
      <dgm:spPr/>
    </dgm:pt>
    <dgm:pt modelId="{48D075B3-115D-453E-B3E7-07296E976B61}" type="pres">
      <dgm:prSet presAssocID="{7F3F625A-FA35-4293-AD9B-A6677D641B7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active Sign"/>
        </a:ext>
      </dgm:extLst>
    </dgm:pt>
    <dgm:pt modelId="{4009249D-7C59-483D-9C7D-0568BE8DE5E3}" type="pres">
      <dgm:prSet presAssocID="{7F3F625A-FA35-4293-AD9B-A6677D641B71}" presName="spaceRect" presStyleCnt="0"/>
      <dgm:spPr/>
    </dgm:pt>
    <dgm:pt modelId="{4C12F2EA-3826-40BC-B1ED-88EC3D365ABA}" type="pres">
      <dgm:prSet presAssocID="{7F3F625A-FA35-4293-AD9B-A6677D641B71}" presName="parTx" presStyleLbl="revTx" presStyleIdx="1" presStyleCnt="3">
        <dgm:presLayoutVars>
          <dgm:chMax val="0"/>
          <dgm:chPref val="0"/>
        </dgm:presLayoutVars>
      </dgm:prSet>
      <dgm:spPr/>
    </dgm:pt>
    <dgm:pt modelId="{FE8B0023-5BF8-4CC1-9FB7-E9190F85F4AC}" type="pres">
      <dgm:prSet presAssocID="{7F3F625A-FA35-4293-AD9B-A6677D641B71}" presName="desTx" presStyleLbl="revTx" presStyleIdx="2" presStyleCnt="3" custScaleX="112204">
        <dgm:presLayoutVars/>
      </dgm:prSet>
      <dgm:spPr/>
    </dgm:pt>
  </dgm:ptLst>
  <dgm:cxnLst>
    <dgm:cxn modelId="{7151555F-FCED-491E-961A-71B112A1C2E1}" srcId="{1BE222EC-26F9-4B9D-9ACD-577C520AEA16}" destId="{7F3F625A-FA35-4293-AD9B-A6677D641B71}" srcOrd="1" destOrd="0" parTransId="{1DB79E2F-7083-4EEA-85E4-7B39F84A1A5A}" sibTransId="{2BC15A19-7418-40F6-92AE-E9F1944DD5EF}"/>
    <dgm:cxn modelId="{7B077D43-4AC6-4BFC-A5D9-88CFD8F75B94}" type="presOf" srcId="{1BE222EC-26F9-4B9D-9ACD-577C520AEA16}" destId="{AB7CEF0F-C351-4D9D-956E-C678846107C2}" srcOrd="0" destOrd="0" presId="urn:microsoft.com/office/officeart/2018/2/layout/IconVerticalSolidList"/>
    <dgm:cxn modelId="{41431A72-8E65-4AAF-A4F5-8A569C1C6489}" srcId="{1BE222EC-26F9-4B9D-9ACD-577C520AEA16}" destId="{F8E6A3D8-F32D-4F83-B055-8C4C0BCF923F}" srcOrd="0" destOrd="0" parTransId="{8D34B938-D710-41C0-B633-6227D4EAAD8F}" sibTransId="{3FEBE513-938A-467E-9160-648CCE54B604}"/>
    <dgm:cxn modelId="{8E4A817D-DFA6-4D5A-A745-5DAD05260931}" type="presOf" srcId="{F8E6A3D8-F32D-4F83-B055-8C4C0BCF923F}" destId="{A6C65EFD-952D-498B-BC41-6753FC5E16C2}" srcOrd="0" destOrd="0" presId="urn:microsoft.com/office/officeart/2018/2/layout/IconVerticalSolidList"/>
    <dgm:cxn modelId="{B8809C8D-44F9-42FC-B92F-5C07E3AEC78E}" srcId="{7F3F625A-FA35-4293-AD9B-A6677D641B71}" destId="{35AD470E-F392-45E7-B87A-0E7AF4E998A4}" srcOrd="0" destOrd="0" parTransId="{CB91EC34-9000-4B57-9350-7B303F0788FD}" sibTransId="{CB9AA83E-DF32-48AA-9918-92D8E9091824}"/>
    <dgm:cxn modelId="{CEA10090-E3FD-41CE-8217-FCF9DD1B2BAD}" type="presOf" srcId="{7F3F625A-FA35-4293-AD9B-A6677D641B71}" destId="{4C12F2EA-3826-40BC-B1ED-88EC3D365ABA}" srcOrd="0" destOrd="0" presId="urn:microsoft.com/office/officeart/2018/2/layout/IconVerticalSolidList"/>
    <dgm:cxn modelId="{F1DCBD9B-3D3F-4684-A54B-8DBFFF000544}" type="presOf" srcId="{EB85EFED-4A28-4665-96CF-4AD1A2D26348}" destId="{FE8B0023-5BF8-4CC1-9FB7-E9190F85F4AC}" srcOrd="0" destOrd="1" presId="urn:microsoft.com/office/officeart/2018/2/layout/IconVerticalSolidList"/>
    <dgm:cxn modelId="{4A7F92BB-8645-4E80-B3E2-713C8B934A90}" type="presOf" srcId="{35AD470E-F392-45E7-B87A-0E7AF4E998A4}" destId="{FE8B0023-5BF8-4CC1-9FB7-E9190F85F4AC}" srcOrd="0" destOrd="0" presId="urn:microsoft.com/office/officeart/2018/2/layout/IconVerticalSolidList"/>
    <dgm:cxn modelId="{6ACD54E1-FB1B-41B9-94E0-9446793A5BDA}" srcId="{7F3F625A-FA35-4293-AD9B-A6677D641B71}" destId="{EB85EFED-4A28-4665-96CF-4AD1A2D26348}" srcOrd="1" destOrd="0" parTransId="{3D936293-B731-471B-B990-F60952D6739A}" sibTransId="{694C42A4-3980-435B-870B-FD3FDDFE13A4}"/>
    <dgm:cxn modelId="{E5E57F3F-7C37-4004-AF93-2C4F69FEEFAD}" type="presParOf" srcId="{AB7CEF0F-C351-4D9D-956E-C678846107C2}" destId="{D9E38C88-8A57-45B8-BA33-6B914C496CF0}" srcOrd="0" destOrd="0" presId="urn:microsoft.com/office/officeart/2018/2/layout/IconVerticalSolidList"/>
    <dgm:cxn modelId="{471F0B43-509B-4128-9211-BDC62737894D}" type="presParOf" srcId="{D9E38C88-8A57-45B8-BA33-6B914C496CF0}" destId="{06C935AF-3FD5-4DF2-975D-62792BB8AAED}" srcOrd="0" destOrd="0" presId="urn:microsoft.com/office/officeart/2018/2/layout/IconVerticalSolidList"/>
    <dgm:cxn modelId="{8DCA5484-D725-473B-855F-C3A262453227}" type="presParOf" srcId="{D9E38C88-8A57-45B8-BA33-6B914C496CF0}" destId="{C765732E-9542-4AB0-9FAC-16E93145CD07}" srcOrd="1" destOrd="0" presId="urn:microsoft.com/office/officeart/2018/2/layout/IconVerticalSolidList"/>
    <dgm:cxn modelId="{EF3D699F-F290-4B02-8847-688461A067FE}" type="presParOf" srcId="{D9E38C88-8A57-45B8-BA33-6B914C496CF0}" destId="{F1FB20DF-BF95-448E-9A54-6907AD55C66D}" srcOrd="2" destOrd="0" presId="urn:microsoft.com/office/officeart/2018/2/layout/IconVerticalSolidList"/>
    <dgm:cxn modelId="{0C4C5DD1-7A78-4CFA-ABC2-D09738C54A90}" type="presParOf" srcId="{D9E38C88-8A57-45B8-BA33-6B914C496CF0}" destId="{A6C65EFD-952D-498B-BC41-6753FC5E16C2}" srcOrd="3" destOrd="0" presId="urn:microsoft.com/office/officeart/2018/2/layout/IconVerticalSolidList"/>
    <dgm:cxn modelId="{C21F67FE-46FD-4A6B-A48D-32CF903091C8}" type="presParOf" srcId="{AB7CEF0F-C351-4D9D-956E-C678846107C2}" destId="{2D7C3929-CCC9-4416-8084-ACF3BD7FD098}" srcOrd="1" destOrd="0" presId="urn:microsoft.com/office/officeart/2018/2/layout/IconVerticalSolidList"/>
    <dgm:cxn modelId="{78FA7F93-EEFD-4A44-A13E-91C2B71264B5}" type="presParOf" srcId="{AB7CEF0F-C351-4D9D-956E-C678846107C2}" destId="{7B94CF8B-38CF-412F-A8F6-F0734517E9FB}" srcOrd="2" destOrd="0" presId="urn:microsoft.com/office/officeart/2018/2/layout/IconVerticalSolidList"/>
    <dgm:cxn modelId="{94D98501-8E31-4A78-9777-18DAD93A3481}" type="presParOf" srcId="{7B94CF8B-38CF-412F-A8F6-F0734517E9FB}" destId="{7B7AA722-2597-41DF-89F6-B01C46A95582}" srcOrd="0" destOrd="0" presId="urn:microsoft.com/office/officeart/2018/2/layout/IconVerticalSolidList"/>
    <dgm:cxn modelId="{01E2A39D-EAB2-47F7-9C2B-79AE19587FE2}" type="presParOf" srcId="{7B94CF8B-38CF-412F-A8F6-F0734517E9FB}" destId="{48D075B3-115D-453E-B3E7-07296E976B61}" srcOrd="1" destOrd="0" presId="urn:microsoft.com/office/officeart/2018/2/layout/IconVerticalSolidList"/>
    <dgm:cxn modelId="{5FBF72AE-3175-4B9B-9A6C-593223303B2F}" type="presParOf" srcId="{7B94CF8B-38CF-412F-A8F6-F0734517E9FB}" destId="{4009249D-7C59-483D-9C7D-0568BE8DE5E3}" srcOrd="2" destOrd="0" presId="urn:microsoft.com/office/officeart/2018/2/layout/IconVerticalSolidList"/>
    <dgm:cxn modelId="{9F765738-F997-4774-B096-15BCEA9BD8CE}" type="presParOf" srcId="{7B94CF8B-38CF-412F-A8F6-F0734517E9FB}" destId="{4C12F2EA-3826-40BC-B1ED-88EC3D365ABA}" srcOrd="3" destOrd="0" presId="urn:microsoft.com/office/officeart/2018/2/layout/IconVerticalSolidList"/>
    <dgm:cxn modelId="{A40F964D-0F34-46B4-8E60-9F4CE0065DD3}" type="presParOf" srcId="{7B94CF8B-38CF-412F-A8F6-F0734517E9FB}" destId="{FE8B0023-5BF8-4CC1-9FB7-E9190F85F4AC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42010F-6D0C-4005-9562-FB7250A224C3}">
      <dsp:nvSpPr>
        <dsp:cNvPr id="0" name=""/>
        <dsp:cNvSpPr/>
      </dsp:nvSpPr>
      <dsp:spPr>
        <a:xfrm>
          <a:off x="0" y="0"/>
          <a:ext cx="8938260" cy="13054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 baseline="0" dirty="0"/>
            <a:t>Objective</a:t>
          </a:r>
          <a:r>
            <a:rPr lang="en-US" sz="2600" b="0" i="0" kern="1200" baseline="0" dirty="0"/>
            <a:t>: Predict breast cancer patient survival status using protein levels and clinical features.</a:t>
          </a:r>
          <a:endParaRPr lang="en-US" sz="2600" kern="1200" dirty="0"/>
        </a:p>
      </dsp:txBody>
      <dsp:txXfrm>
        <a:off x="38234" y="38234"/>
        <a:ext cx="7529629" cy="1228933"/>
      </dsp:txXfrm>
    </dsp:sp>
    <dsp:sp modelId="{38FEFB51-CE0C-4B17-8732-F7337118DBC1}">
      <dsp:nvSpPr>
        <dsp:cNvPr id="0" name=""/>
        <dsp:cNvSpPr/>
      </dsp:nvSpPr>
      <dsp:spPr>
        <a:xfrm>
          <a:off x="788669" y="1522968"/>
          <a:ext cx="8938260" cy="13054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 baseline="0"/>
            <a:t>Methodology</a:t>
          </a:r>
          <a:r>
            <a:rPr lang="en-US" sz="2600" b="0" i="0" kern="1200" baseline="0"/>
            <a:t>: Random Forest Classifier</a:t>
          </a:r>
          <a:endParaRPr lang="en-US" sz="2600" kern="1200"/>
        </a:p>
      </dsp:txBody>
      <dsp:txXfrm>
        <a:off x="826903" y="1561202"/>
        <a:ext cx="7224611" cy="1228933"/>
      </dsp:txXfrm>
    </dsp:sp>
    <dsp:sp modelId="{A9D5C1CE-5F01-44E2-9BCB-8D6CCBB562D3}">
      <dsp:nvSpPr>
        <dsp:cNvPr id="0" name=""/>
        <dsp:cNvSpPr/>
      </dsp:nvSpPr>
      <dsp:spPr>
        <a:xfrm>
          <a:off x="1577339" y="3045936"/>
          <a:ext cx="8938260" cy="13054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 baseline="0"/>
            <a:t>Key Deliverables</a:t>
          </a:r>
          <a:r>
            <a:rPr lang="en-US" sz="2600" b="0" i="0" kern="1200" baseline="0"/>
            <a:t>: Model performance metrics, feature importance analysis </a:t>
          </a:r>
          <a:endParaRPr lang="en-US" sz="2600" kern="1200"/>
        </a:p>
      </dsp:txBody>
      <dsp:txXfrm>
        <a:off x="1615573" y="3084170"/>
        <a:ext cx="7224611" cy="1228933"/>
      </dsp:txXfrm>
    </dsp:sp>
    <dsp:sp modelId="{7FEB0C83-8B06-478D-A3B1-2465F71FB640}">
      <dsp:nvSpPr>
        <dsp:cNvPr id="0" name=""/>
        <dsp:cNvSpPr/>
      </dsp:nvSpPr>
      <dsp:spPr>
        <a:xfrm>
          <a:off x="8089749" y="989929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280664" y="989929"/>
        <a:ext cx="466680" cy="638504"/>
      </dsp:txXfrm>
    </dsp:sp>
    <dsp:sp modelId="{1267A949-D321-40E2-9D87-8CCDD56FEB6D}">
      <dsp:nvSpPr>
        <dsp:cNvPr id="0" name=""/>
        <dsp:cNvSpPr/>
      </dsp:nvSpPr>
      <dsp:spPr>
        <a:xfrm>
          <a:off x="8878419" y="2504195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069334" y="2504195"/>
        <a:ext cx="466680" cy="6385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C935AF-3FD5-4DF2-975D-62792BB8AAED}">
      <dsp:nvSpPr>
        <dsp:cNvPr id="0" name=""/>
        <dsp:cNvSpPr/>
      </dsp:nvSpPr>
      <dsp:spPr>
        <a:xfrm>
          <a:off x="-147729" y="110322"/>
          <a:ext cx="10515600" cy="78839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65732E-9542-4AB0-9FAC-16E93145CD07}">
      <dsp:nvSpPr>
        <dsp:cNvPr id="0" name=""/>
        <dsp:cNvSpPr/>
      </dsp:nvSpPr>
      <dsp:spPr>
        <a:xfrm>
          <a:off x="90759" y="609580"/>
          <a:ext cx="433616" cy="4336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65EFD-952D-498B-BC41-6753FC5E16C2}">
      <dsp:nvSpPr>
        <dsp:cNvPr id="0" name=""/>
        <dsp:cNvSpPr/>
      </dsp:nvSpPr>
      <dsp:spPr>
        <a:xfrm>
          <a:off x="762864" y="432191"/>
          <a:ext cx="9603224" cy="788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38" tIns="83438" rIns="83438" bIns="8343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Model Chosen</a:t>
          </a:r>
          <a:r>
            <a:rPr lang="en-US" sz="2500" kern="1200" dirty="0"/>
            <a:t>: Random Forest Classifier</a:t>
          </a:r>
        </a:p>
      </dsp:txBody>
      <dsp:txXfrm>
        <a:off x="762864" y="432191"/>
        <a:ext cx="9603224" cy="788393"/>
      </dsp:txXfrm>
    </dsp:sp>
    <dsp:sp modelId="{7B7AA722-2597-41DF-89F6-B01C46A95582}">
      <dsp:nvSpPr>
        <dsp:cNvPr id="0" name=""/>
        <dsp:cNvSpPr/>
      </dsp:nvSpPr>
      <dsp:spPr>
        <a:xfrm>
          <a:off x="-147729" y="1417683"/>
          <a:ext cx="10515600" cy="78839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D075B3-115D-453E-B3E7-07296E976B61}">
      <dsp:nvSpPr>
        <dsp:cNvPr id="0" name=""/>
        <dsp:cNvSpPr/>
      </dsp:nvSpPr>
      <dsp:spPr>
        <a:xfrm>
          <a:off x="90759" y="1595071"/>
          <a:ext cx="433616" cy="4336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12F2EA-3826-40BC-B1ED-88EC3D365ABA}">
      <dsp:nvSpPr>
        <dsp:cNvPr id="0" name=""/>
        <dsp:cNvSpPr/>
      </dsp:nvSpPr>
      <dsp:spPr>
        <a:xfrm>
          <a:off x="762864" y="1417683"/>
          <a:ext cx="4732020" cy="788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38" tIns="83438" rIns="83438" bIns="8343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Reasoning</a:t>
          </a:r>
          <a:r>
            <a:rPr lang="en-US" sz="2500" kern="1200"/>
            <a:t>:</a:t>
          </a:r>
        </a:p>
      </dsp:txBody>
      <dsp:txXfrm>
        <a:off x="762864" y="1417683"/>
        <a:ext cx="4732020" cy="788393"/>
      </dsp:txXfrm>
    </dsp:sp>
    <dsp:sp modelId="{FE8B0023-5BF8-4CC1-9FB7-E9190F85F4AC}">
      <dsp:nvSpPr>
        <dsp:cNvPr id="0" name=""/>
        <dsp:cNvSpPr/>
      </dsp:nvSpPr>
      <dsp:spPr>
        <a:xfrm>
          <a:off x="5197643" y="1417683"/>
          <a:ext cx="5465686" cy="788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38" tIns="83438" rIns="83438" bIns="83438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500" kern="1200" dirty="0"/>
            <a:t>* Robust to overfitting with many features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* Captures non-linear relationships between features</a:t>
          </a:r>
        </a:p>
      </dsp:txBody>
      <dsp:txXfrm>
        <a:off x="5197643" y="1417683"/>
        <a:ext cx="5465686" cy="7883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3D6640C-F6A0-4351-856B-14836F234E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280B7B-2795-4857-B84E-9C600536AE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20AE1-5DBC-4417-A73B-5F29B67C532C}" type="datetimeFigureOut">
              <a:rPr lang="en-US" smtClean="0"/>
              <a:t>11/11/2024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3ACD6-6E00-4BE1-A684-34A6BD202E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F20A5-CEF2-4B11-A0A4-0F4BC0BD64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22411-A9A9-4A09-A341-69C657AB42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888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6A9CD-5E57-4C86-B862-09CA519924BA}" type="datetimeFigureOut">
              <a:rPr lang="en-US" smtClean="0"/>
              <a:t>11/11/2024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004F4-F240-48F9-8AE1-486585C7F0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170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473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39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645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vklfjvfjvjfjvjfvjfevjefvjdvokdfpvfkvofkvfe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32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866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8ED5-AEFE-4443-9040-726EF6690995}" type="datetime1">
              <a:rPr lang="en-US" smtClean="0"/>
              <a:t>11/11/2024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Horisont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E4FD2CFF-0F3D-42BB-BBFF-903727B32640}"/>
              </a:ext>
            </a:extLst>
          </p:cNvPr>
          <p:cNvSpPr/>
          <p:nvPr userDrawn="1"/>
        </p:nvSpPr>
        <p:spPr>
          <a:xfrm>
            <a:off x="0" y="1562188"/>
            <a:ext cx="11269980" cy="2359660"/>
          </a:xfrm>
          <a:custGeom>
            <a:avLst/>
            <a:gdLst/>
            <a:ahLst/>
            <a:cxnLst/>
            <a:rect l="l" t="t" r="r" b="b"/>
            <a:pathLst>
              <a:path w="11269980" h="2359660">
                <a:moveTo>
                  <a:pt x="0" y="2359152"/>
                </a:moveTo>
                <a:lnTo>
                  <a:pt x="11269980" y="2359152"/>
                </a:lnTo>
                <a:lnTo>
                  <a:pt x="11269980" y="0"/>
                </a:lnTo>
                <a:lnTo>
                  <a:pt x="0" y="0"/>
                </a:lnTo>
                <a:lnTo>
                  <a:pt x="0" y="2359152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133087"/>
            <a:ext cx="10431780" cy="2043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smtClean="0"/>
              <a:t>11/11/2024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C1B0D46C-2987-401A-A0C4-CFB6F73E9D2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44296" y="1788579"/>
            <a:ext cx="10425684" cy="190687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8197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AB8B54-69CD-4C57-8DBB-02A0E09851DD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17362"/>
            <a:ext cx="3932237" cy="1302111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52419" y="1887801"/>
            <a:ext cx="4057961" cy="143123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smtClean="0"/>
              <a:t>11/11/2024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28">
            <a:extLst>
              <a:ext uri="{FF2B5EF4-FFF2-40B4-BE49-F238E27FC236}">
                <a16:creationId xmlns:a16="http://schemas.microsoft.com/office/drawing/2014/main" id="{2EB2F967-97B6-4CA8-B3E7-5FF7CA2BDD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44273" y="1883115"/>
            <a:ext cx="576000" cy="576000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8">
            <a:extLst>
              <a:ext uri="{FF2B5EF4-FFF2-40B4-BE49-F238E27FC236}">
                <a16:creationId xmlns:a16="http://schemas.microsoft.com/office/drawing/2014/main" id="{5E78E133-FE09-456A-8463-9EFAC6ADE2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4273" y="3573118"/>
            <a:ext cx="576000" cy="576000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F0C3496-EA4B-43E5-9704-968F80A8552C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1552418" y="3575461"/>
            <a:ext cx="4057961" cy="143123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8">
            <a:extLst>
              <a:ext uri="{FF2B5EF4-FFF2-40B4-BE49-F238E27FC236}">
                <a16:creationId xmlns:a16="http://schemas.microsoft.com/office/drawing/2014/main" id="{13414E14-9FEB-40F8-AE6E-319637A8F1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44273" y="5263121"/>
            <a:ext cx="576000" cy="576000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EC97C88-8B4C-4665-845B-95CE8F237779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1552418" y="5263122"/>
            <a:ext cx="4057961" cy="77572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806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561F-7E45-400C-8758-912CDFE9410A}" type="datetime1">
              <a:rPr lang="en-US" smtClean="0"/>
              <a:t>11/11/2024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4BC7-4CDB-41D7-81AF-9CE8473FF4B8}" type="datetime1">
              <a:rPr lang="en-US" smtClean="0"/>
              <a:t>11/11/2024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smtClean="0"/>
              <a:t>11/11/2024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smtClean="0"/>
              <a:t>11/11/2024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379E-9B58-41EA-B928-5B1C8436A60E}" type="datetime1">
              <a:rPr lang="en-US" smtClean="0"/>
              <a:t>11/11/2024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371-51FE-4D99-BD87-6A650FCE519D}" type="datetime1">
              <a:rPr lang="en-US" smtClean="0"/>
              <a:t>11/11/2024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8CFF-A1C0-4B6C-AA8D-BE72CB14468D}" type="datetime1">
              <a:rPr lang="en-US" smtClean="0"/>
              <a:t>11/11/2024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smtClean="0"/>
              <a:t>11/11/2024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591E0-5367-4F2F-9C30-2087D79A846D}" type="datetime1">
              <a:rPr lang="en-US" noProof="0" smtClean="0"/>
              <a:t>11/11/2024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 descr="Blue rectangle">
            <a:extLst>
              <a:ext uri="{FF2B5EF4-FFF2-40B4-BE49-F238E27FC236}">
                <a16:creationId xmlns:a16="http://schemas.microsoft.com/office/drawing/2014/main" id="{482BBC39-5D4C-4E24-ADB1-5FFFBA7198D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3"/>
            <a:srcRect/>
            <a:stretch>
              <a:fillRect l="-12" r="-12"/>
            </a:stretch>
          </a:blip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" name="object 3" descr="People with documents">
            <a:extLst>
              <a:ext uri="{FF2B5EF4-FFF2-40B4-BE49-F238E27FC236}">
                <a16:creationId xmlns:a16="http://schemas.microsoft.com/office/drawing/2014/main" id="{0CA2E80D-F3EC-4A5F-8E65-56FEA206EE0F}"/>
              </a:ext>
            </a:extLst>
          </p:cNvPr>
          <p:cNvSpPr/>
          <p:nvPr/>
        </p:nvSpPr>
        <p:spPr>
          <a:xfrm>
            <a:off x="127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6C91D-4B22-49F1-9A0B-ABEB9E1F5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08518"/>
            <a:ext cx="9144000" cy="2128049"/>
          </a:xfrm>
        </p:spPr>
        <p:txBody>
          <a:bodyPr>
            <a:normAutofit fontScale="90000"/>
          </a:bodyPr>
          <a:lstStyle/>
          <a:p>
            <a:pPr>
              <a:lnSpc>
                <a:spcPct val="125000"/>
              </a:lnSpc>
            </a:pPr>
            <a:r>
              <a:rPr lang="en-US" sz="3600" dirty="0">
                <a:solidFill>
                  <a:schemeClr val="bg1"/>
                </a:solidFill>
                <a:latin typeface="Gill Sans MT" panose="020B0502020104020203" pitchFamily="34" charset="0"/>
              </a:rPr>
              <a:t>PREDICTING BREAST CANCER PATIENT STATUS BASED ON PROTEIN LEVELS AND CLINICAL FEATURES</a:t>
            </a:r>
            <a:br>
              <a:rPr lang="en-US" sz="3600" dirty="0">
                <a:solidFill>
                  <a:schemeClr val="bg1"/>
                </a:solidFill>
                <a:latin typeface="Gill Sans MT" panose="020B0502020104020203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Gill Sans MT" panose="020B0502020104020203" pitchFamily="34" charset="0"/>
              </a:rPr>
              <a:t>USING RANDOM FOR</a:t>
            </a:r>
            <a:r>
              <a:rPr lang="en-US" sz="3600" dirty="0">
                <a:latin typeface="Gill Sans MT" panose="020B0502020104020203" pitchFamily="34" charset="0"/>
              </a:rPr>
              <a:t>EST CLASSIFIER</a:t>
            </a:r>
            <a:endParaRPr lang="en-US" sz="3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CF06A-B594-4BA2-8B1E-D649096D7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3342" y="4398143"/>
            <a:ext cx="3888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 lnSpcReduction="10000"/>
          </a:bodyPr>
          <a:lstStyle/>
          <a:p>
            <a:r>
              <a:rPr lang="en-US" dirty="0"/>
              <a:t>BHARGAV IPPA</a:t>
            </a:r>
          </a:p>
          <a:p>
            <a:r>
              <a:rPr lang="en-US" sz="2500" b="1" i="1" spc="65" dirty="0">
                <a:solidFill>
                  <a:schemeClr val="accent1"/>
                </a:solidFill>
                <a:latin typeface="Arial"/>
                <a:cs typeface="Arial"/>
              </a:rPr>
              <a:t>T00704580</a:t>
            </a:r>
          </a:p>
        </p:txBody>
      </p:sp>
      <p:sp>
        <p:nvSpPr>
          <p:cNvPr id="6" name="object 7" descr="Beige rectangle">
            <a:extLst>
              <a:ext uri="{FF2B5EF4-FFF2-40B4-BE49-F238E27FC236}">
                <a16:creationId xmlns:a16="http://schemas.microsoft.com/office/drawing/2014/main" id="{B36975AA-C62E-46BE-9382-E2CF56FDF817}"/>
              </a:ext>
            </a:extLst>
          </p:cNvPr>
          <p:cNvSpPr/>
          <p:nvPr/>
        </p:nvSpPr>
        <p:spPr>
          <a:xfrm flipV="1">
            <a:off x="1661652" y="3469285"/>
            <a:ext cx="8908025" cy="60495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556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5711-A95F-3BB3-6B51-4C370C74B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9DDE4-010D-2AC1-8345-387EB3C2E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658"/>
            <a:ext cx="10515600" cy="45743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Improvement Areas:</a:t>
            </a:r>
          </a:p>
          <a:p>
            <a:r>
              <a:rPr lang="en-US" sz="2000" b="1" dirty="0"/>
              <a:t>Class Imbalance</a:t>
            </a:r>
            <a:r>
              <a:rPr lang="en-US" sz="2000" dirty="0"/>
              <a:t>: Techniques like SMOTE (Synthetic Minority Over-sampling Technique) could improve classification of "Dead" cases.</a:t>
            </a:r>
          </a:p>
          <a:p>
            <a:r>
              <a:rPr lang="en-US" sz="2000" b="1" dirty="0"/>
              <a:t>Alternative Models: </a:t>
            </a:r>
            <a:r>
              <a:rPr lang="en-US" sz="2000" dirty="0"/>
              <a:t>Exploring other models like Gradient Boosting or SVMs which can handle certain patterns in the data.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b="1" dirty="0"/>
              <a:t>Additional Analysis:</a:t>
            </a:r>
          </a:p>
          <a:p>
            <a:r>
              <a:rPr lang="en-US" sz="2000" b="1" dirty="0"/>
              <a:t>Time-Series Analysis</a:t>
            </a:r>
          </a:p>
          <a:p>
            <a:r>
              <a:rPr lang="en-US" sz="2000" b="1" dirty="0"/>
              <a:t>Feature Engineering</a:t>
            </a:r>
          </a:p>
          <a:p>
            <a:pPr marL="0" indent="0">
              <a:buNone/>
            </a:pPr>
            <a:endParaRPr lang="en-US" sz="2000" dirty="0"/>
          </a:p>
          <a:p>
            <a:endParaRPr lang="en-IN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5DF1A4-6B24-077A-61EF-09B607DD3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F64475E-6868-43B8-17FB-387342F57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666" y="5303674"/>
            <a:ext cx="9748683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Alternative Models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Explore other models like Gradient Boosting or SVMs, which may better handle certain patterns in the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234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 descr="Beige rectangle">
            <a:extLst>
              <a:ext uri="{FF2B5EF4-FFF2-40B4-BE49-F238E27FC236}">
                <a16:creationId xmlns:a16="http://schemas.microsoft.com/office/drawing/2014/main" id="{B0C70F64-F3E5-413B-AF4F-E15CE944B761}"/>
              </a:ext>
            </a:extLst>
          </p:cNvPr>
          <p:cNvSpPr/>
          <p:nvPr/>
        </p:nvSpPr>
        <p:spPr>
          <a:xfrm>
            <a:off x="931203" y="2894901"/>
            <a:ext cx="4176000" cy="0"/>
          </a:xfrm>
          <a:custGeom>
            <a:avLst/>
            <a:gdLst/>
            <a:ahLst/>
            <a:cxnLst/>
            <a:rect l="l" t="t" r="r" b="b"/>
            <a:pathLst>
              <a:path w="4206240">
                <a:moveTo>
                  <a:pt x="0" y="0"/>
                </a:moveTo>
                <a:lnTo>
                  <a:pt x="420624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43A5E-77DF-44FD-800D-158434A3A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1559"/>
            <a:ext cx="4859215" cy="1325563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THANK YOU!</a:t>
            </a:r>
            <a:endParaRPr lang="en-US" sz="5000" dirty="0"/>
          </a:p>
        </p:txBody>
      </p:sp>
      <p:pic>
        <p:nvPicPr>
          <p:cNvPr id="11" name="Picture 10" descr="A hand holding a circular object with icons&#10;&#10;Description automatically generated">
            <a:extLst>
              <a:ext uri="{FF2B5EF4-FFF2-40B4-BE49-F238E27FC236}">
                <a16:creationId xmlns:a16="http://schemas.microsoft.com/office/drawing/2014/main" id="{E9755C42-8D6F-A562-A488-633AE72541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049729"/>
          </a:xfrm>
          <a:prstGeom prst="rect">
            <a:avLst/>
          </a:prstGeom>
        </p:spPr>
      </p:pic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75203500-A21E-7AD7-4D8D-386B191C507B}"/>
              </a:ext>
            </a:extLst>
          </p:cNvPr>
          <p:cNvSpPr txBox="1">
            <a:spLocks/>
          </p:cNvSpPr>
          <p:nvPr/>
        </p:nvSpPr>
        <p:spPr>
          <a:xfrm>
            <a:off x="1877960" y="5368258"/>
            <a:ext cx="8780208" cy="1489742"/>
          </a:xfrm>
          <a:prstGeom prst="rect">
            <a:avLst/>
          </a:prstGeom>
          <a:solidFill>
            <a:schemeClr val="accent2"/>
          </a:solidFill>
        </p:spPr>
        <p:txBody>
          <a:bodyPr lIns="1548000" tIns="216000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en-US" sz="2500" b="1" dirty="0">
                <a:solidFill>
                  <a:schemeClr val="bg2">
                    <a:alpha val="50000"/>
                  </a:schemeClr>
                </a:solidFill>
              </a:rPr>
              <a:t>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6ACCC7-2947-65F0-B80E-7F485FC0E712}"/>
              </a:ext>
            </a:extLst>
          </p:cNvPr>
          <p:cNvSpPr txBox="1"/>
          <p:nvPr/>
        </p:nvSpPr>
        <p:spPr>
          <a:xfrm>
            <a:off x="4218038" y="5555225"/>
            <a:ext cx="49751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4869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1C8BA-9D86-823E-1501-12571F008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sz="4000" dirty="0"/>
              <a:t>Project Overview</a:t>
            </a:r>
            <a:endParaRPr lang="en-IN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E9DE49-D981-D7BF-66D9-8263449E6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8844" y="6174902"/>
            <a:ext cx="35711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2EE24B5-652C-4DB5-B7C3-B5BBEC1280B1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7" name="Rectangle 1">
            <a:extLst>
              <a:ext uri="{FF2B5EF4-FFF2-40B4-BE49-F238E27FC236}">
                <a16:creationId xmlns:a16="http://schemas.microsoft.com/office/drawing/2014/main" id="{BB57A910-7905-A2AF-AEA5-50E7D6CB49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62676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8428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43ED9-C255-1811-E673-554175B5B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4066"/>
          </a:xfrm>
        </p:spPr>
        <p:txBody>
          <a:bodyPr>
            <a:normAutofit/>
          </a:bodyPr>
          <a:lstStyle/>
          <a:p>
            <a:r>
              <a:rPr lang="en-IN" sz="4000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DC153-0924-506F-B482-DDA25817E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Dataset</a:t>
            </a:r>
            <a:r>
              <a:rPr lang="en-US" sz="2000" dirty="0"/>
              <a:t>: Breast cancer patient data with clinical and protein features</a:t>
            </a: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80BFC-2D16-B952-ECD8-C3F027CC8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9AB9B8B-C513-D96E-940C-843FC9DC61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44" y="2717834"/>
            <a:ext cx="11680723" cy="244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505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3" descr="Beige rectangle">
            <a:extLst>
              <a:ext uri="{FF2B5EF4-FFF2-40B4-BE49-F238E27FC236}">
                <a16:creationId xmlns:a16="http://schemas.microsoft.com/office/drawing/2014/main" id="{C6CF32E2-A869-4259-A659-5EEE6BDA3B59}"/>
              </a:ext>
            </a:extLst>
          </p:cNvPr>
          <p:cNvSpPr/>
          <p:nvPr/>
        </p:nvSpPr>
        <p:spPr>
          <a:xfrm>
            <a:off x="579775" y="472492"/>
            <a:ext cx="4051368" cy="5913017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4" name="Oval 13" descr="Beige oval">
            <a:extLst>
              <a:ext uri="{FF2B5EF4-FFF2-40B4-BE49-F238E27FC236}">
                <a16:creationId xmlns:a16="http://schemas.microsoft.com/office/drawing/2014/main" id="{B8809DE3-0F1D-442A-8935-B40AD580864B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bject 6" descr="Blue rectangle">
            <a:extLst>
              <a:ext uri="{FF2B5EF4-FFF2-40B4-BE49-F238E27FC236}">
                <a16:creationId xmlns:a16="http://schemas.microsoft.com/office/drawing/2014/main" id="{882E2F92-EB16-4B55-B49A-3C6AB7B2BF30}"/>
              </a:ext>
            </a:extLst>
          </p:cNvPr>
          <p:cNvSpPr/>
          <p:nvPr/>
        </p:nvSpPr>
        <p:spPr>
          <a:xfrm>
            <a:off x="911225" y="836613"/>
            <a:ext cx="5184775" cy="5184775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2303BC-9A39-470F-8733-A268BC16B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9723" y="1900048"/>
            <a:ext cx="4770591" cy="646604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DATA PREPROCESSING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936ED-4D5A-4897-BFCD-65082B328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72476" y="2920180"/>
            <a:ext cx="4406982" cy="1386239"/>
          </a:xfrm>
        </p:spPr>
        <p:txBody>
          <a:bodyPr/>
          <a:lstStyle/>
          <a:p>
            <a:r>
              <a:rPr lang="en-IN" b="1" dirty="0"/>
              <a:t>Handling Missing Data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2D5CA-E2DA-4224-B2BC-C872D2EF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4</a:t>
            </a:fld>
            <a:endParaRPr lang="en-US" dirty="0"/>
          </a:p>
        </p:txBody>
      </p:sp>
      <p:pic>
        <p:nvPicPr>
          <p:cNvPr id="28" name="Picture Placeholder 27" descr="Check icon">
            <a:extLst>
              <a:ext uri="{FF2B5EF4-FFF2-40B4-BE49-F238E27FC236}">
                <a16:creationId xmlns:a16="http://schemas.microsoft.com/office/drawing/2014/main" id="{3CDD98F8-113E-4FB2-A33D-039AFCD9C225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9726" y="2708434"/>
            <a:ext cx="720000" cy="720000"/>
          </a:xfrm>
        </p:spPr>
      </p:pic>
      <p:pic>
        <p:nvPicPr>
          <p:cNvPr id="30" name="Picture Placeholder 29" descr="Check icon">
            <a:extLst>
              <a:ext uri="{FF2B5EF4-FFF2-40B4-BE49-F238E27FC236}">
                <a16:creationId xmlns:a16="http://schemas.microsoft.com/office/drawing/2014/main" id="{3CFFE792-5644-4DB8-9A25-D855F9B155E1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9726" y="3483770"/>
            <a:ext cx="720000" cy="719999"/>
          </a:xfr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3A22FC4-1B49-46F9-A55E-33AACF2DEBBB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2072475" y="3638054"/>
            <a:ext cx="4057961" cy="472239"/>
          </a:xfrm>
        </p:spPr>
        <p:txBody>
          <a:bodyPr/>
          <a:lstStyle/>
          <a:p>
            <a:r>
              <a:rPr lang="en-IN" b="1" dirty="0"/>
              <a:t>Categorical Encoding</a:t>
            </a:r>
            <a:endParaRPr lang="en-US" b="1" dirty="0"/>
          </a:p>
        </p:txBody>
      </p:sp>
      <p:pic>
        <p:nvPicPr>
          <p:cNvPr id="32" name="Picture Placeholder 31" descr="Check icon">
            <a:extLst>
              <a:ext uri="{FF2B5EF4-FFF2-40B4-BE49-F238E27FC236}">
                <a16:creationId xmlns:a16="http://schemas.microsoft.com/office/drawing/2014/main" id="{A80E0D18-9ED0-4449-BE73-35CBF01D1A4D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9726" y="4259105"/>
            <a:ext cx="720000" cy="719999"/>
          </a:xfr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3C06E93-5E4C-46CA-9FB4-1640A2DC1748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2072475" y="4433825"/>
            <a:ext cx="4057961" cy="402241"/>
          </a:xfrm>
        </p:spPr>
        <p:txBody>
          <a:bodyPr/>
          <a:lstStyle/>
          <a:p>
            <a:r>
              <a:rPr lang="en-IN" b="1" dirty="0"/>
              <a:t>Data Split</a:t>
            </a:r>
            <a:endParaRPr lang="en-US" b="1" dirty="0"/>
          </a:p>
        </p:txBody>
      </p:sp>
      <p:sp>
        <p:nvSpPr>
          <p:cNvPr id="15" name="object 27" descr="Beige rectangle">
            <a:extLst>
              <a:ext uri="{FF2B5EF4-FFF2-40B4-BE49-F238E27FC236}">
                <a16:creationId xmlns:a16="http://schemas.microsoft.com/office/drawing/2014/main" id="{C5B67D68-F2A3-48A2-B2A0-C9DF8BA55D80}"/>
              </a:ext>
            </a:extLst>
          </p:cNvPr>
          <p:cNvSpPr/>
          <p:nvPr/>
        </p:nvSpPr>
        <p:spPr>
          <a:xfrm flipV="1">
            <a:off x="1473385" y="2395266"/>
            <a:ext cx="4032000" cy="75489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13" name="Picture Placeholder 12" descr="A screenshot of a computer">
            <a:extLst>
              <a:ext uri="{FF2B5EF4-FFF2-40B4-BE49-F238E27FC236}">
                <a16:creationId xmlns:a16="http://schemas.microsoft.com/office/drawing/2014/main" id="{F65A4579-EC29-C026-EF37-04686261AFB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7026" t="-8379" r="-33046" b="-17297"/>
          <a:stretch/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2824039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646BB-EB01-1129-BEE8-74DF20E4A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3970"/>
          </a:xfrm>
        </p:spPr>
        <p:txBody>
          <a:bodyPr anchor="ctr">
            <a:normAutofit/>
          </a:bodyPr>
          <a:lstStyle/>
          <a:p>
            <a:r>
              <a:rPr lang="en-IN" sz="4000" dirty="0"/>
              <a:t>Model Selection and Training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70803-6508-959B-9B9A-9A61014F4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8844" y="6174902"/>
            <a:ext cx="35711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2EE24B5-652C-4DB5-B7C3-B5BBEC1280B1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2033198-F708-2A50-B713-E701B5C260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4568747"/>
              </p:ext>
            </p:extLst>
          </p:nvPr>
        </p:nvGraphicFramePr>
        <p:xfrm>
          <a:off x="838200" y="1319135"/>
          <a:ext cx="10515600" cy="2638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623C9211-9D63-D8DB-2612-130DE646B5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40" y="4407108"/>
            <a:ext cx="7567295" cy="210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22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2C492-A151-0CA3-6ECB-A5C873EFE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Model Performance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51C43-052C-3725-A4B3-D4CB6BA21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9806"/>
            <a:ext cx="10515600" cy="4407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Metrics Overview</a:t>
            </a:r>
          </a:p>
          <a:p>
            <a:pPr marL="0" indent="0">
              <a:buNone/>
            </a:pPr>
            <a:endParaRPr lang="en-IN" sz="2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9EA7C-BBCE-A622-74DD-6E60EA9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643F2D3-3F22-FD9C-04BD-685E7BE2E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45" y="2309670"/>
            <a:ext cx="5881074" cy="382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603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CED89A-6832-D1FB-209E-2D5249AF0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8844" y="6174902"/>
            <a:ext cx="35711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2EE24B5-652C-4DB5-B7C3-B5BBEC1280B1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7849E458-00E5-AFEA-7947-3E30A673A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Confusion Matrix</a:t>
            </a:r>
          </a:p>
        </p:txBody>
      </p:sp>
      <p:pic>
        <p:nvPicPr>
          <p:cNvPr id="9" name="Picture Placeholder 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8F6FE0DB-F4FC-754C-485A-B7654BB7FCE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241" y="1742807"/>
            <a:ext cx="5431109" cy="2043875"/>
          </a:xfrm>
          <a:noFill/>
        </p:spPr>
      </p:pic>
      <p:pic>
        <p:nvPicPr>
          <p:cNvPr id="3" name="Picture 2" descr="A graph showing a comparison of a forest model&#10;&#10;Description automatically generated">
            <a:extLst>
              <a:ext uri="{FF2B5EF4-FFF2-40B4-BE49-F238E27FC236}">
                <a16:creationId xmlns:a16="http://schemas.microsoft.com/office/drawing/2014/main" id="{03812DAD-65E9-2771-6FD3-322C722A4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830" y="987622"/>
            <a:ext cx="5278616" cy="464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398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750891-B331-46E3-89A1-0996C3679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Feature Importance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C5A228-0BB3-460B-97CB-3667DC43D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object 18" descr="Beige rectangle">
            <a:extLst>
              <a:ext uri="{FF2B5EF4-FFF2-40B4-BE49-F238E27FC236}">
                <a16:creationId xmlns:a16="http://schemas.microsoft.com/office/drawing/2014/main" id="{31A1F953-41C3-4B9E-9EA3-26087E184E71}"/>
              </a:ext>
            </a:extLst>
          </p:cNvPr>
          <p:cNvSpPr/>
          <p:nvPr/>
        </p:nvSpPr>
        <p:spPr>
          <a:xfrm>
            <a:off x="942535" y="1337303"/>
            <a:ext cx="4819168" cy="58877"/>
          </a:xfrm>
          <a:custGeom>
            <a:avLst/>
            <a:gdLst/>
            <a:ahLst/>
            <a:cxnLst/>
            <a:rect l="l" t="t" r="r" b="b"/>
            <a:pathLst>
              <a:path w="3218815">
                <a:moveTo>
                  <a:pt x="0" y="0"/>
                </a:moveTo>
                <a:lnTo>
                  <a:pt x="3218395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5" name="Picture 4" descr="A graph with blue and white bars&#10;&#10;Description automatically generated">
            <a:extLst>
              <a:ext uri="{FF2B5EF4-FFF2-40B4-BE49-F238E27FC236}">
                <a16:creationId xmlns:a16="http://schemas.microsoft.com/office/drawing/2014/main" id="{B4D2A4C2-60FA-F512-848A-BE76E2AF0B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083" y="2034876"/>
            <a:ext cx="9208117" cy="44652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1EE4A4-EABB-EDF1-50E0-E8DCC9FCFC63}"/>
              </a:ext>
            </a:extLst>
          </p:cNvPr>
          <p:cNvSpPr txBox="1"/>
          <p:nvPr/>
        </p:nvSpPr>
        <p:spPr>
          <a:xfrm>
            <a:off x="5437239" y="1553496"/>
            <a:ext cx="2839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Top Contributing Features</a:t>
            </a:r>
          </a:p>
        </p:txBody>
      </p:sp>
    </p:spTree>
    <p:extLst>
      <p:ext uri="{BB962C8B-B14F-4D97-AF65-F5344CB8AC3E}">
        <p14:creationId xmlns:p14="http://schemas.microsoft.com/office/powerpoint/2010/main" val="1617733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2ADA5-9E9B-CD3A-7460-48542F1C6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Conclusion and Insights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EC032-574A-6FD5-65C2-EB527A438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7FEFC6B-0688-C54F-BE59-8E644D987F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95517" y="1631775"/>
            <a:ext cx="8369599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Findings: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achieved high recall; all "Alive" cases correctly identified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Protein levels and certain clinical features strongly influence predictions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Considerations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Addressing the misclassification of "Dead" cases might improve model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533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4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45022061_Professional services marketing plan_SL_V1" id="{B214D568-CC3C-4109-877A-D7A12976D35F}" vid="{D425069E-A49A-4A86-9A62-1864F0635A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118CE8-9293-4220-BA3B-5D353B13ABC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2DDA16B-F3AC-4A5B-9F5F-6F5A8F47A9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26FE2C-7640-4BF0-9D68-FDFD4151FD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Professional services marketing plan</Template>
  <TotalTime>2012</TotalTime>
  <Words>247</Words>
  <Application>Microsoft Office PowerPoint</Application>
  <PresentationFormat>Widescreen</PresentationFormat>
  <Paragraphs>58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</vt:lpstr>
      <vt:lpstr>Calibri</vt:lpstr>
      <vt:lpstr>Gill Sans MT</vt:lpstr>
      <vt:lpstr>Wingdings</vt:lpstr>
      <vt:lpstr>Office Theme</vt:lpstr>
      <vt:lpstr>PREDICTING BREAST CANCER PATIENT STATUS BASED ON PROTEIN LEVELS AND CLINICAL FEATURES USING RANDOM FOREST CLASSIFIER</vt:lpstr>
      <vt:lpstr>Project Overview</vt:lpstr>
      <vt:lpstr>Dataset Description</vt:lpstr>
      <vt:lpstr>DATA PREPROCESSING</vt:lpstr>
      <vt:lpstr>Model Selection and Training</vt:lpstr>
      <vt:lpstr>Model Performance</vt:lpstr>
      <vt:lpstr>Confusion Matrix</vt:lpstr>
      <vt:lpstr>Feature Importance</vt:lpstr>
      <vt:lpstr>Conclusion and Insights</vt:lpstr>
      <vt:lpstr>Future Work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Bhargav Ippa</dc:creator>
  <cp:lastModifiedBy>Bhargav Ippa</cp:lastModifiedBy>
  <cp:revision>13</cp:revision>
  <dcterms:created xsi:type="dcterms:W3CDTF">2024-10-29T03:54:16Z</dcterms:created>
  <dcterms:modified xsi:type="dcterms:W3CDTF">2024-11-11T18:19:31Z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