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anva Sans Bold" charset="1" panose="020B0803030501040103"/>
      <p:regular r:id="rId28"/>
    </p:embeddedFont>
    <p:embeddedFont>
      <p:font typeface="League Spartan" charset="1" panose="00000800000000000000"/>
      <p:regular r:id="rId29"/>
    </p:embeddedFont>
    <p:embeddedFont>
      <p:font typeface="Canva Sans" charset="1" panose="020B0503030501040103"/>
      <p:regular r:id="rId30"/>
    </p:embeddedFont>
    <p:embeddedFont>
      <p:font typeface="Quicksand Bold" charset="1" panose="00000000000000000000"/>
      <p:regular r:id="rId31"/>
    </p:embeddedFont>
    <p:embeddedFont>
      <p:font typeface="More Sugar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07431" y="4540001"/>
            <a:ext cx="4122295" cy="4114800"/>
          </a:xfrm>
          <a:custGeom>
            <a:avLst/>
            <a:gdLst/>
            <a:ahLst/>
            <a:cxnLst/>
            <a:rect r="r" b="b" t="t" l="l"/>
            <a:pathLst>
              <a:path h="4114800" w="4122295">
                <a:moveTo>
                  <a:pt x="0" y="0"/>
                </a:moveTo>
                <a:lnTo>
                  <a:pt x="4122295" y="0"/>
                </a:lnTo>
                <a:lnTo>
                  <a:pt x="4122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9991"/>
            <a:ext cx="6980154" cy="57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3"/>
              </a:lnSpc>
            </a:pPr>
            <a:r>
              <a:rPr lang="en-US" sz="33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Let's cut to the chase...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16602" y="2940386"/>
            <a:ext cx="10210603" cy="86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is about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1306" y="3944538"/>
            <a:ext cx="16230600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ANALYZING NITIN'S EXPENSES: A PATH TO FINANCIAL WELLNESS"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9700" y="8578601"/>
            <a:ext cx="7004406" cy="67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1"/>
              </a:lnSpc>
            </a:pPr>
            <a:r>
              <a:rPr lang="en-US" sz="397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Aatif Patel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714" y="3201768"/>
            <a:ext cx="7066463" cy="6589585"/>
          </a:xfrm>
          <a:custGeom>
            <a:avLst/>
            <a:gdLst/>
            <a:ahLst/>
            <a:cxnLst/>
            <a:rect r="r" b="b" t="t" l="l"/>
            <a:pathLst>
              <a:path h="6589585" w="7066463">
                <a:moveTo>
                  <a:pt x="0" y="0"/>
                </a:moveTo>
                <a:lnTo>
                  <a:pt x="7066463" y="0"/>
                </a:lnTo>
                <a:lnTo>
                  <a:pt x="7066463" y="6589586"/>
                </a:lnTo>
                <a:lnTo>
                  <a:pt x="0" y="658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48612" y="2935332"/>
            <a:ext cx="7214506" cy="6856021"/>
          </a:xfrm>
          <a:custGeom>
            <a:avLst/>
            <a:gdLst/>
            <a:ahLst/>
            <a:cxnLst/>
            <a:rect r="r" b="b" t="t" l="l"/>
            <a:pathLst>
              <a:path h="6856021" w="7214506">
                <a:moveTo>
                  <a:pt x="0" y="0"/>
                </a:moveTo>
                <a:lnTo>
                  <a:pt x="7214506" y="0"/>
                </a:lnTo>
                <a:lnTo>
                  <a:pt x="7214506" y="6856022"/>
                </a:lnTo>
                <a:lnTo>
                  <a:pt x="0" y="6856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15233"/>
            <a:ext cx="8269422" cy="262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4 :-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What amount is spent on each item of the categories with highest and 2nd highest expense amount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9422" y="626065"/>
            <a:ext cx="9593695" cy="200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4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Visually represent the data with data bars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001" y="3440765"/>
            <a:ext cx="7887578" cy="5817535"/>
          </a:xfrm>
          <a:custGeom>
            <a:avLst/>
            <a:gdLst/>
            <a:ahLst/>
            <a:cxnLst/>
            <a:rect r="r" b="b" t="t" l="l"/>
            <a:pathLst>
              <a:path h="5817535" w="7887578">
                <a:moveTo>
                  <a:pt x="0" y="0"/>
                </a:moveTo>
                <a:lnTo>
                  <a:pt x="7887577" y="0"/>
                </a:lnTo>
                <a:lnTo>
                  <a:pt x="7887577" y="5817535"/>
                </a:lnTo>
                <a:lnTo>
                  <a:pt x="0" y="581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10890" y="962025"/>
            <a:ext cx="12059377" cy="13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0"/>
              </a:lnSpc>
            </a:pPr>
            <a:r>
              <a:rPr lang="en-US" sz="41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1 :-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Month wise trend of expenses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339121" y="5856667"/>
            <a:ext cx="3397505" cy="2526508"/>
          </a:xfrm>
          <a:custGeom>
            <a:avLst/>
            <a:gdLst/>
            <a:ahLst/>
            <a:cxnLst/>
            <a:rect r="r" b="b" t="t" l="l"/>
            <a:pathLst>
              <a:path h="2526508" w="3397505">
                <a:moveTo>
                  <a:pt x="0" y="0"/>
                </a:moveTo>
                <a:lnTo>
                  <a:pt x="3397504" y="0"/>
                </a:lnTo>
                <a:lnTo>
                  <a:pt x="3397504" y="2526508"/>
                </a:lnTo>
                <a:lnTo>
                  <a:pt x="0" y="2526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498" y="2091305"/>
            <a:ext cx="5210349" cy="1061825"/>
          </a:xfrm>
          <a:custGeom>
            <a:avLst/>
            <a:gdLst/>
            <a:ahLst/>
            <a:cxnLst/>
            <a:rect r="r" b="b" t="t" l="l"/>
            <a:pathLst>
              <a:path h="1061825" w="5210349">
                <a:moveTo>
                  <a:pt x="0" y="0"/>
                </a:moveTo>
                <a:lnTo>
                  <a:pt x="5210349" y="0"/>
                </a:lnTo>
                <a:lnTo>
                  <a:pt x="5210349" y="1061825"/>
                </a:lnTo>
                <a:lnTo>
                  <a:pt x="0" y="106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10733" y="3012602"/>
            <a:ext cx="12086445" cy="7274398"/>
          </a:xfrm>
          <a:custGeom>
            <a:avLst/>
            <a:gdLst/>
            <a:ahLst/>
            <a:cxnLst/>
            <a:rect r="r" b="b" t="t" l="l"/>
            <a:pathLst>
              <a:path h="7274398" w="12086445">
                <a:moveTo>
                  <a:pt x="0" y="0"/>
                </a:moveTo>
                <a:lnTo>
                  <a:pt x="12086445" y="0"/>
                </a:lnTo>
                <a:lnTo>
                  <a:pt x="12086445" y="7274398"/>
                </a:lnTo>
                <a:lnTo>
                  <a:pt x="0" y="7274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4801" y="321265"/>
            <a:ext cx="13472430" cy="13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0"/>
              </a:lnSpc>
            </a:pPr>
            <a:r>
              <a:rPr lang="en-US" sz="41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1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Visually represent the month Nithin spent the most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3852" y="6012724"/>
            <a:ext cx="3185935" cy="2525578"/>
          </a:xfrm>
          <a:custGeom>
            <a:avLst/>
            <a:gdLst/>
            <a:ahLst/>
            <a:cxnLst/>
            <a:rect r="r" b="b" t="t" l="l"/>
            <a:pathLst>
              <a:path h="2525578" w="3185935">
                <a:moveTo>
                  <a:pt x="0" y="0"/>
                </a:moveTo>
                <a:lnTo>
                  <a:pt x="3185935" y="0"/>
                </a:lnTo>
                <a:lnTo>
                  <a:pt x="3185935" y="2525578"/>
                </a:lnTo>
                <a:lnTo>
                  <a:pt x="0" y="2525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17357"/>
            <a:ext cx="9713639" cy="6440943"/>
          </a:xfrm>
          <a:custGeom>
            <a:avLst/>
            <a:gdLst/>
            <a:ahLst/>
            <a:cxnLst/>
            <a:rect r="r" b="b" t="t" l="l"/>
            <a:pathLst>
              <a:path h="6440943" w="9713639">
                <a:moveTo>
                  <a:pt x="0" y="0"/>
                </a:moveTo>
                <a:lnTo>
                  <a:pt x="9713639" y="0"/>
                </a:lnTo>
                <a:lnTo>
                  <a:pt x="9713639" y="6440943"/>
                </a:lnTo>
                <a:lnTo>
                  <a:pt x="0" y="644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47317" y="701323"/>
            <a:ext cx="12593365" cy="132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2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Category wise expenses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84900" y="6487708"/>
            <a:ext cx="4074400" cy="2770592"/>
          </a:xfrm>
          <a:custGeom>
            <a:avLst/>
            <a:gdLst/>
            <a:ahLst/>
            <a:cxnLst/>
            <a:rect r="r" b="b" t="t" l="l"/>
            <a:pathLst>
              <a:path h="2770592" w="4074400">
                <a:moveTo>
                  <a:pt x="0" y="0"/>
                </a:moveTo>
                <a:lnTo>
                  <a:pt x="4074400" y="0"/>
                </a:lnTo>
                <a:lnTo>
                  <a:pt x="4074400" y="2770592"/>
                </a:lnTo>
                <a:lnTo>
                  <a:pt x="0" y="2770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61261" y="3180587"/>
            <a:ext cx="12083383" cy="5649512"/>
          </a:xfrm>
          <a:custGeom>
            <a:avLst/>
            <a:gdLst/>
            <a:ahLst/>
            <a:cxnLst/>
            <a:rect r="r" b="b" t="t" l="l"/>
            <a:pathLst>
              <a:path h="5649512" w="12083383">
                <a:moveTo>
                  <a:pt x="0" y="0"/>
                </a:moveTo>
                <a:lnTo>
                  <a:pt x="12083383" y="0"/>
                </a:lnTo>
                <a:lnTo>
                  <a:pt x="12083383" y="5649512"/>
                </a:lnTo>
                <a:lnTo>
                  <a:pt x="0" y="5649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6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177" y="5143500"/>
            <a:ext cx="5409084" cy="3511160"/>
          </a:xfrm>
          <a:custGeom>
            <a:avLst/>
            <a:gdLst/>
            <a:ahLst/>
            <a:cxnLst/>
            <a:rect r="r" b="b" t="t" l="l"/>
            <a:pathLst>
              <a:path h="3511160" w="5409084">
                <a:moveTo>
                  <a:pt x="0" y="0"/>
                </a:moveTo>
                <a:lnTo>
                  <a:pt x="5409084" y="0"/>
                </a:lnTo>
                <a:lnTo>
                  <a:pt x="5409084" y="3511160"/>
                </a:lnTo>
                <a:lnTo>
                  <a:pt x="0" y="3511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07620"/>
            <a:ext cx="18288000" cy="200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2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 representation of data bars to display categories with the highest and lowest expense amount.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972" y="2649421"/>
            <a:ext cx="17711447" cy="5903816"/>
          </a:xfrm>
          <a:custGeom>
            <a:avLst/>
            <a:gdLst/>
            <a:ahLst/>
            <a:cxnLst/>
            <a:rect r="r" b="b" t="t" l="l"/>
            <a:pathLst>
              <a:path h="5903816" w="17711447">
                <a:moveTo>
                  <a:pt x="0" y="0"/>
                </a:moveTo>
                <a:lnTo>
                  <a:pt x="17711447" y="0"/>
                </a:lnTo>
                <a:lnTo>
                  <a:pt x="17711447" y="5903816"/>
                </a:lnTo>
                <a:lnTo>
                  <a:pt x="0" y="5903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47317" y="324123"/>
            <a:ext cx="12593365" cy="132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3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Month wise expense of each category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0698" y="2343486"/>
            <a:ext cx="17046605" cy="7367268"/>
          </a:xfrm>
          <a:custGeom>
            <a:avLst/>
            <a:gdLst/>
            <a:ahLst/>
            <a:cxnLst/>
            <a:rect r="r" b="b" t="t" l="l"/>
            <a:pathLst>
              <a:path h="7367268" w="17046605">
                <a:moveTo>
                  <a:pt x="0" y="0"/>
                </a:moveTo>
                <a:lnTo>
                  <a:pt x="17046604" y="0"/>
                </a:lnTo>
                <a:lnTo>
                  <a:pt x="17046604" y="7367268"/>
                </a:lnTo>
                <a:lnTo>
                  <a:pt x="0" y="7367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5145" y="126295"/>
            <a:ext cx="12593365" cy="267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3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out 2 categories with higher expenses for each of the 6 months.</a:t>
            </a:r>
          </a:p>
          <a:p>
            <a:pPr algn="ctr">
              <a:lnSpc>
                <a:spcPts val="535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2613" y="2504222"/>
            <a:ext cx="14442773" cy="7387123"/>
          </a:xfrm>
          <a:custGeom>
            <a:avLst/>
            <a:gdLst/>
            <a:ahLst/>
            <a:cxnLst/>
            <a:rect r="r" b="b" t="t" l="l"/>
            <a:pathLst>
              <a:path h="7387123" w="14442773">
                <a:moveTo>
                  <a:pt x="0" y="0"/>
                </a:moveTo>
                <a:lnTo>
                  <a:pt x="14442774" y="0"/>
                </a:lnTo>
                <a:lnTo>
                  <a:pt x="14442774" y="7387123"/>
                </a:lnTo>
                <a:lnTo>
                  <a:pt x="0" y="7387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6972" y="333013"/>
            <a:ext cx="17711447" cy="196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4 :-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much is spent in each month against different items of Entertainment,Food and Shopping categories(pivot table).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972" y="2522078"/>
            <a:ext cx="8204917" cy="3516393"/>
          </a:xfrm>
          <a:custGeom>
            <a:avLst/>
            <a:gdLst/>
            <a:ahLst/>
            <a:cxnLst/>
            <a:rect r="r" b="b" t="t" l="l"/>
            <a:pathLst>
              <a:path h="3516393" w="8204917">
                <a:moveTo>
                  <a:pt x="0" y="0"/>
                </a:moveTo>
                <a:lnTo>
                  <a:pt x="8204917" y="0"/>
                </a:lnTo>
                <a:lnTo>
                  <a:pt x="8204917" y="3516393"/>
                </a:lnTo>
                <a:lnTo>
                  <a:pt x="0" y="351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81889" y="4606540"/>
            <a:ext cx="9806111" cy="5654529"/>
          </a:xfrm>
          <a:custGeom>
            <a:avLst/>
            <a:gdLst/>
            <a:ahLst/>
            <a:cxnLst/>
            <a:rect r="r" b="b" t="t" l="l"/>
            <a:pathLst>
              <a:path h="5654529" w="9806111">
                <a:moveTo>
                  <a:pt x="0" y="0"/>
                </a:moveTo>
                <a:lnTo>
                  <a:pt x="9806111" y="0"/>
                </a:lnTo>
                <a:lnTo>
                  <a:pt x="9806111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972" y="333013"/>
            <a:ext cx="17711447" cy="196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4 :-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out which months have the highest amount spent for movies and dining out.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72372" y="6838767"/>
            <a:ext cx="3185935" cy="2525578"/>
          </a:xfrm>
          <a:custGeom>
            <a:avLst/>
            <a:gdLst/>
            <a:ahLst/>
            <a:cxnLst/>
            <a:rect r="r" b="b" t="t" l="l"/>
            <a:pathLst>
              <a:path h="2525578" w="3185935">
                <a:moveTo>
                  <a:pt x="0" y="0"/>
                </a:moveTo>
                <a:lnTo>
                  <a:pt x="3185935" y="0"/>
                </a:lnTo>
                <a:lnTo>
                  <a:pt x="3185935" y="2525578"/>
                </a:lnTo>
                <a:lnTo>
                  <a:pt x="0" y="2525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67054"/>
            <a:ext cx="6418222" cy="7719946"/>
          </a:xfrm>
          <a:custGeom>
            <a:avLst/>
            <a:gdLst/>
            <a:ahLst/>
            <a:cxnLst/>
            <a:rect r="r" b="b" t="t" l="l"/>
            <a:pathLst>
              <a:path h="7719946" w="6418222">
                <a:moveTo>
                  <a:pt x="0" y="0"/>
                </a:moveTo>
                <a:lnTo>
                  <a:pt x="6418222" y="0"/>
                </a:lnTo>
                <a:lnTo>
                  <a:pt x="6418222" y="7719946"/>
                </a:lnTo>
                <a:lnTo>
                  <a:pt x="0" y="7719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24979" y="2760173"/>
            <a:ext cx="6163021" cy="7526827"/>
          </a:xfrm>
          <a:custGeom>
            <a:avLst/>
            <a:gdLst/>
            <a:ahLst/>
            <a:cxnLst/>
            <a:rect r="r" b="b" t="t" l="l"/>
            <a:pathLst>
              <a:path h="7526827" w="6163021">
                <a:moveTo>
                  <a:pt x="0" y="0"/>
                </a:moveTo>
                <a:lnTo>
                  <a:pt x="6163021" y="0"/>
                </a:lnTo>
                <a:lnTo>
                  <a:pt x="6163021" y="7526827"/>
                </a:lnTo>
                <a:lnTo>
                  <a:pt x="0" y="7526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972" y="333013"/>
            <a:ext cx="17711447" cy="130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2 Task 5 :- </a:t>
            </a:r>
          </a:p>
          <a:p>
            <a:pPr algn="ctr">
              <a:lnSpc>
                <a:spcPts val="5210"/>
              </a:lnSpc>
            </a:pPr>
            <a:r>
              <a:rPr lang="en-US" sz="3721" b="true">
                <a:solidFill>
                  <a:srgbClr val="CA42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Decide on the essential and less essential items and analyse the expenses.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3852" y="6012724"/>
            <a:ext cx="3185935" cy="2525578"/>
          </a:xfrm>
          <a:custGeom>
            <a:avLst/>
            <a:gdLst/>
            <a:ahLst/>
            <a:cxnLst/>
            <a:rect r="r" b="b" t="t" l="l"/>
            <a:pathLst>
              <a:path h="2525578" w="3185935">
                <a:moveTo>
                  <a:pt x="0" y="0"/>
                </a:moveTo>
                <a:lnTo>
                  <a:pt x="3185935" y="0"/>
                </a:lnTo>
                <a:lnTo>
                  <a:pt x="3185935" y="2525578"/>
                </a:lnTo>
                <a:lnTo>
                  <a:pt x="0" y="2525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72848" y="6837837"/>
            <a:ext cx="3397505" cy="2526508"/>
          </a:xfrm>
          <a:custGeom>
            <a:avLst/>
            <a:gdLst/>
            <a:ahLst/>
            <a:cxnLst/>
            <a:rect r="r" b="b" t="t" l="l"/>
            <a:pathLst>
              <a:path h="2526508" w="3397505">
                <a:moveTo>
                  <a:pt x="0" y="0"/>
                </a:moveTo>
                <a:lnTo>
                  <a:pt x="3397505" y="0"/>
                </a:lnTo>
                <a:lnTo>
                  <a:pt x="3397505" y="2526508"/>
                </a:lnTo>
                <a:lnTo>
                  <a:pt x="0" y="2526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34401" y="2567054"/>
            <a:ext cx="4074400" cy="2770592"/>
          </a:xfrm>
          <a:custGeom>
            <a:avLst/>
            <a:gdLst/>
            <a:ahLst/>
            <a:cxnLst/>
            <a:rect r="r" b="b" t="t" l="l"/>
            <a:pathLst>
              <a:path h="2770592" w="4074400">
                <a:moveTo>
                  <a:pt x="0" y="0"/>
                </a:moveTo>
                <a:lnTo>
                  <a:pt x="4074399" y="0"/>
                </a:lnTo>
                <a:lnTo>
                  <a:pt x="4074399" y="2770592"/>
                </a:lnTo>
                <a:lnTo>
                  <a:pt x="0" y="2770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2955"/>
            <a:ext cx="18288000" cy="1457534"/>
            <a:chOff x="0" y="0"/>
            <a:chExt cx="4816593" cy="383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3877"/>
            </a:xfrm>
            <a:custGeom>
              <a:avLst/>
              <a:gdLst/>
              <a:ahLst/>
              <a:cxnLst/>
              <a:rect r="r" b="b" t="t" l="l"/>
              <a:pathLst>
                <a:path h="3838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3877"/>
                  </a:lnTo>
                  <a:lnTo>
                    <a:pt x="0" y="38387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412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492" y="2185486"/>
            <a:ext cx="6971808" cy="5298574"/>
          </a:xfrm>
          <a:custGeom>
            <a:avLst/>
            <a:gdLst/>
            <a:ahLst/>
            <a:cxnLst/>
            <a:rect r="r" b="b" t="t" l="l"/>
            <a:pathLst>
              <a:path h="5298574" w="6971808">
                <a:moveTo>
                  <a:pt x="0" y="0"/>
                </a:moveTo>
                <a:lnTo>
                  <a:pt x="6971808" y="0"/>
                </a:lnTo>
                <a:lnTo>
                  <a:pt x="6971808" y="5298574"/>
                </a:lnTo>
                <a:lnTo>
                  <a:pt x="0" y="5298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02/10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15908"/>
            <a:ext cx="7908425" cy="80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4"/>
              </a:lnSpc>
            </a:pPr>
            <a:r>
              <a:rPr lang="en-US" sz="47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</a:t>
            </a:r>
            <a:r>
              <a:rPr lang="en-US" sz="47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Statement: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3209" y="2709448"/>
            <a:ext cx="9489621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Nitin is facing financial challenges due to: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•High expenses: His spending exceeds his income.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•Lack of financial awareness: He may not understand his spending patterns.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•Limited financial literacy: He needs guidance on budgeting and saving.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02819" y="2775491"/>
            <a:ext cx="7831932" cy="5766744"/>
            <a:chOff x="0" y="0"/>
            <a:chExt cx="2062731" cy="1518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2731" cy="1518813"/>
            </a:xfrm>
            <a:custGeom>
              <a:avLst/>
              <a:gdLst/>
              <a:ahLst/>
              <a:cxnLst/>
              <a:rect r="r" b="b" t="t" l="l"/>
              <a:pathLst>
                <a:path h="1518813" w="2062731">
                  <a:moveTo>
                    <a:pt x="50414" y="0"/>
                  </a:moveTo>
                  <a:lnTo>
                    <a:pt x="2012317" y="0"/>
                  </a:lnTo>
                  <a:cubicBezTo>
                    <a:pt x="2040160" y="0"/>
                    <a:pt x="2062731" y="22571"/>
                    <a:pt x="2062731" y="50414"/>
                  </a:cubicBezTo>
                  <a:lnTo>
                    <a:pt x="2062731" y="1468399"/>
                  </a:lnTo>
                  <a:cubicBezTo>
                    <a:pt x="2062731" y="1496242"/>
                    <a:pt x="2040160" y="1518813"/>
                    <a:pt x="2012317" y="1518813"/>
                  </a:cubicBezTo>
                  <a:lnTo>
                    <a:pt x="50414" y="1518813"/>
                  </a:lnTo>
                  <a:cubicBezTo>
                    <a:pt x="22571" y="1518813"/>
                    <a:pt x="0" y="1496242"/>
                    <a:pt x="0" y="1468399"/>
                  </a:cubicBezTo>
                  <a:lnTo>
                    <a:pt x="0" y="50414"/>
                  </a:lnTo>
                  <a:cubicBezTo>
                    <a:pt x="0" y="22571"/>
                    <a:pt x="22571" y="0"/>
                    <a:pt x="50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62731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82140"/>
            <a:ext cx="5056824" cy="67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: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92713"/>
            <a:ext cx="16228630" cy="67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for nitin for increasing his savings with reasons.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07860" y="2775491"/>
            <a:ext cx="7438113" cy="5766744"/>
            <a:chOff x="0" y="0"/>
            <a:chExt cx="1959009" cy="1518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9009" cy="1518813"/>
            </a:xfrm>
            <a:custGeom>
              <a:avLst/>
              <a:gdLst/>
              <a:ahLst/>
              <a:cxnLst/>
              <a:rect r="r" b="b" t="t" l="l"/>
              <a:pathLst>
                <a:path h="1518813" w="1959009">
                  <a:moveTo>
                    <a:pt x="53083" y="0"/>
                  </a:moveTo>
                  <a:lnTo>
                    <a:pt x="1905926" y="0"/>
                  </a:lnTo>
                  <a:cubicBezTo>
                    <a:pt x="1935243" y="0"/>
                    <a:pt x="1959009" y="23766"/>
                    <a:pt x="1959009" y="53083"/>
                  </a:cubicBezTo>
                  <a:lnTo>
                    <a:pt x="1959009" y="1465730"/>
                  </a:lnTo>
                  <a:cubicBezTo>
                    <a:pt x="1959009" y="1495047"/>
                    <a:pt x="1935243" y="1518813"/>
                    <a:pt x="1905926" y="1518813"/>
                  </a:cubicBezTo>
                  <a:lnTo>
                    <a:pt x="53083" y="1518813"/>
                  </a:lnTo>
                  <a:cubicBezTo>
                    <a:pt x="23766" y="1518813"/>
                    <a:pt x="0" y="1495047"/>
                    <a:pt x="0" y="1465730"/>
                  </a:cubicBezTo>
                  <a:lnTo>
                    <a:pt x="0" y="53083"/>
                  </a:lnTo>
                  <a:cubicBezTo>
                    <a:pt x="0" y="23766"/>
                    <a:pt x="23766" y="0"/>
                    <a:pt x="53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59009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7068" y="4613358"/>
            <a:ext cx="6423434" cy="2306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 spending and focus on major categories like housing, transportation, and food</a:t>
            </a:r>
          </a:p>
          <a:p>
            <a:pPr algn="ctr">
              <a:lnSpc>
                <a:spcPts val="46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83794" y="1823993"/>
            <a:ext cx="838051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BC5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531165"/>
            <a:ext cx="1527721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235CA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8133" y="2913800"/>
            <a:ext cx="810488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Prioritize High-Impact Areas: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28527" y="4059638"/>
            <a:ext cx="6423434" cy="3414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</a:p>
          <a:p>
            <a:pPr algn="ctr">
              <a:lnSpc>
                <a:spcPts val="4500"/>
              </a:lnSpc>
            </a:pPr>
            <a:r>
              <a:rPr lang="en-US" sz="32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Allocate 50% of income to essentials, 30% to discretionary spending, and 20% to savings/debt repayment.</a:t>
            </a:r>
          </a:p>
          <a:p>
            <a:pPr algn="ctr">
              <a:lnSpc>
                <a:spcPts val="45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487803" y="3003411"/>
            <a:ext cx="810488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the 50/30/20 Rule: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32430" y="2916612"/>
            <a:ext cx="7831932" cy="5766744"/>
            <a:chOff x="0" y="0"/>
            <a:chExt cx="2062731" cy="1518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2731" cy="1518813"/>
            </a:xfrm>
            <a:custGeom>
              <a:avLst/>
              <a:gdLst/>
              <a:ahLst/>
              <a:cxnLst/>
              <a:rect r="r" b="b" t="t" l="l"/>
              <a:pathLst>
                <a:path h="1518813" w="2062731">
                  <a:moveTo>
                    <a:pt x="50414" y="0"/>
                  </a:moveTo>
                  <a:lnTo>
                    <a:pt x="2012317" y="0"/>
                  </a:lnTo>
                  <a:cubicBezTo>
                    <a:pt x="2040160" y="0"/>
                    <a:pt x="2062731" y="22571"/>
                    <a:pt x="2062731" y="50414"/>
                  </a:cubicBezTo>
                  <a:lnTo>
                    <a:pt x="2062731" y="1468399"/>
                  </a:lnTo>
                  <a:cubicBezTo>
                    <a:pt x="2062731" y="1496242"/>
                    <a:pt x="2040160" y="1518813"/>
                    <a:pt x="2012317" y="1518813"/>
                  </a:cubicBezTo>
                  <a:lnTo>
                    <a:pt x="50414" y="1518813"/>
                  </a:lnTo>
                  <a:cubicBezTo>
                    <a:pt x="22571" y="1518813"/>
                    <a:pt x="0" y="1496242"/>
                    <a:pt x="0" y="1468399"/>
                  </a:cubicBezTo>
                  <a:lnTo>
                    <a:pt x="0" y="50414"/>
                  </a:lnTo>
                  <a:cubicBezTo>
                    <a:pt x="0" y="22571"/>
                    <a:pt x="22571" y="0"/>
                    <a:pt x="50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62731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82140"/>
            <a:ext cx="5056824" cy="67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: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92713"/>
            <a:ext cx="16228630" cy="67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for nitin for increasing his savings with reasons.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21187" y="2775491"/>
            <a:ext cx="7438113" cy="5766744"/>
            <a:chOff x="0" y="0"/>
            <a:chExt cx="1959009" cy="1518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9009" cy="1518813"/>
            </a:xfrm>
            <a:custGeom>
              <a:avLst/>
              <a:gdLst/>
              <a:ahLst/>
              <a:cxnLst/>
              <a:rect r="r" b="b" t="t" l="l"/>
              <a:pathLst>
                <a:path h="1518813" w="1959009">
                  <a:moveTo>
                    <a:pt x="53083" y="0"/>
                  </a:moveTo>
                  <a:lnTo>
                    <a:pt x="1905926" y="0"/>
                  </a:lnTo>
                  <a:cubicBezTo>
                    <a:pt x="1935243" y="0"/>
                    <a:pt x="1959009" y="23766"/>
                    <a:pt x="1959009" y="53083"/>
                  </a:cubicBezTo>
                  <a:lnTo>
                    <a:pt x="1959009" y="1465730"/>
                  </a:lnTo>
                  <a:cubicBezTo>
                    <a:pt x="1959009" y="1495047"/>
                    <a:pt x="1935243" y="1518813"/>
                    <a:pt x="1905926" y="1518813"/>
                  </a:cubicBezTo>
                  <a:lnTo>
                    <a:pt x="53083" y="1518813"/>
                  </a:lnTo>
                  <a:cubicBezTo>
                    <a:pt x="23766" y="1518813"/>
                    <a:pt x="0" y="1495047"/>
                    <a:pt x="0" y="1465730"/>
                  </a:cubicBezTo>
                  <a:lnTo>
                    <a:pt x="0" y="53083"/>
                  </a:lnTo>
                  <a:cubicBezTo>
                    <a:pt x="0" y="23766"/>
                    <a:pt x="23766" y="0"/>
                    <a:pt x="53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59009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7068" y="4824737"/>
            <a:ext cx="6423434" cy="288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Cancel unnecessary services or negotiate better rates. Explore cheaper alternatives.</a:t>
            </a:r>
          </a:p>
          <a:p>
            <a:pPr algn="ctr">
              <a:lnSpc>
                <a:spcPts val="4640"/>
              </a:lnSpc>
            </a:pPr>
          </a:p>
          <a:p>
            <a:pPr algn="ctr">
              <a:lnSpc>
                <a:spcPts val="46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178912"/>
            <a:ext cx="773566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Negotiate &amp; Reassess Subscriptions: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28527" y="4556767"/>
            <a:ext cx="6423434" cy="169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•Monetize skills or hobbies, consider part-time work or freelancing.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87803" y="3003411"/>
            <a:ext cx="810488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•Explore Side Hustles: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6453" y="7076781"/>
            <a:ext cx="1351955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6CBA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41474" y="1734382"/>
            <a:ext cx="1351211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F173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02819" y="2775491"/>
            <a:ext cx="4565610" cy="5766744"/>
            <a:chOff x="0" y="0"/>
            <a:chExt cx="1202465" cy="1518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2465" cy="1518813"/>
            </a:xfrm>
            <a:custGeom>
              <a:avLst/>
              <a:gdLst/>
              <a:ahLst/>
              <a:cxnLst/>
              <a:rect r="r" b="b" t="t" l="l"/>
              <a:pathLst>
                <a:path h="1518813" w="1202465">
                  <a:moveTo>
                    <a:pt x="86481" y="0"/>
                  </a:moveTo>
                  <a:lnTo>
                    <a:pt x="1115984" y="0"/>
                  </a:lnTo>
                  <a:cubicBezTo>
                    <a:pt x="1163747" y="0"/>
                    <a:pt x="1202465" y="38719"/>
                    <a:pt x="1202465" y="86481"/>
                  </a:cubicBezTo>
                  <a:lnTo>
                    <a:pt x="1202465" y="1432332"/>
                  </a:lnTo>
                  <a:cubicBezTo>
                    <a:pt x="1202465" y="1480094"/>
                    <a:pt x="1163747" y="1518813"/>
                    <a:pt x="1115984" y="1518813"/>
                  </a:cubicBezTo>
                  <a:lnTo>
                    <a:pt x="86481" y="1518813"/>
                  </a:lnTo>
                  <a:cubicBezTo>
                    <a:pt x="38719" y="1518813"/>
                    <a:pt x="0" y="1480094"/>
                    <a:pt x="0" y="1432332"/>
                  </a:cubicBezTo>
                  <a:lnTo>
                    <a:pt x="0" y="86481"/>
                  </a:lnTo>
                  <a:cubicBezTo>
                    <a:pt x="0" y="38719"/>
                    <a:pt x="38719" y="0"/>
                    <a:pt x="86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02465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82140"/>
            <a:ext cx="5056824" cy="67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: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92713"/>
            <a:ext cx="16228630" cy="67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for nitin for increasing his savings with reasons.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168815" y="2585885"/>
            <a:ext cx="4471204" cy="5766744"/>
            <a:chOff x="0" y="0"/>
            <a:chExt cx="1177601" cy="1518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7601" cy="1518813"/>
            </a:xfrm>
            <a:custGeom>
              <a:avLst/>
              <a:gdLst/>
              <a:ahLst/>
              <a:cxnLst/>
              <a:rect r="r" b="b" t="t" l="l"/>
              <a:pathLst>
                <a:path h="1518813" w="1177601">
                  <a:moveTo>
                    <a:pt x="88307" y="0"/>
                  </a:moveTo>
                  <a:lnTo>
                    <a:pt x="1089294" y="0"/>
                  </a:lnTo>
                  <a:cubicBezTo>
                    <a:pt x="1112714" y="0"/>
                    <a:pt x="1135176" y="9304"/>
                    <a:pt x="1151736" y="25864"/>
                  </a:cubicBezTo>
                  <a:cubicBezTo>
                    <a:pt x="1168297" y="42425"/>
                    <a:pt x="1177601" y="64886"/>
                    <a:pt x="1177601" y="88307"/>
                  </a:cubicBezTo>
                  <a:lnTo>
                    <a:pt x="1177601" y="1430506"/>
                  </a:lnTo>
                  <a:cubicBezTo>
                    <a:pt x="1177601" y="1479277"/>
                    <a:pt x="1138065" y="1518813"/>
                    <a:pt x="1089294" y="1518813"/>
                  </a:cubicBezTo>
                  <a:lnTo>
                    <a:pt x="88307" y="1518813"/>
                  </a:lnTo>
                  <a:cubicBezTo>
                    <a:pt x="39536" y="1518813"/>
                    <a:pt x="0" y="1479277"/>
                    <a:pt x="0" y="1430506"/>
                  </a:cubicBezTo>
                  <a:lnTo>
                    <a:pt x="0" y="88307"/>
                  </a:lnTo>
                  <a:cubicBezTo>
                    <a:pt x="0" y="39536"/>
                    <a:pt x="39536" y="0"/>
                    <a:pt x="883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77601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25292" y="4059638"/>
            <a:ext cx="3538183" cy="346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 automatic transfers to savings, and utilize employer benefits for retirement.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1250" y="1823993"/>
            <a:ext cx="1303139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BC5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68429" y="6341559"/>
            <a:ext cx="1400770" cy="272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0"/>
              </a:lnSpc>
            </a:pPr>
            <a:r>
              <a:rPr lang="en-US" sz="16007">
                <a:solidFill>
                  <a:srgbClr val="235CA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495329" y="2940546"/>
            <a:ext cx="717942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 Savings: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79148" y="4428786"/>
            <a:ext cx="4050537" cy="284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Practice mindful spending, avoid impulse buys, and cook at home more.</a:t>
            </a:r>
          </a:p>
          <a:p>
            <a:pPr algn="ctr">
              <a:lnSpc>
                <a:spcPts val="45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748757" y="2813805"/>
            <a:ext cx="5110754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Adopt a Frugal Mindset: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38166" y="2520856"/>
            <a:ext cx="4565610" cy="5766744"/>
            <a:chOff x="0" y="0"/>
            <a:chExt cx="1202465" cy="15188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02465" cy="1518813"/>
            </a:xfrm>
            <a:custGeom>
              <a:avLst/>
              <a:gdLst/>
              <a:ahLst/>
              <a:cxnLst/>
              <a:rect r="r" b="b" t="t" l="l"/>
              <a:pathLst>
                <a:path h="1518813" w="1202465">
                  <a:moveTo>
                    <a:pt x="86481" y="0"/>
                  </a:moveTo>
                  <a:lnTo>
                    <a:pt x="1115984" y="0"/>
                  </a:lnTo>
                  <a:cubicBezTo>
                    <a:pt x="1163747" y="0"/>
                    <a:pt x="1202465" y="38719"/>
                    <a:pt x="1202465" y="86481"/>
                  </a:cubicBezTo>
                  <a:lnTo>
                    <a:pt x="1202465" y="1432332"/>
                  </a:lnTo>
                  <a:cubicBezTo>
                    <a:pt x="1202465" y="1480094"/>
                    <a:pt x="1163747" y="1518813"/>
                    <a:pt x="1115984" y="1518813"/>
                  </a:cubicBezTo>
                  <a:lnTo>
                    <a:pt x="86481" y="1518813"/>
                  </a:lnTo>
                  <a:cubicBezTo>
                    <a:pt x="38719" y="1518813"/>
                    <a:pt x="0" y="1480094"/>
                    <a:pt x="0" y="1432332"/>
                  </a:cubicBezTo>
                  <a:lnTo>
                    <a:pt x="0" y="86481"/>
                  </a:lnTo>
                  <a:cubicBezTo>
                    <a:pt x="0" y="38719"/>
                    <a:pt x="38719" y="0"/>
                    <a:pt x="86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202465" cy="154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551880" y="4350151"/>
            <a:ext cx="3538183" cy="288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Consult a financial advisor or credit counselor if needed.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04458" y="1850266"/>
            <a:ext cx="1352848" cy="264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6"/>
              </a:lnSpc>
            </a:pPr>
            <a:r>
              <a:rPr lang="en-US" sz="15483">
                <a:solidFill>
                  <a:srgbClr val="259C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27945" y="2674389"/>
            <a:ext cx="437583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Seek Professional Advice: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2955"/>
            <a:ext cx="18288000" cy="1457534"/>
            <a:chOff x="0" y="0"/>
            <a:chExt cx="4816593" cy="383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83877"/>
            </a:xfrm>
            <a:custGeom>
              <a:avLst/>
              <a:gdLst/>
              <a:ahLst/>
              <a:cxnLst/>
              <a:rect r="r" b="b" t="t" l="l"/>
              <a:pathLst>
                <a:path h="3838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3877"/>
                  </a:lnTo>
                  <a:lnTo>
                    <a:pt x="0" y="38387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412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93852" y="6012724"/>
            <a:ext cx="3185935" cy="2525578"/>
          </a:xfrm>
          <a:custGeom>
            <a:avLst/>
            <a:gdLst/>
            <a:ahLst/>
            <a:cxnLst/>
            <a:rect r="r" b="b" t="t" l="l"/>
            <a:pathLst>
              <a:path h="2525578" w="3185935">
                <a:moveTo>
                  <a:pt x="0" y="0"/>
                </a:moveTo>
                <a:lnTo>
                  <a:pt x="3185935" y="0"/>
                </a:lnTo>
                <a:lnTo>
                  <a:pt x="3185935" y="2525578"/>
                </a:lnTo>
                <a:lnTo>
                  <a:pt x="0" y="2525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38346" y="5856667"/>
            <a:ext cx="3397505" cy="2526508"/>
          </a:xfrm>
          <a:custGeom>
            <a:avLst/>
            <a:gdLst/>
            <a:ahLst/>
            <a:cxnLst/>
            <a:rect r="r" b="b" t="t" l="l"/>
            <a:pathLst>
              <a:path h="2526508" w="3397505">
                <a:moveTo>
                  <a:pt x="0" y="0"/>
                </a:moveTo>
                <a:lnTo>
                  <a:pt x="3397504" y="0"/>
                </a:lnTo>
                <a:lnTo>
                  <a:pt x="3397504" y="2526508"/>
                </a:lnTo>
                <a:lnTo>
                  <a:pt x="0" y="2526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6800" y="5815645"/>
            <a:ext cx="4074400" cy="2770592"/>
          </a:xfrm>
          <a:custGeom>
            <a:avLst/>
            <a:gdLst/>
            <a:ahLst/>
            <a:cxnLst/>
            <a:rect r="r" b="b" t="t" l="l"/>
            <a:pathLst>
              <a:path h="2770592" w="4074400">
                <a:moveTo>
                  <a:pt x="0" y="0"/>
                </a:moveTo>
                <a:lnTo>
                  <a:pt x="4074400" y="0"/>
                </a:lnTo>
                <a:lnTo>
                  <a:pt x="4074400" y="2770592"/>
                </a:lnTo>
                <a:lnTo>
                  <a:pt x="0" y="277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09/10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183188"/>
            <a:ext cx="7541250" cy="69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40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this we aim to: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3115" y="3876007"/>
            <a:ext cx="4651078" cy="287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5"/>
              </a:lnSpc>
            </a:pPr>
            <a:r>
              <a:rPr lang="en-US" sz="40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REDUCE UNNECESSARY EXPENSES. </a:t>
            </a:r>
          </a:p>
          <a:p>
            <a:pPr algn="ctr">
              <a:lnSpc>
                <a:spcPts val="570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465900" y="3876007"/>
            <a:ext cx="5356201" cy="215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5"/>
              </a:lnSpc>
            </a:pPr>
            <a:r>
              <a:rPr lang="en-US" sz="40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INCREASE HIS SAVINGS RATE. </a:t>
            </a:r>
          </a:p>
          <a:p>
            <a:pPr algn="ctr">
              <a:lnSpc>
                <a:spcPts val="570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554360" y="3514057"/>
            <a:ext cx="5365477" cy="287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5"/>
              </a:lnSpc>
            </a:pPr>
            <a:r>
              <a:rPr lang="en-US" sz="40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ACHIEVE HIS LONG-TERM FINANCIAL GOALS.</a:t>
            </a:r>
          </a:p>
          <a:p>
            <a:pPr algn="ctr">
              <a:lnSpc>
                <a:spcPts val="570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09991">
            <a:off x="1569610" y="9248558"/>
            <a:ext cx="2628966" cy="1008866"/>
          </a:xfrm>
          <a:custGeom>
            <a:avLst/>
            <a:gdLst/>
            <a:ahLst/>
            <a:cxnLst/>
            <a:rect r="r" b="b" t="t" l="l"/>
            <a:pathLst>
              <a:path h="1008866" w="2628966">
                <a:moveTo>
                  <a:pt x="0" y="0"/>
                </a:moveTo>
                <a:lnTo>
                  <a:pt x="2628965" y="0"/>
                </a:lnTo>
                <a:lnTo>
                  <a:pt x="2628965" y="1008866"/>
                </a:lnTo>
                <a:lnTo>
                  <a:pt x="0" y="1008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6978" y="4319309"/>
            <a:ext cx="7923076" cy="4161257"/>
            <a:chOff x="0" y="0"/>
            <a:chExt cx="2086736" cy="10959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86736" cy="1095969"/>
            </a:xfrm>
            <a:custGeom>
              <a:avLst/>
              <a:gdLst/>
              <a:ahLst/>
              <a:cxnLst/>
              <a:rect r="r" b="b" t="t" l="l"/>
              <a:pathLst>
                <a:path h="1095969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1046135"/>
                  </a:lnTo>
                  <a:cubicBezTo>
                    <a:pt x="2086736" y="1073657"/>
                    <a:pt x="2064425" y="1095969"/>
                    <a:pt x="2036902" y="1095969"/>
                  </a:cubicBezTo>
                  <a:lnTo>
                    <a:pt x="49834" y="1095969"/>
                  </a:lnTo>
                  <a:cubicBezTo>
                    <a:pt x="22311" y="1095969"/>
                    <a:pt x="0" y="1073657"/>
                    <a:pt x="0" y="1046135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F27406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86736" cy="113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96505">
            <a:off x="12967539" y="4065452"/>
            <a:ext cx="4291761" cy="5120323"/>
          </a:xfrm>
          <a:custGeom>
            <a:avLst/>
            <a:gdLst/>
            <a:ahLst/>
            <a:cxnLst/>
            <a:rect r="r" b="b" t="t" l="l"/>
            <a:pathLst>
              <a:path h="5120323" w="4291761">
                <a:moveTo>
                  <a:pt x="0" y="0"/>
                </a:moveTo>
                <a:lnTo>
                  <a:pt x="4291761" y="0"/>
                </a:lnTo>
                <a:lnTo>
                  <a:pt x="4291761" y="5120322"/>
                </a:lnTo>
                <a:lnTo>
                  <a:pt x="0" y="512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174910">
            <a:off x="10920048" y="2320254"/>
            <a:ext cx="2086542" cy="3101617"/>
          </a:xfrm>
          <a:custGeom>
            <a:avLst/>
            <a:gdLst/>
            <a:ahLst/>
            <a:cxnLst/>
            <a:rect r="r" b="b" t="t" l="l"/>
            <a:pathLst>
              <a:path h="3101617" w="2086542">
                <a:moveTo>
                  <a:pt x="0" y="0"/>
                </a:moveTo>
                <a:lnTo>
                  <a:pt x="2086542" y="0"/>
                </a:lnTo>
                <a:lnTo>
                  <a:pt x="2086542" y="3101617"/>
                </a:lnTo>
                <a:lnTo>
                  <a:pt x="0" y="3101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5163" y="4952137"/>
            <a:ext cx="7765500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1. Different items of each category</a:t>
            </a: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2. Spent for each category</a:t>
            </a: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3. Money spent different items EC</a:t>
            </a:r>
          </a:p>
          <a:p>
            <a:pPr algn="ctr">
              <a:lnSpc>
                <a:spcPts val="384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746978" y="1806435"/>
            <a:ext cx="7923076" cy="2200942"/>
            <a:chOff x="0" y="0"/>
            <a:chExt cx="2086736" cy="5796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86736" cy="579672"/>
            </a:xfrm>
            <a:custGeom>
              <a:avLst/>
              <a:gdLst/>
              <a:ahLst/>
              <a:cxnLst/>
              <a:rect r="r" b="b" t="t" l="l"/>
              <a:pathLst>
                <a:path h="579672" w="2086736">
                  <a:moveTo>
                    <a:pt x="49834" y="0"/>
                  </a:moveTo>
                  <a:lnTo>
                    <a:pt x="2036902" y="0"/>
                  </a:lnTo>
                  <a:cubicBezTo>
                    <a:pt x="2064425" y="0"/>
                    <a:pt x="2086736" y="22311"/>
                    <a:pt x="2086736" y="49834"/>
                  </a:cubicBezTo>
                  <a:lnTo>
                    <a:pt x="2086736" y="529838"/>
                  </a:lnTo>
                  <a:cubicBezTo>
                    <a:pt x="2086736" y="557361"/>
                    <a:pt x="2064425" y="579672"/>
                    <a:pt x="2036902" y="579672"/>
                  </a:cubicBezTo>
                  <a:lnTo>
                    <a:pt x="49834" y="579672"/>
                  </a:lnTo>
                  <a:cubicBezTo>
                    <a:pt x="22311" y="579672"/>
                    <a:pt x="0" y="557361"/>
                    <a:pt x="0" y="529838"/>
                  </a:cubicBezTo>
                  <a:lnTo>
                    <a:pt x="0" y="49834"/>
                  </a:lnTo>
                  <a:cubicBezTo>
                    <a:pt x="0" y="22311"/>
                    <a:pt x="22311" y="0"/>
                    <a:pt x="49834" y="0"/>
                  </a:cubicBezTo>
                  <a:close/>
                </a:path>
              </a:pathLst>
            </a:custGeom>
            <a:solidFill>
              <a:srgbClr val="4833DA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86736" cy="617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6978" y="2285467"/>
            <a:ext cx="7713685" cy="15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Tasks to carry out in this Project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785033">
            <a:off x="13897488" y="1821994"/>
            <a:ext cx="1028556" cy="1773373"/>
          </a:xfrm>
          <a:custGeom>
            <a:avLst/>
            <a:gdLst/>
            <a:ahLst/>
            <a:cxnLst/>
            <a:rect r="r" b="b" t="t" l="l"/>
            <a:pathLst>
              <a:path h="1773373" w="1028556">
                <a:moveTo>
                  <a:pt x="0" y="0"/>
                </a:moveTo>
                <a:lnTo>
                  <a:pt x="1028556" y="0"/>
                </a:lnTo>
                <a:lnTo>
                  <a:pt x="1028556" y="1773374"/>
                </a:lnTo>
                <a:lnTo>
                  <a:pt x="0" y="1773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997385">
            <a:off x="457231" y="3580520"/>
            <a:ext cx="1142939" cy="687841"/>
          </a:xfrm>
          <a:custGeom>
            <a:avLst/>
            <a:gdLst/>
            <a:ahLst/>
            <a:cxnLst/>
            <a:rect r="r" b="b" t="t" l="l"/>
            <a:pathLst>
              <a:path h="687841" w="1142939">
                <a:moveTo>
                  <a:pt x="0" y="0"/>
                </a:moveTo>
                <a:lnTo>
                  <a:pt x="1142938" y="0"/>
                </a:lnTo>
                <a:lnTo>
                  <a:pt x="1142938" y="687841"/>
                </a:lnTo>
                <a:lnTo>
                  <a:pt x="0" y="6878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100433" y="2060292"/>
            <a:ext cx="592757" cy="59275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C2547"/>
              </a:solidFill>
              <a:prstDash val="lg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178911" y="6576110"/>
            <a:ext cx="784408" cy="78440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532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754975" y="-2051755"/>
            <a:ext cx="3080455" cy="308045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254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805" y="3201768"/>
            <a:ext cx="7418244" cy="4900862"/>
          </a:xfrm>
          <a:custGeom>
            <a:avLst/>
            <a:gdLst/>
            <a:ahLst/>
            <a:cxnLst/>
            <a:rect r="r" b="b" t="t" l="l"/>
            <a:pathLst>
              <a:path h="4900862" w="7418244">
                <a:moveTo>
                  <a:pt x="0" y="0"/>
                </a:moveTo>
                <a:lnTo>
                  <a:pt x="7418244" y="0"/>
                </a:lnTo>
                <a:lnTo>
                  <a:pt x="7418244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69422" y="3201768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4758"/>
            <a:ext cx="7361071" cy="200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1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much is spent for each category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15722" y="324758"/>
            <a:ext cx="9593695" cy="268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1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Visually represent amount spent against each category is what percentage of the total expense amount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0198" y="246871"/>
            <a:ext cx="5776035" cy="9793257"/>
          </a:xfrm>
          <a:custGeom>
            <a:avLst/>
            <a:gdLst/>
            <a:ahLst/>
            <a:cxnLst/>
            <a:rect r="r" b="b" t="t" l="l"/>
            <a:pathLst>
              <a:path h="9793257" w="5776035">
                <a:moveTo>
                  <a:pt x="0" y="0"/>
                </a:moveTo>
                <a:lnTo>
                  <a:pt x="5776035" y="0"/>
                </a:lnTo>
                <a:lnTo>
                  <a:pt x="5776035" y="9793258"/>
                </a:lnTo>
                <a:lnTo>
                  <a:pt x="0" y="9793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0872" y="2070450"/>
            <a:ext cx="7361071" cy="336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2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much is spent on different items of each category</a:t>
            </a:r>
          </a:p>
          <a:p>
            <a:pPr algn="ctr">
              <a:lnSpc>
                <a:spcPts val="53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954207" y="6487708"/>
            <a:ext cx="4074400" cy="2770592"/>
          </a:xfrm>
          <a:custGeom>
            <a:avLst/>
            <a:gdLst/>
            <a:ahLst/>
            <a:cxnLst/>
            <a:rect r="r" b="b" t="t" l="l"/>
            <a:pathLst>
              <a:path h="2770592" w="4074400">
                <a:moveTo>
                  <a:pt x="0" y="0"/>
                </a:moveTo>
                <a:lnTo>
                  <a:pt x="4074400" y="0"/>
                </a:lnTo>
                <a:lnTo>
                  <a:pt x="4074400" y="2770592"/>
                </a:lnTo>
                <a:lnTo>
                  <a:pt x="0" y="2770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1396" y="3792882"/>
            <a:ext cx="9946624" cy="6034730"/>
          </a:xfrm>
          <a:custGeom>
            <a:avLst/>
            <a:gdLst/>
            <a:ahLst/>
            <a:cxnLst/>
            <a:rect r="r" b="b" t="t" l="l"/>
            <a:pathLst>
              <a:path h="6034730" w="9946624">
                <a:moveTo>
                  <a:pt x="0" y="0"/>
                </a:moveTo>
                <a:lnTo>
                  <a:pt x="9946625" y="0"/>
                </a:lnTo>
                <a:lnTo>
                  <a:pt x="9946625" y="6034730"/>
                </a:lnTo>
                <a:lnTo>
                  <a:pt x="0" y="603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1876" y="4831394"/>
            <a:ext cx="6980698" cy="4996219"/>
          </a:xfrm>
          <a:custGeom>
            <a:avLst/>
            <a:gdLst/>
            <a:ahLst/>
            <a:cxnLst/>
            <a:rect r="r" b="b" t="t" l="l"/>
            <a:pathLst>
              <a:path h="4996219" w="6980698">
                <a:moveTo>
                  <a:pt x="0" y="0"/>
                </a:moveTo>
                <a:lnTo>
                  <a:pt x="6980698" y="0"/>
                </a:lnTo>
                <a:lnTo>
                  <a:pt x="6980698" y="4996218"/>
                </a:lnTo>
                <a:lnTo>
                  <a:pt x="0" y="4996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4758"/>
            <a:ext cx="18288000" cy="200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2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Visually represent the amount spent on different items of Entertainment and tickets and bills category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742743" cy="10287000"/>
          </a:xfrm>
          <a:custGeom>
            <a:avLst/>
            <a:gdLst/>
            <a:ahLst/>
            <a:cxnLst/>
            <a:rect r="r" b="b" t="t" l="l"/>
            <a:pathLst>
              <a:path h="10287000" w="5742743">
                <a:moveTo>
                  <a:pt x="0" y="0"/>
                </a:moveTo>
                <a:lnTo>
                  <a:pt x="5742743" y="0"/>
                </a:lnTo>
                <a:lnTo>
                  <a:pt x="57427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03423" y="1782990"/>
            <a:ext cx="7361071" cy="336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3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259C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many times money has been spent against different items of each category</a:t>
            </a:r>
          </a:p>
          <a:p>
            <a:pPr algn="ctr">
              <a:lnSpc>
                <a:spcPts val="53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39121" y="5856667"/>
            <a:ext cx="3397505" cy="2526508"/>
          </a:xfrm>
          <a:custGeom>
            <a:avLst/>
            <a:gdLst/>
            <a:ahLst/>
            <a:cxnLst/>
            <a:rect r="r" b="b" t="t" l="l"/>
            <a:pathLst>
              <a:path h="2526508" w="3397505">
                <a:moveTo>
                  <a:pt x="0" y="0"/>
                </a:moveTo>
                <a:lnTo>
                  <a:pt x="3397504" y="0"/>
                </a:lnTo>
                <a:lnTo>
                  <a:pt x="3397504" y="2526508"/>
                </a:lnTo>
                <a:lnTo>
                  <a:pt x="0" y="2526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07575" y="5815645"/>
            <a:ext cx="4074400" cy="2770592"/>
          </a:xfrm>
          <a:custGeom>
            <a:avLst/>
            <a:gdLst/>
            <a:ahLst/>
            <a:cxnLst/>
            <a:rect r="r" b="b" t="t" l="l"/>
            <a:pathLst>
              <a:path h="2770592" w="4074400">
                <a:moveTo>
                  <a:pt x="0" y="0"/>
                </a:moveTo>
                <a:lnTo>
                  <a:pt x="4074400" y="0"/>
                </a:lnTo>
                <a:lnTo>
                  <a:pt x="4074400" y="2770592"/>
                </a:lnTo>
                <a:lnTo>
                  <a:pt x="0" y="2770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02" y="3201768"/>
            <a:ext cx="7293073" cy="6056532"/>
          </a:xfrm>
          <a:custGeom>
            <a:avLst/>
            <a:gdLst/>
            <a:ahLst/>
            <a:cxnLst/>
            <a:rect r="r" b="b" t="t" l="l"/>
            <a:pathLst>
              <a:path h="6056532" w="7293073">
                <a:moveTo>
                  <a:pt x="0" y="0"/>
                </a:moveTo>
                <a:lnTo>
                  <a:pt x="7293074" y="0"/>
                </a:lnTo>
                <a:lnTo>
                  <a:pt x="7293074" y="6056532"/>
                </a:lnTo>
                <a:lnTo>
                  <a:pt x="0" y="605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8117" y="3201768"/>
            <a:ext cx="9717809" cy="6056532"/>
          </a:xfrm>
          <a:custGeom>
            <a:avLst/>
            <a:gdLst/>
            <a:ahLst/>
            <a:cxnLst/>
            <a:rect r="r" b="b" t="t" l="l"/>
            <a:pathLst>
              <a:path h="6056532" w="9717809">
                <a:moveTo>
                  <a:pt x="0" y="0"/>
                </a:moveTo>
                <a:lnTo>
                  <a:pt x="9717809" y="0"/>
                </a:lnTo>
                <a:lnTo>
                  <a:pt x="9717809" y="6056532"/>
                </a:lnTo>
                <a:lnTo>
                  <a:pt x="0" y="6056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4" t="0" r="-18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02995" y="9229725"/>
            <a:ext cx="1356305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07/10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4758"/>
            <a:ext cx="17845926" cy="13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 1 Task 3 :- </a:t>
            </a:r>
          </a:p>
          <a:p>
            <a:pPr algn="ctr">
              <a:lnSpc>
                <a:spcPts val="5350"/>
              </a:lnSpc>
            </a:pPr>
            <a:r>
              <a:rPr lang="en-US" sz="3821" b="true">
                <a:solidFill>
                  <a:srgbClr val="F1AE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Filter the data to display the data for Grocery items and shopping items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DAGTV2QRnag</dc:identifier>
  <dcterms:modified xsi:type="dcterms:W3CDTF">2011-08-01T06:04:30Z</dcterms:modified>
  <cp:revision>1</cp:revision>
  <dc:title>Analyzing Nitin's Expenses: A Path to Financial Wellness"</dc:title>
</cp:coreProperties>
</file>