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RR5GZtPUzdm+qMTD9uL70OfnG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3378464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337846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337846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a33784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8467"/>
            <a:ext cx="12192000" cy="6866467"/>
            <a:chOff x="0" y="-8467"/>
            <a:chExt cx="12192000" cy="6866467"/>
          </a:xfrm>
        </p:grpSpPr>
        <p:sp>
          <p:nvSpPr>
            <p:cNvPr id="24" name="Google Shape;24;p1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04" name="Google Shape;104;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19" name="Google Shape;119;p2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1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3" name="Google Shape;53;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p:nvPr>
            <p:ph idx="2" type="pic"/>
          </p:nvPr>
        </p:nvSpPr>
        <p:spPr>
          <a:xfrm>
            <a:off x="677334" y="609600"/>
            <a:ext cx="8596668" cy="3845718"/>
          </a:xfrm>
          <a:prstGeom prst="rect">
            <a:avLst/>
          </a:prstGeom>
          <a:noFill/>
          <a:ln>
            <a:noFill/>
          </a:ln>
        </p:spPr>
      </p:sp>
      <p:sp>
        <p:nvSpPr>
          <p:cNvPr id="86" name="Google Shape;86;p1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8467"/>
            <a:ext cx="12192000" cy="6866467"/>
            <a:chOff x="0" y="-8467"/>
            <a:chExt cx="12192000" cy="6866467"/>
          </a:xfrm>
        </p:grpSpPr>
        <p:cxnSp>
          <p:nvCxnSpPr>
            <p:cNvPr id="7" name="Google Shape;7;p1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0"/>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0"/>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5.jpg"/><Relationship Id="rId5"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ooksc.org/ireader/24159130" TargetMode="External"/><Relationship Id="rId4" Type="http://schemas.openxmlformats.org/officeDocument/2006/relationships/hyperlink" Target="https://www.jstage.jst.go.jp/article/jrobomech/26/6/26_704/_pdf/-char/j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800"/>
              <a:buFont typeface="Trebuchet MS"/>
              <a:buNone/>
            </a:pPr>
            <a:r>
              <a:rPr lang="en-US" sz="4800"/>
              <a:t>ENGINEERING EXPLORATION GROUP PROJECT</a:t>
            </a:r>
            <a:endParaRPr sz="4800"/>
          </a:p>
        </p:txBody>
      </p:sp>
      <p:sp>
        <p:nvSpPr>
          <p:cNvPr id="144" name="Google Shape;144;p1"/>
          <p:cNvSpPr txBox="1"/>
          <p:nvPr>
            <p:ph idx="1" type="subTitle"/>
          </p:nvPr>
        </p:nvSpPr>
        <p:spPr>
          <a:xfrm>
            <a:off x="5033554" y="5113278"/>
            <a:ext cx="4240449"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440"/>
              <a:buNone/>
            </a:pPr>
            <a:r>
              <a:rPr lang="en-US"/>
              <a:t>BY AATMAJ MHATRE, OM KELKAR, UJJAWAL PATEL, SHUBHRAJA LALITH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0"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Prototype of product:</a:t>
            </a:r>
            <a:endParaRPr/>
          </a:p>
        </p:txBody>
      </p:sp>
      <p:pic>
        <p:nvPicPr>
          <p:cNvPr id="200" name="Google Shape;200;p8"/>
          <p:cNvPicPr preferRelativeResize="0"/>
          <p:nvPr/>
        </p:nvPicPr>
        <p:blipFill rotWithShape="1">
          <a:blip r:embed="rId3">
            <a:alphaModFix/>
          </a:blip>
          <a:srcRect b="0" l="0" r="0" t="0"/>
          <a:stretch/>
        </p:blipFill>
        <p:spPr>
          <a:xfrm>
            <a:off x="4298334" y="660400"/>
            <a:ext cx="3299895" cy="58664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title"/>
          </p:nvPr>
        </p:nvSpPr>
        <p:spPr>
          <a:xfrm>
            <a:off x="0" y="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Screenshot of Code Required for Arduino:</a:t>
            </a:r>
            <a:endParaRPr/>
          </a:p>
        </p:txBody>
      </p:sp>
      <p:pic>
        <p:nvPicPr>
          <p:cNvPr id="206" name="Google Shape;206;p9"/>
          <p:cNvPicPr preferRelativeResize="0"/>
          <p:nvPr/>
        </p:nvPicPr>
        <p:blipFill rotWithShape="1">
          <a:blip r:embed="rId3">
            <a:alphaModFix/>
          </a:blip>
          <a:srcRect b="0" l="0" r="0" t="0"/>
          <a:stretch/>
        </p:blipFill>
        <p:spPr>
          <a:xfrm>
            <a:off x="0" y="1320800"/>
            <a:ext cx="2389181" cy="5304477"/>
          </a:xfrm>
          <a:prstGeom prst="rect">
            <a:avLst/>
          </a:prstGeom>
          <a:noFill/>
          <a:ln>
            <a:noFill/>
          </a:ln>
        </p:spPr>
      </p:pic>
      <p:pic>
        <p:nvPicPr>
          <p:cNvPr id="207" name="Google Shape;207;p9"/>
          <p:cNvPicPr preferRelativeResize="0"/>
          <p:nvPr/>
        </p:nvPicPr>
        <p:blipFill rotWithShape="1">
          <a:blip r:embed="rId4">
            <a:alphaModFix/>
          </a:blip>
          <a:srcRect b="0" l="0" r="0" t="0"/>
          <a:stretch/>
        </p:blipFill>
        <p:spPr>
          <a:xfrm>
            <a:off x="2323019" y="1405013"/>
            <a:ext cx="4101230" cy="5220264"/>
          </a:xfrm>
          <a:prstGeom prst="rect">
            <a:avLst/>
          </a:prstGeom>
          <a:noFill/>
          <a:ln>
            <a:noFill/>
          </a:ln>
        </p:spPr>
      </p:pic>
      <p:pic>
        <p:nvPicPr>
          <p:cNvPr id="208" name="Google Shape;208;p9"/>
          <p:cNvPicPr preferRelativeResize="0"/>
          <p:nvPr/>
        </p:nvPicPr>
        <p:blipFill rotWithShape="1">
          <a:blip r:embed="rId5">
            <a:alphaModFix/>
          </a:blip>
          <a:srcRect b="0" l="0" r="0" t="0"/>
          <a:stretch/>
        </p:blipFill>
        <p:spPr>
          <a:xfrm>
            <a:off x="6430281" y="1405013"/>
            <a:ext cx="4192574" cy="46895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Primary Objectives of the Project:</a:t>
            </a:r>
            <a:endParaRPr/>
          </a:p>
        </p:txBody>
      </p:sp>
      <p:sp>
        <p:nvSpPr>
          <p:cNvPr id="150" name="Google Shape;150;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develop a product that improves motor skills and hand eye coordination among disabled persons and toddlers.</a:t>
            </a:r>
            <a:endParaRPr/>
          </a:p>
          <a:p>
            <a:pPr indent="-342900" lvl="0" marL="342900" rtl="0" algn="l">
              <a:spcBef>
                <a:spcPts val="1000"/>
              </a:spcBef>
              <a:spcAft>
                <a:spcPts val="0"/>
              </a:spcAft>
              <a:buSzPts val="1440"/>
              <a:buChar char="►"/>
            </a:pPr>
            <a:r>
              <a:rPr lang="en-US"/>
              <a:t>Finished product should be battery operated to increase portability.</a:t>
            </a:r>
            <a:endParaRPr/>
          </a:p>
          <a:p>
            <a:pPr indent="-342900" lvl="0" marL="342900" rtl="0" algn="l">
              <a:spcBef>
                <a:spcPts val="1000"/>
              </a:spcBef>
              <a:spcAft>
                <a:spcPts val="0"/>
              </a:spcAft>
              <a:buSzPts val="1440"/>
              <a:buChar char="►"/>
            </a:pPr>
            <a:r>
              <a:rPr lang="en-US"/>
              <a:t>Product should be compact, around 30cm wide and 40cm long</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a33784649_0_11"/>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Product Specifications</a:t>
            </a:r>
            <a:endParaRPr/>
          </a:p>
        </p:txBody>
      </p:sp>
      <p:sp>
        <p:nvSpPr>
          <p:cNvPr id="156" name="Google Shape;156;g13a33784649_0_11"/>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320040" lvl="0" marL="457200" rtl="0" algn="l">
              <a:spcBef>
                <a:spcPts val="1000"/>
              </a:spcBef>
              <a:spcAft>
                <a:spcPts val="0"/>
              </a:spcAft>
              <a:buSzPts val="1440"/>
              <a:buChar char="►"/>
            </a:pPr>
            <a:r>
              <a:rPr lang="en-US"/>
              <a:t>The product developed must help in development of hand eye coordination skills of the customer. </a:t>
            </a:r>
            <a:endParaRPr/>
          </a:p>
          <a:p>
            <a:pPr indent="-320040" lvl="0" marL="457200" rtl="0" algn="l">
              <a:spcBef>
                <a:spcPts val="0"/>
              </a:spcBef>
              <a:spcAft>
                <a:spcPts val="0"/>
              </a:spcAft>
              <a:buSzPts val="1440"/>
              <a:buChar char="►"/>
            </a:pPr>
            <a:r>
              <a:rPr lang="en-US"/>
              <a:t>It should be an activity that is easy to handle , the setup should be portable and should not take up a lot of time. </a:t>
            </a:r>
            <a:endParaRPr/>
          </a:p>
          <a:p>
            <a:pPr indent="-320040" lvl="0" marL="457200" rtl="0" algn="l">
              <a:spcBef>
                <a:spcPts val="0"/>
              </a:spcBef>
              <a:spcAft>
                <a:spcPts val="0"/>
              </a:spcAft>
              <a:buSzPts val="1440"/>
              <a:buChar char="►"/>
            </a:pPr>
            <a:r>
              <a:rPr lang="en-US"/>
              <a:t>It is necessary to develop a cost effective solution where we can manage the production and selling price. </a:t>
            </a:r>
            <a:endParaRPr/>
          </a:p>
          <a:p>
            <a:pPr indent="-320040" lvl="0" marL="457200" rtl="0" algn="l">
              <a:spcBef>
                <a:spcPts val="0"/>
              </a:spcBef>
              <a:spcAft>
                <a:spcPts val="0"/>
              </a:spcAft>
              <a:buSzPts val="1440"/>
              <a:buChar char="►"/>
            </a:pPr>
            <a:r>
              <a:rPr lang="en-US"/>
              <a:t>The setup should be compact and easy to carry. </a:t>
            </a:r>
            <a:endParaRPr/>
          </a:p>
          <a:p>
            <a:pPr indent="-320040" lvl="0" marL="457200" rtl="0" algn="l">
              <a:spcBef>
                <a:spcPts val="0"/>
              </a:spcBef>
              <a:spcAft>
                <a:spcPts val="0"/>
              </a:spcAft>
              <a:buSzPts val="1440"/>
              <a:buChar char="►"/>
            </a:pPr>
            <a:r>
              <a:rPr lang="en-US"/>
              <a:t>The solution must cater to the need of limited customers, I.e, disabled persons and toddlers.</a:t>
            </a:r>
            <a:endParaRPr/>
          </a:p>
          <a:p>
            <a:pPr indent="-320040" lvl="0" marL="457200" rtl="0" algn="l">
              <a:spcBef>
                <a:spcPts val="0"/>
              </a:spcBef>
              <a:spcAft>
                <a:spcPts val="0"/>
              </a:spcAft>
              <a:buSzPts val="1440"/>
              <a:buChar char="►"/>
            </a:pPr>
            <a:r>
              <a:rPr lang="en-US"/>
              <a:t>The product helps in overall development of motor skills of the user via an interactive and simple interface. It is a brief activity of 5-10 minutes on a daily basis.</a:t>
            </a:r>
            <a:endParaRPr/>
          </a:p>
          <a:p>
            <a:pPr indent="-320040" lvl="0" marL="457200" rtl="0" algn="l">
              <a:spcBef>
                <a:spcPts val="0"/>
              </a:spcBef>
              <a:spcAft>
                <a:spcPts val="0"/>
              </a:spcAft>
              <a:buSzPts val="1440"/>
              <a:buChar char="►"/>
            </a:pPr>
            <a:r>
              <a:rPr lang="en-US"/>
              <a:t> The setup does not emit harmful radiations and rays and is safe to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3a33784649_0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Literature Survey</a:t>
            </a:r>
            <a:endParaRPr/>
          </a:p>
        </p:txBody>
      </p:sp>
      <p:sp>
        <p:nvSpPr>
          <p:cNvPr id="162" name="Google Shape;162;g13a33784649_0_0"/>
          <p:cNvSpPr txBox="1"/>
          <p:nvPr>
            <p:ph idx="1" type="body"/>
          </p:nvPr>
        </p:nvSpPr>
        <p:spPr>
          <a:xfrm>
            <a:off x="677325" y="1930502"/>
            <a:ext cx="8596800" cy="4625100"/>
          </a:xfrm>
          <a:prstGeom prst="rect">
            <a:avLst/>
          </a:prstGeom>
        </p:spPr>
        <p:txBody>
          <a:bodyPr anchorCtr="0" anchor="t" bIns="45700" lIns="91425" spcFirstLastPara="1" rIns="91425" wrap="square" tIns="45700">
            <a:normAutofit lnSpcReduction="20000"/>
          </a:bodyPr>
          <a:lstStyle/>
          <a:p>
            <a:pPr indent="-320040" lvl="0" marL="457200" rtl="0" algn="l">
              <a:spcBef>
                <a:spcPts val="1000"/>
              </a:spcBef>
              <a:spcAft>
                <a:spcPts val="0"/>
              </a:spcAft>
              <a:buSzPts val="1440"/>
              <a:buChar char="►"/>
            </a:pPr>
            <a:r>
              <a:rPr lang="en-US"/>
              <a:t>A</a:t>
            </a:r>
            <a:r>
              <a:rPr lang="en-US"/>
              <a:t> </a:t>
            </a:r>
            <a:r>
              <a:rPr i="1" lang="en-US"/>
              <a:t>research </a:t>
            </a:r>
            <a:r>
              <a:rPr lang="en-US"/>
              <a:t>was conducted on 78 children in the age group 8-10 using a similar mechanism. (https://www.sciencedirect.com/science/article/pii/S0167945716302974) Random numbers appeared on the screen and a keypad was used to enter the number. This exercise improved the manual dexterity scores of the children.</a:t>
            </a:r>
            <a:endParaRPr/>
          </a:p>
          <a:p>
            <a:pPr indent="-320040" lvl="0" marL="457200" rtl="0" algn="l">
              <a:spcBef>
                <a:spcPts val="0"/>
              </a:spcBef>
              <a:spcAft>
                <a:spcPts val="0"/>
              </a:spcAft>
              <a:buSzPts val="1440"/>
              <a:buChar char="►"/>
            </a:pPr>
            <a:r>
              <a:rPr lang="en-US"/>
              <a:t> A very similar study on keyboard positions was conducted which proved increase in eye-hand coordination skills. (</a:t>
            </a:r>
            <a:r>
              <a:rPr lang="en-US" u="sng">
                <a:solidFill>
                  <a:schemeClr val="hlink"/>
                </a:solidFill>
                <a:hlinkClick r:id="rId3"/>
              </a:rPr>
              <a:t>https://booksc.org/ireader/24159130</a:t>
            </a:r>
            <a:r>
              <a:rPr lang="en-US"/>
              <a:t>)</a:t>
            </a:r>
            <a:endParaRPr/>
          </a:p>
          <a:p>
            <a:pPr indent="-320040" lvl="0" marL="457200" rtl="0" algn="l">
              <a:spcBef>
                <a:spcPts val="0"/>
              </a:spcBef>
              <a:spcAft>
                <a:spcPts val="0"/>
              </a:spcAft>
              <a:buSzPts val="1440"/>
              <a:buChar char="►"/>
            </a:pPr>
            <a:r>
              <a:rPr lang="en-US"/>
              <a:t>Another study applies a similar principle of mole hitting for increasing the eye-hand coordination. It employes three methods for doing so. Mole hitting for random operations, balloon catching game for vertical movement, and the fish catching game for horizontal transfer. However this setup is very sophisticated, bulky and costly. (</a:t>
            </a:r>
            <a:r>
              <a:rPr lang="en-US" u="sng">
                <a:solidFill>
                  <a:schemeClr val="hlink"/>
                </a:solidFill>
                <a:hlinkClick r:id="rId4"/>
              </a:rPr>
              <a:t>https://www.jstage.jst.go.jp/article/jrobomech/26/6/26_704/_pdf/-char/ja</a:t>
            </a:r>
            <a:r>
              <a:rPr lang="en-US"/>
              <a:t>)</a:t>
            </a:r>
            <a:endParaRPr/>
          </a:p>
          <a:p>
            <a:pPr indent="-320040" lvl="0" marL="457200" rtl="0" algn="l">
              <a:spcBef>
                <a:spcPts val="0"/>
              </a:spcBef>
              <a:spcAft>
                <a:spcPts val="0"/>
              </a:spcAft>
              <a:buSzPts val="1440"/>
              <a:buChar char="►"/>
            </a:pPr>
            <a:r>
              <a:rPr lang="en-US"/>
              <a:t> A recent study maps video games to development of eye hand coordination. (https://www.sciencedirect.com/science/article/abs/pii/S0039606020308199)</a:t>
            </a:r>
            <a:endParaRPr/>
          </a:p>
          <a:p>
            <a:pPr indent="0" lvl="0" marL="45720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List of Components Required for the Project:</a:t>
            </a:r>
            <a:endParaRPr/>
          </a:p>
        </p:txBody>
      </p:sp>
      <p:sp>
        <p:nvSpPr>
          <p:cNvPr id="168" name="Google Shape;168;p3"/>
          <p:cNvSpPr txBox="1"/>
          <p:nvPr>
            <p:ph idx="1" type="body"/>
          </p:nvPr>
        </p:nvSpPr>
        <p:spPr>
          <a:xfrm>
            <a:off x="677334" y="2160589"/>
            <a:ext cx="3910708" cy="3880773"/>
          </a:xfrm>
          <a:prstGeom prst="rect">
            <a:avLst/>
          </a:prstGeom>
          <a:blipFill rotWithShape="1">
            <a:blip r:embed="rId3">
              <a:alphaModFix/>
            </a:blip>
            <a:stretch>
              <a:fillRect b="0" l="-311" r="0" t="-94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a:t>
            </a:r>
            <a:endParaRPr/>
          </a:p>
        </p:txBody>
      </p:sp>
      <p:sp>
        <p:nvSpPr>
          <p:cNvPr id="169" name="Google Shape;169;p3"/>
          <p:cNvSpPr txBox="1"/>
          <p:nvPr/>
        </p:nvSpPr>
        <p:spPr>
          <a:xfrm>
            <a:off x="4588042" y="2160589"/>
            <a:ext cx="3910708" cy="388077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Wire, 1 unit, 30 cm long</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Wire connector (M-M), 8 units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Wire connector (F-M), 3 units</a:t>
            </a:r>
            <a:endParaRPr/>
          </a:p>
          <a:p>
            <a:pPr indent="-342900" lvl="0" marL="342900" marR="0" rtl="0" algn="l">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Trebuchet MS"/>
                <a:ea typeface="Trebuchet MS"/>
                <a:cs typeface="Trebuchet MS"/>
                <a:sym typeface="Trebuchet MS"/>
              </a:rPr>
              <a:t>Copper strip, 2 units, 25 cm long</a:t>
            </a:r>
            <a:endParaRPr/>
          </a:p>
          <a:p>
            <a:pPr indent="-251459" lvl="0" marL="342900" marR="0" rtl="0" algn="l">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Timeline &amp; Gantt Chart:</a:t>
            </a:r>
            <a:endParaRPr/>
          </a:p>
        </p:txBody>
      </p:sp>
      <p:pic>
        <p:nvPicPr>
          <p:cNvPr descr="A picture containing graphical user interface&#10;&#10;Description automatically generated" id="175" name="Google Shape;175;p4"/>
          <p:cNvPicPr preferRelativeResize="0"/>
          <p:nvPr/>
        </p:nvPicPr>
        <p:blipFill rotWithShape="1">
          <a:blip r:embed="rId3">
            <a:alphaModFix/>
          </a:blip>
          <a:srcRect b="0" l="0" r="0" t="0"/>
          <a:stretch/>
        </p:blipFill>
        <p:spPr>
          <a:xfrm>
            <a:off x="677334" y="1270000"/>
            <a:ext cx="7345045" cy="2152650"/>
          </a:xfrm>
          <a:prstGeom prst="rect">
            <a:avLst/>
          </a:prstGeom>
          <a:noFill/>
          <a:ln>
            <a:noFill/>
          </a:ln>
        </p:spPr>
      </p:pic>
      <p:pic>
        <p:nvPicPr>
          <p:cNvPr descr="Graphical user interface&#10;&#10;Description automatically generated" id="176" name="Google Shape;176;p4"/>
          <p:cNvPicPr preferRelativeResize="0"/>
          <p:nvPr/>
        </p:nvPicPr>
        <p:blipFill rotWithShape="1">
          <a:blip r:embed="rId4">
            <a:alphaModFix/>
          </a:blip>
          <a:srcRect b="0" l="0" r="0" t="0"/>
          <a:stretch/>
        </p:blipFill>
        <p:spPr>
          <a:xfrm>
            <a:off x="677334" y="3708984"/>
            <a:ext cx="7183120" cy="2295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Fishbone Diagram</a:t>
            </a:r>
            <a:endParaRPr/>
          </a:p>
        </p:txBody>
      </p:sp>
      <p:pic>
        <p:nvPicPr>
          <p:cNvPr descr="A picture containing diagram&#10;&#10;Description automatically generated" id="182" name="Google Shape;182;p5"/>
          <p:cNvPicPr preferRelativeResize="0"/>
          <p:nvPr/>
        </p:nvPicPr>
        <p:blipFill rotWithShape="1">
          <a:blip r:embed="rId3">
            <a:alphaModFix/>
          </a:blip>
          <a:srcRect b="0" l="0" r="0" t="0"/>
          <a:stretch/>
        </p:blipFill>
        <p:spPr>
          <a:xfrm>
            <a:off x="677334" y="1615673"/>
            <a:ext cx="6814329" cy="42878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311574" y="12192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Circuit Diagram:</a:t>
            </a:r>
            <a:endParaRPr/>
          </a:p>
        </p:txBody>
      </p:sp>
      <p:pic>
        <p:nvPicPr>
          <p:cNvPr id="188" name="Google Shape;188;p6"/>
          <p:cNvPicPr preferRelativeResize="0"/>
          <p:nvPr/>
        </p:nvPicPr>
        <p:blipFill rotWithShape="1">
          <a:blip r:embed="rId3">
            <a:alphaModFix/>
          </a:blip>
          <a:srcRect b="0" l="0" r="0" t="0"/>
          <a:stretch/>
        </p:blipFill>
        <p:spPr>
          <a:xfrm>
            <a:off x="1117241" y="782320"/>
            <a:ext cx="7651321" cy="5905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View in Tinkercad:</a:t>
            </a:r>
            <a:endParaRPr/>
          </a:p>
        </p:txBody>
      </p:sp>
      <p:pic>
        <p:nvPicPr>
          <p:cNvPr id="194" name="Google Shape;194;p7"/>
          <p:cNvPicPr preferRelativeResize="0"/>
          <p:nvPr/>
        </p:nvPicPr>
        <p:blipFill rotWithShape="1">
          <a:blip r:embed="rId3">
            <a:alphaModFix/>
          </a:blip>
          <a:srcRect b="0" l="0" r="0" t="0"/>
          <a:stretch/>
        </p:blipFill>
        <p:spPr>
          <a:xfrm>
            <a:off x="1767840" y="1270000"/>
            <a:ext cx="6156624" cy="52475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2022-07-02T17:15:26Z</dcterms:created>
  <dc:creator>Admin</dc:creator>
</cp:coreProperties>
</file>