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
      <p:font typeface="Montserrat Medium"/>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ontserratMedium-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italic.fntdata"/><Relationship Id="rId25" Type="http://schemas.openxmlformats.org/officeDocument/2006/relationships/font" Target="fonts/MontserratMedium-bold.fntdata"/><Relationship Id="rId28" Type="http://schemas.openxmlformats.org/officeDocument/2006/relationships/font" Target="fonts/RobotoMono-regular.fntdata"/><Relationship Id="rId27" Type="http://schemas.openxmlformats.org/officeDocument/2006/relationships/font" Target="fonts/Montserra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7cb2c126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7cb2c126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7cb2c126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7cb2c126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7cb2c126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7cb2c126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7cb2c126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7cb2c126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7cb2c126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7cb2c126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7cb2c126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7cb2c126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7cb2c126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7cb2c126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7cb2c126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7cb2c126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7cb2c126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7cb2c126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59" name="Google Shape;59;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3" name="Google Shape;23;p4"/>
          <p:cNvSpPr txBox="1"/>
          <p:nvPr>
            <p:ph type="title"/>
          </p:nvPr>
        </p:nvSpPr>
        <p:spPr>
          <a:xfrm>
            <a:off x="608975" y="372725"/>
            <a:ext cx="7863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idx="1" type="body"/>
          </p:nvPr>
        </p:nvSpPr>
        <p:spPr>
          <a:xfrm>
            <a:off x="608975" y="1417800"/>
            <a:ext cx="7863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cxnSp>
        <p:nvCxnSpPr>
          <p:cNvPr id="27" name="Google Shape;27;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8" name="Google Shape;28;p5"/>
          <p:cNvSpPr txBox="1"/>
          <p:nvPr>
            <p:ph type="title"/>
          </p:nvPr>
        </p:nvSpPr>
        <p:spPr>
          <a:xfrm>
            <a:off x="608975" y="372725"/>
            <a:ext cx="7863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608975" y="372725"/>
            <a:ext cx="7863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cxnSp>
        <p:nvCxnSpPr>
          <p:cNvPr id="36" name="Google Shape;36;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rgbClr val="FFE5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8975" y="372725"/>
            <a:ext cx="7863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200"/>
              <a:buFont typeface="Playfair Display"/>
              <a:buNone/>
              <a:defRPr b="1" sz="3200">
                <a:solidFill>
                  <a:schemeClr val="dk2"/>
                </a:solidFill>
                <a:latin typeface="Playfair Display"/>
                <a:ea typeface="Playfair Display"/>
                <a:cs typeface="Playfair Display"/>
                <a:sym typeface="Playfair Display"/>
              </a:defRPr>
            </a:lvl1pPr>
            <a:lvl2pPr lvl="1">
              <a:spcBef>
                <a:spcPts val="0"/>
              </a:spcBef>
              <a:spcAft>
                <a:spcPts val="0"/>
              </a:spcAft>
              <a:buClr>
                <a:schemeClr val="dk2"/>
              </a:buClr>
              <a:buSzPts val="3200"/>
              <a:buFont typeface="Playfair Display"/>
              <a:buNone/>
              <a:defRPr b="1" sz="3200">
                <a:solidFill>
                  <a:schemeClr val="dk2"/>
                </a:solidFill>
                <a:latin typeface="Playfair Display"/>
                <a:ea typeface="Playfair Display"/>
                <a:cs typeface="Playfair Display"/>
                <a:sym typeface="Playfair Display"/>
              </a:defRPr>
            </a:lvl2pPr>
            <a:lvl3pPr lvl="2">
              <a:spcBef>
                <a:spcPts val="0"/>
              </a:spcBef>
              <a:spcAft>
                <a:spcPts val="0"/>
              </a:spcAft>
              <a:buClr>
                <a:schemeClr val="dk2"/>
              </a:buClr>
              <a:buSzPts val="3200"/>
              <a:buFont typeface="Playfair Display"/>
              <a:buNone/>
              <a:defRPr b="1" sz="3200">
                <a:solidFill>
                  <a:schemeClr val="dk2"/>
                </a:solidFill>
                <a:latin typeface="Playfair Display"/>
                <a:ea typeface="Playfair Display"/>
                <a:cs typeface="Playfair Display"/>
                <a:sym typeface="Playfair Display"/>
              </a:defRPr>
            </a:lvl3pPr>
            <a:lvl4pPr lvl="3">
              <a:spcBef>
                <a:spcPts val="0"/>
              </a:spcBef>
              <a:spcAft>
                <a:spcPts val="0"/>
              </a:spcAft>
              <a:buClr>
                <a:schemeClr val="dk2"/>
              </a:buClr>
              <a:buSzPts val="3200"/>
              <a:buFont typeface="Playfair Display"/>
              <a:buNone/>
              <a:defRPr b="1" sz="3200">
                <a:solidFill>
                  <a:schemeClr val="dk2"/>
                </a:solidFill>
                <a:latin typeface="Playfair Display"/>
                <a:ea typeface="Playfair Display"/>
                <a:cs typeface="Playfair Display"/>
                <a:sym typeface="Playfair Display"/>
              </a:defRPr>
            </a:lvl4pPr>
            <a:lvl5pPr lvl="4">
              <a:spcBef>
                <a:spcPts val="0"/>
              </a:spcBef>
              <a:spcAft>
                <a:spcPts val="0"/>
              </a:spcAft>
              <a:buClr>
                <a:schemeClr val="dk2"/>
              </a:buClr>
              <a:buSzPts val="3200"/>
              <a:buFont typeface="Playfair Display"/>
              <a:buNone/>
              <a:defRPr b="1" sz="3200">
                <a:solidFill>
                  <a:schemeClr val="dk2"/>
                </a:solidFill>
                <a:latin typeface="Playfair Display"/>
                <a:ea typeface="Playfair Display"/>
                <a:cs typeface="Playfair Display"/>
                <a:sym typeface="Playfair Display"/>
              </a:defRPr>
            </a:lvl5pPr>
            <a:lvl6pPr lvl="5">
              <a:spcBef>
                <a:spcPts val="0"/>
              </a:spcBef>
              <a:spcAft>
                <a:spcPts val="0"/>
              </a:spcAft>
              <a:buClr>
                <a:schemeClr val="dk2"/>
              </a:buClr>
              <a:buSzPts val="3200"/>
              <a:buFont typeface="Playfair Display"/>
              <a:buNone/>
              <a:defRPr b="1" sz="3200">
                <a:solidFill>
                  <a:schemeClr val="dk2"/>
                </a:solidFill>
                <a:latin typeface="Playfair Display"/>
                <a:ea typeface="Playfair Display"/>
                <a:cs typeface="Playfair Display"/>
                <a:sym typeface="Playfair Display"/>
              </a:defRPr>
            </a:lvl6pPr>
            <a:lvl7pPr lvl="6">
              <a:spcBef>
                <a:spcPts val="0"/>
              </a:spcBef>
              <a:spcAft>
                <a:spcPts val="0"/>
              </a:spcAft>
              <a:buClr>
                <a:schemeClr val="dk2"/>
              </a:buClr>
              <a:buSzPts val="3200"/>
              <a:buFont typeface="Playfair Display"/>
              <a:buNone/>
              <a:defRPr b="1" sz="3200">
                <a:solidFill>
                  <a:schemeClr val="dk2"/>
                </a:solidFill>
                <a:latin typeface="Playfair Display"/>
                <a:ea typeface="Playfair Display"/>
                <a:cs typeface="Playfair Display"/>
                <a:sym typeface="Playfair Display"/>
              </a:defRPr>
            </a:lvl7pPr>
            <a:lvl8pPr lvl="7">
              <a:spcBef>
                <a:spcPts val="0"/>
              </a:spcBef>
              <a:spcAft>
                <a:spcPts val="0"/>
              </a:spcAft>
              <a:buClr>
                <a:schemeClr val="dk2"/>
              </a:buClr>
              <a:buSzPts val="3200"/>
              <a:buFont typeface="Playfair Display"/>
              <a:buNone/>
              <a:defRPr b="1" sz="3200">
                <a:solidFill>
                  <a:schemeClr val="dk2"/>
                </a:solidFill>
                <a:latin typeface="Playfair Display"/>
                <a:ea typeface="Playfair Display"/>
                <a:cs typeface="Playfair Display"/>
                <a:sym typeface="Playfair Display"/>
              </a:defRPr>
            </a:lvl8pPr>
            <a:lvl9pPr lvl="8">
              <a:spcBef>
                <a:spcPts val="0"/>
              </a:spcBef>
              <a:spcAft>
                <a:spcPts val="0"/>
              </a:spcAft>
              <a:buClr>
                <a:schemeClr val="dk2"/>
              </a:buClr>
              <a:buSzPts val="3200"/>
              <a:buFont typeface="Playfair Display"/>
              <a:buNone/>
              <a:defRPr b="1" sz="3200">
                <a:solidFill>
                  <a:schemeClr val="dk2"/>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608975" y="1417800"/>
            <a:ext cx="7863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Lato"/>
              <a:buChar char="●"/>
              <a:defRPr sz="1800">
                <a:latin typeface="Lato"/>
                <a:ea typeface="Lato"/>
                <a:cs typeface="Lato"/>
                <a:sym typeface="Lato"/>
              </a:defRPr>
            </a:lvl1pPr>
            <a:lvl2pPr indent="-317500" lvl="1" marL="914400">
              <a:lnSpc>
                <a:spcPct val="115000"/>
              </a:lnSpc>
              <a:spcBef>
                <a:spcPts val="0"/>
              </a:spcBef>
              <a:spcAft>
                <a:spcPts val="0"/>
              </a:spcAft>
              <a:buSzPts val="1400"/>
              <a:buFont typeface="Lato"/>
              <a:buChar char="○"/>
              <a:defRPr>
                <a:latin typeface="Lato"/>
                <a:ea typeface="Lato"/>
                <a:cs typeface="Lato"/>
                <a:sym typeface="Lato"/>
              </a:defRPr>
            </a:lvl2pPr>
            <a:lvl3pPr indent="-317500" lvl="2" marL="1371600">
              <a:lnSpc>
                <a:spcPct val="115000"/>
              </a:lnSpc>
              <a:spcBef>
                <a:spcPts val="0"/>
              </a:spcBef>
              <a:spcAft>
                <a:spcPts val="0"/>
              </a:spcAft>
              <a:buSzPts val="1400"/>
              <a:buFont typeface="Lato"/>
              <a:buChar char="■"/>
              <a:defRPr>
                <a:latin typeface="Lato"/>
                <a:ea typeface="Lato"/>
                <a:cs typeface="Lato"/>
                <a:sym typeface="Lato"/>
              </a:defRPr>
            </a:lvl3pPr>
            <a:lvl4pPr indent="-317500" lvl="3" marL="1828800">
              <a:lnSpc>
                <a:spcPct val="115000"/>
              </a:lnSpc>
              <a:spcBef>
                <a:spcPts val="0"/>
              </a:spcBef>
              <a:spcAft>
                <a:spcPts val="0"/>
              </a:spcAft>
              <a:buSzPts val="1400"/>
              <a:buFont typeface="Lato"/>
              <a:buChar char="●"/>
              <a:defRPr>
                <a:latin typeface="Lato"/>
                <a:ea typeface="Lato"/>
                <a:cs typeface="Lato"/>
                <a:sym typeface="Lato"/>
              </a:defRPr>
            </a:lvl4pPr>
            <a:lvl5pPr indent="-317500" lvl="4" marL="2286000">
              <a:lnSpc>
                <a:spcPct val="115000"/>
              </a:lnSpc>
              <a:spcBef>
                <a:spcPts val="0"/>
              </a:spcBef>
              <a:spcAft>
                <a:spcPts val="0"/>
              </a:spcAft>
              <a:buSzPts val="1400"/>
              <a:buFont typeface="Lato"/>
              <a:buChar char="○"/>
              <a:defRPr>
                <a:latin typeface="Lato"/>
                <a:ea typeface="Lato"/>
                <a:cs typeface="Lato"/>
                <a:sym typeface="Lato"/>
              </a:defRPr>
            </a:lvl5pPr>
            <a:lvl6pPr indent="-317500" lvl="5" marL="2743200">
              <a:lnSpc>
                <a:spcPct val="115000"/>
              </a:lnSpc>
              <a:spcBef>
                <a:spcPts val="0"/>
              </a:spcBef>
              <a:spcAft>
                <a:spcPts val="0"/>
              </a:spcAft>
              <a:buSzPts val="1400"/>
              <a:buFont typeface="Lato"/>
              <a:buChar char="■"/>
              <a:defRPr>
                <a:latin typeface="Lato"/>
                <a:ea typeface="Lato"/>
                <a:cs typeface="Lato"/>
                <a:sym typeface="Lato"/>
              </a:defRPr>
            </a:lvl6pPr>
            <a:lvl7pPr indent="-317500" lvl="6" marL="3200400">
              <a:lnSpc>
                <a:spcPct val="115000"/>
              </a:lnSpc>
              <a:spcBef>
                <a:spcPts val="0"/>
              </a:spcBef>
              <a:spcAft>
                <a:spcPts val="0"/>
              </a:spcAft>
              <a:buSzPts val="1400"/>
              <a:buFont typeface="Lato"/>
              <a:buChar char="●"/>
              <a:defRPr>
                <a:latin typeface="Lato"/>
                <a:ea typeface="Lato"/>
                <a:cs typeface="Lato"/>
                <a:sym typeface="Lato"/>
              </a:defRPr>
            </a:lvl7pPr>
            <a:lvl8pPr indent="-317500" lvl="7" marL="3657600">
              <a:lnSpc>
                <a:spcPct val="115000"/>
              </a:lnSpc>
              <a:spcBef>
                <a:spcPts val="0"/>
              </a:spcBef>
              <a:spcAft>
                <a:spcPts val="0"/>
              </a:spcAft>
              <a:buSzPts val="1400"/>
              <a:buFont typeface="Lato"/>
              <a:buChar char="○"/>
              <a:defRPr>
                <a:latin typeface="Lato"/>
                <a:ea typeface="Lato"/>
                <a:cs typeface="Lato"/>
                <a:sym typeface="Lato"/>
              </a:defRPr>
            </a:lvl8pPr>
            <a:lvl9pPr indent="-317500" lvl="8" marL="4114800">
              <a:lnSpc>
                <a:spcPct val="115000"/>
              </a:lnSpc>
              <a:spcBef>
                <a:spcPts val="0"/>
              </a:spcBef>
              <a:spcAft>
                <a:spcPts val="0"/>
              </a:spcAft>
              <a:buSzPts val="1400"/>
              <a:buFont typeface="Lato"/>
              <a:buChar char="■"/>
              <a:defRPr>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6544225" y="152400"/>
            <a:ext cx="2447375" cy="541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630600" y="1394775"/>
            <a:ext cx="7893000" cy="12741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en" sz="5700"/>
              <a:t>💎</a:t>
            </a:r>
            <a:r>
              <a:rPr lang="en"/>
              <a:t>Diamond Pricing</a:t>
            </a:r>
            <a:r>
              <a:rPr lang="en" sz="5700"/>
              <a:t>💎</a:t>
            </a:r>
            <a:endParaRPr/>
          </a:p>
        </p:txBody>
      </p:sp>
      <p:sp>
        <p:nvSpPr>
          <p:cNvPr id="68" name="Google Shape;68;p13"/>
          <p:cNvSpPr txBox="1"/>
          <p:nvPr>
            <p:ph idx="1" type="subTitle"/>
          </p:nvPr>
        </p:nvSpPr>
        <p:spPr>
          <a:xfrm>
            <a:off x="1922100" y="2571750"/>
            <a:ext cx="5299800" cy="15372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en">
                <a:solidFill>
                  <a:schemeClr val="accent1"/>
                </a:solidFill>
                <a:latin typeface="Montserrat Medium"/>
                <a:ea typeface="Montserrat Medium"/>
                <a:cs typeface="Montserrat Medium"/>
                <a:sym typeface="Montserrat Medium"/>
              </a:rPr>
              <a:t>Aatreyi Dutt (24070243059)</a:t>
            </a:r>
            <a:endParaRPr>
              <a:solidFill>
                <a:schemeClr val="accent1"/>
              </a:solidFill>
              <a:latin typeface="Montserrat Medium"/>
              <a:ea typeface="Montserrat Medium"/>
              <a:cs typeface="Montserrat Medium"/>
              <a:sym typeface="Montserrat Medium"/>
            </a:endParaRPr>
          </a:p>
          <a:p>
            <a:pPr indent="0" lvl="0" marL="0" rtl="0" algn="ctr">
              <a:spcBef>
                <a:spcPts val="1000"/>
              </a:spcBef>
              <a:spcAft>
                <a:spcPts val="0"/>
              </a:spcAft>
              <a:buNone/>
            </a:pPr>
            <a:r>
              <a:rPr lang="en" sz="2000">
                <a:solidFill>
                  <a:schemeClr val="accent1"/>
                </a:solidFill>
                <a:latin typeface="Montserrat Medium"/>
                <a:ea typeface="Montserrat Medium"/>
                <a:cs typeface="Montserrat Medium"/>
                <a:sym typeface="Montserrat Medium"/>
              </a:rPr>
              <a:t>Project: </a:t>
            </a:r>
            <a:r>
              <a:rPr lang="en" sz="2000">
                <a:solidFill>
                  <a:schemeClr val="accent1"/>
                </a:solidFill>
                <a:latin typeface="Montserrat Medium"/>
                <a:ea typeface="Montserrat Medium"/>
                <a:cs typeface="Montserrat Medium"/>
                <a:sym typeface="Montserrat Medium"/>
              </a:rPr>
              <a:t>Python for Data Science</a:t>
            </a:r>
            <a:endParaRPr sz="2000">
              <a:solidFill>
                <a:schemeClr val="accent1"/>
              </a:solidFill>
              <a:latin typeface="Montserrat Medium"/>
              <a:ea typeface="Montserrat Medium"/>
              <a:cs typeface="Montserrat Medium"/>
              <a:sym typeface="Montserrat Medium"/>
            </a:endParaRPr>
          </a:p>
          <a:p>
            <a:pPr indent="0" lvl="0" marL="0" rtl="0" algn="ctr">
              <a:spcBef>
                <a:spcPts val="1000"/>
              </a:spcBef>
              <a:spcAft>
                <a:spcPts val="0"/>
              </a:spcAft>
              <a:buNone/>
            </a:pPr>
            <a:r>
              <a:rPr lang="en" sz="2000">
                <a:solidFill>
                  <a:schemeClr val="accent1"/>
                </a:solidFill>
                <a:latin typeface="Montserrat Medium"/>
                <a:ea typeface="Montserrat Medium"/>
                <a:cs typeface="Montserrat Medium"/>
                <a:sym typeface="Montserrat Medium"/>
              </a:rPr>
              <a:t>November 2024</a:t>
            </a:r>
            <a:endParaRPr sz="2000">
              <a:solidFill>
                <a:schemeClr val="accent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ctrTitle"/>
          </p:nvPr>
        </p:nvSpPr>
        <p:spPr>
          <a:xfrm>
            <a:off x="625500" y="1934700"/>
            <a:ext cx="7893000" cy="12741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en" sz="5700"/>
              <a:t>💎 </a:t>
            </a:r>
            <a:r>
              <a:rPr lang="en"/>
              <a:t>Thank you </a:t>
            </a:r>
            <a:r>
              <a:rPr lang="en" sz="5700"/>
              <a:t>💎</a:t>
            </a:r>
            <a:endParaRPr sz="125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608975" y="372725"/>
            <a:ext cx="7863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 </a:t>
            </a:r>
            <a:r>
              <a:rPr lang="en" sz="3280"/>
              <a:t>Introduction</a:t>
            </a:r>
            <a:endParaRPr sz="3380"/>
          </a:p>
        </p:txBody>
      </p:sp>
      <p:sp>
        <p:nvSpPr>
          <p:cNvPr id="74" name="Google Shape;74;p14"/>
          <p:cNvSpPr txBox="1"/>
          <p:nvPr>
            <p:ph idx="1" type="body"/>
          </p:nvPr>
        </p:nvSpPr>
        <p:spPr>
          <a:xfrm>
            <a:off x="608975" y="1292900"/>
            <a:ext cx="7682100" cy="3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quality of a diamond is determined by its 4Cs - </a:t>
            </a:r>
            <a:r>
              <a:rPr b="1" lang="en" sz="1700"/>
              <a:t>cut, clarity, color,</a:t>
            </a:r>
            <a:r>
              <a:rPr lang="en" sz="1700"/>
              <a:t> and </a:t>
            </a:r>
            <a:r>
              <a:rPr b="1" lang="en" sz="1700"/>
              <a:t>carat</a:t>
            </a:r>
            <a:r>
              <a:rPr lang="en" sz="1700"/>
              <a:t>. While carat is calculated using the weight of the diamond, the first three Cs are categorical variables. To understand these variables and their relationship to the price of the diamond better, I will be using a diamond pricing dataset from Kaggle to map out the spread of values and their relationships with price. In order to calculate and visualise these results I will be using the following Python libraries:</a:t>
            </a:r>
            <a:endParaRPr sz="1700"/>
          </a:p>
          <a:p>
            <a:pPr indent="-336550" lvl="0" marL="457200" rtl="0" algn="l">
              <a:spcBef>
                <a:spcPts val="1200"/>
              </a:spcBef>
              <a:spcAft>
                <a:spcPts val="0"/>
              </a:spcAft>
              <a:buSzPts val="1700"/>
              <a:buChar char="●"/>
            </a:pPr>
            <a:r>
              <a:rPr lang="en" sz="1700"/>
              <a:t>Numpy</a:t>
            </a:r>
            <a:endParaRPr sz="1700"/>
          </a:p>
          <a:p>
            <a:pPr indent="-336550" lvl="0" marL="457200" rtl="0" algn="l">
              <a:spcBef>
                <a:spcPts val="0"/>
              </a:spcBef>
              <a:spcAft>
                <a:spcPts val="0"/>
              </a:spcAft>
              <a:buSzPts val="1700"/>
              <a:buChar char="●"/>
            </a:pPr>
            <a:r>
              <a:rPr lang="en" sz="1700"/>
              <a:t>Pandas</a:t>
            </a:r>
            <a:endParaRPr sz="1700"/>
          </a:p>
          <a:p>
            <a:pPr indent="-336550" lvl="0" marL="457200" rtl="0" algn="l">
              <a:spcBef>
                <a:spcPts val="0"/>
              </a:spcBef>
              <a:spcAft>
                <a:spcPts val="0"/>
              </a:spcAft>
              <a:buSzPts val="1700"/>
              <a:buChar char="●"/>
            </a:pPr>
            <a:r>
              <a:rPr lang="en" sz="1700"/>
              <a:t>Matplotlib</a:t>
            </a:r>
            <a:endParaRPr sz="1700"/>
          </a:p>
          <a:p>
            <a:pPr indent="-336550" lvl="0" marL="457200" rtl="0" algn="l">
              <a:spcBef>
                <a:spcPts val="0"/>
              </a:spcBef>
              <a:spcAft>
                <a:spcPts val="0"/>
              </a:spcAft>
              <a:buSzPts val="1700"/>
              <a:buChar char="●"/>
            </a:pPr>
            <a:r>
              <a:rPr lang="en" sz="1700"/>
              <a:t>Seaborn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608975" y="372725"/>
            <a:ext cx="7863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 </a:t>
            </a:r>
            <a:r>
              <a:rPr lang="en" sz="3280"/>
              <a:t>Data</a:t>
            </a:r>
            <a:endParaRPr sz="3380"/>
          </a:p>
        </p:txBody>
      </p:sp>
      <p:pic>
        <p:nvPicPr>
          <p:cNvPr id="80" name="Google Shape;80;p15"/>
          <p:cNvPicPr preferRelativeResize="0"/>
          <p:nvPr/>
        </p:nvPicPr>
        <p:blipFill>
          <a:blip r:embed="rId3">
            <a:alphaModFix/>
          </a:blip>
          <a:stretch>
            <a:fillRect/>
          </a:stretch>
        </p:blipFill>
        <p:spPr>
          <a:xfrm>
            <a:off x="640200" y="1747050"/>
            <a:ext cx="7863600" cy="24208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608975" y="372725"/>
            <a:ext cx="7863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 </a:t>
            </a:r>
            <a:r>
              <a:rPr lang="en" sz="3280"/>
              <a:t>Data Preprocessing</a:t>
            </a:r>
            <a:endParaRPr sz="3380"/>
          </a:p>
        </p:txBody>
      </p:sp>
      <p:sp>
        <p:nvSpPr>
          <p:cNvPr id="86" name="Google Shape;86;p16"/>
          <p:cNvSpPr txBox="1"/>
          <p:nvPr>
            <p:ph idx="1" type="body"/>
          </p:nvPr>
        </p:nvSpPr>
        <p:spPr>
          <a:xfrm>
            <a:off x="608975" y="1292900"/>
            <a:ext cx="7682100" cy="3235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Null values for dimensional data:</a:t>
            </a:r>
            <a:r>
              <a:rPr lang="en" sz="1700"/>
              <a:t> removed using:</a:t>
            </a:r>
            <a:endParaRPr sz="1700"/>
          </a:p>
          <a:p>
            <a:pPr indent="-336550" lvl="1" marL="914400" rtl="0" algn="l">
              <a:spcBef>
                <a:spcPts val="0"/>
              </a:spcBef>
              <a:spcAft>
                <a:spcPts val="0"/>
              </a:spcAft>
              <a:buSzPts val="1700"/>
              <a:buChar char="○"/>
            </a:pPr>
            <a:r>
              <a:rPr lang="en" sz="1700"/>
              <a:t>data = data[(data != 0).all(axis=1)]</a:t>
            </a:r>
            <a:endParaRPr sz="1700"/>
          </a:p>
          <a:p>
            <a:pPr indent="-336550" lvl="0" marL="457200" rtl="0" algn="l">
              <a:spcBef>
                <a:spcPts val="0"/>
              </a:spcBef>
              <a:spcAft>
                <a:spcPts val="0"/>
              </a:spcAft>
              <a:buSzPts val="1700"/>
              <a:buChar char="●"/>
            </a:pPr>
            <a:r>
              <a:rPr b="1" lang="en" sz="1700"/>
              <a:t>Categorical data (‘cut’, ‘color’, ‘clarity’):</a:t>
            </a:r>
            <a:endParaRPr b="1" sz="1700"/>
          </a:p>
          <a:p>
            <a:pPr indent="-336550" lvl="1" marL="914400" rtl="0" algn="l">
              <a:spcBef>
                <a:spcPts val="0"/>
              </a:spcBef>
              <a:spcAft>
                <a:spcPts val="0"/>
              </a:spcAft>
              <a:buSzPts val="1700"/>
              <a:buChar char="○"/>
            </a:pPr>
            <a:r>
              <a:rPr b="1" lang="en" sz="1700"/>
              <a:t>Finding unique values:</a:t>
            </a:r>
            <a:r>
              <a:rPr lang="en" sz="1700"/>
              <a:t> eg. data.cut.unique()</a:t>
            </a:r>
            <a:endParaRPr sz="1700"/>
          </a:p>
          <a:p>
            <a:pPr indent="-336550" lvl="1" marL="914400" rtl="0" algn="l">
              <a:spcBef>
                <a:spcPts val="0"/>
              </a:spcBef>
              <a:spcAft>
                <a:spcPts val="0"/>
              </a:spcAft>
              <a:buSzPts val="1700"/>
              <a:buChar char="○"/>
            </a:pPr>
            <a:r>
              <a:rPr b="1" lang="en" sz="1700"/>
              <a:t>Manually label encoding for processing:	</a:t>
            </a:r>
            <a:r>
              <a:rPr b="1" i="1" lang="en" sz="1700"/>
              <a:t>(</a:t>
            </a:r>
            <a:r>
              <a:rPr i="1" lang="en" sz="1700"/>
              <a:t>with 1 as worst)</a:t>
            </a:r>
            <a:endParaRPr i="1" sz="1700"/>
          </a:p>
          <a:p>
            <a:pPr indent="-336550" lvl="2" marL="1371600" rtl="0" algn="l">
              <a:spcBef>
                <a:spcPts val="0"/>
              </a:spcBef>
              <a:spcAft>
                <a:spcPts val="0"/>
              </a:spcAft>
              <a:buSzPts val="1700"/>
              <a:buChar char="■"/>
            </a:pPr>
            <a:r>
              <a:rPr lang="en" sz="1700"/>
              <a:t>data.cut = data.cut.replace(['Ideal','Premium', 'Very Good', 'Good', 'Fair'], [5,4,3,2,1])</a:t>
            </a:r>
            <a:endParaRPr sz="1700"/>
          </a:p>
          <a:p>
            <a:pPr indent="-336550" lvl="2" marL="1371600" rtl="0" algn="l">
              <a:spcBef>
                <a:spcPts val="0"/>
              </a:spcBef>
              <a:spcAft>
                <a:spcPts val="0"/>
              </a:spcAft>
              <a:buSzPts val="1700"/>
              <a:buChar char="■"/>
            </a:pPr>
            <a:r>
              <a:rPr lang="en" sz="1700"/>
              <a:t>data.color = data.color.replace(['D','E','F','G','H','I','J'],[7,6,5,4,3,2,1])</a:t>
            </a:r>
            <a:endParaRPr sz="1700"/>
          </a:p>
          <a:p>
            <a:pPr indent="-336550" lvl="2" marL="1371600" rtl="0" algn="l">
              <a:spcBef>
                <a:spcPts val="0"/>
              </a:spcBef>
              <a:spcAft>
                <a:spcPts val="0"/>
              </a:spcAft>
              <a:buSzPts val="1700"/>
              <a:buChar char="■"/>
            </a:pPr>
            <a:r>
              <a:rPr lang="en" sz="1700"/>
              <a:t>data.clarity = data.clarity.replace(['I1', 'SI2', 'SI1', 'VS2', 'VS1', 'VVS2', 'VVS1', 'IF'],[1,2,3,4,5,6,7,8])</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608975" y="372725"/>
            <a:ext cx="7863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 </a:t>
            </a:r>
            <a:r>
              <a:rPr lang="en" sz="3280"/>
              <a:t>Price, Carat</a:t>
            </a:r>
            <a:endParaRPr sz="3380"/>
          </a:p>
        </p:txBody>
      </p:sp>
      <p:pic>
        <p:nvPicPr>
          <p:cNvPr id="92" name="Google Shape;92;p17"/>
          <p:cNvPicPr preferRelativeResize="0"/>
          <p:nvPr/>
        </p:nvPicPr>
        <p:blipFill>
          <a:blip r:embed="rId3">
            <a:alphaModFix/>
          </a:blip>
          <a:stretch>
            <a:fillRect/>
          </a:stretch>
        </p:blipFill>
        <p:spPr>
          <a:xfrm>
            <a:off x="290025" y="2305550"/>
            <a:ext cx="3357044" cy="2629475"/>
          </a:xfrm>
          <a:prstGeom prst="rect">
            <a:avLst/>
          </a:prstGeom>
          <a:noFill/>
          <a:ln>
            <a:noFill/>
          </a:ln>
        </p:spPr>
      </p:pic>
      <p:pic>
        <p:nvPicPr>
          <p:cNvPr id="93" name="Google Shape;93;p17"/>
          <p:cNvPicPr preferRelativeResize="0"/>
          <p:nvPr/>
        </p:nvPicPr>
        <p:blipFill>
          <a:blip r:embed="rId4">
            <a:alphaModFix/>
          </a:blip>
          <a:stretch>
            <a:fillRect/>
          </a:stretch>
        </p:blipFill>
        <p:spPr>
          <a:xfrm>
            <a:off x="5461300" y="2305550"/>
            <a:ext cx="3399440" cy="2629475"/>
          </a:xfrm>
          <a:prstGeom prst="rect">
            <a:avLst/>
          </a:prstGeom>
          <a:noFill/>
          <a:ln>
            <a:noFill/>
          </a:ln>
        </p:spPr>
      </p:pic>
      <p:sp>
        <p:nvSpPr>
          <p:cNvPr id="94" name="Google Shape;94;p17"/>
          <p:cNvSpPr txBox="1"/>
          <p:nvPr>
            <p:ph idx="1" type="body"/>
          </p:nvPr>
        </p:nvSpPr>
        <p:spPr>
          <a:xfrm>
            <a:off x="290025" y="1161250"/>
            <a:ext cx="8407500" cy="3773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Price ranges from $326 to $18,823; Carat ranges from 0.2ct to 5.01ct.</a:t>
            </a:r>
            <a:endParaRPr sz="1700"/>
          </a:p>
          <a:p>
            <a:pPr indent="-336550" lvl="0" marL="457200" rtl="0" algn="l">
              <a:spcBef>
                <a:spcPts val="0"/>
              </a:spcBef>
              <a:spcAft>
                <a:spcPts val="0"/>
              </a:spcAft>
              <a:buSzPts val="1700"/>
              <a:buChar char="●"/>
            </a:pPr>
            <a:r>
              <a:rPr b="1" lang="en" sz="1700"/>
              <a:t>For statistics: </a:t>
            </a:r>
            <a:r>
              <a:rPr lang="en" sz="1700"/>
              <a:t>data.price.describe(),  data.price.mean(),  data.price.median()</a:t>
            </a:r>
            <a:endParaRPr sz="1700"/>
          </a:p>
          <a:p>
            <a:pPr indent="-336550" lvl="0" marL="457200" rtl="0" algn="ctr">
              <a:spcBef>
                <a:spcPts val="0"/>
              </a:spcBef>
              <a:spcAft>
                <a:spcPts val="0"/>
              </a:spcAft>
              <a:buSzPts val="1700"/>
              <a:buChar char="●"/>
            </a:pPr>
            <a:r>
              <a:rPr b="1" lang="en" sz="1700"/>
              <a:t>For visualisation:</a:t>
            </a:r>
            <a:endParaRPr b="1" sz="1700"/>
          </a:p>
          <a:p>
            <a:pPr indent="-336550" lvl="0" marL="457200" rtl="0" algn="ctr">
              <a:spcBef>
                <a:spcPts val="0"/>
              </a:spcBef>
              <a:spcAft>
                <a:spcPts val="0"/>
              </a:spcAft>
              <a:buSzPts val="1700"/>
              <a:buChar char="●"/>
            </a:pPr>
            <a:r>
              <a:rPr lang="en" sz="1700"/>
              <a:t>plt.hist()</a:t>
            </a:r>
            <a:endParaRPr sz="1700"/>
          </a:p>
          <a:p>
            <a:pPr indent="-336550" lvl="0" marL="457200" rtl="0" algn="ctr">
              <a:spcBef>
                <a:spcPts val="0"/>
              </a:spcBef>
              <a:spcAft>
                <a:spcPts val="0"/>
              </a:spcAft>
              <a:buSzPts val="1700"/>
              <a:buChar char="●"/>
            </a:pPr>
            <a:r>
              <a:rPr lang="en" sz="1700"/>
              <a:t>plt.axvspan()</a:t>
            </a:r>
            <a:endParaRPr sz="1700"/>
          </a:p>
          <a:p>
            <a:pPr indent="-336550" lvl="0" marL="457200" rtl="0" algn="ctr">
              <a:spcBef>
                <a:spcPts val="0"/>
              </a:spcBef>
              <a:spcAft>
                <a:spcPts val="0"/>
              </a:spcAft>
              <a:buSzPts val="1700"/>
              <a:buChar char="●"/>
            </a:pPr>
            <a:r>
              <a:rPr lang="en" sz="1700"/>
              <a:t>plt.axvline()</a:t>
            </a:r>
            <a:endParaRPr sz="1700"/>
          </a:p>
          <a:p>
            <a:pPr indent="-336550" lvl="0" marL="457200" rtl="0" algn="ctr">
              <a:spcBef>
                <a:spcPts val="0"/>
              </a:spcBef>
              <a:spcAft>
                <a:spcPts val="0"/>
              </a:spcAft>
              <a:buSzPts val="1700"/>
              <a:buChar char="●"/>
            </a:pPr>
            <a:r>
              <a:rPr lang="en" sz="1700"/>
              <a:t>plt.text()</a:t>
            </a:r>
            <a:endParaRPr sz="1700"/>
          </a:p>
          <a:p>
            <a:pPr indent="-336550" lvl="0" marL="457200" rtl="0" algn="ctr">
              <a:spcBef>
                <a:spcPts val="0"/>
              </a:spcBef>
              <a:spcAft>
                <a:spcPts val="0"/>
              </a:spcAft>
              <a:buSzPts val="1700"/>
              <a:buChar char="●"/>
            </a:pPr>
            <a:r>
              <a:rPr lang="en" sz="1700"/>
              <a:t>plt.plot()</a:t>
            </a:r>
            <a:endParaRPr sz="1700"/>
          </a:p>
          <a:p>
            <a:pPr indent="-336550" lvl="0" marL="457200" rtl="0" algn="ctr">
              <a:spcBef>
                <a:spcPts val="0"/>
              </a:spcBef>
              <a:spcAft>
                <a:spcPts val="0"/>
              </a:spcAft>
              <a:buSzPts val="1700"/>
              <a:buChar char="●"/>
            </a:pPr>
            <a:r>
              <a:rPr lang="en" sz="1700"/>
              <a:t>plt.bar</a:t>
            </a:r>
            <a:endParaRPr sz="1700"/>
          </a:p>
          <a:p>
            <a:pPr indent="-336550" lvl="0" marL="457200" rtl="0" algn="ctr">
              <a:spcBef>
                <a:spcPts val="0"/>
              </a:spcBef>
              <a:spcAft>
                <a:spcPts val="0"/>
              </a:spcAft>
              <a:buSzPts val="1700"/>
              <a:buChar char="●"/>
            </a:pPr>
            <a:r>
              <a:rPr lang="en" sz="1700"/>
              <a:t>plt.ylim()</a:t>
            </a:r>
            <a:endParaRPr sz="1700"/>
          </a:p>
          <a:p>
            <a:pPr indent="-336550" lvl="0" marL="457200" rtl="0" algn="ctr">
              <a:spcBef>
                <a:spcPts val="0"/>
              </a:spcBef>
              <a:spcAft>
                <a:spcPts val="0"/>
              </a:spcAft>
              <a:buSzPts val="1700"/>
              <a:buChar char="●"/>
            </a:pPr>
            <a:r>
              <a:rPr lang="en" sz="1700"/>
              <a:t>.value_counts()</a:t>
            </a:r>
            <a:endParaRPr sz="1700"/>
          </a:p>
          <a:p>
            <a:pPr indent="-336550" lvl="0" marL="457200" rtl="0" algn="ctr">
              <a:spcBef>
                <a:spcPts val="0"/>
              </a:spcBef>
              <a:spcAft>
                <a:spcPts val="0"/>
              </a:spcAft>
              <a:buSzPts val="1700"/>
              <a:buChar char="●"/>
            </a:pPr>
            <a:r>
              <a:rPr lang="en" sz="1700"/>
              <a:t>.reindex()</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608975" y="372725"/>
            <a:ext cx="7863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 </a:t>
            </a:r>
            <a:r>
              <a:rPr lang="en" sz="3280"/>
              <a:t>Cut, Color, Clarity</a:t>
            </a:r>
            <a:endParaRPr sz="3380"/>
          </a:p>
        </p:txBody>
      </p:sp>
      <p:pic>
        <p:nvPicPr>
          <p:cNvPr id="100" name="Google Shape;100;p18"/>
          <p:cNvPicPr preferRelativeResize="0"/>
          <p:nvPr/>
        </p:nvPicPr>
        <p:blipFill>
          <a:blip r:embed="rId3">
            <a:alphaModFix/>
          </a:blip>
          <a:stretch>
            <a:fillRect/>
          </a:stretch>
        </p:blipFill>
        <p:spPr>
          <a:xfrm>
            <a:off x="3127838" y="1075563"/>
            <a:ext cx="2876625" cy="2750275"/>
          </a:xfrm>
          <a:prstGeom prst="rect">
            <a:avLst/>
          </a:prstGeom>
          <a:noFill/>
          <a:ln>
            <a:noFill/>
          </a:ln>
        </p:spPr>
      </p:pic>
      <p:pic>
        <p:nvPicPr>
          <p:cNvPr id="101" name="Google Shape;101;p18"/>
          <p:cNvPicPr preferRelativeResize="0"/>
          <p:nvPr/>
        </p:nvPicPr>
        <p:blipFill>
          <a:blip r:embed="rId4">
            <a:alphaModFix/>
          </a:blip>
          <a:stretch>
            <a:fillRect/>
          </a:stretch>
        </p:blipFill>
        <p:spPr>
          <a:xfrm>
            <a:off x="6080650" y="1075575"/>
            <a:ext cx="2995225" cy="2750275"/>
          </a:xfrm>
          <a:prstGeom prst="rect">
            <a:avLst/>
          </a:prstGeom>
          <a:noFill/>
          <a:ln>
            <a:noFill/>
          </a:ln>
        </p:spPr>
      </p:pic>
      <p:pic>
        <p:nvPicPr>
          <p:cNvPr id="102" name="Google Shape;102;p18"/>
          <p:cNvPicPr preferRelativeResize="0"/>
          <p:nvPr/>
        </p:nvPicPr>
        <p:blipFill>
          <a:blip r:embed="rId5">
            <a:alphaModFix/>
          </a:blip>
          <a:stretch>
            <a:fillRect/>
          </a:stretch>
        </p:blipFill>
        <p:spPr>
          <a:xfrm>
            <a:off x="56426" y="1052713"/>
            <a:ext cx="2995224" cy="2750275"/>
          </a:xfrm>
          <a:prstGeom prst="rect">
            <a:avLst/>
          </a:prstGeom>
          <a:noFill/>
          <a:ln>
            <a:noFill/>
          </a:ln>
        </p:spPr>
      </p:pic>
      <p:pic>
        <p:nvPicPr>
          <p:cNvPr id="103" name="Google Shape;103;p18"/>
          <p:cNvPicPr preferRelativeResize="0"/>
          <p:nvPr/>
        </p:nvPicPr>
        <p:blipFill rotWithShape="1">
          <a:blip r:embed="rId6">
            <a:alphaModFix/>
          </a:blip>
          <a:srcRect b="0" l="0" r="71025" t="57120"/>
          <a:stretch/>
        </p:blipFill>
        <p:spPr>
          <a:xfrm>
            <a:off x="286600" y="3990376"/>
            <a:ext cx="1969725" cy="1012000"/>
          </a:xfrm>
          <a:prstGeom prst="rect">
            <a:avLst/>
          </a:prstGeom>
          <a:noFill/>
          <a:ln>
            <a:noFill/>
          </a:ln>
        </p:spPr>
      </p:pic>
      <p:pic>
        <p:nvPicPr>
          <p:cNvPr id="104" name="Google Shape;104;p18"/>
          <p:cNvPicPr preferRelativeResize="0"/>
          <p:nvPr/>
        </p:nvPicPr>
        <p:blipFill rotWithShape="1">
          <a:blip r:embed="rId6">
            <a:alphaModFix/>
          </a:blip>
          <a:srcRect b="43516" l="0" r="0" t="11173"/>
          <a:stretch/>
        </p:blipFill>
        <p:spPr>
          <a:xfrm>
            <a:off x="2553526" y="3990363"/>
            <a:ext cx="6434028" cy="101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608975" y="372725"/>
            <a:ext cx="7863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 </a:t>
            </a:r>
            <a:r>
              <a:rPr lang="en" sz="3280"/>
              <a:t>Correlations</a:t>
            </a:r>
            <a:endParaRPr sz="3380"/>
          </a:p>
        </p:txBody>
      </p:sp>
      <p:pic>
        <p:nvPicPr>
          <p:cNvPr id="110" name="Google Shape;110;p19"/>
          <p:cNvPicPr preferRelativeResize="0"/>
          <p:nvPr/>
        </p:nvPicPr>
        <p:blipFill>
          <a:blip r:embed="rId3">
            <a:alphaModFix/>
          </a:blip>
          <a:stretch>
            <a:fillRect/>
          </a:stretch>
        </p:blipFill>
        <p:spPr>
          <a:xfrm>
            <a:off x="543250" y="1127175"/>
            <a:ext cx="3781726" cy="3041825"/>
          </a:xfrm>
          <a:prstGeom prst="rect">
            <a:avLst/>
          </a:prstGeom>
          <a:noFill/>
          <a:ln>
            <a:noFill/>
          </a:ln>
        </p:spPr>
      </p:pic>
      <p:pic>
        <p:nvPicPr>
          <p:cNvPr id="111" name="Google Shape;111;p19"/>
          <p:cNvPicPr preferRelativeResize="0"/>
          <p:nvPr/>
        </p:nvPicPr>
        <p:blipFill>
          <a:blip r:embed="rId4">
            <a:alphaModFix/>
          </a:blip>
          <a:stretch>
            <a:fillRect/>
          </a:stretch>
        </p:blipFill>
        <p:spPr>
          <a:xfrm>
            <a:off x="4897093" y="1127175"/>
            <a:ext cx="3763083" cy="3041825"/>
          </a:xfrm>
          <a:prstGeom prst="rect">
            <a:avLst/>
          </a:prstGeom>
          <a:noFill/>
          <a:ln>
            <a:noFill/>
          </a:ln>
        </p:spPr>
      </p:pic>
      <p:sp>
        <p:nvSpPr>
          <p:cNvPr id="112" name="Google Shape;112;p19"/>
          <p:cNvSpPr txBox="1"/>
          <p:nvPr/>
        </p:nvSpPr>
        <p:spPr>
          <a:xfrm>
            <a:off x="270975" y="4278450"/>
            <a:ext cx="4301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Lato"/>
                <a:ea typeface="Lato"/>
                <a:cs typeface="Lato"/>
                <a:sym typeface="Lato"/>
              </a:rPr>
              <a:t>Correlations between variables using:</a:t>
            </a:r>
            <a:endParaRPr sz="1800">
              <a:latin typeface="Lato"/>
              <a:ea typeface="Lato"/>
              <a:cs typeface="Lato"/>
              <a:sym typeface="Lato"/>
            </a:endParaRPr>
          </a:p>
          <a:p>
            <a:pPr indent="0" lvl="0" marL="0" rtl="0" algn="ctr">
              <a:spcBef>
                <a:spcPts val="0"/>
              </a:spcBef>
              <a:spcAft>
                <a:spcPts val="0"/>
              </a:spcAft>
              <a:buNone/>
            </a:pPr>
            <a:r>
              <a:rPr lang="en" sz="1800">
                <a:latin typeface="Lato"/>
                <a:ea typeface="Lato"/>
                <a:cs typeface="Lato"/>
                <a:sym typeface="Lato"/>
              </a:rPr>
              <a:t>data.corr() &amp; seaborn.heatmap()</a:t>
            </a:r>
            <a:endParaRPr sz="1800">
              <a:latin typeface="Lato"/>
              <a:ea typeface="Lato"/>
              <a:cs typeface="Lato"/>
              <a:sym typeface="Lato"/>
            </a:endParaRPr>
          </a:p>
        </p:txBody>
      </p:sp>
      <p:sp>
        <p:nvSpPr>
          <p:cNvPr id="113" name="Google Shape;113;p19"/>
          <p:cNvSpPr txBox="1"/>
          <p:nvPr/>
        </p:nvSpPr>
        <p:spPr>
          <a:xfrm>
            <a:off x="4628075" y="4278450"/>
            <a:ext cx="4301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Lato"/>
                <a:ea typeface="Lato"/>
                <a:cs typeface="Lato"/>
                <a:sym typeface="Lato"/>
              </a:rPr>
              <a:t>Correlation: (x,y,z) &amp; carat using:</a:t>
            </a:r>
            <a:endParaRPr sz="1800">
              <a:latin typeface="Lato"/>
              <a:ea typeface="Lato"/>
              <a:cs typeface="Lato"/>
              <a:sym typeface="Lato"/>
            </a:endParaRPr>
          </a:p>
          <a:p>
            <a:pPr indent="0" lvl="0" marL="0" rtl="0" algn="ctr">
              <a:spcBef>
                <a:spcPts val="0"/>
              </a:spcBef>
              <a:spcAft>
                <a:spcPts val="0"/>
              </a:spcAft>
              <a:buNone/>
            </a:pPr>
            <a:r>
              <a:rPr lang="en" sz="1800">
                <a:latin typeface="Lato"/>
                <a:ea typeface="Lato"/>
                <a:cs typeface="Lato"/>
                <a:sym typeface="Lato"/>
              </a:rPr>
              <a:t>plt.scatter()</a:t>
            </a:r>
            <a:endParaRPr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608975" y="372725"/>
            <a:ext cx="7863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 </a:t>
            </a:r>
            <a:r>
              <a:rPr lang="en" sz="3280"/>
              <a:t>Carat vs Price</a:t>
            </a:r>
            <a:endParaRPr sz="3380"/>
          </a:p>
        </p:txBody>
      </p:sp>
      <p:sp>
        <p:nvSpPr>
          <p:cNvPr id="119" name="Google Shape;119;p20"/>
          <p:cNvSpPr txBox="1"/>
          <p:nvPr/>
        </p:nvSpPr>
        <p:spPr>
          <a:xfrm>
            <a:off x="608975" y="1171125"/>
            <a:ext cx="35655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ato"/>
                <a:ea typeface="Lato"/>
                <a:cs typeface="Lato"/>
                <a:sym typeface="Lato"/>
              </a:rPr>
              <a:t>Correlation between carat and price using:</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plt.scatter()</a:t>
            </a:r>
            <a:endParaRPr sz="1900">
              <a:latin typeface="Lato"/>
              <a:ea typeface="Lato"/>
              <a:cs typeface="Lato"/>
              <a:sym typeface="Lato"/>
            </a:endParaRPr>
          </a:p>
          <a:p>
            <a:pPr indent="0" lvl="0" marL="0" rtl="0" algn="l">
              <a:spcBef>
                <a:spcPts val="0"/>
              </a:spcBef>
              <a:spcAft>
                <a:spcPts val="0"/>
              </a:spcAft>
              <a:buNone/>
            </a:pPr>
            <a:r>
              <a:rPr lang="en" sz="1900">
                <a:latin typeface="Lato"/>
                <a:ea typeface="Lato"/>
                <a:cs typeface="Lato"/>
                <a:sym typeface="Lato"/>
              </a:rPr>
              <a:t>Line of best fit made using:</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np.log()</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np.linspace()</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np.polyfit()</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np.exp()</a:t>
            </a:r>
            <a:endParaRPr sz="1900">
              <a:latin typeface="Lato"/>
              <a:ea typeface="Lato"/>
              <a:cs typeface="Lato"/>
              <a:sym typeface="Lato"/>
            </a:endParaRPr>
          </a:p>
          <a:p>
            <a:pPr indent="0" lvl="0" marL="0" rtl="0" algn="l">
              <a:spcBef>
                <a:spcPts val="0"/>
              </a:spcBef>
              <a:spcAft>
                <a:spcPts val="0"/>
              </a:spcAft>
              <a:buNone/>
            </a:pPr>
            <a:r>
              <a:rPr lang="en" sz="1900">
                <a:latin typeface="Lato"/>
                <a:ea typeface="Lato"/>
                <a:cs typeface="Lato"/>
                <a:sym typeface="Lato"/>
              </a:rPr>
              <a:t>Equation of line of best fit:</a:t>
            </a:r>
            <a:endParaRPr sz="1900">
              <a:latin typeface="Lato"/>
              <a:ea typeface="Lato"/>
              <a:cs typeface="Lato"/>
              <a:sym typeface="Lato"/>
            </a:endParaRPr>
          </a:p>
          <a:p>
            <a:pPr indent="457200" lvl="0" marL="0" rtl="0" algn="l">
              <a:spcBef>
                <a:spcPts val="0"/>
              </a:spcBef>
              <a:spcAft>
                <a:spcPts val="0"/>
              </a:spcAft>
              <a:buNone/>
            </a:pPr>
            <a:r>
              <a:rPr b="1" lang="en" sz="1900">
                <a:latin typeface="Roboto Mono"/>
                <a:ea typeface="Roboto Mono"/>
                <a:cs typeface="Roboto Mono"/>
                <a:sym typeface="Roboto Mono"/>
              </a:rPr>
              <a:t>y=e</a:t>
            </a:r>
            <a:r>
              <a:rPr b="1" baseline="30000" lang="en" sz="1900">
                <a:latin typeface="Roboto Mono"/>
                <a:ea typeface="Roboto Mono"/>
                <a:cs typeface="Roboto Mono"/>
                <a:sym typeface="Roboto Mono"/>
              </a:rPr>
              <a:t>6.21</a:t>
            </a:r>
            <a:r>
              <a:rPr b="1" lang="en" sz="1900">
                <a:latin typeface="Roboto Mono"/>
                <a:ea typeface="Roboto Mono"/>
                <a:cs typeface="Roboto Mono"/>
                <a:sym typeface="Roboto Mono"/>
              </a:rPr>
              <a:t> * x</a:t>
            </a:r>
            <a:r>
              <a:rPr b="1" lang="en" sz="1900">
                <a:latin typeface="Roboto Mono"/>
                <a:ea typeface="Roboto Mono"/>
                <a:cs typeface="Roboto Mono"/>
                <a:sym typeface="Roboto Mono"/>
              </a:rPr>
              <a:t>e</a:t>
            </a:r>
            <a:r>
              <a:rPr b="1" baseline="30000" lang="en" sz="1900">
                <a:latin typeface="Roboto Mono"/>
                <a:ea typeface="Roboto Mono"/>
                <a:cs typeface="Roboto Mono"/>
                <a:sym typeface="Roboto Mono"/>
              </a:rPr>
              <a:t>1.97</a:t>
            </a:r>
            <a:endParaRPr b="1" baseline="30000" sz="1900">
              <a:latin typeface="Roboto Mono"/>
              <a:ea typeface="Roboto Mono"/>
              <a:cs typeface="Roboto Mono"/>
              <a:sym typeface="Roboto Mono"/>
            </a:endParaRPr>
          </a:p>
          <a:p>
            <a:pPr indent="0" lvl="0" marL="0" rtl="0" algn="l">
              <a:spcBef>
                <a:spcPts val="0"/>
              </a:spcBef>
              <a:spcAft>
                <a:spcPts val="0"/>
              </a:spcAft>
              <a:buNone/>
            </a:pPr>
            <a:r>
              <a:rPr lang="en" sz="1900">
                <a:latin typeface="Lato"/>
                <a:ea typeface="Lato"/>
                <a:cs typeface="Lato"/>
                <a:sym typeface="Lato"/>
              </a:rPr>
              <a:t>w</a:t>
            </a:r>
            <a:r>
              <a:rPr lang="en" sz="1900">
                <a:latin typeface="Lato"/>
                <a:ea typeface="Lato"/>
                <a:cs typeface="Lato"/>
                <a:sym typeface="Lato"/>
              </a:rPr>
              <a:t>here y = price ($), x = carat</a:t>
            </a:r>
            <a:endParaRPr sz="1900">
              <a:latin typeface="Lato"/>
              <a:ea typeface="Lato"/>
              <a:cs typeface="Lato"/>
              <a:sym typeface="Lato"/>
            </a:endParaRPr>
          </a:p>
        </p:txBody>
      </p:sp>
      <p:pic>
        <p:nvPicPr>
          <p:cNvPr id="120" name="Google Shape;120;p20"/>
          <p:cNvPicPr preferRelativeResize="0"/>
          <p:nvPr/>
        </p:nvPicPr>
        <p:blipFill>
          <a:blip r:embed="rId3">
            <a:alphaModFix/>
          </a:blip>
          <a:stretch>
            <a:fillRect/>
          </a:stretch>
        </p:blipFill>
        <p:spPr>
          <a:xfrm>
            <a:off x="4351823" y="1171127"/>
            <a:ext cx="4483200" cy="34632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608975" y="372725"/>
            <a:ext cx="7863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 </a:t>
            </a:r>
            <a:r>
              <a:rPr lang="en" sz="3280"/>
              <a:t>Future Work</a:t>
            </a:r>
            <a:endParaRPr sz="3280"/>
          </a:p>
        </p:txBody>
      </p:sp>
      <p:sp>
        <p:nvSpPr>
          <p:cNvPr id="126" name="Google Shape;126;p21"/>
          <p:cNvSpPr txBox="1"/>
          <p:nvPr>
            <p:ph idx="1" type="body"/>
          </p:nvPr>
        </p:nvSpPr>
        <p:spPr>
          <a:xfrm>
            <a:off x="608975" y="1417800"/>
            <a:ext cx="7863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this understanding of the spread of values and the correlations between attributes in the dataset, future work can be carried out:</a:t>
            </a:r>
            <a:endParaRPr/>
          </a:p>
          <a:p>
            <a:pPr indent="-342900" lvl="0" marL="457200" rtl="0" algn="l">
              <a:spcBef>
                <a:spcPts val="1200"/>
              </a:spcBef>
              <a:spcAft>
                <a:spcPts val="0"/>
              </a:spcAft>
              <a:buSzPts val="1800"/>
              <a:buChar char="●"/>
            </a:pPr>
            <a:r>
              <a:rPr b="1" lang="en"/>
              <a:t>Design and test, train and validate</a:t>
            </a:r>
            <a:r>
              <a:rPr lang="en"/>
              <a:t> a machine learning model based on price prediction</a:t>
            </a:r>
            <a:endParaRPr/>
          </a:p>
          <a:p>
            <a:pPr indent="-342900" lvl="0" marL="457200" rtl="0" algn="l">
              <a:spcBef>
                <a:spcPts val="0"/>
              </a:spcBef>
              <a:spcAft>
                <a:spcPts val="0"/>
              </a:spcAft>
              <a:buSzPts val="1800"/>
              <a:buChar char="●"/>
            </a:pPr>
            <a:r>
              <a:rPr b="1" lang="en"/>
              <a:t>Feature engineering</a:t>
            </a:r>
            <a:r>
              <a:rPr lang="en"/>
              <a:t> to improve prediction power</a:t>
            </a:r>
            <a:endParaRPr/>
          </a:p>
          <a:p>
            <a:pPr indent="-342900" lvl="0" marL="457200" rtl="0" algn="l">
              <a:spcBef>
                <a:spcPts val="0"/>
              </a:spcBef>
              <a:spcAft>
                <a:spcPts val="0"/>
              </a:spcAft>
              <a:buSzPts val="1800"/>
              <a:buChar char="●"/>
            </a:pPr>
            <a:r>
              <a:rPr b="1" lang="en"/>
              <a:t>Optimize weightages</a:t>
            </a:r>
            <a:r>
              <a:rPr lang="en"/>
              <a:t> of features in the prediction model according to their relationships with price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