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91" r:id="rId3"/>
    <p:sldId id="292" r:id="rId4"/>
    <p:sldId id="293" r:id="rId5"/>
    <p:sldId id="294" r:id="rId6"/>
    <p:sldId id="295" r:id="rId7"/>
    <p:sldId id="296" r:id="rId8"/>
    <p:sldId id="297" r:id="rId9"/>
    <p:sldId id="298" r:id="rId10"/>
    <p:sldId id="299" r:id="rId11"/>
    <p:sldId id="300" r:id="rId12"/>
    <p:sldId id="301" r:id="rId13"/>
    <p:sldId id="303" r:id="rId14"/>
    <p:sldId id="304" r:id="rId15"/>
    <p:sldId id="305" r:id="rId16"/>
    <p:sldId id="306" r:id="rId17"/>
    <p:sldId id="307" r:id="rId18"/>
    <p:sldId id="308" r:id="rId19"/>
    <p:sldId id="309" r:id="rId20"/>
    <p:sldId id="310" r:id="rId21"/>
    <p:sldId id="311" r:id="rId22"/>
    <p:sldId id="28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37" autoAdjust="0"/>
    <p:restoredTop sz="96197"/>
  </p:normalViewPr>
  <p:slideViewPr>
    <p:cSldViewPr snapToGrid="0">
      <p:cViewPr>
        <p:scale>
          <a:sx n="111" d="100"/>
          <a:sy n="111" d="100"/>
        </p:scale>
        <p:origin x="552" y="376"/>
      </p:cViewPr>
      <p:guideLst/>
    </p:cSldViewPr>
  </p:slideViewPr>
  <p:outlineViewPr>
    <p:cViewPr>
      <p:scale>
        <a:sx n="33" d="100"/>
        <a:sy n="33" d="100"/>
      </p:scale>
      <p:origin x="0" y="-14784"/>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2B9EC0-2FF1-41E0-9CCF-FC1DB5EB9FE2}" type="datetimeFigureOut">
              <a:rPr lang="en-ID" smtClean="0"/>
              <a:t>25/02/23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B33C10-5785-4796-8901-BC5CDE6DEF71}" type="slidenum">
              <a:rPr lang="en-ID" smtClean="0"/>
              <a:t>‹#›</a:t>
            </a:fld>
            <a:endParaRPr lang="en-ID"/>
          </a:p>
        </p:txBody>
      </p:sp>
    </p:spTree>
    <p:extLst>
      <p:ext uri="{BB962C8B-B14F-4D97-AF65-F5344CB8AC3E}">
        <p14:creationId xmlns:p14="http://schemas.microsoft.com/office/powerpoint/2010/main" val="866572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22</a:t>
            </a:fld>
            <a:endParaRPr lang="en-US" dirty="0"/>
          </a:p>
        </p:txBody>
      </p:sp>
    </p:spTree>
    <p:extLst>
      <p:ext uri="{BB962C8B-B14F-4D97-AF65-F5344CB8AC3E}">
        <p14:creationId xmlns:p14="http://schemas.microsoft.com/office/powerpoint/2010/main" val="3770199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D159DB-C45B-4E32-B42B-E5C32BAEB0AA}" type="datetimeFigureOut">
              <a:rPr lang="en-ID" smtClean="0"/>
              <a:t>25/02/23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4C111F7-278B-4BB2-8A6F-AF9895D0B356}" type="slidenum">
              <a:rPr lang="en-ID" smtClean="0"/>
              <a:t>‹#›</a:t>
            </a:fld>
            <a:endParaRPr lang="en-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752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D159DB-C45B-4E32-B42B-E5C32BAEB0AA}" type="datetimeFigureOut">
              <a:rPr lang="en-ID" smtClean="0"/>
              <a:t>25/02/23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4C111F7-278B-4BB2-8A6F-AF9895D0B356}" type="slidenum">
              <a:rPr lang="en-ID" smtClean="0"/>
              <a:t>‹#›</a:t>
            </a:fld>
            <a:endParaRPr lang="en-ID"/>
          </a:p>
        </p:txBody>
      </p:sp>
    </p:spTree>
    <p:extLst>
      <p:ext uri="{BB962C8B-B14F-4D97-AF65-F5344CB8AC3E}">
        <p14:creationId xmlns:p14="http://schemas.microsoft.com/office/powerpoint/2010/main" val="3575641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D159DB-C45B-4E32-B42B-E5C32BAEB0AA}" type="datetimeFigureOut">
              <a:rPr lang="en-ID" smtClean="0"/>
              <a:t>25/02/23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4C111F7-278B-4BB2-8A6F-AF9895D0B356}" type="slidenum">
              <a:rPr lang="en-ID" smtClean="0"/>
              <a:t>‹#›</a:t>
            </a:fld>
            <a:endParaRPr lang="en-ID"/>
          </a:p>
        </p:txBody>
      </p:sp>
    </p:spTree>
    <p:extLst>
      <p:ext uri="{BB962C8B-B14F-4D97-AF65-F5344CB8AC3E}">
        <p14:creationId xmlns:p14="http://schemas.microsoft.com/office/powerpoint/2010/main" val="2832315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D159DB-C45B-4E32-B42B-E5C32BAEB0AA}" type="datetimeFigureOut">
              <a:rPr lang="en-ID" smtClean="0"/>
              <a:t>25/02/23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4C111F7-278B-4BB2-8A6F-AF9895D0B356}" type="slidenum">
              <a:rPr lang="en-ID" smtClean="0"/>
              <a:t>‹#›</a:t>
            </a:fld>
            <a:endParaRPr lang="en-ID"/>
          </a:p>
        </p:txBody>
      </p:sp>
    </p:spTree>
    <p:extLst>
      <p:ext uri="{BB962C8B-B14F-4D97-AF65-F5344CB8AC3E}">
        <p14:creationId xmlns:p14="http://schemas.microsoft.com/office/powerpoint/2010/main" val="914676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D159DB-C45B-4E32-B42B-E5C32BAEB0AA}" type="datetimeFigureOut">
              <a:rPr lang="en-ID" smtClean="0"/>
              <a:t>25/02/23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4C111F7-278B-4BB2-8A6F-AF9895D0B356}" type="slidenum">
              <a:rPr lang="en-ID" smtClean="0"/>
              <a:t>‹#›</a:t>
            </a:fld>
            <a:endParaRPr lang="en-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9157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D159DB-C45B-4E32-B42B-E5C32BAEB0AA}" type="datetimeFigureOut">
              <a:rPr lang="en-ID" smtClean="0"/>
              <a:t>25/02/23</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F4C111F7-278B-4BB2-8A6F-AF9895D0B356}" type="slidenum">
              <a:rPr lang="en-ID" smtClean="0"/>
              <a:t>‹#›</a:t>
            </a:fld>
            <a:endParaRPr lang="en-ID"/>
          </a:p>
        </p:txBody>
      </p:sp>
    </p:spTree>
    <p:extLst>
      <p:ext uri="{BB962C8B-B14F-4D97-AF65-F5344CB8AC3E}">
        <p14:creationId xmlns:p14="http://schemas.microsoft.com/office/powerpoint/2010/main" val="1778380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D159DB-C45B-4E32-B42B-E5C32BAEB0AA}" type="datetimeFigureOut">
              <a:rPr lang="en-ID" smtClean="0"/>
              <a:t>25/02/23</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F4C111F7-278B-4BB2-8A6F-AF9895D0B356}" type="slidenum">
              <a:rPr lang="en-ID" smtClean="0"/>
              <a:t>‹#›</a:t>
            </a:fld>
            <a:endParaRPr lang="en-ID"/>
          </a:p>
        </p:txBody>
      </p:sp>
    </p:spTree>
    <p:extLst>
      <p:ext uri="{BB962C8B-B14F-4D97-AF65-F5344CB8AC3E}">
        <p14:creationId xmlns:p14="http://schemas.microsoft.com/office/powerpoint/2010/main" val="1617767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D159DB-C45B-4E32-B42B-E5C32BAEB0AA}" type="datetimeFigureOut">
              <a:rPr lang="en-ID" smtClean="0"/>
              <a:t>25/02/23</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F4C111F7-278B-4BB2-8A6F-AF9895D0B356}" type="slidenum">
              <a:rPr lang="en-ID" smtClean="0"/>
              <a:t>‹#›</a:t>
            </a:fld>
            <a:endParaRPr lang="en-ID"/>
          </a:p>
        </p:txBody>
      </p:sp>
    </p:spTree>
    <p:extLst>
      <p:ext uri="{BB962C8B-B14F-4D97-AF65-F5344CB8AC3E}">
        <p14:creationId xmlns:p14="http://schemas.microsoft.com/office/powerpoint/2010/main" val="182288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ED159DB-C45B-4E32-B42B-E5C32BAEB0AA}" type="datetimeFigureOut">
              <a:rPr lang="en-ID" smtClean="0"/>
              <a:t>25/02/23</a:t>
            </a:fld>
            <a:endParaRPr lang="en-ID"/>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D"/>
          </a:p>
        </p:txBody>
      </p:sp>
      <p:sp>
        <p:nvSpPr>
          <p:cNvPr id="9" name="Slide Number Placeholder 8"/>
          <p:cNvSpPr>
            <a:spLocks noGrp="1"/>
          </p:cNvSpPr>
          <p:nvPr>
            <p:ph type="sldNum" sz="quarter" idx="12"/>
          </p:nvPr>
        </p:nvSpPr>
        <p:spPr/>
        <p:txBody>
          <a:bodyPr/>
          <a:lstStyle/>
          <a:p>
            <a:fld id="{F4C111F7-278B-4BB2-8A6F-AF9895D0B356}" type="slidenum">
              <a:rPr lang="en-ID" smtClean="0"/>
              <a:t>‹#›</a:t>
            </a:fld>
            <a:endParaRPr lang="en-ID"/>
          </a:p>
        </p:txBody>
      </p:sp>
    </p:spTree>
    <p:extLst>
      <p:ext uri="{BB962C8B-B14F-4D97-AF65-F5344CB8AC3E}">
        <p14:creationId xmlns:p14="http://schemas.microsoft.com/office/powerpoint/2010/main" val="2261423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ED159DB-C45B-4E32-B42B-E5C32BAEB0AA}" type="datetimeFigureOut">
              <a:rPr lang="en-ID" smtClean="0"/>
              <a:t>25/02/23</a:t>
            </a:fld>
            <a:endParaRPr lang="en-ID"/>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D"/>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4C111F7-278B-4BB2-8A6F-AF9895D0B356}" type="slidenum">
              <a:rPr lang="en-ID" smtClean="0"/>
              <a:t>‹#›</a:t>
            </a:fld>
            <a:endParaRPr lang="en-ID"/>
          </a:p>
        </p:txBody>
      </p:sp>
    </p:spTree>
    <p:extLst>
      <p:ext uri="{BB962C8B-B14F-4D97-AF65-F5344CB8AC3E}">
        <p14:creationId xmlns:p14="http://schemas.microsoft.com/office/powerpoint/2010/main" val="1172552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ED159DB-C45B-4E32-B42B-E5C32BAEB0AA}" type="datetimeFigureOut">
              <a:rPr lang="en-ID" smtClean="0"/>
              <a:t>25/02/23</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F4C111F7-278B-4BB2-8A6F-AF9895D0B356}" type="slidenum">
              <a:rPr lang="en-ID" smtClean="0"/>
              <a:t>‹#›</a:t>
            </a:fld>
            <a:endParaRPr lang="en-ID"/>
          </a:p>
        </p:txBody>
      </p:sp>
    </p:spTree>
    <p:extLst>
      <p:ext uri="{BB962C8B-B14F-4D97-AF65-F5344CB8AC3E}">
        <p14:creationId xmlns:p14="http://schemas.microsoft.com/office/powerpoint/2010/main" val="142638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ED159DB-C45B-4E32-B42B-E5C32BAEB0AA}" type="datetimeFigureOut">
              <a:rPr lang="en-ID" smtClean="0"/>
              <a:t>25/02/23</a:t>
            </a:fld>
            <a:endParaRPr lang="en-ID"/>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D"/>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4C111F7-278B-4BB2-8A6F-AF9895D0B356}" type="slidenum">
              <a:rPr lang="en-ID" smtClean="0"/>
              <a:t>‹#›</a:t>
            </a:fld>
            <a:endParaRPr lang="en-ID"/>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16648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mailto:didihrizki@umm.ac.id"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hyperlink" Target="mailto:diedieh02@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8B330648-BE73-41A0-9F64-E5B1075E2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2BADEB-BA0C-4F70-9E6E-6E3F1C84F0DF}"/>
              </a:ext>
            </a:extLst>
          </p:cNvPr>
          <p:cNvSpPr>
            <a:spLocks noGrp="1"/>
          </p:cNvSpPr>
          <p:nvPr>
            <p:ph type="ctrTitle"/>
          </p:nvPr>
        </p:nvSpPr>
        <p:spPr>
          <a:xfrm>
            <a:off x="5289754" y="639097"/>
            <a:ext cx="6253317" cy="3686015"/>
          </a:xfrm>
        </p:spPr>
        <p:txBody>
          <a:bodyPr>
            <a:normAutofit/>
          </a:bodyPr>
          <a:lstStyle/>
          <a:p>
            <a:r>
              <a:rPr lang="en-ID" dirty="0"/>
              <a:t>What is Data Structure?</a:t>
            </a:r>
          </a:p>
        </p:txBody>
      </p:sp>
      <p:sp>
        <p:nvSpPr>
          <p:cNvPr id="3" name="Subtitle 2">
            <a:extLst>
              <a:ext uri="{FF2B5EF4-FFF2-40B4-BE49-F238E27FC236}">
                <a16:creationId xmlns:a16="http://schemas.microsoft.com/office/drawing/2014/main" id="{F9C139CD-30A5-44B7-891F-FA4D2FC6CB0B}"/>
              </a:ext>
            </a:extLst>
          </p:cNvPr>
          <p:cNvSpPr>
            <a:spLocks noGrp="1"/>
          </p:cNvSpPr>
          <p:nvPr>
            <p:ph type="subTitle" idx="1"/>
          </p:nvPr>
        </p:nvSpPr>
        <p:spPr>
          <a:xfrm>
            <a:off x="5289753" y="4455621"/>
            <a:ext cx="6269347" cy="1238616"/>
          </a:xfrm>
        </p:spPr>
        <p:txBody>
          <a:bodyPr>
            <a:normAutofit/>
          </a:bodyPr>
          <a:lstStyle/>
          <a:p>
            <a:r>
              <a:rPr lang="en-US" dirty="0" err="1">
                <a:solidFill>
                  <a:schemeClr val="tx1">
                    <a:lumMod val="85000"/>
                    <a:lumOff val="15000"/>
                  </a:schemeClr>
                </a:solidFill>
              </a:rPr>
              <a:t>Didih</a:t>
            </a:r>
            <a:r>
              <a:rPr lang="en-US" dirty="0">
                <a:solidFill>
                  <a:schemeClr val="tx1">
                    <a:lumMod val="85000"/>
                    <a:lumOff val="15000"/>
                  </a:schemeClr>
                </a:solidFill>
              </a:rPr>
              <a:t> </a:t>
            </a:r>
            <a:r>
              <a:rPr lang="en-US" dirty="0" err="1">
                <a:solidFill>
                  <a:schemeClr val="tx1">
                    <a:lumMod val="85000"/>
                    <a:lumOff val="15000"/>
                  </a:schemeClr>
                </a:solidFill>
              </a:rPr>
              <a:t>rizki</a:t>
            </a:r>
            <a:r>
              <a:rPr lang="en-US" dirty="0">
                <a:solidFill>
                  <a:schemeClr val="tx1">
                    <a:lumMod val="85000"/>
                    <a:lumOff val="15000"/>
                  </a:schemeClr>
                </a:solidFill>
              </a:rPr>
              <a:t> </a:t>
            </a:r>
            <a:r>
              <a:rPr lang="en-US" dirty="0" err="1">
                <a:solidFill>
                  <a:schemeClr val="tx1">
                    <a:lumMod val="85000"/>
                    <a:lumOff val="15000"/>
                  </a:schemeClr>
                </a:solidFill>
              </a:rPr>
              <a:t>chandranegara</a:t>
            </a:r>
            <a:endParaRPr lang="en-ID" dirty="0">
              <a:solidFill>
                <a:schemeClr val="tx1">
                  <a:lumMod val="85000"/>
                  <a:lumOff val="15000"/>
                </a:schemeClr>
              </a:solidFill>
            </a:endParaRPr>
          </a:p>
        </p:txBody>
      </p:sp>
      <p:pic>
        <p:nvPicPr>
          <p:cNvPr id="1030" name="Picture 6" descr="geeksforgeeks-practice · GitHub Topics · GitHub">
            <a:extLst>
              <a:ext uri="{FF2B5EF4-FFF2-40B4-BE49-F238E27FC236}">
                <a16:creationId xmlns:a16="http://schemas.microsoft.com/office/drawing/2014/main" id="{1D9A8FFE-6A3F-6521-5D14-14DBA5B622F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0571" y="1333700"/>
            <a:ext cx="2513906" cy="176601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E0138AA7-E2A0-29AF-7444-EE8AF01E9A8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28822" y="3055629"/>
            <a:ext cx="3108143" cy="889468"/>
          </a:xfrm>
          <a:prstGeom prst="rect">
            <a:avLst/>
          </a:prstGeom>
          <a:noFill/>
          <a:extLst>
            <a:ext uri="{909E8E84-426E-40DD-AFC4-6F175D3DCCD1}">
              <a14:hiddenFill xmlns:a14="http://schemas.microsoft.com/office/drawing/2010/main">
                <a:solidFill>
                  <a:srgbClr val="FFFFFF"/>
                </a:solidFill>
              </a14:hiddenFill>
            </a:ext>
          </a:extLst>
        </p:spPr>
      </p:pic>
      <p:cxnSp>
        <p:nvCxnSpPr>
          <p:cNvPr id="1037" name="Straight Connector 1036">
            <a:extLst>
              <a:ext uri="{FF2B5EF4-FFF2-40B4-BE49-F238E27FC236}">
                <a16:creationId xmlns:a16="http://schemas.microsoft.com/office/drawing/2014/main" id="{6DAFB303-4B24-485A-B806-C147A23632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039" name="Rectangle 1038">
            <a:extLst>
              <a:ext uri="{FF2B5EF4-FFF2-40B4-BE49-F238E27FC236}">
                <a16:creationId xmlns:a16="http://schemas.microsoft.com/office/drawing/2014/main" id="{02C3C01D-C868-4B78-9A8F-417BF50A42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1" name="Rectangle 1040">
            <a:extLst>
              <a:ext uri="{FF2B5EF4-FFF2-40B4-BE49-F238E27FC236}">
                <a16:creationId xmlns:a16="http://schemas.microsoft.com/office/drawing/2014/main" id="{8345B934-7CE4-4DA7-A0CB-2A2DF8818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32" name="Picture 8">
            <a:extLst>
              <a:ext uri="{FF2B5EF4-FFF2-40B4-BE49-F238E27FC236}">
                <a16:creationId xmlns:a16="http://schemas.microsoft.com/office/drawing/2014/main" id="{A87A8033-9ED1-5914-023D-73423E73DF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8822" y="4161420"/>
            <a:ext cx="2199377" cy="48386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4" descr="The Chatgpt - $Ai Unlocks The Power Of Ai With Its Latest">
            <a:extLst>
              <a:ext uri="{FF2B5EF4-FFF2-40B4-BE49-F238E27FC236}">
                <a16:creationId xmlns:a16="http://schemas.microsoft.com/office/drawing/2014/main" id="{F76C1106-A75D-3C72-C3C1-836F83FBAA7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1116"/>
          <a:stretch/>
        </p:blipFill>
        <p:spPr bwMode="auto">
          <a:xfrm>
            <a:off x="3045313" y="1506018"/>
            <a:ext cx="1699469" cy="1377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704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DB4C-FF55-4823-95CF-CEAB62249537}"/>
              </a:ext>
            </a:extLst>
          </p:cNvPr>
          <p:cNvSpPr>
            <a:spLocks noGrp="1"/>
          </p:cNvSpPr>
          <p:nvPr>
            <p:ph type="title"/>
          </p:nvPr>
        </p:nvSpPr>
        <p:spPr/>
        <p:txBody>
          <a:bodyPr/>
          <a:lstStyle/>
          <a:p>
            <a:r>
              <a:rPr lang="en-US" dirty="0"/>
              <a:t>Linear vs Non-Linear Data Structure</a:t>
            </a:r>
            <a:endParaRPr lang="en-ID" dirty="0"/>
          </a:p>
        </p:txBody>
      </p:sp>
      <p:pic>
        <p:nvPicPr>
          <p:cNvPr id="6" name="Picture 5">
            <a:extLst>
              <a:ext uri="{FF2B5EF4-FFF2-40B4-BE49-F238E27FC236}">
                <a16:creationId xmlns:a16="http://schemas.microsoft.com/office/drawing/2014/main" id="{26A70C09-DB78-4D92-88ED-7BF0C8C588A2}"/>
              </a:ext>
            </a:extLst>
          </p:cNvPr>
          <p:cNvPicPr>
            <a:picLocks noChangeAspect="1"/>
          </p:cNvPicPr>
          <p:nvPr/>
        </p:nvPicPr>
        <p:blipFill>
          <a:blip r:embed="rId2"/>
          <a:stretch>
            <a:fillRect/>
          </a:stretch>
        </p:blipFill>
        <p:spPr>
          <a:xfrm>
            <a:off x="1167652" y="2209873"/>
            <a:ext cx="10468825" cy="2438253"/>
          </a:xfrm>
          <a:prstGeom prst="rect">
            <a:avLst/>
          </a:prstGeom>
        </p:spPr>
      </p:pic>
    </p:spTree>
    <p:extLst>
      <p:ext uri="{BB962C8B-B14F-4D97-AF65-F5344CB8AC3E}">
        <p14:creationId xmlns:p14="http://schemas.microsoft.com/office/powerpoint/2010/main" val="804891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DB4C-FF55-4823-95CF-CEAB62249537}"/>
              </a:ext>
            </a:extLst>
          </p:cNvPr>
          <p:cNvSpPr>
            <a:spLocks noGrp="1"/>
          </p:cNvSpPr>
          <p:nvPr>
            <p:ph type="title"/>
          </p:nvPr>
        </p:nvSpPr>
        <p:spPr/>
        <p:txBody>
          <a:bodyPr/>
          <a:lstStyle/>
          <a:p>
            <a:r>
              <a:rPr lang="en-US" dirty="0"/>
              <a:t>Operation on Data Structure</a:t>
            </a:r>
            <a:endParaRPr lang="en-ID" dirty="0"/>
          </a:p>
        </p:txBody>
      </p:sp>
      <p:sp>
        <p:nvSpPr>
          <p:cNvPr id="3" name="Content Placeholder 2">
            <a:extLst>
              <a:ext uri="{FF2B5EF4-FFF2-40B4-BE49-F238E27FC236}">
                <a16:creationId xmlns:a16="http://schemas.microsoft.com/office/drawing/2014/main" id="{DEF3ADDE-79D8-4D5A-9844-3558D4F9C5B0}"/>
              </a:ext>
            </a:extLst>
          </p:cNvPr>
          <p:cNvSpPr>
            <a:spLocks noGrp="1"/>
          </p:cNvSpPr>
          <p:nvPr>
            <p:ph idx="1"/>
          </p:nvPr>
        </p:nvSpPr>
        <p:spPr/>
        <p:txBody>
          <a:bodyPr>
            <a:normAutofit fontScale="92500" lnSpcReduction="20000"/>
          </a:bodyPr>
          <a:lstStyle/>
          <a:p>
            <a:pPr marL="0" indent="0">
              <a:lnSpc>
                <a:spcPct val="100000"/>
              </a:lnSpc>
              <a:spcBef>
                <a:spcPts val="500"/>
              </a:spcBef>
              <a:spcAft>
                <a:spcPts val="0"/>
              </a:spcAft>
              <a:buFont typeface="Wingdings" charset="2"/>
              <a:buNone/>
            </a:pPr>
            <a:r>
              <a:rPr lang="en-US" sz="3200" b="1" dirty="0"/>
              <a:t>1. Create</a:t>
            </a:r>
          </a:p>
          <a:p>
            <a:pPr marL="340360" indent="0">
              <a:lnSpc>
                <a:spcPct val="100000"/>
              </a:lnSpc>
              <a:spcBef>
                <a:spcPts val="500"/>
              </a:spcBef>
              <a:spcAft>
                <a:spcPts val="0"/>
              </a:spcAft>
              <a:buFont typeface="Wingdings" charset="2"/>
              <a:buNone/>
            </a:pPr>
            <a:r>
              <a:rPr lang="en-US" sz="3200" dirty="0"/>
              <a:t>The create operation results in reserving memory for program elements. This can be done by declaration statement. </a:t>
            </a:r>
          </a:p>
          <a:p>
            <a:pPr marL="0" indent="0">
              <a:lnSpc>
                <a:spcPct val="100000"/>
              </a:lnSpc>
              <a:spcBef>
                <a:spcPts val="500"/>
              </a:spcBef>
              <a:spcAft>
                <a:spcPts val="0"/>
              </a:spcAft>
              <a:buFont typeface="Wingdings" charset="2"/>
              <a:buNone/>
            </a:pPr>
            <a:r>
              <a:rPr lang="en-US" sz="3200" b="1" dirty="0"/>
              <a:t>2. Destroy</a:t>
            </a:r>
          </a:p>
          <a:p>
            <a:pPr marL="340360" indent="0">
              <a:lnSpc>
                <a:spcPct val="100000"/>
              </a:lnSpc>
              <a:spcBef>
                <a:spcPts val="500"/>
              </a:spcBef>
              <a:spcAft>
                <a:spcPts val="0"/>
              </a:spcAft>
              <a:buFont typeface="Wingdings" charset="2"/>
              <a:buNone/>
            </a:pPr>
            <a:r>
              <a:rPr lang="en-US" sz="3200" dirty="0"/>
              <a:t>Destroy operation destroys memory space allocated for specified data structure. </a:t>
            </a:r>
          </a:p>
          <a:p>
            <a:pPr marL="0" indent="0">
              <a:lnSpc>
                <a:spcPct val="100000"/>
              </a:lnSpc>
              <a:spcBef>
                <a:spcPts val="500"/>
              </a:spcBef>
              <a:spcAft>
                <a:spcPts val="0"/>
              </a:spcAft>
              <a:buFont typeface="Wingdings" charset="2"/>
              <a:buNone/>
            </a:pPr>
            <a:r>
              <a:rPr lang="en-US" sz="3200" b="1" dirty="0"/>
              <a:t>3. Selection</a:t>
            </a:r>
          </a:p>
          <a:p>
            <a:pPr marL="372745" indent="0">
              <a:lnSpc>
                <a:spcPct val="100000"/>
              </a:lnSpc>
              <a:spcBef>
                <a:spcPts val="500"/>
              </a:spcBef>
              <a:spcAft>
                <a:spcPts val="0"/>
              </a:spcAft>
              <a:buFont typeface="Wingdings" charset="2"/>
              <a:buNone/>
            </a:pPr>
            <a:r>
              <a:rPr lang="en-US" sz="3200" dirty="0"/>
              <a:t>Selection operation deals with accessing a particular data within a data structure</a:t>
            </a:r>
          </a:p>
        </p:txBody>
      </p:sp>
    </p:spTree>
    <p:extLst>
      <p:ext uri="{BB962C8B-B14F-4D97-AF65-F5344CB8AC3E}">
        <p14:creationId xmlns:p14="http://schemas.microsoft.com/office/powerpoint/2010/main" val="2106237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DB4C-FF55-4823-95CF-CEAB62249537}"/>
              </a:ext>
            </a:extLst>
          </p:cNvPr>
          <p:cNvSpPr>
            <a:spLocks noGrp="1"/>
          </p:cNvSpPr>
          <p:nvPr>
            <p:ph type="title"/>
          </p:nvPr>
        </p:nvSpPr>
        <p:spPr/>
        <p:txBody>
          <a:bodyPr/>
          <a:lstStyle/>
          <a:p>
            <a:r>
              <a:rPr lang="en-US" dirty="0"/>
              <a:t>Operation on Data Structure</a:t>
            </a:r>
            <a:endParaRPr lang="en-ID" dirty="0"/>
          </a:p>
        </p:txBody>
      </p:sp>
      <p:sp>
        <p:nvSpPr>
          <p:cNvPr id="3" name="Content Placeholder 2">
            <a:extLst>
              <a:ext uri="{FF2B5EF4-FFF2-40B4-BE49-F238E27FC236}">
                <a16:creationId xmlns:a16="http://schemas.microsoft.com/office/drawing/2014/main" id="{DEF3ADDE-79D8-4D5A-9844-3558D4F9C5B0}"/>
              </a:ext>
            </a:extLst>
          </p:cNvPr>
          <p:cNvSpPr>
            <a:spLocks noGrp="1"/>
          </p:cNvSpPr>
          <p:nvPr>
            <p:ph idx="1"/>
          </p:nvPr>
        </p:nvSpPr>
        <p:spPr/>
        <p:txBody>
          <a:bodyPr>
            <a:normAutofit fontScale="85000" lnSpcReduction="20000"/>
          </a:bodyPr>
          <a:lstStyle/>
          <a:p>
            <a:pPr marL="0" indent="0">
              <a:lnSpc>
                <a:spcPct val="100000"/>
              </a:lnSpc>
              <a:spcBef>
                <a:spcPts val="500"/>
              </a:spcBef>
              <a:spcAft>
                <a:spcPts val="0"/>
              </a:spcAft>
              <a:buFont typeface="Wingdings" charset="2"/>
              <a:buNone/>
            </a:pPr>
            <a:r>
              <a:rPr lang="en-US" sz="3200" b="1" dirty="0"/>
              <a:t>4. Updating</a:t>
            </a:r>
          </a:p>
          <a:p>
            <a:pPr marL="346710" indent="11430">
              <a:lnSpc>
                <a:spcPct val="100000"/>
              </a:lnSpc>
              <a:spcBef>
                <a:spcPts val="500"/>
              </a:spcBef>
              <a:spcAft>
                <a:spcPts val="0"/>
              </a:spcAft>
              <a:buFont typeface="Wingdings" charset="2"/>
              <a:buNone/>
            </a:pPr>
            <a:r>
              <a:rPr lang="en-US" sz="3200" dirty="0"/>
              <a:t>It updates or modifies the data in the data structure.</a:t>
            </a:r>
          </a:p>
          <a:p>
            <a:pPr marL="0" indent="0">
              <a:lnSpc>
                <a:spcPct val="100000"/>
              </a:lnSpc>
              <a:spcBef>
                <a:spcPts val="500"/>
              </a:spcBef>
              <a:spcAft>
                <a:spcPts val="0"/>
              </a:spcAft>
              <a:buFont typeface="Wingdings" charset="2"/>
              <a:buNone/>
            </a:pPr>
            <a:r>
              <a:rPr lang="en-US" sz="3200" b="1" dirty="0"/>
              <a:t>5. Searching</a:t>
            </a:r>
          </a:p>
          <a:p>
            <a:pPr marL="314960" indent="27305">
              <a:lnSpc>
                <a:spcPct val="100000"/>
              </a:lnSpc>
              <a:spcBef>
                <a:spcPts val="500"/>
              </a:spcBef>
              <a:spcAft>
                <a:spcPts val="0"/>
              </a:spcAft>
              <a:buFont typeface="Wingdings" charset="2"/>
              <a:buNone/>
            </a:pPr>
            <a:r>
              <a:rPr lang="en-US" sz="3200" dirty="0"/>
              <a:t>It finds the presence of desired data item in the list of data items, it may also find the locations of all elements that satisfy certain conditions</a:t>
            </a:r>
          </a:p>
          <a:p>
            <a:pPr marL="0" indent="0">
              <a:lnSpc>
                <a:spcPct val="100000"/>
              </a:lnSpc>
              <a:spcBef>
                <a:spcPts val="500"/>
              </a:spcBef>
              <a:spcAft>
                <a:spcPts val="0"/>
              </a:spcAft>
              <a:buFont typeface="Wingdings" charset="2"/>
              <a:buNone/>
            </a:pPr>
            <a:r>
              <a:rPr lang="en-US" sz="3200" b="1" dirty="0"/>
              <a:t>6. Sorting</a:t>
            </a:r>
          </a:p>
          <a:p>
            <a:pPr marL="346710" indent="11430">
              <a:lnSpc>
                <a:spcPct val="100000"/>
              </a:lnSpc>
              <a:spcBef>
                <a:spcPts val="500"/>
              </a:spcBef>
              <a:spcAft>
                <a:spcPts val="0"/>
              </a:spcAft>
              <a:buFont typeface="Wingdings" charset="2"/>
              <a:buNone/>
            </a:pPr>
            <a:r>
              <a:rPr lang="en-US" sz="3200" dirty="0"/>
              <a:t>Sorting is a process of arranging all data items in a data structure in a particular order, say for example, either in ascending order or in descending order</a:t>
            </a:r>
          </a:p>
        </p:txBody>
      </p:sp>
    </p:spTree>
    <p:extLst>
      <p:ext uri="{BB962C8B-B14F-4D97-AF65-F5344CB8AC3E}">
        <p14:creationId xmlns:p14="http://schemas.microsoft.com/office/powerpoint/2010/main" val="789452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DB4C-FF55-4823-95CF-CEAB62249537}"/>
              </a:ext>
            </a:extLst>
          </p:cNvPr>
          <p:cNvSpPr>
            <a:spLocks noGrp="1"/>
          </p:cNvSpPr>
          <p:nvPr>
            <p:ph type="title"/>
          </p:nvPr>
        </p:nvSpPr>
        <p:spPr/>
        <p:txBody>
          <a:bodyPr/>
          <a:lstStyle/>
          <a:p>
            <a:r>
              <a:rPr lang="en-US" dirty="0"/>
              <a:t>Generics</a:t>
            </a:r>
            <a:endParaRPr lang="en-ID" dirty="0"/>
          </a:p>
        </p:txBody>
      </p:sp>
      <p:sp>
        <p:nvSpPr>
          <p:cNvPr id="3" name="Content Placeholder 2">
            <a:extLst>
              <a:ext uri="{FF2B5EF4-FFF2-40B4-BE49-F238E27FC236}">
                <a16:creationId xmlns:a16="http://schemas.microsoft.com/office/drawing/2014/main" id="{DEF3ADDE-79D8-4D5A-9844-3558D4F9C5B0}"/>
              </a:ext>
            </a:extLst>
          </p:cNvPr>
          <p:cNvSpPr>
            <a:spLocks noGrp="1"/>
          </p:cNvSpPr>
          <p:nvPr>
            <p:ph idx="1"/>
          </p:nvPr>
        </p:nvSpPr>
        <p:spPr/>
        <p:txBody>
          <a:bodyPr>
            <a:normAutofit lnSpcReduction="10000"/>
          </a:bodyPr>
          <a:lstStyle/>
          <a:p>
            <a:pPr marL="265113" indent="-265113">
              <a:buFont typeface="Wingdings" panose="05000000000000000000" pitchFamily="2" charset="2"/>
              <a:buChar char="Ø"/>
            </a:pPr>
            <a:r>
              <a:rPr lang="en-US" sz="3200" dirty="0">
                <a:latin typeface="Bahnschrift Light SemiCondensed" panose="020B0502040204020203" pitchFamily="34" charset="0"/>
              </a:rPr>
              <a:t>Generics means parameterized types</a:t>
            </a:r>
          </a:p>
          <a:p>
            <a:pPr marL="265113" indent="-265113">
              <a:buFont typeface="Wingdings" panose="05000000000000000000" pitchFamily="2" charset="2"/>
              <a:buChar char="Ø"/>
            </a:pPr>
            <a:r>
              <a:rPr lang="en-US" sz="3200" dirty="0">
                <a:latin typeface="Bahnschrift Light SemiCondensed" panose="020B0502040204020203" pitchFamily="34" charset="0"/>
              </a:rPr>
              <a:t>The idea is to allow type (Integer, String, … etc., and user-defined types) to be a parameter to methods, classes, and interfaces.</a:t>
            </a:r>
          </a:p>
          <a:p>
            <a:pPr marL="265113" indent="-265113">
              <a:buFont typeface="Wingdings" panose="05000000000000000000" pitchFamily="2" charset="2"/>
              <a:buChar char="Ø"/>
            </a:pPr>
            <a:r>
              <a:rPr lang="en-US" sz="3200" dirty="0">
                <a:latin typeface="Bahnschrift Light SemiCondensed" panose="020B0502040204020203" pitchFamily="34" charset="0"/>
              </a:rPr>
              <a:t>Using Generics, it is possible to create classes that work with different data types.</a:t>
            </a:r>
          </a:p>
          <a:p>
            <a:pPr marL="265113" indent="-265113">
              <a:buFont typeface="Wingdings" panose="05000000000000000000" pitchFamily="2" charset="2"/>
              <a:buChar char="Ø"/>
            </a:pPr>
            <a:r>
              <a:rPr lang="en-US" sz="3200" dirty="0">
                <a:latin typeface="Bahnschrift Light SemiCondensed" panose="020B0502040204020203" pitchFamily="34" charset="0"/>
              </a:rPr>
              <a:t>An entity such as class, interface, or method that operates on a parameterized type is a generic entity. </a:t>
            </a:r>
          </a:p>
        </p:txBody>
      </p:sp>
    </p:spTree>
    <p:extLst>
      <p:ext uri="{BB962C8B-B14F-4D97-AF65-F5344CB8AC3E}">
        <p14:creationId xmlns:p14="http://schemas.microsoft.com/office/powerpoint/2010/main" val="2314045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DB4C-FF55-4823-95CF-CEAB62249537}"/>
              </a:ext>
            </a:extLst>
          </p:cNvPr>
          <p:cNvSpPr>
            <a:spLocks noGrp="1"/>
          </p:cNvSpPr>
          <p:nvPr>
            <p:ph type="title"/>
          </p:nvPr>
        </p:nvSpPr>
        <p:spPr/>
        <p:txBody>
          <a:bodyPr/>
          <a:lstStyle/>
          <a:p>
            <a:r>
              <a:rPr lang="en-US" dirty="0"/>
              <a:t>Why Generics?</a:t>
            </a:r>
            <a:endParaRPr lang="en-ID" dirty="0"/>
          </a:p>
        </p:txBody>
      </p:sp>
      <p:sp>
        <p:nvSpPr>
          <p:cNvPr id="3" name="Content Placeholder 2">
            <a:extLst>
              <a:ext uri="{FF2B5EF4-FFF2-40B4-BE49-F238E27FC236}">
                <a16:creationId xmlns:a16="http://schemas.microsoft.com/office/drawing/2014/main" id="{DEF3ADDE-79D8-4D5A-9844-3558D4F9C5B0}"/>
              </a:ext>
            </a:extLst>
          </p:cNvPr>
          <p:cNvSpPr>
            <a:spLocks noGrp="1"/>
          </p:cNvSpPr>
          <p:nvPr>
            <p:ph idx="1"/>
          </p:nvPr>
        </p:nvSpPr>
        <p:spPr/>
        <p:txBody>
          <a:bodyPr>
            <a:normAutofit/>
          </a:bodyPr>
          <a:lstStyle/>
          <a:p>
            <a:pPr marL="265113" indent="-265113">
              <a:buFont typeface="Wingdings" panose="05000000000000000000" pitchFamily="2" charset="2"/>
              <a:buChar char="Ø"/>
            </a:pPr>
            <a:r>
              <a:rPr lang="en-US" sz="3200" dirty="0">
                <a:latin typeface="Bahnschrift Light SemiCondensed" panose="020B0502040204020203" pitchFamily="34" charset="0"/>
              </a:rPr>
              <a:t>The Object is the superclass of all other classes, and Object reference can refer to any object. These features lack type safety. Generics add that type of safety feature. </a:t>
            </a:r>
          </a:p>
          <a:p>
            <a:pPr marL="265113" indent="-265113">
              <a:buFont typeface="Wingdings" panose="05000000000000000000" pitchFamily="2" charset="2"/>
              <a:buChar char="Ø"/>
            </a:pPr>
            <a:r>
              <a:rPr lang="en-US" sz="3200" dirty="0">
                <a:latin typeface="Bahnschrift Light SemiCondensed" panose="020B0502040204020203" pitchFamily="34" charset="0"/>
              </a:rPr>
              <a:t>Generics in Java are similar to templates in C++. For example, classes like HashSet, </a:t>
            </a:r>
            <a:r>
              <a:rPr lang="en-US" sz="3200" dirty="0" err="1">
                <a:latin typeface="Bahnschrift Light SemiCondensed" panose="020B0502040204020203" pitchFamily="34" charset="0"/>
              </a:rPr>
              <a:t>ArrayList</a:t>
            </a:r>
            <a:r>
              <a:rPr lang="en-US" sz="3200" dirty="0">
                <a:latin typeface="Bahnschrift Light SemiCondensed" panose="020B0502040204020203" pitchFamily="34" charset="0"/>
              </a:rPr>
              <a:t>, HashMap, etc., use generics very well. There are some fundamental differences between the two approaches to generic types. </a:t>
            </a:r>
          </a:p>
        </p:txBody>
      </p:sp>
    </p:spTree>
    <p:extLst>
      <p:ext uri="{BB962C8B-B14F-4D97-AF65-F5344CB8AC3E}">
        <p14:creationId xmlns:p14="http://schemas.microsoft.com/office/powerpoint/2010/main" val="345177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DB4C-FF55-4823-95CF-CEAB62249537}"/>
              </a:ext>
            </a:extLst>
          </p:cNvPr>
          <p:cNvSpPr>
            <a:spLocks noGrp="1"/>
          </p:cNvSpPr>
          <p:nvPr>
            <p:ph type="title"/>
          </p:nvPr>
        </p:nvSpPr>
        <p:spPr/>
        <p:txBody>
          <a:bodyPr/>
          <a:lstStyle/>
          <a:p>
            <a:r>
              <a:rPr lang="en-US" dirty="0"/>
              <a:t>Types of Java Generics</a:t>
            </a:r>
            <a:endParaRPr lang="en-ID" dirty="0"/>
          </a:p>
        </p:txBody>
      </p:sp>
      <p:sp>
        <p:nvSpPr>
          <p:cNvPr id="3" name="Content Placeholder 2">
            <a:extLst>
              <a:ext uri="{FF2B5EF4-FFF2-40B4-BE49-F238E27FC236}">
                <a16:creationId xmlns:a16="http://schemas.microsoft.com/office/drawing/2014/main" id="{DEF3ADDE-79D8-4D5A-9844-3558D4F9C5B0}"/>
              </a:ext>
            </a:extLst>
          </p:cNvPr>
          <p:cNvSpPr>
            <a:spLocks noGrp="1"/>
          </p:cNvSpPr>
          <p:nvPr>
            <p:ph idx="1"/>
          </p:nvPr>
        </p:nvSpPr>
        <p:spPr/>
        <p:txBody>
          <a:bodyPr>
            <a:normAutofit lnSpcReduction="10000"/>
          </a:bodyPr>
          <a:lstStyle/>
          <a:p>
            <a:pPr marL="265113" indent="-265113">
              <a:buFont typeface="Wingdings" panose="05000000000000000000" pitchFamily="2" charset="2"/>
              <a:buChar char="Ø"/>
            </a:pPr>
            <a:r>
              <a:rPr lang="en-US" sz="3200" dirty="0">
                <a:latin typeface="Bahnschrift Light SemiCondensed" panose="020B0502040204020203" pitchFamily="34" charset="0"/>
              </a:rPr>
              <a:t>There are two: Generic Method &amp; Generic Classes</a:t>
            </a:r>
          </a:p>
          <a:p>
            <a:pPr marL="265113" indent="-265113">
              <a:buFont typeface="Wingdings" panose="05000000000000000000" pitchFamily="2" charset="2"/>
              <a:buChar char="Ø"/>
            </a:pPr>
            <a:r>
              <a:rPr lang="en-US" sz="3200" dirty="0">
                <a:latin typeface="Bahnschrift Light SemiCondensed" panose="020B0502040204020203" pitchFamily="34" charset="0"/>
              </a:rPr>
              <a:t>Both types of generics use the same syntax, which includes the use of angle brackets and type parameters to specify the generic type or types. This provides a powerful tool for creating flexible and reusable code in Java.</a:t>
            </a:r>
          </a:p>
          <a:p>
            <a:pPr marL="265113" indent="-265113">
              <a:buFont typeface="Wingdings" panose="05000000000000000000" pitchFamily="2" charset="2"/>
              <a:buChar char="Ø"/>
            </a:pPr>
            <a:r>
              <a:rPr lang="en-US" sz="3200" dirty="0">
                <a:latin typeface="Bahnschrift Light SemiCondensed" panose="020B0502040204020203" pitchFamily="34" charset="0"/>
              </a:rPr>
              <a:t>Additionally, you can use bounded types to restrict the types that can be used with a generic class or method. You can also use wildcards to provide greater flexibility in the types that can be used with a generic class or method.</a:t>
            </a:r>
          </a:p>
        </p:txBody>
      </p:sp>
    </p:spTree>
    <p:extLst>
      <p:ext uri="{BB962C8B-B14F-4D97-AF65-F5344CB8AC3E}">
        <p14:creationId xmlns:p14="http://schemas.microsoft.com/office/powerpoint/2010/main" val="3424210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DB4C-FF55-4823-95CF-CEAB62249537}"/>
              </a:ext>
            </a:extLst>
          </p:cNvPr>
          <p:cNvSpPr>
            <a:spLocks noGrp="1"/>
          </p:cNvSpPr>
          <p:nvPr>
            <p:ph type="title"/>
          </p:nvPr>
        </p:nvSpPr>
        <p:spPr/>
        <p:txBody>
          <a:bodyPr/>
          <a:lstStyle/>
          <a:p>
            <a:r>
              <a:rPr lang="en-US" dirty="0"/>
              <a:t>Generic Method</a:t>
            </a:r>
            <a:endParaRPr lang="en-ID" dirty="0"/>
          </a:p>
        </p:txBody>
      </p:sp>
      <p:sp>
        <p:nvSpPr>
          <p:cNvPr id="3" name="Content Placeholder 2">
            <a:extLst>
              <a:ext uri="{FF2B5EF4-FFF2-40B4-BE49-F238E27FC236}">
                <a16:creationId xmlns:a16="http://schemas.microsoft.com/office/drawing/2014/main" id="{DEF3ADDE-79D8-4D5A-9844-3558D4F9C5B0}"/>
              </a:ext>
            </a:extLst>
          </p:cNvPr>
          <p:cNvSpPr>
            <a:spLocks noGrp="1"/>
          </p:cNvSpPr>
          <p:nvPr>
            <p:ph idx="1"/>
          </p:nvPr>
        </p:nvSpPr>
        <p:spPr/>
        <p:txBody>
          <a:bodyPr>
            <a:normAutofit lnSpcReduction="10000"/>
          </a:bodyPr>
          <a:lstStyle/>
          <a:p>
            <a:pPr marL="265113" indent="-265113">
              <a:buFont typeface="Wingdings" panose="05000000000000000000" pitchFamily="2" charset="2"/>
              <a:buChar char="Ø"/>
            </a:pPr>
            <a:r>
              <a:rPr lang="en-US" sz="3200" dirty="0">
                <a:latin typeface="Bahnschrift Light SemiCondensed" panose="020B0502040204020203" pitchFamily="34" charset="0"/>
              </a:rPr>
              <a:t>A generic method in Java is a method that can operate on different types of objects. </a:t>
            </a:r>
          </a:p>
          <a:p>
            <a:pPr marL="265113" indent="-265113">
              <a:buFont typeface="Wingdings" panose="05000000000000000000" pitchFamily="2" charset="2"/>
              <a:buChar char="Ø"/>
            </a:pPr>
            <a:r>
              <a:rPr lang="en-US" sz="3200" dirty="0">
                <a:latin typeface="Bahnschrift Light SemiCondensed" panose="020B0502040204020203" pitchFamily="34" charset="0"/>
              </a:rPr>
              <a:t>It allows you to create a method that can be used with different data types without the need to create multiple versions of the same method for each data type.</a:t>
            </a:r>
          </a:p>
          <a:p>
            <a:pPr marL="265113" indent="-265113">
              <a:buFont typeface="Wingdings" panose="05000000000000000000" pitchFamily="2" charset="2"/>
              <a:buChar char="Ø"/>
            </a:pPr>
            <a:r>
              <a:rPr lang="en-US" sz="3200" dirty="0">
                <a:latin typeface="Bahnschrift Light SemiCondensed" panose="020B0502040204020203" pitchFamily="34" charset="0"/>
              </a:rPr>
              <a:t>To define a generic method in Java, you use the angle bracket notation and the type parameter, which is represented by a single uppercase letter within the angle brackets. For example:</a:t>
            </a:r>
          </a:p>
        </p:txBody>
      </p:sp>
    </p:spTree>
    <p:extLst>
      <p:ext uri="{BB962C8B-B14F-4D97-AF65-F5344CB8AC3E}">
        <p14:creationId xmlns:p14="http://schemas.microsoft.com/office/powerpoint/2010/main" val="3909771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DB4C-FF55-4823-95CF-CEAB62249537}"/>
              </a:ext>
            </a:extLst>
          </p:cNvPr>
          <p:cNvSpPr>
            <a:spLocks noGrp="1"/>
          </p:cNvSpPr>
          <p:nvPr>
            <p:ph type="title"/>
          </p:nvPr>
        </p:nvSpPr>
        <p:spPr/>
        <p:txBody>
          <a:bodyPr/>
          <a:lstStyle/>
          <a:p>
            <a:r>
              <a:rPr lang="en-US" dirty="0"/>
              <a:t>Generic Method</a:t>
            </a:r>
            <a:endParaRPr lang="en-ID" dirty="0"/>
          </a:p>
        </p:txBody>
      </p:sp>
      <p:sp>
        <p:nvSpPr>
          <p:cNvPr id="3" name="Content Placeholder 2">
            <a:extLst>
              <a:ext uri="{FF2B5EF4-FFF2-40B4-BE49-F238E27FC236}">
                <a16:creationId xmlns:a16="http://schemas.microsoft.com/office/drawing/2014/main" id="{DEF3ADDE-79D8-4D5A-9844-3558D4F9C5B0}"/>
              </a:ext>
            </a:extLst>
          </p:cNvPr>
          <p:cNvSpPr>
            <a:spLocks noGrp="1"/>
          </p:cNvSpPr>
          <p:nvPr>
            <p:ph idx="1"/>
          </p:nvPr>
        </p:nvSpPr>
        <p:spPr>
          <a:xfrm>
            <a:off x="1097280" y="3453277"/>
            <a:ext cx="10058400" cy="2546032"/>
          </a:xfrm>
        </p:spPr>
        <p:txBody>
          <a:bodyPr>
            <a:normAutofit/>
          </a:bodyPr>
          <a:lstStyle/>
          <a:p>
            <a:pPr marL="265113" indent="-265113">
              <a:buFont typeface="Wingdings" panose="05000000000000000000" pitchFamily="2" charset="2"/>
              <a:buChar char="Ø"/>
            </a:pPr>
            <a:r>
              <a:rPr lang="en-US" sz="3200" dirty="0">
                <a:latin typeface="Bahnschrift Light SemiCondensed" panose="020B0502040204020203" pitchFamily="34" charset="0"/>
              </a:rPr>
              <a:t>In the above example, the </a:t>
            </a:r>
            <a:r>
              <a:rPr lang="en-US" sz="3200" dirty="0" err="1">
                <a:latin typeface="Bahnschrift Light SemiCondensed" panose="020B0502040204020203" pitchFamily="34" charset="0"/>
              </a:rPr>
              <a:t>printArray</a:t>
            </a:r>
            <a:r>
              <a:rPr lang="en-US" sz="3200" dirty="0">
                <a:latin typeface="Bahnschrift Light SemiCondensed" panose="020B0502040204020203" pitchFamily="34" charset="0"/>
              </a:rPr>
              <a:t>() method is a generic method that takes an array of any type T and prints each element in the array. The T type parameter can be replaced with any valid Java data type, such as Integer, String, or Double, when the method is called.</a:t>
            </a:r>
          </a:p>
        </p:txBody>
      </p:sp>
      <p:pic>
        <p:nvPicPr>
          <p:cNvPr id="6" name="Picture 5">
            <a:extLst>
              <a:ext uri="{FF2B5EF4-FFF2-40B4-BE49-F238E27FC236}">
                <a16:creationId xmlns:a16="http://schemas.microsoft.com/office/drawing/2014/main" id="{77BC3BE4-5DD4-E38C-6EA5-090BBE71FC8B}"/>
              </a:ext>
            </a:extLst>
          </p:cNvPr>
          <p:cNvPicPr>
            <a:picLocks noChangeAspect="1"/>
          </p:cNvPicPr>
          <p:nvPr/>
        </p:nvPicPr>
        <p:blipFill>
          <a:blip r:embed="rId2"/>
          <a:stretch>
            <a:fillRect/>
          </a:stretch>
        </p:blipFill>
        <p:spPr>
          <a:xfrm>
            <a:off x="1429795" y="1824149"/>
            <a:ext cx="3686216" cy="1498913"/>
          </a:xfrm>
          <a:prstGeom prst="rect">
            <a:avLst/>
          </a:prstGeom>
        </p:spPr>
      </p:pic>
    </p:spTree>
    <p:extLst>
      <p:ext uri="{BB962C8B-B14F-4D97-AF65-F5344CB8AC3E}">
        <p14:creationId xmlns:p14="http://schemas.microsoft.com/office/powerpoint/2010/main" val="1872922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DB4C-FF55-4823-95CF-CEAB62249537}"/>
              </a:ext>
            </a:extLst>
          </p:cNvPr>
          <p:cNvSpPr>
            <a:spLocks noGrp="1"/>
          </p:cNvSpPr>
          <p:nvPr>
            <p:ph type="title"/>
          </p:nvPr>
        </p:nvSpPr>
        <p:spPr/>
        <p:txBody>
          <a:bodyPr/>
          <a:lstStyle/>
          <a:p>
            <a:r>
              <a:rPr lang="en-US" dirty="0"/>
              <a:t>Generic Method</a:t>
            </a:r>
            <a:endParaRPr lang="en-ID" dirty="0"/>
          </a:p>
        </p:txBody>
      </p:sp>
      <p:sp>
        <p:nvSpPr>
          <p:cNvPr id="3" name="Content Placeholder 2">
            <a:extLst>
              <a:ext uri="{FF2B5EF4-FFF2-40B4-BE49-F238E27FC236}">
                <a16:creationId xmlns:a16="http://schemas.microsoft.com/office/drawing/2014/main" id="{DEF3ADDE-79D8-4D5A-9844-3558D4F9C5B0}"/>
              </a:ext>
            </a:extLst>
          </p:cNvPr>
          <p:cNvSpPr>
            <a:spLocks noGrp="1"/>
          </p:cNvSpPr>
          <p:nvPr>
            <p:ph idx="1"/>
          </p:nvPr>
        </p:nvSpPr>
        <p:spPr/>
        <p:txBody>
          <a:bodyPr>
            <a:normAutofit/>
          </a:bodyPr>
          <a:lstStyle/>
          <a:p>
            <a:pPr marL="265113" indent="-265113">
              <a:buFont typeface="Wingdings" panose="05000000000000000000" pitchFamily="2" charset="2"/>
              <a:buChar char="Ø"/>
            </a:pPr>
            <a:r>
              <a:rPr lang="en-US" sz="3200" dirty="0">
                <a:latin typeface="Bahnschrift Light SemiCondensed" panose="020B0502040204020203" pitchFamily="34" charset="0"/>
              </a:rPr>
              <a:t>Generic methods are commonly used with collections and data structures in Java, as they allow you to create methods that can operate on different types of collections without the need to create separate methods for each type of collection. </a:t>
            </a:r>
          </a:p>
          <a:p>
            <a:pPr marL="265113" indent="-265113">
              <a:buFont typeface="Wingdings" panose="05000000000000000000" pitchFamily="2" charset="2"/>
              <a:buChar char="Ø"/>
            </a:pPr>
            <a:r>
              <a:rPr lang="en-US" sz="3200" dirty="0">
                <a:latin typeface="Bahnschrift Light SemiCondensed" panose="020B0502040204020203" pitchFamily="34" charset="0"/>
              </a:rPr>
              <a:t>They also provide type safety, as the Java compiler checks that the types used in the method are compatible with each other.</a:t>
            </a:r>
          </a:p>
        </p:txBody>
      </p:sp>
    </p:spTree>
    <p:extLst>
      <p:ext uri="{BB962C8B-B14F-4D97-AF65-F5344CB8AC3E}">
        <p14:creationId xmlns:p14="http://schemas.microsoft.com/office/powerpoint/2010/main" val="1427601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DB4C-FF55-4823-95CF-CEAB62249537}"/>
              </a:ext>
            </a:extLst>
          </p:cNvPr>
          <p:cNvSpPr>
            <a:spLocks noGrp="1"/>
          </p:cNvSpPr>
          <p:nvPr>
            <p:ph type="title"/>
          </p:nvPr>
        </p:nvSpPr>
        <p:spPr/>
        <p:txBody>
          <a:bodyPr/>
          <a:lstStyle/>
          <a:p>
            <a:r>
              <a:rPr lang="en-US" dirty="0"/>
              <a:t>Generic Classes</a:t>
            </a:r>
            <a:endParaRPr lang="en-ID" dirty="0"/>
          </a:p>
        </p:txBody>
      </p:sp>
      <p:sp>
        <p:nvSpPr>
          <p:cNvPr id="3" name="Content Placeholder 2">
            <a:extLst>
              <a:ext uri="{FF2B5EF4-FFF2-40B4-BE49-F238E27FC236}">
                <a16:creationId xmlns:a16="http://schemas.microsoft.com/office/drawing/2014/main" id="{DEF3ADDE-79D8-4D5A-9844-3558D4F9C5B0}"/>
              </a:ext>
            </a:extLst>
          </p:cNvPr>
          <p:cNvSpPr>
            <a:spLocks noGrp="1"/>
          </p:cNvSpPr>
          <p:nvPr>
            <p:ph idx="1"/>
          </p:nvPr>
        </p:nvSpPr>
        <p:spPr/>
        <p:txBody>
          <a:bodyPr>
            <a:normAutofit/>
          </a:bodyPr>
          <a:lstStyle/>
          <a:p>
            <a:pPr marL="265113" indent="-265113">
              <a:buFont typeface="Wingdings" panose="05000000000000000000" pitchFamily="2" charset="2"/>
              <a:buChar char="Ø"/>
            </a:pPr>
            <a:r>
              <a:rPr lang="en-US" sz="3200" dirty="0">
                <a:latin typeface="Bahnschrift Light SemiCondensed" panose="020B0502040204020203" pitchFamily="34" charset="0"/>
              </a:rPr>
              <a:t>In Java, a generic class is a class that can work with different types of objects. It allows you to create a class that can be used with different data types without the need to create multiple versions of the same class for each data type.</a:t>
            </a:r>
          </a:p>
          <a:p>
            <a:pPr marL="265113" indent="-265113">
              <a:buFont typeface="Wingdings" panose="05000000000000000000" pitchFamily="2" charset="2"/>
              <a:buChar char="Ø"/>
            </a:pPr>
            <a:r>
              <a:rPr lang="en-US" sz="3200" dirty="0">
                <a:latin typeface="Bahnschrift Light SemiCondensed" panose="020B0502040204020203" pitchFamily="34" charset="0"/>
              </a:rPr>
              <a:t>To define a generic class in Java, you use the angle bracket notation and the type parameter, which is represented by a single uppercase letter within the angle brackets. For example:</a:t>
            </a:r>
          </a:p>
        </p:txBody>
      </p:sp>
    </p:spTree>
    <p:extLst>
      <p:ext uri="{BB962C8B-B14F-4D97-AF65-F5344CB8AC3E}">
        <p14:creationId xmlns:p14="http://schemas.microsoft.com/office/powerpoint/2010/main" val="955511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DB4C-FF55-4823-95CF-CEAB62249537}"/>
              </a:ext>
            </a:extLst>
          </p:cNvPr>
          <p:cNvSpPr>
            <a:spLocks noGrp="1"/>
          </p:cNvSpPr>
          <p:nvPr>
            <p:ph type="title"/>
          </p:nvPr>
        </p:nvSpPr>
        <p:spPr/>
        <p:txBody>
          <a:bodyPr/>
          <a:lstStyle/>
          <a:p>
            <a:r>
              <a:rPr lang="en-US" dirty="0"/>
              <a:t>Data Structure</a:t>
            </a:r>
            <a:endParaRPr lang="en-ID" dirty="0"/>
          </a:p>
        </p:txBody>
      </p:sp>
      <p:sp>
        <p:nvSpPr>
          <p:cNvPr id="3" name="Content Placeholder 2">
            <a:extLst>
              <a:ext uri="{FF2B5EF4-FFF2-40B4-BE49-F238E27FC236}">
                <a16:creationId xmlns:a16="http://schemas.microsoft.com/office/drawing/2014/main" id="{DEF3ADDE-79D8-4D5A-9844-3558D4F9C5B0}"/>
              </a:ext>
            </a:extLst>
          </p:cNvPr>
          <p:cNvSpPr>
            <a:spLocks noGrp="1"/>
          </p:cNvSpPr>
          <p:nvPr>
            <p:ph idx="1"/>
          </p:nvPr>
        </p:nvSpPr>
        <p:spPr/>
        <p:txBody>
          <a:bodyPr>
            <a:normAutofit lnSpcReduction="10000"/>
          </a:bodyPr>
          <a:lstStyle/>
          <a:p>
            <a:pPr marL="265113" indent="-265113">
              <a:buFont typeface="Wingdings" panose="05000000000000000000" pitchFamily="2" charset="2"/>
              <a:buChar char="Ø"/>
            </a:pPr>
            <a:r>
              <a:rPr lang="en-US" sz="3200" dirty="0">
                <a:latin typeface="Bahnschrift Light SemiCondensed" panose="020B0502040204020203" pitchFamily="34" charset="0"/>
              </a:rPr>
              <a:t>Representation of the logical relationship existing between individual elements of data</a:t>
            </a:r>
          </a:p>
          <a:p>
            <a:pPr marL="265113" indent="-265113">
              <a:buFont typeface="Wingdings" panose="05000000000000000000" pitchFamily="2" charset="2"/>
              <a:buChar char="Ø"/>
            </a:pPr>
            <a:r>
              <a:rPr lang="en-US" sz="3200" dirty="0">
                <a:latin typeface="Bahnschrift Light SemiCondensed" panose="020B0502040204020203" pitchFamily="34" charset="0"/>
              </a:rPr>
              <a:t>Way of organizing all data items that considers not only the elements stored but also their relationship to each other</a:t>
            </a:r>
          </a:p>
          <a:p>
            <a:pPr marL="265113" indent="-265113">
              <a:buFont typeface="Wingdings" panose="05000000000000000000" pitchFamily="2" charset="2"/>
              <a:buChar char="Ø"/>
            </a:pPr>
            <a:r>
              <a:rPr lang="en-US" sz="3200" dirty="0">
                <a:latin typeface="Bahnschrift Light SemiCondensed" panose="020B0502040204020203" pitchFamily="34" charset="0"/>
              </a:rPr>
              <a:t>As a mathematical or logical model of a particular organization of data items</a:t>
            </a:r>
          </a:p>
          <a:p>
            <a:pPr marL="265113" indent="-265113">
              <a:buFont typeface="Wingdings" panose="05000000000000000000" pitchFamily="2" charset="2"/>
              <a:buChar char="Ø"/>
            </a:pPr>
            <a:r>
              <a:rPr lang="en-US" sz="3200" dirty="0">
                <a:latin typeface="Bahnschrift Light SemiCondensed" panose="020B0502040204020203" pitchFamily="34" charset="0"/>
              </a:rPr>
              <a:t>Defined as the way of storing and manipulating data in organized form so that it can be used efficiently</a:t>
            </a:r>
          </a:p>
        </p:txBody>
      </p:sp>
    </p:spTree>
    <p:extLst>
      <p:ext uri="{BB962C8B-B14F-4D97-AF65-F5344CB8AC3E}">
        <p14:creationId xmlns:p14="http://schemas.microsoft.com/office/powerpoint/2010/main" val="2109115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DB4C-FF55-4823-95CF-CEAB62249537}"/>
              </a:ext>
            </a:extLst>
          </p:cNvPr>
          <p:cNvSpPr>
            <a:spLocks noGrp="1"/>
          </p:cNvSpPr>
          <p:nvPr>
            <p:ph type="title"/>
          </p:nvPr>
        </p:nvSpPr>
        <p:spPr>
          <a:xfrm>
            <a:off x="1097280" y="286603"/>
            <a:ext cx="10058400" cy="1450757"/>
          </a:xfrm>
        </p:spPr>
        <p:txBody>
          <a:bodyPr>
            <a:normAutofit/>
          </a:bodyPr>
          <a:lstStyle/>
          <a:p>
            <a:r>
              <a:rPr lang="en-US" dirty="0"/>
              <a:t>Generic Classes</a:t>
            </a:r>
            <a:endParaRPr lang="en-ID" dirty="0"/>
          </a:p>
        </p:txBody>
      </p:sp>
      <p:sp>
        <p:nvSpPr>
          <p:cNvPr id="3" name="Content Placeholder 2">
            <a:extLst>
              <a:ext uri="{FF2B5EF4-FFF2-40B4-BE49-F238E27FC236}">
                <a16:creationId xmlns:a16="http://schemas.microsoft.com/office/drawing/2014/main" id="{DEF3ADDE-79D8-4D5A-9844-3558D4F9C5B0}"/>
              </a:ext>
            </a:extLst>
          </p:cNvPr>
          <p:cNvSpPr>
            <a:spLocks noGrp="1"/>
          </p:cNvSpPr>
          <p:nvPr>
            <p:ph idx="1"/>
          </p:nvPr>
        </p:nvSpPr>
        <p:spPr>
          <a:xfrm>
            <a:off x="1097279" y="1845734"/>
            <a:ext cx="6993425" cy="4023360"/>
          </a:xfrm>
        </p:spPr>
        <p:txBody>
          <a:bodyPr>
            <a:noAutofit/>
          </a:bodyPr>
          <a:lstStyle/>
          <a:p>
            <a:pPr marL="265113" indent="-265113">
              <a:buFont typeface="Wingdings" panose="05000000000000000000" pitchFamily="2" charset="2"/>
              <a:buChar char="Ø"/>
            </a:pPr>
            <a:r>
              <a:rPr lang="en-US" sz="3200" dirty="0">
                <a:latin typeface="Bahnschrift Light SemiCondensed" panose="020B0502040204020203" pitchFamily="34" charset="0"/>
              </a:rPr>
              <a:t>In the example, the Box class is a generic class that can hold an object of any type T. </a:t>
            </a:r>
          </a:p>
          <a:p>
            <a:pPr marL="265113" indent="-265113">
              <a:buFont typeface="Wingdings" panose="05000000000000000000" pitchFamily="2" charset="2"/>
              <a:buChar char="Ø"/>
            </a:pPr>
            <a:r>
              <a:rPr lang="en-US" sz="3200" dirty="0">
                <a:latin typeface="Bahnschrift Light SemiCondensed" panose="020B0502040204020203" pitchFamily="34" charset="0"/>
              </a:rPr>
              <a:t>The T type parameter can be replaced with any valid Java data type, such as Integer, String, or Double, when an instance of the Box class is created.</a:t>
            </a:r>
          </a:p>
        </p:txBody>
      </p:sp>
      <p:pic>
        <p:nvPicPr>
          <p:cNvPr id="4" name="Picture 3">
            <a:extLst>
              <a:ext uri="{FF2B5EF4-FFF2-40B4-BE49-F238E27FC236}">
                <a16:creationId xmlns:a16="http://schemas.microsoft.com/office/drawing/2014/main" id="{E1030CC8-79F9-C04C-3ED1-D3DC12B50FD4}"/>
              </a:ext>
            </a:extLst>
          </p:cNvPr>
          <p:cNvPicPr>
            <a:picLocks noChangeAspect="1"/>
          </p:cNvPicPr>
          <p:nvPr/>
        </p:nvPicPr>
        <p:blipFill>
          <a:blip r:embed="rId2"/>
          <a:stretch>
            <a:fillRect/>
          </a:stretch>
        </p:blipFill>
        <p:spPr>
          <a:xfrm>
            <a:off x="8326807" y="1845734"/>
            <a:ext cx="2828873" cy="3471012"/>
          </a:xfrm>
          <a:prstGeom prst="rect">
            <a:avLst/>
          </a:prstGeom>
        </p:spPr>
      </p:pic>
    </p:spTree>
    <p:extLst>
      <p:ext uri="{BB962C8B-B14F-4D97-AF65-F5344CB8AC3E}">
        <p14:creationId xmlns:p14="http://schemas.microsoft.com/office/powerpoint/2010/main" val="2450454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DB4C-FF55-4823-95CF-CEAB62249537}"/>
              </a:ext>
            </a:extLst>
          </p:cNvPr>
          <p:cNvSpPr>
            <a:spLocks noGrp="1"/>
          </p:cNvSpPr>
          <p:nvPr>
            <p:ph type="title"/>
          </p:nvPr>
        </p:nvSpPr>
        <p:spPr/>
        <p:txBody>
          <a:bodyPr/>
          <a:lstStyle/>
          <a:p>
            <a:r>
              <a:rPr lang="en-US" dirty="0"/>
              <a:t>Generic Functions</a:t>
            </a:r>
            <a:endParaRPr lang="en-ID" dirty="0"/>
          </a:p>
        </p:txBody>
      </p:sp>
      <p:sp>
        <p:nvSpPr>
          <p:cNvPr id="3" name="Content Placeholder 2">
            <a:extLst>
              <a:ext uri="{FF2B5EF4-FFF2-40B4-BE49-F238E27FC236}">
                <a16:creationId xmlns:a16="http://schemas.microsoft.com/office/drawing/2014/main" id="{DEF3ADDE-79D8-4D5A-9844-3558D4F9C5B0}"/>
              </a:ext>
            </a:extLst>
          </p:cNvPr>
          <p:cNvSpPr>
            <a:spLocks noGrp="1"/>
          </p:cNvSpPr>
          <p:nvPr>
            <p:ph idx="1"/>
          </p:nvPr>
        </p:nvSpPr>
        <p:spPr/>
        <p:txBody>
          <a:bodyPr>
            <a:normAutofit/>
          </a:bodyPr>
          <a:lstStyle/>
          <a:p>
            <a:pPr marL="265113" indent="-265113">
              <a:buFont typeface="Wingdings" panose="05000000000000000000" pitchFamily="2" charset="2"/>
              <a:buChar char="Ø"/>
            </a:pPr>
            <a:r>
              <a:rPr lang="en-US" sz="3200" dirty="0">
                <a:latin typeface="Bahnschrift Light SemiCondensed" panose="020B0502040204020203" pitchFamily="34" charset="0"/>
              </a:rPr>
              <a:t>Generic classes are commonly used with collections and data structures in Java, as they allow you to create classes that can work with different types of collections without the need to create separate classes for each type of collection. </a:t>
            </a:r>
          </a:p>
          <a:p>
            <a:pPr marL="265113" indent="-265113">
              <a:buFont typeface="Wingdings" panose="05000000000000000000" pitchFamily="2" charset="2"/>
              <a:buChar char="Ø"/>
            </a:pPr>
            <a:r>
              <a:rPr lang="en-US" sz="3200" dirty="0">
                <a:latin typeface="Bahnschrift Light SemiCondensed" panose="020B0502040204020203" pitchFamily="34" charset="0"/>
              </a:rPr>
              <a:t>They also provide type safety, as the Java compiler checks that the types used in the class are compatible with each other.</a:t>
            </a:r>
          </a:p>
        </p:txBody>
      </p:sp>
    </p:spTree>
    <p:extLst>
      <p:ext uri="{BB962C8B-B14F-4D97-AF65-F5344CB8AC3E}">
        <p14:creationId xmlns:p14="http://schemas.microsoft.com/office/powerpoint/2010/main" val="618663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2D4B761-DD6A-43A0-8600-88D390E1E08C}"/>
              </a:ext>
            </a:extLst>
          </p:cNvPr>
          <p:cNvSpPr>
            <a:spLocks noGrp="1"/>
          </p:cNvSpPr>
          <p:nvPr>
            <p:ph type="body" idx="1"/>
          </p:nvPr>
        </p:nvSpPr>
        <p:spPr>
          <a:xfrm>
            <a:off x="1097280" y="4453127"/>
            <a:ext cx="10058400" cy="1460975"/>
          </a:xfrm>
        </p:spPr>
        <p:txBody>
          <a:bodyPr vert="horz" lIns="91440" tIns="45720" rIns="91440" bIns="45720" rtlCol="0">
            <a:normAutofit fontScale="92500" lnSpcReduction="20000"/>
          </a:bodyPr>
          <a:lstStyle/>
          <a:p>
            <a:pPr algn="ctr">
              <a:lnSpc>
                <a:spcPct val="90000"/>
              </a:lnSpc>
              <a:spcBef>
                <a:spcPts val="0"/>
              </a:spcBef>
              <a:spcAft>
                <a:spcPts val="600"/>
              </a:spcAft>
            </a:pPr>
            <a:r>
              <a:rPr lang="en-US" sz="2800" spc="80" dirty="0">
                <a:solidFill>
                  <a:schemeClr val="tx1">
                    <a:lumMod val="75000"/>
                  </a:schemeClr>
                </a:solidFill>
                <a:latin typeface="Bahnschrift Light SemiCondensed" panose="020B0502040204020203" pitchFamily="34" charset="0"/>
              </a:rPr>
              <a:t>Email </a:t>
            </a:r>
          </a:p>
          <a:p>
            <a:pPr algn="ctr">
              <a:lnSpc>
                <a:spcPct val="90000"/>
              </a:lnSpc>
              <a:spcBef>
                <a:spcPts val="0"/>
              </a:spcBef>
              <a:spcAft>
                <a:spcPts val="600"/>
              </a:spcAft>
            </a:pPr>
            <a:r>
              <a:rPr lang="en-US" sz="2800" cap="none" spc="80" dirty="0">
                <a:solidFill>
                  <a:schemeClr val="tx1">
                    <a:lumMod val="75000"/>
                  </a:schemeClr>
                </a:solidFill>
                <a:latin typeface="Bahnschrift Light SemiCondensed" panose="020B0502040204020203" pitchFamily="34" charset="0"/>
                <a:hlinkClick r:id="rId3"/>
              </a:rPr>
              <a:t>didihrizki@umm.ac.id</a:t>
            </a:r>
            <a:r>
              <a:rPr lang="en-US" sz="2800" cap="none" spc="80" dirty="0">
                <a:solidFill>
                  <a:schemeClr val="tx1">
                    <a:lumMod val="75000"/>
                  </a:schemeClr>
                </a:solidFill>
                <a:latin typeface="Bahnschrift Light SemiCondensed" panose="020B0502040204020203" pitchFamily="34" charset="0"/>
              </a:rPr>
              <a:t> (work)</a:t>
            </a:r>
          </a:p>
          <a:p>
            <a:pPr algn="ctr">
              <a:lnSpc>
                <a:spcPct val="90000"/>
              </a:lnSpc>
              <a:spcBef>
                <a:spcPts val="0"/>
              </a:spcBef>
              <a:spcAft>
                <a:spcPts val="600"/>
              </a:spcAft>
            </a:pPr>
            <a:r>
              <a:rPr lang="en-US" sz="2800" cap="none" spc="80" dirty="0">
                <a:solidFill>
                  <a:schemeClr val="tx1">
                    <a:lumMod val="75000"/>
                  </a:schemeClr>
                </a:solidFill>
                <a:latin typeface="Bahnschrift Light SemiCondensed" panose="020B0502040204020203" pitchFamily="34" charset="0"/>
                <a:hlinkClick r:id="rId4"/>
              </a:rPr>
              <a:t>diedieh02@gmail.com</a:t>
            </a:r>
            <a:r>
              <a:rPr lang="en-US" sz="2800" cap="none" spc="80" dirty="0">
                <a:solidFill>
                  <a:schemeClr val="tx1">
                    <a:lumMod val="75000"/>
                  </a:schemeClr>
                </a:solidFill>
                <a:latin typeface="Bahnschrift Light SemiCondensed" panose="020B0502040204020203" pitchFamily="34" charset="0"/>
              </a:rPr>
              <a:t> (personal)</a:t>
            </a:r>
            <a:endParaRPr lang="en-US" sz="2800" spc="80" dirty="0">
              <a:solidFill>
                <a:schemeClr val="tx1">
                  <a:lumMod val="75000"/>
                </a:schemeClr>
              </a:solidFill>
              <a:latin typeface="Bahnschrift Light SemiCondensed" panose="020B0502040204020203" pitchFamily="34" charset="0"/>
            </a:endParaRPr>
          </a:p>
          <a:p>
            <a:pPr algn="ctr">
              <a:lnSpc>
                <a:spcPct val="90000"/>
              </a:lnSpc>
              <a:spcBef>
                <a:spcPts val="0"/>
              </a:spcBef>
              <a:spcAft>
                <a:spcPts val="600"/>
              </a:spcAft>
            </a:pPr>
            <a:r>
              <a:rPr lang="en-US" sz="2800" spc="80" dirty="0">
                <a:solidFill>
                  <a:schemeClr val="tx1">
                    <a:lumMod val="75000"/>
                  </a:schemeClr>
                </a:solidFill>
                <a:latin typeface="Bahnschrift Light SemiCondensed" panose="020B0502040204020203" pitchFamily="34" charset="0"/>
              </a:rPr>
              <a:t>Phone : 081349254787</a:t>
            </a:r>
          </a:p>
        </p:txBody>
      </p:sp>
      <p:pic>
        <p:nvPicPr>
          <p:cNvPr id="6" name="Picture 5">
            <a:extLst>
              <a:ext uri="{FF2B5EF4-FFF2-40B4-BE49-F238E27FC236}">
                <a16:creationId xmlns:a16="http://schemas.microsoft.com/office/drawing/2014/main" id="{96056BC9-4925-466A-A2A3-E70CF4E77EC5}"/>
              </a:ext>
            </a:extLst>
          </p:cNvPr>
          <p:cNvPicPr>
            <a:picLocks noChangeAspect="1"/>
          </p:cNvPicPr>
          <p:nvPr/>
        </p:nvPicPr>
        <p:blipFill>
          <a:blip r:embed="rId5"/>
          <a:stretch>
            <a:fillRect/>
          </a:stretch>
        </p:blipFill>
        <p:spPr>
          <a:xfrm>
            <a:off x="2637502" y="147484"/>
            <a:ext cx="6651523" cy="4163854"/>
          </a:xfrm>
          <a:prstGeom prst="rect">
            <a:avLst/>
          </a:prstGeom>
        </p:spPr>
      </p:pic>
    </p:spTree>
    <p:extLst>
      <p:ext uri="{BB962C8B-B14F-4D97-AF65-F5344CB8AC3E}">
        <p14:creationId xmlns:p14="http://schemas.microsoft.com/office/powerpoint/2010/main" val="1103380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DB4C-FF55-4823-95CF-CEAB62249537}"/>
              </a:ext>
            </a:extLst>
          </p:cNvPr>
          <p:cNvSpPr>
            <a:spLocks noGrp="1"/>
          </p:cNvSpPr>
          <p:nvPr>
            <p:ph type="title"/>
          </p:nvPr>
        </p:nvSpPr>
        <p:spPr/>
        <p:txBody>
          <a:bodyPr/>
          <a:lstStyle/>
          <a:p>
            <a:r>
              <a:rPr lang="en-US" dirty="0"/>
              <a:t>Data Structure</a:t>
            </a:r>
            <a:endParaRPr lang="en-ID" dirty="0"/>
          </a:p>
        </p:txBody>
      </p:sp>
      <p:sp>
        <p:nvSpPr>
          <p:cNvPr id="3" name="Content Placeholder 2">
            <a:extLst>
              <a:ext uri="{FF2B5EF4-FFF2-40B4-BE49-F238E27FC236}">
                <a16:creationId xmlns:a16="http://schemas.microsoft.com/office/drawing/2014/main" id="{DEF3ADDE-79D8-4D5A-9844-3558D4F9C5B0}"/>
              </a:ext>
            </a:extLst>
          </p:cNvPr>
          <p:cNvSpPr>
            <a:spLocks noGrp="1"/>
          </p:cNvSpPr>
          <p:nvPr>
            <p:ph idx="1"/>
          </p:nvPr>
        </p:nvSpPr>
        <p:spPr/>
        <p:txBody>
          <a:bodyPr>
            <a:normAutofit/>
          </a:bodyPr>
          <a:lstStyle/>
          <a:p>
            <a:pPr marL="0" indent="0">
              <a:buNone/>
            </a:pPr>
            <a:r>
              <a:rPr lang="en-US" sz="3200" dirty="0">
                <a:latin typeface="Bahnschrift Light SemiCondensed" panose="020B0502040204020203" pitchFamily="34" charset="0"/>
              </a:rPr>
              <a:t>Data Structure mainly specifies the following four things</a:t>
            </a:r>
          </a:p>
          <a:p>
            <a:pPr marL="514350" indent="-514350">
              <a:buFont typeface="+mj-lt"/>
              <a:buAutoNum type="arabicPeriod"/>
            </a:pPr>
            <a:r>
              <a:rPr lang="en-US" sz="3200" dirty="0">
                <a:latin typeface="Bahnschrift Light SemiCondensed" panose="020B0502040204020203" pitchFamily="34" charset="0"/>
              </a:rPr>
              <a:t>Organization of Data</a:t>
            </a:r>
          </a:p>
          <a:p>
            <a:pPr marL="514350" indent="-514350">
              <a:buFont typeface="+mj-lt"/>
              <a:buAutoNum type="arabicPeriod"/>
            </a:pPr>
            <a:r>
              <a:rPr lang="en-US" sz="3200" dirty="0">
                <a:latin typeface="Bahnschrift Light SemiCondensed" panose="020B0502040204020203" pitchFamily="34" charset="0"/>
              </a:rPr>
              <a:t>Accessing methods</a:t>
            </a:r>
          </a:p>
          <a:p>
            <a:pPr marL="514350" indent="-514350">
              <a:buFont typeface="+mj-lt"/>
              <a:buAutoNum type="arabicPeriod"/>
            </a:pPr>
            <a:r>
              <a:rPr lang="en-US" sz="3200" dirty="0">
                <a:latin typeface="Bahnschrift Light SemiCondensed" panose="020B0502040204020203" pitchFamily="34" charset="0"/>
              </a:rPr>
              <a:t>Degree of associativity</a:t>
            </a:r>
          </a:p>
          <a:p>
            <a:pPr marL="514350" indent="-514350">
              <a:buFont typeface="+mj-lt"/>
              <a:buAutoNum type="arabicPeriod"/>
            </a:pPr>
            <a:r>
              <a:rPr lang="en-US" sz="3200" dirty="0">
                <a:latin typeface="Bahnschrift Light SemiCondensed" panose="020B0502040204020203" pitchFamily="34" charset="0"/>
              </a:rPr>
              <a:t>Processing alternatives for information</a:t>
            </a:r>
          </a:p>
        </p:txBody>
      </p:sp>
    </p:spTree>
    <p:extLst>
      <p:ext uri="{BB962C8B-B14F-4D97-AF65-F5344CB8AC3E}">
        <p14:creationId xmlns:p14="http://schemas.microsoft.com/office/powerpoint/2010/main" val="3390707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DB4C-FF55-4823-95CF-CEAB62249537}"/>
              </a:ext>
            </a:extLst>
          </p:cNvPr>
          <p:cNvSpPr>
            <a:spLocks noGrp="1"/>
          </p:cNvSpPr>
          <p:nvPr>
            <p:ph type="title"/>
          </p:nvPr>
        </p:nvSpPr>
        <p:spPr/>
        <p:txBody>
          <a:bodyPr/>
          <a:lstStyle/>
          <a:p>
            <a:r>
              <a:rPr lang="en-US" dirty="0"/>
              <a:t>Data Structure</a:t>
            </a:r>
            <a:endParaRPr lang="en-ID" dirty="0"/>
          </a:p>
        </p:txBody>
      </p:sp>
      <p:sp>
        <p:nvSpPr>
          <p:cNvPr id="3" name="Content Placeholder 2">
            <a:extLst>
              <a:ext uri="{FF2B5EF4-FFF2-40B4-BE49-F238E27FC236}">
                <a16:creationId xmlns:a16="http://schemas.microsoft.com/office/drawing/2014/main" id="{DEF3ADDE-79D8-4D5A-9844-3558D4F9C5B0}"/>
              </a:ext>
            </a:extLst>
          </p:cNvPr>
          <p:cNvSpPr>
            <a:spLocks noGrp="1"/>
          </p:cNvSpPr>
          <p:nvPr>
            <p:ph idx="1"/>
          </p:nvPr>
        </p:nvSpPr>
        <p:spPr/>
        <p:txBody>
          <a:bodyPr>
            <a:normAutofit/>
          </a:bodyPr>
          <a:lstStyle/>
          <a:p>
            <a:pPr marL="0" indent="0">
              <a:buNone/>
            </a:pPr>
            <a:r>
              <a:rPr lang="en-US" sz="3200" dirty="0">
                <a:latin typeface="Bahnschrift Light SemiCondensed" panose="020B0502040204020203" pitchFamily="34" charset="0"/>
              </a:rPr>
              <a:t>Data structure study covers the following points</a:t>
            </a:r>
          </a:p>
          <a:p>
            <a:pPr marL="514350" indent="-514350">
              <a:buFont typeface="+mj-lt"/>
              <a:buAutoNum type="arabicPeriod"/>
            </a:pPr>
            <a:r>
              <a:rPr lang="en-US" sz="3200" dirty="0">
                <a:latin typeface="Bahnschrift Light SemiCondensed" panose="020B0502040204020203" pitchFamily="34" charset="0"/>
              </a:rPr>
              <a:t>Amount of memory require to store.</a:t>
            </a:r>
          </a:p>
          <a:p>
            <a:pPr marL="514350" indent="-514350">
              <a:buFont typeface="+mj-lt"/>
              <a:buAutoNum type="arabicPeriod"/>
            </a:pPr>
            <a:r>
              <a:rPr lang="en-US" sz="3200" dirty="0">
                <a:latin typeface="Bahnschrift Light SemiCondensed" panose="020B0502040204020203" pitchFamily="34" charset="0"/>
              </a:rPr>
              <a:t>Amount of time require to process.</a:t>
            </a:r>
          </a:p>
          <a:p>
            <a:pPr marL="514350" indent="-514350">
              <a:buFont typeface="+mj-lt"/>
              <a:buAutoNum type="arabicPeriod"/>
            </a:pPr>
            <a:r>
              <a:rPr lang="en-US" sz="3200" dirty="0">
                <a:latin typeface="Bahnschrift Light SemiCondensed" panose="020B0502040204020203" pitchFamily="34" charset="0"/>
              </a:rPr>
              <a:t>Representation of data in memory.</a:t>
            </a:r>
          </a:p>
          <a:p>
            <a:pPr marL="514350" indent="-514350">
              <a:buFont typeface="+mj-lt"/>
              <a:buAutoNum type="arabicPeriod"/>
            </a:pPr>
            <a:r>
              <a:rPr lang="en-US" sz="3200" dirty="0">
                <a:latin typeface="Bahnschrift Light SemiCondensed" panose="020B0502040204020203" pitchFamily="34" charset="0"/>
              </a:rPr>
              <a:t>Operations performed on that data.</a:t>
            </a:r>
          </a:p>
        </p:txBody>
      </p:sp>
    </p:spTree>
    <p:extLst>
      <p:ext uri="{BB962C8B-B14F-4D97-AF65-F5344CB8AC3E}">
        <p14:creationId xmlns:p14="http://schemas.microsoft.com/office/powerpoint/2010/main" val="2929155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DB4C-FF55-4823-95CF-CEAB62249537}"/>
              </a:ext>
            </a:extLst>
          </p:cNvPr>
          <p:cNvSpPr>
            <a:spLocks noGrp="1"/>
          </p:cNvSpPr>
          <p:nvPr>
            <p:ph type="title"/>
          </p:nvPr>
        </p:nvSpPr>
        <p:spPr/>
        <p:txBody>
          <a:bodyPr/>
          <a:lstStyle/>
          <a:p>
            <a:r>
              <a:rPr lang="en-US" dirty="0"/>
              <a:t>Classification of Data Structure</a:t>
            </a:r>
            <a:endParaRPr lang="en-ID" dirty="0"/>
          </a:p>
        </p:txBody>
      </p:sp>
      <p:pic>
        <p:nvPicPr>
          <p:cNvPr id="6" name="Picture 5">
            <a:extLst>
              <a:ext uri="{FF2B5EF4-FFF2-40B4-BE49-F238E27FC236}">
                <a16:creationId xmlns:a16="http://schemas.microsoft.com/office/drawing/2014/main" id="{D5027A5F-3124-43DE-8602-2B3F13D624D8}"/>
              </a:ext>
            </a:extLst>
          </p:cNvPr>
          <p:cNvPicPr>
            <a:picLocks noChangeAspect="1"/>
          </p:cNvPicPr>
          <p:nvPr/>
        </p:nvPicPr>
        <p:blipFill>
          <a:blip r:embed="rId2"/>
          <a:stretch>
            <a:fillRect/>
          </a:stretch>
        </p:blipFill>
        <p:spPr>
          <a:xfrm>
            <a:off x="1489586" y="2002831"/>
            <a:ext cx="7786513" cy="3962254"/>
          </a:xfrm>
          <a:prstGeom prst="rect">
            <a:avLst/>
          </a:prstGeom>
        </p:spPr>
      </p:pic>
    </p:spTree>
    <p:extLst>
      <p:ext uri="{BB962C8B-B14F-4D97-AF65-F5344CB8AC3E}">
        <p14:creationId xmlns:p14="http://schemas.microsoft.com/office/powerpoint/2010/main" val="953522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DB4C-FF55-4823-95CF-CEAB62249537}"/>
              </a:ext>
            </a:extLst>
          </p:cNvPr>
          <p:cNvSpPr>
            <a:spLocks noGrp="1"/>
          </p:cNvSpPr>
          <p:nvPr>
            <p:ph type="title"/>
          </p:nvPr>
        </p:nvSpPr>
        <p:spPr/>
        <p:txBody>
          <a:bodyPr/>
          <a:lstStyle/>
          <a:p>
            <a:r>
              <a:rPr lang="en-US" dirty="0"/>
              <a:t>Primitive Data Structure</a:t>
            </a:r>
            <a:endParaRPr lang="en-ID" dirty="0"/>
          </a:p>
        </p:txBody>
      </p:sp>
      <p:sp>
        <p:nvSpPr>
          <p:cNvPr id="3" name="Content Placeholder 2">
            <a:extLst>
              <a:ext uri="{FF2B5EF4-FFF2-40B4-BE49-F238E27FC236}">
                <a16:creationId xmlns:a16="http://schemas.microsoft.com/office/drawing/2014/main" id="{DEF3ADDE-79D8-4D5A-9844-3558D4F9C5B0}"/>
              </a:ext>
            </a:extLst>
          </p:cNvPr>
          <p:cNvSpPr>
            <a:spLocks noGrp="1"/>
          </p:cNvSpPr>
          <p:nvPr>
            <p:ph idx="1"/>
          </p:nvPr>
        </p:nvSpPr>
        <p:spPr/>
        <p:txBody>
          <a:bodyPr>
            <a:normAutofit/>
          </a:bodyPr>
          <a:lstStyle/>
          <a:p>
            <a:pPr marL="265113" indent="-265113">
              <a:buFont typeface="Wingdings" panose="05000000000000000000" pitchFamily="2" charset="2"/>
              <a:buChar char="Ø"/>
            </a:pPr>
            <a:r>
              <a:rPr lang="en-US" sz="3200" dirty="0">
                <a:latin typeface="Bahnschrift Light SemiCondensed" panose="020B0502040204020203" pitchFamily="34" charset="0"/>
              </a:rPr>
              <a:t>Basic data structures and directly operated upon by machine instructions</a:t>
            </a:r>
          </a:p>
          <a:p>
            <a:pPr marL="265113" indent="-265113">
              <a:buFont typeface="Wingdings" panose="05000000000000000000" pitchFamily="2" charset="2"/>
              <a:buChar char="Ø"/>
            </a:pPr>
            <a:r>
              <a:rPr lang="en-US" sz="3200" dirty="0">
                <a:latin typeface="Bahnschrift Light SemiCondensed" panose="020B0502040204020203" pitchFamily="34" charset="0"/>
              </a:rPr>
              <a:t>Has different representations on different computers</a:t>
            </a:r>
          </a:p>
          <a:p>
            <a:pPr marL="265113" indent="-265113">
              <a:buFont typeface="Wingdings" panose="05000000000000000000" pitchFamily="2" charset="2"/>
              <a:buChar char="Ø"/>
            </a:pPr>
            <a:r>
              <a:rPr lang="en-US" sz="3200" dirty="0">
                <a:latin typeface="Bahnschrift Light SemiCondensed" panose="020B0502040204020203" pitchFamily="34" charset="0"/>
              </a:rPr>
              <a:t>Integers, floats, character and pointers are examples of primitive data structures</a:t>
            </a:r>
          </a:p>
        </p:txBody>
      </p:sp>
    </p:spTree>
    <p:extLst>
      <p:ext uri="{BB962C8B-B14F-4D97-AF65-F5344CB8AC3E}">
        <p14:creationId xmlns:p14="http://schemas.microsoft.com/office/powerpoint/2010/main" val="19981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DB4C-FF55-4823-95CF-CEAB62249537}"/>
              </a:ext>
            </a:extLst>
          </p:cNvPr>
          <p:cNvSpPr>
            <a:spLocks noGrp="1"/>
          </p:cNvSpPr>
          <p:nvPr>
            <p:ph type="title"/>
          </p:nvPr>
        </p:nvSpPr>
        <p:spPr/>
        <p:txBody>
          <a:bodyPr/>
          <a:lstStyle/>
          <a:p>
            <a:r>
              <a:rPr lang="en-US" dirty="0"/>
              <a:t>Non-Primitive Data Structure</a:t>
            </a:r>
            <a:endParaRPr lang="en-ID" dirty="0"/>
          </a:p>
        </p:txBody>
      </p:sp>
      <p:sp>
        <p:nvSpPr>
          <p:cNvPr id="3" name="Content Placeholder 2">
            <a:extLst>
              <a:ext uri="{FF2B5EF4-FFF2-40B4-BE49-F238E27FC236}">
                <a16:creationId xmlns:a16="http://schemas.microsoft.com/office/drawing/2014/main" id="{DEF3ADDE-79D8-4D5A-9844-3558D4F9C5B0}"/>
              </a:ext>
            </a:extLst>
          </p:cNvPr>
          <p:cNvSpPr>
            <a:spLocks noGrp="1"/>
          </p:cNvSpPr>
          <p:nvPr>
            <p:ph idx="1"/>
          </p:nvPr>
        </p:nvSpPr>
        <p:spPr/>
        <p:txBody>
          <a:bodyPr>
            <a:normAutofit/>
          </a:bodyPr>
          <a:lstStyle/>
          <a:p>
            <a:pPr marL="265113" indent="-265113">
              <a:buFont typeface="Wingdings" panose="05000000000000000000" pitchFamily="2" charset="2"/>
              <a:buChar char="Ø"/>
            </a:pPr>
            <a:r>
              <a:rPr lang="en-US" sz="3200" dirty="0">
                <a:latin typeface="Bahnschrift Light SemiCondensed" panose="020B0502040204020203" pitchFamily="34" charset="0"/>
              </a:rPr>
              <a:t>These are more sophisticated data structures</a:t>
            </a:r>
          </a:p>
          <a:p>
            <a:pPr marL="265113" indent="-265113">
              <a:buFont typeface="Wingdings" panose="05000000000000000000" pitchFamily="2" charset="2"/>
              <a:buChar char="Ø"/>
            </a:pPr>
            <a:r>
              <a:rPr lang="en-US" sz="3200" dirty="0">
                <a:latin typeface="Bahnschrift Light SemiCondensed" panose="020B0502040204020203" pitchFamily="34" charset="0"/>
              </a:rPr>
              <a:t>These are derived from primitive data structures</a:t>
            </a:r>
          </a:p>
          <a:p>
            <a:pPr marL="265113" indent="-265113">
              <a:buFont typeface="Wingdings" panose="05000000000000000000" pitchFamily="2" charset="2"/>
              <a:buChar char="Ø"/>
            </a:pPr>
            <a:r>
              <a:rPr lang="en-US" sz="3200" dirty="0">
                <a:latin typeface="Bahnschrift Light SemiCondensed" panose="020B0502040204020203" pitchFamily="34" charset="0"/>
              </a:rPr>
              <a:t>The non-primitive data structures emphasize on structuring of a group of homogeneous or heterogeneous data items</a:t>
            </a:r>
          </a:p>
          <a:p>
            <a:pPr marL="265113" indent="-265113">
              <a:buFont typeface="Wingdings" panose="05000000000000000000" pitchFamily="2" charset="2"/>
              <a:buChar char="Ø"/>
            </a:pPr>
            <a:r>
              <a:rPr lang="en-US" sz="3200" dirty="0">
                <a:latin typeface="Bahnschrift Light SemiCondensed" panose="020B0502040204020203" pitchFamily="34" charset="0"/>
              </a:rPr>
              <a:t>Examples of Non-primitive data type are Array, List, and File</a:t>
            </a:r>
          </a:p>
          <a:p>
            <a:pPr marL="265113" indent="-265113">
              <a:buFont typeface="Wingdings" panose="05000000000000000000" pitchFamily="2" charset="2"/>
              <a:buChar char="Ø"/>
            </a:pPr>
            <a:r>
              <a:rPr lang="en-US" sz="3200" dirty="0">
                <a:latin typeface="Bahnschrift Light SemiCondensed" panose="020B0502040204020203" pitchFamily="34" charset="0"/>
              </a:rPr>
              <a:t>A Non-primitive data type is further divided into Linear and Non-Linear data structure</a:t>
            </a:r>
          </a:p>
        </p:txBody>
      </p:sp>
    </p:spTree>
    <p:extLst>
      <p:ext uri="{BB962C8B-B14F-4D97-AF65-F5344CB8AC3E}">
        <p14:creationId xmlns:p14="http://schemas.microsoft.com/office/powerpoint/2010/main" val="224819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DB4C-FF55-4823-95CF-CEAB62249537}"/>
              </a:ext>
            </a:extLst>
          </p:cNvPr>
          <p:cNvSpPr>
            <a:spLocks noGrp="1"/>
          </p:cNvSpPr>
          <p:nvPr>
            <p:ph type="title"/>
          </p:nvPr>
        </p:nvSpPr>
        <p:spPr/>
        <p:txBody>
          <a:bodyPr/>
          <a:lstStyle/>
          <a:p>
            <a:r>
              <a:rPr lang="en-US" dirty="0"/>
              <a:t>Linear Data Structure</a:t>
            </a:r>
            <a:endParaRPr lang="en-ID" dirty="0"/>
          </a:p>
        </p:txBody>
      </p:sp>
      <p:sp>
        <p:nvSpPr>
          <p:cNvPr id="3" name="Content Placeholder 2">
            <a:extLst>
              <a:ext uri="{FF2B5EF4-FFF2-40B4-BE49-F238E27FC236}">
                <a16:creationId xmlns:a16="http://schemas.microsoft.com/office/drawing/2014/main" id="{DEF3ADDE-79D8-4D5A-9844-3558D4F9C5B0}"/>
              </a:ext>
            </a:extLst>
          </p:cNvPr>
          <p:cNvSpPr>
            <a:spLocks noGrp="1"/>
          </p:cNvSpPr>
          <p:nvPr>
            <p:ph idx="1"/>
          </p:nvPr>
        </p:nvSpPr>
        <p:spPr/>
        <p:txBody>
          <a:bodyPr>
            <a:normAutofit/>
          </a:bodyPr>
          <a:lstStyle/>
          <a:p>
            <a:pPr marL="265113" indent="-265113">
              <a:buFont typeface="Wingdings" panose="05000000000000000000" pitchFamily="2" charset="2"/>
              <a:buChar char="Ø"/>
            </a:pPr>
            <a:r>
              <a:rPr lang="en-US" sz="3200" dirty="0">
                <a:latin typeface="Bahnschrift Light SemiCondensed" panose="020B0502040204020203" pitchFamily="34" charset="0"/>
              </a:rPr>
              <a:t>A data structure is said to be Linear, if its elements are connected in linear fashion by means of logically or in sequence memory locations</a:t>
            </a:r>
          </a:p>
          <a:p>
            <a:pPr marL="265113" indent="-265113">
              <a:buFont typeface="Wingdings" panose="05000000000000000000" pitchFamily="2" charset="2"/>
              <a:buChar char="Ø"/>
            </a:pPr>
            <a:r>
              <a:rPr lang="en-US" sz="3200" dirty="0">
                <a:latin typeface="Bahnschrift Light SemiCondensed" panose="020B0502040204020203" pitchFamily="34" charset="0"/>
              </a:rPr>
              <a:t>There are two ways to represent a linear data structure in memory,</a:t>
            </a:r>
            <a:br>
              <a:rPr lang="en-US" sz="3200" dirty="0">
                <a:latin typeface="Bahnschrift Light SemiCondensed" panose="020B0502040204020203" pitchFamily="34" charset="0"/>
              </a:rPr>
            </a:br>
            <a:r>
              <a:rPr lang="en-US" sz="3200" dirty="0">
                <a:latin typeface="Bahnschrift Light SemiCondensed" panose="020B0502040204020203" pitchFamily="34" charset="0"/>
              </a:rPr>
              <a:t>1. Static memory allocation</a:t>
            </a:r>
            <a:br>
              <a:rPr lang="en-US" sz="3200" dirty="0">
                <a:latin typeface="Bahnschrift Light SemiCondensed" panose="020B0502040204020203" pitchFamily="34" charset="0"/>
              </a:rPr>
            </a:br>
            <a:r>
              <a:rPr lang="en-US" sz="3200" dirty="0">
                <a:latin typeface="Bahnschrift Light SemiCondensed" panose="020B0502040204020203" pitchFamily="34" charset="0"/>
              </a:rPr>
              <a:t>2. Dynamic memory allocation</a:t>
            </a:r>
          </a:p>
          <a:p>
            <a:pPr marL="265113" indent="-265113">
              <a:buFont typeface="Wingdings" panose="05000000000000000000" pitchFamily="2" charset="2"/>
              <a:buChar char="Ø"/>
            </a:pPr>
            <a:r>
              <a:rPr lang="en-US" sz="3200" dirty="0">
                <a:latin typeface="Bahnschrift Light SemiCondensed" panose="020B0502040204020203" pitchFamily="34" charset="0"/>
              </a:rPr>
              <a:t>Examples of Linear Data Structure are Stack and Queue</a:t>
            </a:r>
          </a:p>
        </p:txBody>
      </p:sp>
    </p:spTree>
    <p:extLst>
      <p:ext uri="{BB962C8B-B14F-4D97-AF65-F5344CB8AC3E}">
        <p14:creationId xmlns:p14="http://schemas.microsoft.com/office/powerpoint/2010/main" val="503292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DB4C-FF55-4823-95CF-CEAB62249537}"/>
              </a:ext>
            </a:extLst>
          </p:cNvPr>
          <p:cNvSpPr>
            <a:spLocks noGrp="1"/>
          </p:cNvSpPr>
          <p:nvPr>
            <p:ph type="title"/>
          </p:nvPr>
        </p:nvSpPr>
        <p:spPr/>
        <p:txBody>
          <a:bodyPr/>
          <a:lstStyle/>
          <a:p>
            <a:r>
              <a:rPr lang="en-US" dirty="0"/>
              <a:t>Non-Linear Data Structure</a:t>
            </a:r>
            <a:endParaRPr lang="en-ID" dirty="0"/>
          </a:p>
        </p:txBody>
      </p:sp>
      <p:sp>
        <p:nvSpPr>
          <p:cNvPr id="3" name="Content Placeholder 2">
            <a:extLst>
              <a:ext uri="{FF2B5EF4-FFF2-40B4-BE49-F238E27FC236}">
                <a16:creationId xmlns:a16="http://schemas.microsoft.com/office/drawing/2014/main" id="{DEF3ADDE-79D8-4D5A-9844-3558D4F9C5B0}"/>
              </a:ext>
            </a:extLst>
          </p:cNvPr>
          <p:cNvSpPr>
            <a:spLocks noGrp="1"/>
          </p:cNvSpPr>
          <p:nvPr>
            <p:ph idx="1"/>
          </p:nvPr>
        </p:nvSpPr>
        <p:spPr/>
        <p:txBody>
          <a:bodyPr>
            <a:normAutofit/>
          </a:bodyPr>
          <a:lstStyle/>
          <a:p>
            <a:pPr marL="265113" indent="-265113">
              <a:buFont typeface="Wingdings" panose="05000000000000000000" pitchFamily="2" charset="2"/>
              <a:buChar char="Ø"/>
            </a:pPr>
            <a:r>
              <a:rPr lang="en-US" sz="3200" dirty="0">
                <a:latin typeface="Bahnschrift Light SemiCondensed" panose="020B0502040204020203" pitchFamily="34" charset="0"/>
              </a:rPr>
              <a:t>Nonlinear data structures are those data structure in which data items are not arranged in a sequence</a:t>
            </a:r>
          </a:p>
          <a:p>
            <a:pPr marL="265113" indent="-265113">
              <a:buFont typeface="Wingdings" panose="05000000000000000000" pitchFamily="2" charset="2"/>
              <a:buChar char="Ø"/>
            </a:pPr>
            <a:r>
              <a:rPr lang="en-US" sz="3200" dirty="0">
                <a:latin typeface="Bahnschrift Light SemiCondensed" panose="020B0502040204020203" pitchFamily="34" charset="0"/>
              </a:rPr>
              <a:t>Examples of Non-linear Data Structure are Tree and Graph</a:t>
            </a:r>
          </a:p>
        </p:txBody>
      </p:sp>
    </p:spTree>
    <p:extLst>
      <p:ext uri="{BB962C8B-B14F-4D97-AF65-F5344CB8AC3E}">
        <p14:creationId xmlns:p14="http://schemas.microsoft.com/office/powerpoint/2010/main" val="1500212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391</TotalTime>
  <Words>1149</Words>
  <Application>Microsoft Macintosh PowerPoint</Application>
  <PresentationFormat>Widescreen</PresentationFormat>
  <Paragraphs>87</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Bahnschrift Light SemiCondensed</vt:lpstr>
      <vt:lpstr>Calibri</vt:lpstr>
      <vt:lpstr>Calibri Light</vt:lpstr>
      <vt:lpstr>Wingdings</vt:lpstr>
      <vt:lpstr>Retrospect</vt:lpstr>
      <vt:lpstr>What is Data Structure?</vt:lpstr>
      <vt:lpstr>Data Structure</vt:lpstr>
      <vt:lpstr>Data Structure</vt:lpstr>
      <vt:lpstr>Data Structure</vt:lpstr>
      <vt:lpstr>Classification of Data Structure</vt:lpstr>
      <vt:lpstr>Primitive Data Structure</vt:lpstr>
      <vt:lpstr>Non-Primitive Data Structure</vt:lpstr>
      <vt:lpstr>Linear Data Structure</vt:lpstr>
      <vt:lpstr>Non-Linear Data Structure</vt:lpstr>
      <vt:lpstr>Linear vs Non-Linear Data Structure</vt:lpstr>
      <vt:lpstr>Operation on Data Structure</vt:lpstr>
      <vt:lpstr>Operation on Data Structure</vt:lpstr>
      <vt:lpstr>Generics</vt:lpstr>
      <vt:lpstr>Why Generics?</vt:lpstr>
      <vt:lpstr>Types of Java Generics</vt:lpstr>
      <vt:lpstr>Generic Method</vt:lpstr>
      <vt:lpstr>Generic Method</vt:lpstr>
      <vt:lpstr>Generic Method</vt:lpstr>
      <vt:lpstr>Generic Classes</vt:lpstr>
      <vt:lpstr>Generic Classes</vt:lpstr>
      <vt:lpstr>Generic Functions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Konsep Dasar Algoritma, Aturan Algoritma dalam Komputasi, Notasi Matematika di dalam Algoritma, Analisa Algoritma, Design Algoritma</dc:title>
  <dc:creator>didih</dc:creator>
  <cp:lastModifiedBy>didihrizki</cp:lastModifiedBy>
  <cp:revision>134</cp:revision>
  <dcterms:created xsi:type="dcterms:W3CDTF">2020-09-28T14:13:13Z</dcterms:created>
  <dcterms:modified xsi:type="dcterms:W3CDTF">2023-02-25T16:25:22Z</dcterms:modified>
</cp:coreProperties>
</file>