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8" r:id="rId11"/>
    <p:sldId id="270" r:id="rId12"/>
    <p:sldId id="264" r:id="rId13"/>
    <p:sldId id="265" r:id="rId14"/>
    <p:sldId id="266" r:id="rId15"/>
    <p:sldId id="267"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D870E-B2F7-45D8-BDF8-9734EB728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E5F62AC-C034-4087-851E-9193F9CEE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1053F96-3138-4052-BBB8-BF29412E5F3D}"/>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5" name="Footer Placeholder 4">
            <a:extLst>
              <a:ext uri="{FF2B5EF4-FFF2-40B4-BE49-F238E27FC236}">
                <a16:creationId xmlns="" xmlns:a16="http://schemas.microsoft.com/office/drawing/2014/main" id="{2E8F01E1-DFB3-453A-ADB2-88C55496D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763DB13-843A-4250-8035-9DA5E3AA4566}"/>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145579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B161B1-09BA-4E80-81B1-C0E4E341E7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0F242AD-1F0A-4482-AA70-B9917EA70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2F56E5-38E8-4346-AEE5-E88A30DB9489}"/>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5" name="Footer Placeholder 4">
            <a:extLst>
              <a:ext uri="{FF2B5EF4-FFF2-40B4-BE49-F238E27FC236}">
                <a16:creationId xmlns="" xmlns:a16="http://schemas.microsoft.com/office/drawing/2014/main" id="{5F31F48F-24C7-4CA8-A8FF-1B85F167E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BAD5D1-154D-4E37-B64E-18C297420814}"/>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158721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F199961-8B26-4C4B-B554-56236D0EEA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2C3C6B3-369B-4615-A85C-EAC6D1D518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4455C2-8B3A-4CF5-9673-8A2826FABB3F}"/>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5" name="Footer Placeholder 4">
            <a:extLst>
              <a:ext uri="{FF2B5EF4-FFF2-40B4-BE49-F238E27FC236}">
                <a16:creationId xmlns="" xmlns:a16="http://schemas.microsoft.com/office/drawing/2014/main" id="{C9835D79-82AE-4B21-9881-6B1C0189A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9D1C2AC-19A9-4F89-8D1C-2215A110FD18}"/>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69926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38332C-D962-45B0-93BD-E011713ADF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DB79513-D42C-4667-8999-BF10DF5EA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618B431-9726-4805-981F-C1F52F9307CA}"/>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5" name="Footer Placeholder 4">
            <a:extLst>
              <a:ext uri="{FF2B5EF4-FFF2-40B4-BE49-F238E27FC236}">
                <a16:creationId xmlns="" xmlns:a16="http://schemas.microsoft.com/office/drawing/2014/main" id="{99D7FAA2-3DFC-4AAC-8B04-3F0EF9C93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C609F1F-064D-49A7-8A8A-232F24F5737F}"/>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112254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67F11-F04F-4DB4-BAF6-1ABCE8DDD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4E777F0-5BD4-45E4-A2A8-CC91F2CEF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E0BF2F-5ABE-45A7-82AB-BE6CF2845E54}"/>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5" name="Footer Placeholder 4">
            <a:extLst>
              <a:ext uri="{FF2B5EF4-FFF2-40B4-BE49-F238E27FC236}">
                <a16:creationId xmlns="" xmlns:a16="http://schemas.microsoft.com/office/drawing/2014/main" id="{AC0A795B-F111-4705-8624-FB90FBDE7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C797D4-F666-462A-B972-0E7A0E3CE12E}"/>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250813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91604-7ABD-4B48-B0A3-1061D8B145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60A0700-58DD-486E-BFF2-6F4525232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A7A752F-2147-4DBA-880F-1EF771143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D7B4269-26D1-4C1E-BB61-E4808D990776}"/>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6" name="Footer Placeholder 5">
            <a:extLst>
              <a:ext uri="{FF2B5EF4-FFF2-40B4-BE49-F238E27FC236}">
                <a16:creationId xmlns="" xmlns:a16="http://schemas.microsoft.com/office/drawing/2014/main" id="{F008D5F4-ED4C-4276-ADA9-6C62DAC79F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F310DAC-C9F7-47E8-9802-3B724DF4BC91}"/>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254808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27D696-5077-475D-951B-7C13A5DD78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7D009ED-483F-40FA-A6C4-B8A230F2B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C16E15D-0AA8-430A-AAF7-D342375B3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40587EE-D4E3-4817-A2A6-0CE81A796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B313952-EB7A-4201-8E90-26F5C2E31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E1EB297-D6BE-4083-AD92-E6D9079C91C7}"/>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8" name="Footer Placeholder 7">
            <a:extLst>
              <a:ext uri="{FF2B5EF4-FFF2-40B4-BE49-F238E27FC236}">
                <a16:creationId xmlns="" xmlns:a16="http://schemas.microsoft.com/office/drawing/2014/main" id="{24AE9CA8-78D6-4955-86E2-1F6597B6F4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B01180B-03E2-4E3E-84B5-0207ED3E5CE2}"/>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213119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DF9E1F-5E8A-433D-A84D-52A3BFFBBA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38D8BC7-F64A-4A50-8F97-4A64191B833B}"/>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4" name="Footer Placeholder 3">
            <a:extLst>
              <a:ext uri="{FF2B5EF4-FFF2-40B4-BE49-F238E27FC236}">
                <a16:creationId xmlns="" xmlns:a16="http://schemas.microsoft.com/office/drawing/2014/main" id="{EBC32719-E1FE-4B59-A59F-C7485A48A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6C448A4-1665-4797-B208-780C34D72FAB}"/>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171014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102B90F-1217-4DC8-88C9-6464BA53B40A}"/>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3" name="Footer Placeholder 2">
            <a:extLst>
              <a:ext uri="{FF2B5EF4-FFF2-40B4-BE49-F238E27FC236}">
                <a16:creationId xmlns="" xmlns:a16="http://schemas.microsoft.com/office/drawing/2014/main" id="{D24E2AD4-95B1-4E64-BF27-F164875A96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D928E02-D3B6-4169-81A7-880F250CD51B}"/>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97719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82D3F6-B3EA-4E99-A8F2-3A47ABF09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1A9FF26-AF62-41AD-AF1B-68CEE16522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828F995-6F11-4EBF-B07B-0043E61C6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871A5B7-D8FD-4E78-8008-637FB0C84872}"/>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6" name="Footer Placeholder 5">
            <a:extLst>
              <a:ext uri="{FF2B5EF4-FFF2-40B4-BE49-F238E27FC236}">
                <a16:creationId xmlns="" xmlns:a16="http://schemas.microsoft.com/office/drawing/2014/main" id="{1A918592-5DA1-4F1B-9946-3B0294C97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00EC28D-E9F5-4FB8-BA8F-EECC3E916880}"/>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79037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CF279-CFA3-41AB-ACD2-158B40924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E1F5D78-D212-46CB-90EB-7CC343842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1C6F7FA-2756-4F48-8F94-04E12B03C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8C5FFA-BC67-4449-8903-107E84D21237}"/>
              </a:ext>
            </a:extLst>
          </p:cNvPr>
          <p:cNvSpPr>
            <a:spLocks noGrp="1"/>
          </p:cNvSpPr>
          <p:nvPr>
            <p:ph type="dt" sz="half" idx="10"/>
          </p:nvPr>
        </p:nvSpPr>
        <p:spPr/>
        <p:txBody>
          <a:bodyPr/>
          <a:lstStyle/>
          <a:p>
            <a:fld id="{485BAE4E-F19A-4080-AAA4-04AB731108CD}" type="datetimeFigureOut">
              <a:rPr lang="en-IN" smtClean="0"/>
              <a:t>13-10-2022</a:t>
            </a:fld>
            <a:endParaRPr lang="en-IN"/>
          </a:p>
        </p:txBody>
      </p:sp>
      <p:sp>
        <p:nvSpPr>
          <p:cNvPr id="6" name="Footer Placeholder 5">
            <a:extLst>
              <a:ext uri="{FF2B5EF4-FFF2-40B4-BE49-F238E27FC236}">
                <a16:creationId xmlns="" xmlns:a16="http://schemas.microsoft.com/office/drawing/2014/main" id="{0C91C914-332F-4769-B7E7-6B598CAA1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A6B98BB-F6EC-4EA4-8711-739D4CAEA608}"/>
              </a:ext>
            </a:extLst>
          </p:cNvPr>
          <p:cNvSpPr>
            <a:spLocks noGrp="1"/>
          </p:cNvSpPr>
          <p:nvPr>
            <p:ph type="sldNum" sz="quarter" idx="12"/>
          </p:nvPr>
        </p:nvSpPr>
        <p:spPr/>
        <p:txBody>
          <a:bodyPr/>
          <a:lstStyle/>
          <a:p>
            <a:fld id="{DB22EF66-C62D-4246-9AE4-F3EF3C954F59}" type="slidenum">
              <a:rPr lang="en-IN" smtClean="0"/>
              <a:t>‹#›</a:t>
            </a:fld>
            <a:endParaRPr lang="en-IN"/>
          </a:p>
        </p:txBody>
      </p:sp>
    </p:spTree>
    <p:extLst>
      <p:ext uri="{BB962C8B-B14F-4D97-AF65-F5344CB8AC3E}">
        <p14:creationId xmlns:p14="http://schemas.microsoft.com/office/powerpoint/2010/main" val="401876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E4072E2-DF8D-417E-AC80-BE4F67678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8181F13-7F25-4689-8121-CC7A538C4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2F9F4C0-27DB-41EE-A213-086E829AB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BAE4E-F19A-4080-AAA4-04AB731108CD}" type="datetimeFigureOut">
              <a:rPr lang="en-IN" smtClean="0"/>
              <a:t>13-10-2022</a:t>
            </a:fld>
            <a:endParaRPr lang="en-IN"/>
          </a:p>
        </p:txBody>
      </p:sp>
      <p:sp>
        <p:nvSpPr>
          <p:cNvPr id="5" name="Footer Placeholder 4">
            <a:extLst>
              <a:ext uri="{FF2B5EF4-FFF2-40B4-BE49-F238E27FC236}">
                <a16:creationId xmlns="" xmlns:a16="http://schemas.microsoft.com/office/drawing/2014/main" id="{C71EC08D-6E19-47F4-BAA4-3BFC04A6D7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A57CA8D-627C-40F2-9C73-2D0EAFE61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2EF66-C62D-4246-9AE4-F3EF3C954F59}" type="slidenum">
              <a:rPr lang="en-IN" smtClean="0"/>
              <a:t>‹#›</a:t>
            </a:fld>
            <a:endParaRPr lang="en-IN"/>
          </a:p>
        </p:txBody>
      </p:sp>
    </p:spTree>
    <p:extLst>
      <p:ext uri="{BB962C8B-B14F-4D97-AF65-F5344CB8AC3E}">
        <p14:creationId xmlns:p14="http://schemas.microsoft.com/office/powerpoint/2010/main" val="2539901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lh4.googleusercontent.com/-hcOqxjmd0Sniw6mZSUiA9giPi64ybzy8cJDxrtBwvx1fYXk_9MUbVMgmxt_uOc3RsyM3x6HwMppFS_YcVSLFyCmYQurI7pGJQ3t0degH4degIhYlSJSWuS49p7wY3Y3FjdVD0fPLJbIknfC5g">
            <a:extLst>
              <a:ext uri="{FF2B5EF4-FFF2-40B4-BE49-F238E27FC236}">
                <a16:creationId xmlns="" xmlns:a16="http://schemas.microsoft.com/office/drawing/2014/main" id="{140BD149-2697-48CA-B326-2B29CB7F5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576" y="133769"/>
            <a:ext cx="850848" cy="7932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3634CF5F-23C3-4585-BB17-8C42E221FA9C}"/>
              </a:ext>
            </a:extLst>
          </p:cNvPr>
          <p:cNvSpPr txBox="1"/>
          <p:nvPr/>
        </p:nvSpPr>
        <p:spPr>
          <a:xfrm>
            <a:off x="5250731" y="912130"/>
            <a:ext cx="2262432" cy="369332"/>
          </a:xfrm>
          <a:prstGeom prst="rect">
            <a:avLst/>
          </a:prstGeom>
          <a:noFill/>
        </p:spPr>
        <p:txBody>
          <a:bodyPr wrap="square" rtlCol="0">
            <a:spAutoFit/>
          </a:bodyPr>
          <a:lstStyle/>
          <a:p>
            <a:r>
              <a:rPr lang="en-IN" dirty="0"/>
              <a:t>VPKBIET, Baramati</a:t>
            </a:r>
          </a:p>
        </p:txBody>
      </p:sp>
      <p:sp>
        <p:nvSpPr>
          <p:cNvPr id="8" name="Title 1">
            <a:extLst>
              <a:ext uri="{FF2B5EF4-FFF2-40B4-BE49-F238E27FC236}">
                <a16:creationId xmlns="" xmlns:a16="http://schemas.microsoft.com/office/drawing/2014/main" id="{81F5E4C0-889C-4AB3-8B57-A30408DF1949}"/>
              </a:ext>
            </a:extLst>
          </p:cNvPr>
          <p:cNvSpPr txBox="1">
            <a:spLocks/>
          </p:cNvSpPr>
          <p:nvPr/>
        </p:nvSpPr>
        <p:spPr>
          <a:xfrm>
            <a:off x="1450325" y="1218123"/>
            <a:ext cx="9627786" cy="1683400"/>
          </a:xfrm>
          <a:prstGeom prst="rect">
            <a:avLst/>
          </a:prstGeom>
        </p:spPr>
        <p:txBody>
          <a:bodyPr vert="horz" lIns="114288" tIns="57144" rIns="114288" bIns="57144" rtlCol="0" anchor="b">
            <a:normAutofit fontScale="2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0" dirty="0"/>
              <a:t/>
            </a:r>
            <a:br>
              <a:rPr lang="en-US" sz="12000" dirty="0"/>
            </a:br>
            <a:r>
              <a:rPr lang="en-US" sz="12000" dirty="0">
                <a:solidFill>
                  <a:srgbClr val="FF0000"/>
                </a:solidFill>
              </a:rPr>
              <a:t> </a:t>
            </a:r>
            <a:r>
              <a:rPr lang="en-US" sz="11200" dirty="0" smtClean="0">
                <a:solidFill>
                  <a:srgbClr val="FF0000"/>
                </a:solidFill>
                <a:latin typeface="Arial Rounded MT Bold" pitchFamily="34" charset="0"/>
              </a:rPr>
              <a:t>Hand Gesture Controlled Wheelchair</a:t>
            </a:r>
            <a:endParaRPr lang="en-US" sz="11200" dirty="0">
              <a:solidFill>
                <a:srgbClr val="FF0000"/>
              </a:solidFill>
              <a:latin typeface="Arial Rounded MT Bold" pitchFamily="34" charset="0"/>
            </a:endParaRPr>
          </a:p>
          <a:p>
            <a:r>
              <a:rPr lang="en-US" sz="11200" dirty="0">
                <a:solidFill>
                  <a:srgbClr val="FF0000"/>
                </a:solidFill>
                <a:latin typeface="Arial Rounded MT Bold" pitchFamily="34" charset="0"/>
              </a:rPr>
              <a:t>   </a:t>
            </a:r>
            <a:br>
              <a:rPr lang="en-US" sz="11200" dirty="0">
                <a:solidFill>
                  <a:srgbClr val="FF0000"/>
                </a:solidFill>
                <a:latin typeface="Arial Rounded MT Bold" pitchFamily="34" charset="0"/>
              </a:rPr>
            </a:br>
            <a:r>
              <a:rPr lang="en-US" sz="9600" dirty="0" smtClean="0">
                <a:solidFill>
                  <a:srgbClr val="FF0000"/>
                </a:solidFill>
                <a:latin typeface="Arial Rounded MT Bold" pitchFamily="34" charset="0"/>
              </a:rPr>
              <a:t>Internet of Things  </a:t>
            </a:r>
            <a:r>
              <a:rPr lang="en-US" sz="3300" dirty="0">
                <a:solidFill>
                  <a:schemeClr val="tx1"/>
                </a:solidFill>
                <a:latin typeface="Arial Rounded MT Bold" pitchFamily="34" charset="0"/>
              </a:rPr>
              <a:t/>
            </a:r>
            <a:br>
              <a:rPr lang="en-US" sz="3300" dirty="0">
                <a:solidFill>
                  <a:schemeClr val="tx1"/>
                </a:solidFill>
                <a:latin typeface="Arial Rounded MT Bold" pitchFamily="34" charset="0"/>
              </a:rPr>
            </a:br>
            <a:r>
              <a:rPr lang="en-US" dirty="0"/>
              <a:t/>
            </a:r>
            <a:br>
              <a:rPr lang="en-US" dirty="0"/>
            </a:br>
            <a:r>
              <a:rPr lang="en-US" dirty="0"/>
              <a:t/>
            </a:r>
            <a:br>
              <a:rPr lang="en-US" dirty="0"/>
            </a:br>
            <a:endParaRPr lang="en-IN" dirty="0"/>
          </a:p>
        </p:txBody>
      </p:sp>
      <p:sp>
        <p:nvSpPr>
          <p:cNvPr id="9" name="Subtitle 2">
            <a:extLst>
              <a:ext uri="{FF2B5EF4-FFF2-40B4-BE49-F238E27FC236}">
                <a16:creationId xmlns="" xmlns:a16="http://schemas.microsoft.com/office/drawing/2014/main" id="{913B8C17-EF3D-4587-B63F-FF91AAEFE27B}"/>
              </a:ext>
            </a:extLst>
          </p:cNvPr>
          <p:cNvSpPr>
            <a:spLocks noGrp="1"/>
          </p:cNvSpPr>
          <p:nvPr>
            <p:ph type="subTitle" idx="1"/>
          </p:nvPr>
        </p:nvSpPr>
        <p:spPr>
          <a:xfrm>
            <a:off x="2062574" y="2896165"/>
            <a:ext cx="8403288" cy="2592288"/>
          </a:xfrm>
          <a:ln>
            <a:noFill/>
          </a:ln>
        </p:spPr>
        <p:txBody>
          <a:bodyPr>
            <a:normAutofit/>
          </a:bodyPr>
          <a:lstStyle/>
          <a:p>
            <a:pPr algn="l"/>
            <a:r>
              <a:rPr lang="en-US" sz="2000" b="1" dirty="0">
                <a:solidFill>
                  <a:schemeClr val="tx1"/>
                </a:solidFill>
              </a:rPr>
              <a:t>1. </a:t>
            </a:r>
            <a:r>
              <a:rPr lang="en-US" sz="2000" b="1" dirty="0" err="1" smtClean="0">
                <a:solidFill>
                  <a:schemeClr val="tx1"/>
                </a:solidFill>
              </a:rPr>
              <a:t>Rutik</a:t>
            </a:r>
            <a:r>
              <a:rPr lang="en-US" sz="2000" b="1" dirty="0" smtClean="0">
                <a:solidFill>
                  <a:schemeClr val="tx1"/>
                </a:solidFill>
              </a:rPr>
              <a:t> </a:t>
            </a:r>
            <a:r>
              <a:rPr lang="en-US" sz="2000" b="1" dirty="0" err="1" smtClean="0">
                <a:solidFill>
                  <a:schemeClr val="tx1"/>
                </a:solidFill>
              </a:rPr>
              <a:t>Andhalkar</a:t>
            </a:r>
            <a:r>
              <a:rPr lang="en-IN" sz="2000" b="1" dirty="0" smtClean="0">
                <a:solidFill>
                  <a:schemeClr val="tx1"/>
                </a:solidFill>
              </a:rPr>
              <a:t>[Roll No : 2242082] </a:t>
            </a:r>
            <a:r>
              <a:rPr lang="en-IN" sz="2000" b="1" dirty="0">
                <a:solidFill>
                  <a:schemeClr val="tx1"/>
                </a:solidFill>
              </a:rPr>
              <a:t>[PRN </a:t>
            </a:r>
            <a:r>
              <a:rPr lang="en-IN" sz="2000" b="1" dirty="0" smtClean="0">
                <a:solidFill>
                  <a:schemeClr val="tx1"/>
                </a:solidFill>
              </a:rPr>
              <a:t>No : 72027037F]</a:t>
            </a:r>
            <a:endParaRPr lang="en-IN" sz="2000" b="1" dirty="0">
              <a:solidFill>
                <a:schemeClr val="tx1"/>
              </a:solidFill>
            </a:endParaRPr>
          </a:p>
          <a:p>
            <a:pPr algn="l"/>
            <a:r>
              <a:rPr lang="en-US" sz="2000" b="1" dirty="0">
                <a:solidFill>
                  <a:schemeClr val="tx1"/>
                </a:solidFill>
              </a:rPr>
              <a:t>2. </a:t>
            </a:r>
            <a:r>
              <a:rPr lang="en-US" sz="2000" b="1" dirty="0" err="1" smtClean="0">
                <a:solidFill>
                  <a:schemeClr val="tx1"/>
                </a:solidFill>
              </a:rPr>
              <a:t>Prathamesh</a:t>
            </a:r>
            <a:r>
              <a:rPr lang="en-US" sz="2000" b="1" dirty="0" smtClean="0">
                <a:solidFill>
                  <a:schemeClr val="tx1"/>
                </a:solidFill>
              </a:rPr>
              <a:t> </a:t>
            </a:r>
            <a:r>
              <a:rPr lang="en-US" sz="2000" b="1" dirty="0" err="1" smtClean="0">
                <a:solidFill>
                  <a:schemeClr val="tx1"/>
                </a:solidFill>
              </a:rPr>
              <a:t>Shinde</a:t>
            </a:r>
            <a:r>
              <a:rPr lang="en-US" sz="2000" b="1" dirty="0" smtClean="0">
                <a:solidFill>
                  <a:schemeClr val="tx1"/>
                </a:solidFill>
              </a:rPr>
              <a:t> </a:t>
            </a:r>
            <a:r>
              <a:rPr lang="en-IN" sz="2000" b="1" dirty="0" smtClean="0">
                <a:solidFill>
                  <a:schemeClr val="tx1"/>
                </a:solidFill>
              </a:rPr>
              <a:t>[Roll No : 2242069] </a:t>
            </a:r>
            <a:r>
              <a:rPr lang="en-IN" sz="2000" b="1" dirty="0">
                <a:solidFill>
                  <a:schemeClr val="tx1"/>
                </a:solidFill>
              </a:rPr>
              <a:t>[PRN </a:t>
            </a:r>
            <a:r>
              <a:rPr lang="en-IN" sz="2000" b="1" dirty="0" smtClean="0">
                <a:solidFill>
                  <a:schemeClr val="tx1"/>
                </a:solidFill>
              </a:rPr>
              <a:t>No : 72027351L]</a:t>
            </a:r>
            <a:endParaRPr lang="en-US" sz="2000" b="1" dirty="0">
              <a:solidFill>
                <a:schemeClr val="tx1"/>
              </a:solidFill>
            </a:endParaRPr>
          </a:p>
          <a:p>
            <a:pPr algn="l"/>
            <a:r>
              <a:rPr lang="en-US" sz="2000" b="1" dirty="0">
                <a:solidFill>
                  <a:schemeClr val="tx1"/>
                </a:solidFill>
              </a:rPr>
              <a:t>3. </a:t>
            </a:r>
            <a:r>
              <a:rPr lang="en-US" sz="2000" b="1" dirty="0" err="1" smtClean="0">
                <a:solidFill>
                  <a:schemeClr val="tx1"/>
                </a:solidFill>
              </a:rPr>
              <a:t>Aavesh</a:t>
            </a:r>
            <a:r>
              <a:rPr lang="en-US" sz="2000" b="1" dirty="0" smtClean="0">
                <a:solidFill>
                  <a:schemeClr val="tx1"/>
                </a:solidFill>
              </a:rPr>
              <a:t> </a:t>
            </a:r>
            <a:r>
              <a:rPr lang="en-US" sz="2000" b="1" dirty="0" err="1" smtClean="0">
                <a:solidFill>
                  <a:schemeClr val="tx1"/>
                </a:solidFill>
              </a:rPr>
              <a:t>Bagwan</a:t>
            </a:r>
            <a:r>
              <a:rPr lang="en-US" sz="2000" b="1" dirty="0" smtClean="0">
                <a:solidFill>
                  <a:schemeClr val="tx1"/>
                </a:solidFill>
              </a:rPr>
              <a:t> </a:t>
            </a:r>
            <a:r>
              <a:rPr lang="en-IN" sz="2000" b="1" dirty="0" smtClean="0">
                <a:solidFill>
                  <a:schemeClr val="tx1"/>
                </a:solidFill>
              </a:rPr>
              <a:t>[Roll No : 2242088] [PRN no: </a:t>
            </a:r>
            <a:r>
              <a:rPr lang="en-IN" sz="2000" b="1" dirty="0" smtClean="0"/>
              <a:t>72027052K</a:t>
            </a:r>
            <a:r>
              <a:rPr lang="en-IN" sz="2000" b="1" dirty="0" smtClean="0">
                <a:solidFill>
                  <a:schemeClr val="tx1"/>
                </a:solidFill>
              </a:rPr>
              <a:t>]</a:t>
            </a:r>
          </a:p>
          <a:p>
            <a:pPr algn="l"/>
            <a:r>
              <a:rPr lang="en-US" sz="2000" b="1" dirty="0" smtClean="0"/>
              <a:t>4. </a:t>
            </a:r>
            <a:r>
              <a:rPr lang="en-US" sz="2000" b="1" dirty="0" err="1" smtClean="0"/>
              <a:t>Dheeraj</a:t>
            </a:r>
            <a:r>
              <a:rPr lang="en-US" sz="2000" b="1" dirty="0" smtClean="0"/>
              <a:t> </a:t>
            </a:r>
            <a:r>
              <a:rPr lang="en-US" sz="2000" b="1" dirty="0" err="1" smtClean="0"/>
              <a:t>Shinde</a:t>
            </a:r>
            <a:r>
              <a:rPr lang="en-US" sz="2000" b="1" dirty="0" smtClean="0"/>
              <a:t> [Roll No : 2242022] [PRN no: 72027349J]</a:t>
            </a:r>
            <a:endParaRPr lang="en-IN" sz="2000" b="1" dirty="0" smtClean="0">
              <a:solidFill>
                <a:schemeClr val="tx1"/>
              </a:solidFill>
            </a:endParaRPr>
          </a:p>
          <a:p>
            <a:pPr algn="l"/>
            <a:endParaRPr lang="en-US" sz="1200" b="1" dirty="0" smtClean="0">
              <a:solidFill>
                <a:schemeClr val="tx1"/>
              </a:solidFill>
            </a:endParaRPr>
          </a:p>
          <a:p>
            <a:r>
              <a:rPr lang="en-US" sz="2800" b="1" dirty="0" smtClean="0">
                <a:solidFill>
                  <a:schemeClr val="tx1"/>
                </a:solidFill>
              </a:rPr>
              <a:t>Project Guide: </a:t>
            </a:r>
            <a:r>
              <a:rPr lang="en-US" sz="2800" b="1" dirty="0" err="1" smtClean="0">
                <a:solidFill>
                  <a:schemeClr val="tx1"/>
                </a:solidFill>
              </a:rPr>
              <a:t>R.S.Piske</a:t>
            </a:r>
            <a:endParaRPr lang="en-IN" sz="2800" b="1" dirty="0">
              <a:solidFill>
                <a:schemeClr val="tx1"/>
              </a:solidFill>
            </a:endParaRPr>
          </a:p>
        </p:txBody>
      </p:sp>
      <p:sp>
        <p:nvSpPr>
          <p:cNvPr id="10" name="TextBox 9">
            <a:extLst>
              <a:ext uri="{FF2B5EF4-FFF2-40B4-BE49-F238E27FC236}">
                <a16:creationId xmlns="" xmlns:a16="http://schemas.microsoft.com/office/drawing/2014/main" id="{BC569C56-0F79-4BE2-9F20-FED49AA45D3F}"/>
              </a:ext>
            </a:extLst>
          </p:cNvPr>
          <p:cNvSpPr txBox="1"/>
          <p:nvPr/>
        </p:nvSpPr>
        <p:spPr>
          <a:xfrm>
            <a:off x="9393536" y="133769"/>
            <a:ext cx="2737503" cy="369332"/>
          </a:xfrm>
          <a:prstGeom prst="rect">
            <a:avLst/>
          </a:prstGeom>
          <a:noFill/>
        </p:spPr>
        <p:txBody>
          <a:bodyPr wrap="square" rtlCol="0">
            <a:spAutoFit/>
          </a:bodyPr>
          <a:lstStyle/>
          <a:p>
            <a:r>
              <a:rPr lang="en-IN" dirty="0"/>
              <a:t>Project Group No</a:t>
            </a:r>
            <a:r>
              <a:rPr lang="en-IN" dirty="0" smtClean="0"/>
              <a:t>: 29</a:t>
            </a:r>
            <a:endParaRPr lang="en-IN" dirty="0"/>
          </a:p>
        </p:txBody>
      </p:sp>
    </p:spTree>
    <p:extLst>
      <p:ext uri="{BB962C8B-B14F-4D97-AF65-F5344CB8AC3E}">
        <p14:creationId xmlns:p14="http://schemas.microsoft.com/office/powerpoint/2010/main" val="212612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697"/>
            <a:ext cx="10515600" cy="1368152"/>
          </a:xfrm>
        </p:spPr>
        <p:txBody>
          <a:bodyPr/>
          <a:lstStyle/>
          <a:p>
            <a:r>
              <a:rPr lang="en-US" dirty="0"/>
              <a:t>Here we have used two motors for turning and the stability of the system both are dc motors and controlled by the </a:t>
            </a:r>
            <a:r>
              <a:rPr lang="en-US" dirty="0" err="1"/>
              <a:t>Arduino</a:t>
            </a:r>
            <a:r>
              <a:rPr lang="en-US" dirty="0"/>
              <a:t> UNO at the receiver circuit and we have </a:t>
            </a:r>
            <a:r>
              <a:rPr lang="en-US" dirty="0" smtClean="0"/>
              <a:t>used </a:t>
            </a:r>
            <a:r>
              <a:rPr lang="en-US" dirty="0"/>
              <a:t>the motor driver circuit.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555" y="2132856"/>
            <a:ext cx="7146891" cy="4176464"/>
          </a:xfrm>
          <a:prstGeom prst="rect">
            <a:avLst/>
          </a:prstGeom>
        </p:spPr>
      </p:pic>
    </p:spTree>
    <p:extLst>
      <p:ext uri="{BB962C8B-B14F-4D97-AF65-F5344CB8AC3E}">
        <p14:creationId xmlns:p14="http://schemas.microsoft.com/office/powerpoint/2010/main" val="2235344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Development Tools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Software</a:t>
            </a:r>
          </a:p>
          <a:p>
            <a:pPr lvl="1"/>
            <a:r>
              <a:rPr lang="en-US" dirty="0" err="1" smtClean="0"/>
              <a:t>Arduino</a:t>
            </a:r>
            <a:r>
              <a:rPr lang="en-US" dirty="0" smtClean="0"/>
              <a:t> IDE</a:t>
            </a:r>
          </a:p>
          <a:p>
            <a:pPr lvl="1"/>
            <a:endParaRPr lang="en-US" dirty="0" smtClean="0"/>
          </a:p>
          <a:p>
            <a:r>
              <a:rPr lang="en-US" dirty="0" smtClean="0"/>
              <a:t>Hardware</a:t>
            </a:r>
          </a:p>
          <a:p>
            <a:pPr lvl="1"/>
            <a:r>
              <a:rPr lang="en-US" dirty="0" err="1" smtClean="0"/>
              <a:t>Arduino</a:t>
            </a:r>
            <a:r>
              <a:rPr lang="en-US" dirty="0" smtClean="0"/>
              <a:t> NANO</a:t>
            </a:r>
          </a:p>
          <a:p>
            <a:pPr lvl="1"/>
            <a:r>
              <a:rPr lang="en-US" dirty="0" err="1" smtClean="0"/>
              <a:t>Arduino</a:t>
            </a:r>
            <a:r>
              <a:rPr lang="en-US" dirty="0" smtClean="0"/>
              <a:t> UNO</a:t>
            </a:r>
          </a:p>
          <a:p>
            <a:pPr lvl="1"/>
            <a:r>
              <a:rPr lang="en-US" dirty="0" smtClean="0"/>
              <a:t>Accelerometer sensor</a:t>
            </a:r>
          </a:p>
          <a:p>
            <a:pPr lvl="1"/>
            <a:r>
              <a:rPr lang="en-US" dirty="0" smtClean="0"/>
              <a:t>DC Motor and Motor Driver</a:t>
            </a:r>
          </a:p>
          <a:p>
            <a:pPr lvl="1"/>
            <a:r>
              <a:rPr lang="en-US" dirty="0" smtClean="0"/>
              <a:t>Batteries</a:t>
            </a:r>
          </a:p>
          <a:p>
            <a:pPr lvl="1"/>
            <a:r>
              <a:rPr lang="en-US" dirty="0" smtClean="0"/>
              <a:t>Ultrasonic sensor</a:t>
            </a:r>
          </a:p>
          <a:p>
            <a:pPr lvl="1"/>
            <a:r>
              <a:rPr lang="en-US" dirty="0" smtClean="0"/>
              <a:t>Transmitter and receiver module</a:t>
            </a:r>
          </a:p>
          <a:p>
            <a:pPr lvl="1"/>
            <a:r>
              <a:rPr lang="en-US" dirty="0" smtClean="0"/>
              <a:t>GSM module</a:t>
            </a:r>
          </a:p>
          <a:p>
            <a:pPr lvl="1"/>
            <a:endParaRPr lang="en-IN" dirty="0"/>
          </a:p>
        </p:txBody>
      </p:sp>
    </p:spTree>
    <p:extLst>
      <p:ext uri="{BB962C8B-B14F-4D97-AF65-F5344CB8AC3E}">
        <p14:creationId xmlns:p14="http://schemas.microsoft.com/office/powerpoint/2010/main" val="1115588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03D6F87-6A0E-48E1-AC2A-0E067F8CE3AC}"/>
              </a:ext>
            </a:extLst>
          </p:cNvPr>
          <p:cNvSpPr>
            <a:spLocks noGrp="1"/>
          </p:cNvSpPr>
          <p:nvPr>
            <p:ph type="title"/>
          </p:nvPr>
        </p:nvSpPr>
        <p:spPr>
          <a:xfrm>
            <a:off x="838200" y="365125"/>
            <a:ext cx="10515600" cy="655955"/>
          </a:xfrm>
        </p:spPr>
        <p:txBody>
          <a:bodyPr>
            <a:normAutofit fontScale="90000"/>
          </a:bodyPr>
          <a:lstStyle/>
          <a:p>
            <a:r>
              <a:rPr lang="en-IN" b="1" dirty="0">
                <a:solidFill>
                  <a:srgbClr val="FF0000"/>
                </a:solidFill>
              </a:rPr>
              <a:t>Timeline </a:t>
            </a:r>
          </a:p>
        </p:txBody>
      </p:sp>
      <p:graphicFrame>
        <p:nvGraphicFramePr>
          <p:cNvPr id="6" name="Table 5">
            <a:extLst>
              <a:ext uri="{FF2B5EF4-FFF2-40B4-BE49-F238E27FC236}">
                <a16:creationId xmlns="" xmlns:a16="http://schemas.microsoft.com/office/drawing/2014/main" id="{BFE95960-ADD4-47BE-B0D6-DB6B52E9546C}"/>
              </a:ext>
            </a:extLst>
          </p:cNvPr>
          <p:cNvGraphicFramePr>
            <a:graphicFrameLocks noGrp="1"/>
          </p:cNvGraphicFramePr>
          <p:nvPr>
            <p:extLst>
              <p:ext uri="{D42A27DB-BD31-4B8C-83A1-F6EECF244321}">
                <p14:modId xmlns:p14="http://schemas.microsoft.com/office/powerpoint/2010/main" val="3457655350"/>
              </p:ext>
            </p:extLst>
          </p:nvPr>
        </p:nvGraphicFramePr>
        <p:xfrm>
          <a:off x="521384" y="1052736"/>
          <a:ext cx="11191240" cy="5597956"/>
        </p:xfrm>
        <a:graphic>
          <a:graphicData uri="http://schemas.openxmlformats.org/drawingml/2006/table">
            <a:tbl>
              <a:tblPr firstRow="1" bandRow="1">
                <a:tableStyleId>{5940675A-B579-460E-94D1-54222C63F5DA}</a:tableStyleId>
              </a:tblPr>
              <a:tblGrid>
                <a:gridCol w="3450678">
                  <a:extLst>
                    <a:ext uri="{9D8B030D-6E8A-4147-A177-3AD203B41FA5}">
                      <a16:colId xmlns="" xmlns:a16="http://schemas.microsoft.com/office/drawing/2014/main" val="20000"/>
                    </a:ext>
                  </a:extLst>
                </a:gridCol>
                <a:gridCol w="1251524">
                  <a:extLst>
                    <a:ext uri="{9D8B030D-6E8A-4147-A177-3AD203B41FA5}">
                      <a16:colId xmlns="" xmlns:a16="http://schemas.microsoft.com/office/drawing/2014/main" val="20001"/>
                    </a:ext>
                  </a:extLst>
                </a:gridCol>
                <a:gridCol w="1473889">
                  <a:extLst>
                    <a:ext uri="{9D8B030D-6E8A-4147-A177-3AD203B41FA5}">
                      <a16:colId xmlns="" xmlns:a16="http://schemas.microsoft.com/office/drawing/2014/main" val="20002"/>
                    </a:ext>
                  </a:extLst>
                </a:gridCol>
                <a:gridCol w="1299163">
                  <a:extLst>
                    <a:ext uri="{9D8B030D-6E8A-4147-A177-3AD203B41FA5}">
                      <a16:colId xmlns="" xmlns:a16="http://schemas.microsoft.com/office/drawing/2014/main" val="20003"/>
                    </a:ext>
                  </a:extLst>
                </a:gridCol>
                <a:gridCol w="1199227">
                  <a:extLst>
                    <a:ext uri="{9D8B030D-6E8A-4147-A177-3AD203B41FA5}">
                      <a16:colId xmlns="" xmlns:a16="http://schemas.microsoft.com/office/drawing/2014/main" val="20004"/>
                    </a:ext>
                  </a:extLst>
                </a:gridCol>
                <a:gridCol w="1200461">
                  <a:extLst>
                    <a:ext uri="{9D8B030D-6E8A-4147-A177-3AD203B41FA5}">
                      <a16:colId xmlns="" xmlns:a16="http://schemas.microsoft.com/office/drawing/2014/main" val="20005"/>
                    </a:ext>
                  </a:extLst>
                </a:gridCol>
                <a:gridCol w="1316298">
                  <a:extLst>
                    <a:ext uri="{9D8B030D-6E8A-4147-A177-3AD203B41FA5}">
                      <a16:colId xmlns="" xmlns:a16="http://schemas.microsoft.com/office/drawing/2014/main" val="20006"/>
                    </a:ext>
                  </a:extLst>
                </a:gridCol>
              </a:tblGrid>
              <a:tr h="833263">
                <a:tc>
                  <a:txBody>
                    <a:bodyPr/>
                    <a:lstStyle/>
                    <a:p>
                      <a:r>
                        <a:rPr lang="en-US" sz="2000" dirty="0">
                          <a:solidFill>
                            <a:srgbClr val="FF0000"/>
                          </a:solidFill>
                        </a:rPr>
                        <a:t>Activity</a:t>
                      </a:r>
                      <a:r>
                        <a:rPr lang="en-US" sz="2000" baseline="0" dirty="0">
                          <a:solidFill>
                            <a:srgbClr val="FF0000"/>
                          </a:solidFill>
                        </a:rPr>
                        <a:t>       </a:t>
                      </a:r>
                      <a:endParaRPr lang="en-IN" sz="2000" dirty="0">
                        <a:solidFill>
                          <a:srgbClr val="FF0000"/>
                        </a:solidFill>
                      </a:endParaRPr>
                    </a:p>
                  </a:txBody>
                  <a:tcPr marL="252031" marR="252031" marT="72009" marB="72009"/>
                </a:tc>
                <a:tc>
                  <a:txBody>
                    <a:bodyPr/>
                    <a:lstStyle/>
                    <a:p>
                      <a:r>
                        <a:rPr lang="en-US" sz="2000" dirty="0">
                          <a:solidFill>
                            <a:srgbClr val="FF0000"/>
                          </a:solidFill>
                        </a:rPr>
                        <a:t>Aug </a:t>
                      </a:r>
                      <a:r>
                        <a:rPr lang="en-US" sz="2000" dirty="0" smtClean="0">
                          <a:solidFill>
                            <a:srgbClr val="FF0000"/>
                          </a:solidFill>
                        </a:rPr>
                        <a:t>22</a:t>
                      </a:r>
                      <a:endParaRPr lang="en-IN" sz="2000" dirty="0">
                        <a:solidFill>
                          <a:srgbClr val="FF0000"/>
                        </a:solidFill>
                      </a:endParaRPr>
                    </a:p>
                  </a:txBody>
                  <a:tcPr marL="252031" marR="252031" marT="72009" marB="72009"/>
                </a:tc>
                <a:tc>
                  <a:txBody>
                    <a:bodyPr/>
                    <a:lstStyle/>
                    <a:p>
                      <a:r>
                        <a:rPr lang="en-US" sz="2000" baseline="0" dirty="0">
                          <a:solidFill>
                            <a:srgbClr val="FF0000"/>
                          </a:solidFill>
                        </a:rPr>
                        <a:t>Sept </a:t>
                      </a:r>
                      <a:r>
                        <a:rPr lang="en-US" sz="2000" baseline="0" dirty="0" smtClean="0">
                          <a:solidFill>
                            <a:srgbClr val="FF0000"/>
                          </a:solidFill>
                        </a:rPr>
                        <a:t>22</a:t>
                      </a:r>
                      <a:endParaRPr lang="en-IN" sz="2000" dirty="0">
                        <a:solidFill>
                          <a:srgbClr val="FF0000"/>
                        </a:solidFill>
                      </a:endParaRPr>
                    </a:p>
                  </a:txBody>
                  <a:tcPr marL="252031" marR="252031" marT="72009" marB="72009"/>
                </a:tc>
                <a:tc>
                  <a:txBody>
                    <a:bodyPr/>
                    <a:lstStyle/>
                    <a:p>
                      <a:r>
                        <a:rPr lang="en-US" sz="2000" baseline="0" dirty="0" smtClean="0">
                          <a:solidFill>
                            <a:srgbClr val="FF0000"/>
                          </a:solidFill>
                        </a:rPr>
                        <a:t>Oct 22</a:t>
                      </a:r>
                      <a:endParaRPr lang="en-IN" sz="2000" dirty="0">
                        <a:solidFill>
                          <a:srgbClr val="FF0000"/>
                        </a:solidFill>
                      </a:endParaRPr>
                    </a:p>
                  </a:txBody>
                  <a:tcPr marL="252031" marR="252031" marT="72009" marB="72009"/>
                </a:tc>
                <a:tc>
                  <a:txBody>
                    <a:bodyPr/>
                    <a:lstStyle/>
                    <a:p>
                      <a:r>
                        <a:rPr lang="en-US" sz="2000" dirty="0" smtClean="0">
                          <a:solidFill>
                            <a:srgbClr val="FF0000"/>
                          </a:solidFill>
                        </a:rPr>
                        <a:t>Nov23</a:t>
                      </a:r>
                      <a:endParaRPr lang="en-IN" sz="2000" dirty="0">
                        <a:solidFill>
                          <a:srgbClr val="FF0000"/>
                        </a:solidFill>
                      </a:endParaRPr>
                    </a:p>
                  </a:txBody>
                  <a:tcPr marL="252031" marR="252031" marT="72009" marB="72009"/>
                </a:tc>
                <a:tc>
                  <a:txBody>
                    <a:bodyPr/>
                    <a:lstStyle/>
                    <a:p>
                      <a:r>
                        <a:rPr lang="en-US" sz="2000" dirty="0" smtClean="0">
                          <a:solidFill>
                            <a:srgbClr val="FF0000"/>
                          </a:solidFill>
                        </a:rPr>
                        <a:t>Dec23</a:t>
                      </a:r>
                      <a:endParaRPr lang="en-IN" sz="2000" dirty="0">
                        <a:solidFill>
                          <a:srgbClr val="FF0000"/>
                        </a:solidFill>
                      </a:endParaRPr>
                    </a:p>
                  </a:txBody>
                  <a:tcPr marL="252031" marR="252031" marT="72009" marB="72009"/>
                </a:tc>
                <a:tc>
                  <a:txBody>
                    <a:bodyPr/>
                    <a:lstStyle/>
                    <a:p>
                      <a:r>
                        <a:rPr lang="en-US" sz="2000" dirty="0" err="1" smtClean="0">
                          <a:solidFill>
                            <a:srgbClr val="FF0000"/>
                          </a:solidFill>
                        </a:rPr>
                        <a:t>jan</a:t>
                      </a:r>
                      <a:endParaRPr lang="en-US" sz="2000" dirty="0">
                        <a:solidFill>
                          <a:srgbClr val="FF0000"/>
                        </a:solidFill>
                      </a:endParaRPr>
                    </a:p>
                    <a:p>
                      <a:r>
                        <a:rPr lang="en-US" sz="2000" dirty="0" smtClean="0">
                          <a:solidFill>
                            <a:srgbClr val="FF0000"/>
                          </a:solidFill>
                        </a:rPr>
                        <a:t>23</a:t>
                      </a:r>
                      <a:endParaRPr lang="en-IN" sz="2000" dirty="0">
                        <a:solidFill>
                          <a:srgbClr val="FF0000"/>
                        </a:solidFill>
                      </a:endParaRPr>
                    </a:p>
                  </a:txBody>
                  <a:tcPr marL="252031" marR="252031" marT="72009" marB="72009"/>
                </a:tc>
                <a:extLst>
                  <a:ext uri="{0D108BD9-81ED-4DB2-BD59-A6C34878D82A}">
                    <a16:rowId xmlns="" xmlns:a16="http://schemas.microsoft.com/office/drawing/2014/main" val="10000"/>
                  </a:ext>
                </a:extLst>
              </a:tr>
              <a:tr h="534889">
                <a:tc>
                  <a:txBody>
                    <a:bodyPr/>
                    <a:lstStyle/>
                    <a:p>
                      <a:pPr rtl="0"/>
                      <a:r>
                        <a:rPr lang="en-IN" sz="1600" dirty="0" smtClean="0"/>
                        <a:t>Literature Review and Study</a:t>
                      </a:r>
                      <a:endParaRPr lang="en-IN" sz="1600" dirty="0"/>
                    </a:p>
                  </a:txBody>
                  <a:tcPr marL="252031" marR="252031" marT="72009" marB="72009"/>
                </a:tc>
                <a:tc>
                  <a:txBody>
                    <a:bodyPr/>
                    <a:lstStyle/>
                    <a:p>
                      <a:pPr algn="ctr"/>
                      <a:r>
                        <a:rPr lang="en-US" sz="2400" dirty="0"/>
                        <a:t>Done</a:t>
                      </a: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extLst>
                  <a:ext uri="{0D108BD9-81ED-4DB2-BD59-A6C34878D82A}">
                    <a16:rowId xmlns="" xmlns:a16="http://schemas.microsoft.com/office/drawing/2014/main" val="10001"/>
                  </a:ext>
                </a:extLst>
              </a:tr>
              <a:tr h="739422">
                <a:tc>
                  <a:txBody>
                    <a:bodyPr/>
                    <a:lstStyle/>
                    <a:p>
                      <a:r>
                        <a:rPr lang="en-US" sz="1600" dirty="0" smtClean="0"/>
                        <a:t>Collecting all the hardware required and testing them for the project. </a:t>
                      </a:r>
                      <a:endParaRPr lang="en-IN" sz="1600" dirty="0"/>
                    </a:p>
                  </a:txBody>
                  <a:tcPr marL="252031" marR="252031" marT="72009" marB="72009"/>
                </a:tc>
                <a:tc>
                  <a:txBody>
                    <a:bodyPr/>
                    <a:lstStyle/>
                    <a:p>
                      <a:pPr algn="ctr"/>
                      <a:endParaRPr lang="en-IN" sz="2400" dirty="0"/>
                    </a:p>
                  </a:txBody>
                  <a:tcPr marL="252031" marR="252031" marT="72009" marB="72009" anchor="ctr"/>
                </a:tc>
                <a:tc>
                  <a:txBody>
                    <a:bodyPr/>
                    <a:lstStyle/>
                    <a:p>
                      <a:pPr algn="ctr"/>
                      <a:r>
                        <a:rPr lang="en-US" sz="2400" dirty="0"/>
                        <a:t>Done</a:t>
                      </a: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extLst>
                  <a:ext uri="{0D108BD9-81ED-4DB2-BD59-A6C34878D82A}">
                    <a16:rowId xmlns="" xmlns:a16="http://schemas.microsoft.com/office/drawing/2014/main" val="10002"/>
                  </a:ext>
                </a:extLst>
              </a:tr>
              <a:tr h="682652">
                <a:tc>
                  <a:txBody>
                    <a:bodyPr/>
                    <a:lstStyle/>
                    <a:p>
                      <a:pPr rtl="0" fontAlgn="t">
                        <a:spcBef>
                          <a:spcPts val="0"/>
                        </a:spcBef>
                        <a:spcAft>
                          <a:spcPts val="800"/>
                        </a:spcAft>
                      </a:pPr>
                      <a:r>
                        <a:rPr lang="en-US" sz="1600" dirty="0" smtClean="0"/>
                        <a:t>  Build a transmitter circuit of the            project with all the programming of the microcontroller</a:t>
                      </a:r>
                      <a:endParaRPr lang="en-US" sz="1600" dirty="0">
                        <a:effectLst/>
                      </a:endParaRPr>
                    </a:p>
                  </a:txBody>
                  <a:tcPr marL="189025" marR="189025" marT="72009" marB="72009"/>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r>
                        <a:rPr lang="en-US" sz="2400" dirty="0"/>
                        <a:t>_</a:t>
                      </a: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extLst>
                  <a:ext uri="{0D108BD9-81ED-4DB2-BD59-A6C34878D82A}">
                    <a16:rowId xmlns="" xmlns:a16="http://schemas.microsoft.com/office/drawing/2014/main" val="10003"/>
                  </a:ext>
                </a:extLst>
              </a:tr>
              <a:tr h="630501">
                <a:tc>
                  <a:txBody>
                    <a:bodyPr/>
                    <a:lstStyle/>
                    <a:p>
                      <a:r>
                        <a:rPr lang="en-US" sz="1600" dirty="0" smtClean="0"/>
                        <a:t>Build the receiver circuit with connecting motors and check its compatibility with transmitter circuit</a:t>
                      </a:r>
                      <a:endParaRPr lang="en-IN" sz="1600" dirty="0"/>
                    </a:p>
                  </a:txBody>
                  <a:tcPr marL="252031" marR="252031" marT="72009" marB="72009"/>
                </a:tc>
                <a:tc>
                  <a:txBody>
                    <a:bodyPr/>
                    <a:lstStyle/>
                    <a:p>
                      <a:pPr algn="ctr"/>
                      <a:endParaRPr lang="en-IN" sz="240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r>
                        <a:rPr lang="en-US" sz="2400" dirty="0"/>
                        <a:t>_</a:t>
                      </a: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extLst>
                  <a:ext uri="{0D108BD9-81ED-4DB2-BD59-A6C34878D82A}">
                    <a16:rowId xmlns="" xmlns:a16="http://schemas.microsoft.com/office/drawing/2014/main" val="10004"/>
                  </a:ext>
                </a:extLst>
              </a:tr>
              <a:tr h="773932">
                <a:tc>
                  <a:txBody>
                    <a:bodyPr/>
                    <a:lstStyle/>
                    <a:p>
                      <a:r>
                        <a:rPr lang="en-US" sz="1600" dirty="0" smtClean="0"/>
                        <a:t>Build a comfortable structure and design of the wheelchair</a:t>
                      </a:r>
                      <a:endParaRPr lang="en-IN" sz="1600" dirty="0"/>
                    </a:p>
                  </a:txBody>
                  <a:tcPr marL="252031" marR="252031" marT="72009" marB="72009"/>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a:p>
                  </a:txBody>
                  <a:tcPr marL="252031" marR="252031" marT="72009" marB="72009" anchor="ctr"/>
                </a:tc>
                <a:tc>
                  <a:txBody>
                    <a:bodyPr/>
                    <a:lstStyle/>
                    <a:p>
                      <a:pPr algn="ctr"/>
                      <a:endParaRPr lang="en-IN" sz="2400" dirty="0"/>
                    </a:p>
                  </a:txBody>
                  <a:tcPr marL="252031" marR="252031" marT="72009" marB="72009" anchor="ctr"/>
                </a:tc>
                <a:tc>
                  <a:txBody>
                    <a:bodyPr/>
                    <a:lstStyle/>
                    <a:p>
                      <a:pPr algn="ctr"/>
                      <a:r>
                        <a:rPr lang="en-US" sz="2400" dirty="0"/>
                        <a:t>_</a:t>
                      </a:r>
                      <a:endParaRPr lang="en-IN" sz="2400" dirty="0"/>
                    </a:p>
                  </a:txBody>
                  <a:tcPr marL="252031" marR="252031" marT="72009" marB="72009" anchor="ctr"/>
                </a:tc>
                <a:tc>
                  <a:txBody>
                    <a:bodyPr/>
                    <a:lstStyle/>
                    <a:p>
                      <a:pPr algn="ctr"/>
                      <a:endParaRPr lang="en-IN" sz="2400" dirty="0"/>
                    </a:p>
                  </a:txBody>
                  <a:tcPr marL="252031" marR="252031" marT="72009" marB="72009" anchor="ctr"/>
                </a:tc>
                <a:extLst>
                  <a:ext uri="{0D108BD9-81ED-4DB2-BD59-A6C34878D82A}">
                    <a16:rowId xmlns="" xmlns:a16="http://schemas.microsoft.com/office/drawing/2014/main" val="10005"/>
                  </a:ext>
                </a:extLst>
              </a:tr>
              <a:tr h="585418">
                <a:tc>
                  <a:txBody>
                    <a:bodyPr/>
                    <a:lstStyle/>
                    <a:p>
                      <a:pPr marL="78740" rtl="0" fontAlgn="t">
                        <a:spcBef>
                          <a:spcPts val="0"/>
                        </a:spcBef>
                        <a:spcAft>
                          <a:spcPts val="640"/>
                        </a:spcAft>
                      </a:pPr>
                      <a:r>
                        <a:rPr lang="en-IN" sz="1600" dirty="0" smtClean="0"/>
                        <a:t>Final Write-up &amp; Thesis Submission</a:t>
                      </a:r>
                      <a:endParaRPr lang="en-IN" sz="1600" dirty="0">
                        <a:effectLst/>
                      </a:endParaRPr>
                    </a:p>
                  </a:txBody>
                  <a:tcPr marL="189025" marR="189025" marT="72009" marB="72009"/>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endParaRPr lang="en-IN" sz="2400" dirty="0"/>
                    </a:p>
                  </a:txBody>
                  <a:tcPr marL="252031" marR="252031" marT="72009" marB="72009" anchor="ctr"/>
                </a:tc>
                <a:tc>
                  <a:txBody>
                    <a:bodyPr/>
                    <a:lstStyle/>
                    <a:p>
                      <a:pPr algn="ctr"/>
                      <a:r>
                        <a:rPr lang="en-US" sz="2400" dirty="0"/>
                        <a:t>_</a:t>
                      </a:r>
                      <a:endParaRPr lang="en-IN" sz="2400" dirty="0"/>
                    </a:p>
                  </a:txBody>
                  <a:tcPr marL="252031" marR="252031" marT="72009" marB="72009"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629200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EA2438-6632-4C96-A3AC-60FB115DF069}"/>
              </a:ext>
            </a:extLst>
          </p:cNvPr>
          <p:cNvSpPr>
            <a:spLocks noGrp="1"/>
          </p:cNvSpPr>
          <p:nvPr>
            <p:ph idx="1"/>
          </p:nvPr>
        </p:nvSpPr>
        <p:spPr>
          <a:xfrm>
            <a:off x="541020" y="899160"/>
            <a:ext cx="5234940" cy="5277803"/>
          </a:xfrm>
        </p:spPr>
        <p:txBody>
          <a:bodyPr>
            <a:normAutofit/>
          </a:bodyPr>
          <a:lstStyle/>
          <a:p>
            <a:r>
              <a:rPr lang="en-IN" dirty="0"/>
              <a:t>Literature Review and Study</a:t>
            </a:r>
          </a:p>
          <a:p>
            <a:r>
              <a:rPr lang="en-US" dirty="0"/>
              <a:t>Collecting all the hardware required and testing them for the </a:t>
            </a:r>
            <a:r>
              <a:rPr lang="en-US" dirty="0" smtClean="0"/>
              <a:t>project</a:t>
            </a:r>
          </a:p>
        </p:txBody>
      </p:sp>
      <p:sp>
        <p:nvSpPr>
          <p:cNvPr id="5" name="TextBox 4">
            <a:extLst>
              <a:ext uri="{FF2B5EF4-FFF2-40B4-BE49-F238E27FC236}">
                <a16:creationId xmlns="" xmlns:a16="http://schemas.microsoft.com/office/drawing/2014/main" id="{F16555C6-B194-4423-A8E9-51B4E2411E50}"/>
              </a:ext>
            </a:extLst>
          </p:cNvPr>
          <p:cNvSpPr txBox="1"/>
          <p:nvPr/>
        </p:nvSpPr>
        <p:spPr>
          <a:xfrm>
            <a:off x="541020" y="135374"/>
            <a:ext cx="4427220" cy="707886"/>
          </a:xfrm>
          <a:prstGeom prst="rect">
            <a:avLst/>
          </a:prstGeom>
          <a:noFill/>
        </p:spPr>
        <p:txBody>
          <a:bodyPr wrap="square">
            <a:spAutoFit/>
          </a:bodyPr>
          <a:lstStyle/>
          <a:p>
            <a:r>
              <a:rPr lang="en-IN" sz="4000" b="1" dirty="0">
                <a:solidFill>
                  <a:srgbClr val="FF0000"/>
                </a:solidFill>
                <a:latin typeface="+mj-lt"/>
                <a:ea typeface="+mj-ea"/>
                <a:cs typeface="+mj-cs"/>
              </a:rPr>
              <a:t>Work done till date</a:t>
            </a:r>
          </a:p>
        </p:txBody>
      </p:sp>
      <p:sp>
        <p:nvSpPr>
          <p:cNvPr id="7" name="TextBox 6">
            <a:extLst>
              <a:ext uri="{FF2B5EF4-FFF2-40B4-BE49-F238E27FC236}">
                <a16:creationId xmlns="" xmlns:a16="http://schemas.microsoft.com/office/drawing/2014/main" id="{34E75D07-3A55-4786-9CC6-D72F419BA350}"/>
              </a:ext>
            </a:extLst>
          </p:cNvPr>
          <p:cNvSpPr txBox="1"/>
          <p:nvPr/>
        </p:nvSpPr>
        <p:spPr>
          <a:xfrm>
            <a:off x="6576060" y="135374"/>
            <a:ext cx="5074922" cy="646331"/>
          </a:xfrm>
          <a:prstGeom prst="rect">
            <a:avLst/>
          </a:prstGeom>
          <a:noFill/>
        </p:spPr>
        <p:txBody>
          <a:bodyPr wrap="square">
            <a:spAutoFit/>
          </a:bodyPr>
          <a:lstStyle/>
          <a:p>
            <a:r>
              <a:rPr lang="en-US" sz="3600" b="1" dirty="0">
                <a:solidFill>
                  <a:srgbClr val="FF0000"/>
                </a:solidFill>
                <a:latin typeface="+mj-lt"/>
                <a:ea typeface="+mj-ea"/>
                <a:cs typeface="+mj-cs"/>
              </a:rPr>
              <a:t>Plan for NEXT 6 Months</a:t>
            </a:r>
            <a:endParaRPr lang="en-IN" sz="3600" b="1" dirty="0">
              <a:solidFill>
                <a:srgbClr val="FF0000"/>
              </a:solidFill>
              <a:latin typeface="+mj-lt"/>
              <a:ea typeface="+mj-ea"/>
              <a:cs typeface="+mj-cs"/>
            </a:endParaRPr>
          </a:p>
        </p:txBody>
      </p:sp>
      <p:graphicFrame>
        <p:nvGraphicFramePr>
          <p:cNvPr id="9" name="Table 8">
            <a:extLst>
              <a:ext uri="{FF2B5EF4-FFF2-40B4-BE49-F238E27FC236}">
                <a16:creationId xmlns="" xmlns:a16="http://schemas.microsoft.com/office/drawing/2014/main" id="{1185DA36-B23F-416E-A258-021001CE92E5}"/>
              </a:ext>
            </a:extLst>
          </p:cNvPr>
          <p:cNvGraphicFramePr>
            <a:graphicFrameLocks noGrp="1"/>
          </p:cNvGraphicFramePr>
          <p:nvPr>
            <p:extLst>
              <p:ext uri="{D42A27DB-BD31-4B8C-83A1-F6EECF244321}">
                <p14:modId xmlns:p14="http://schemas.microsoft.com/office/powerpoint/2010/main" val="3770505023"/>
              </p:ext>
            </p:extLst>
          </p:nvPr>
        </p:nvGraphicFramePr>
        <p:xfrm>
          <a:off x="6096000" y="693252"/>
          <a:ext cx="5715000" cy="5976108"/>
        </p:xfrm>
        <a:graphic>
          <a:graphicData uri="http://schemas.openxmlformats.org/drawingml/2006/table">
            <a:tbl>
              <a:tblPr firstRow="1" bandRow="1">
                <a:tableStyleId>{5940675A-B579-460E-94D1-54222C63F5DA}</a:tableStyleId>
              </a:tblPr>
              <a:tblGrid>
                <a:gridCol w="1912047">
                  <a:extLst>
                    <a:ext uri="{9D8B030D-6E8A-4147-A177-3AD203B41FA5}">
                      <a16:colId xmlns="" xmlns:a16="http://schemas.microsoft.com/office/drawing/2014/main" val="20000"/>
                    </a:ext>
                  </a:extLst>
                </a:gridCol>
                <a:gridCol w="3802953">
                  <a:extLst>
                    <a:ext uri="{9D8B030D-6E8A-4147-A177-3AD203B41FA5}">
                      <a16:colId xmlns="" xmlns:a16="http://schemas.microsoft.com/office/drawing/2014/main" val="20001"/>
                    </a:ext>
                  </a:extLst>
                </a:gridCol>
              </a:tblGrid>
              <a:tr h="525896">
                <a:tc>
                  <a:txBody>
                    <a:bodyPr/>
                    <a:lstStyle/>
                    <a:p>
                      <a:r>
                        <a:rPr lang="en-US" sz="2500" dirty="0">
                          <a:solidFill>
                            <a:srgbClr val="FF0000"/>
                          </a:solidFill>
                        </a:rPr>
                        <a:t>Time</a:t>
                      </a:r>
                      <a:endParaRPr lang="en-IN" sz="2500" dirty="0">
                        <a:solidFill>
                          <a:srgbClr val="FF0000"/>
                        </a:solidFill>
                      </a:endParaRPr>
                    </a:p>
                  </a:txBody>
                  <a:tcPr marL="252031" marR="252031" marT="72009" marB="72009"/>
                </a:tc>
                <a:tc>
                  <a:txBody>
                    <a:bodyPr/>
                    <a:lstStyle/>
                    <a:p>
                      <a:r>
                        <a:rPr lang="en-US" sz="2500" dirty="0">
                          <a:solidFill>
                            <a:srgbClr val="FF0000"/>
                          </a:solidFill>
                        </a:rPr>
                        <a:t>Activity</a:t>
                      </a:r>
                      <a:endParaRPr lang="en-IN" sz="2500" dirty="0">
                        <a:solidFill>
                          <a:srgbClr val="FF0000"/>
                        </a:solidFill>
                      </a:endParaRPr>
                    </a:p>
                  </a:txBody>
                  <a:tcPr marL="252031" marR="252031" marT="72009" marB="72009"/>
                </a:tc>
                <a:extLst>
                  <a:ext uri="{0D108BD9-81ED-4DB2-BD59-A6C34878D82A}">
                    <a16:rowId xmlns="" xmlns:a16="http://schemas.microsoft.com/office/drawing/2014/main" val="10000"/>
                  </a:ext>
                </a:extLst>
              </a:tr>
              <a:tr h="767722">
                <a:tc>
                  <a:txBody>
                    <a:bodyPr/>
                    <a:lstStyle/>
                    <a:p>
                      <a:r>
                        <a:rPr lang="en-US" sz="2500" dirty="0"/>
                        <a:t>Oct </a:t>
                      </a:r>
                      <a:r>
                        <a:rPr lang="en-US" sz="2500" dirty="0" smtClean="0"/>
                        <a:t>2022</a:t>
                      </a:r>
                      <a:endParaRPr lang="en-IN" sz="2500" dirty="0"/>
                    </a:p>
                  </a:txBody>
                  <a:tcPr marL="252031" marR="252031" marT="72009" marB="720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smtClean="0"/>
                        <a:t>Build a transmitter</a:t>
                      </a:r>
                    </a:p>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smtClean="0"/>
                        <a:t>circuit.</a:t>
                      </a:r>
                      <a:endParaRPr lang="en-IN" sz="2600" dirty="0"/>
                    </a:p>
                  </a:txBody>
                  <a:tcPr marL="252031" marR="252031" marT="72009" marB="72009"/>
                </a:tc>
                <a:extLst>
                  <a:ext uri="{0D108BD9-81ED-4DB2-BD59-A6C34878D82A}">
                    <a16:rowId xmlns="" xmlns:a16="http://schemas.microsoft.com/office/drawing/2014/main" val="10001"/>
                  </a:ext>
                </a:extLst>
              </a:tr>
              <a:tr h="531874">
                <a:tc>
                  <a:txBody>
                    <a:bodyPr/>
                    <a:lstStyle/>
                    <a:p>
                      <a:r>
                        <a:rPr lang="en-US" sz="2500" dirty="0"/>
                        <a:t>Nov </a:t>
                      </a:r>
                      <a:r>
                        <a:rPr lang="en-US" sz="2500" dirty="0" smtClean="0"/>
                        <a:t>2022</a:t>
                      </a:r>
                      <a:endParaRPr lang="en-IN" sz="2500" dirty="0"/>
                    </a:p>
                  </a:txBody>
                  <a:tcPr marL="252031" marR="252031" marT="72009" marB="72009"/>
                </a:tc>
                <a:tc>
                  <a:txBody>
                    <a:bodyPr/>
                    <a:lstStyle/>
                    <a:p>
                      <a:r>
                        <a:rPr lang="en-US" sz="2600" dirty="0" smtClean="0"/>
                        <a:t>Build the receiver circuit </a:t>
                      </a:r>
                      <a:endParaRPr lang="en-IN" sz="2600" dirty="0"/>
                    </a:p>
                  </a:txBody>
                  <a:tcPr marL="252031" marR="252031" marT="72009" marB="72009"/>
                </a:tc>
                <a:extLst>
                  <a:ext uri="{0D108BD9-81ED-4DB2-BD59-A6C34878D82A}">
                    <a16:rowId xmlns="" xmlns:a16="http://schemas.microsoft.com/office/drawing/2014/main" val="10002"/>
                  </a:ext>
                </a:extLst>
              </a:tr>
              <a:tr h="1287760">
                <a:tc>
                  <a:txBody>
                    <a:bodyPr/>
                    <a:lstStyle/>
                    <a:p>
                      <a:r>
                        <a:rPr lang="en-US" sz="2500" dirty="0"/>
                        <a:t>Dec </a:t>
                      </a:r>
                      <a:r>
                        <a:rPr lang="en-US" sz="2500" dirty="0" smtClean="0"/>
                        <a:t>2022</a:t>
                      </a:r>
                      <a:endParaRPr lang="en-IN" sz="2500" dirty="0"/>
                    </a:p>
                  </a:txBody>
                  <a:tcPr marL="252031" marR="252031" marT="72009" marB="72009"/>
                </a:tc>
                <a:tc>
                  <a:txBody>
                    <a:bodyPr/>
                    <a:lstStyle/>
                    <a:p>
                      <a:r>
                        <a:rPr lang="en-US" sz="2600" dirty="0" smtClean="0"/>
                        <a:t>Testing and programming of both</a:t>
                      </a:r>
                      <a:r>
                        <a:rPr lang="en-US" sz="2600" baseline="0" dirty="0" smtClean="0"/>
                        <a:t> circuits</a:t>
                      </a:r>
                      <a:r>
                        <a:rPr lang="en-US" sz="2600" dirty="0" smtClean="0"/>
                        <a:t> </a:t>
                      </a:r>
                      <a:endParaRPr lang="en-IN" sz="2600" dirty="0"/>
                    </a:p>
                  </a:txBody>
                  <a:tcPr marL="252031" marR="252031" marT="72009" marB="72009"/>
                </a:tc>
                <a:extLst>
                  <a:ext uri="{0D108BD9-81ED-4DB2-BD59-A6C34878D82A}">
                    <a16:rowId xmlns="" xmlns:a16="http://schemas.microsoft.com/office/drawing/2014/main" val="10003"/>
                  </a:ext>
                </a:extLst>
              </a:tr>
              <a:tr h="767722">
                <a:tc>
                  <a:txBody>
                    <a:bodyPr/>
                    <a:lstStyle/>
                    <a:p>
                      <a:r>
                        <a:rPr lang="en-US" sz="2500" dirty="0"/>
                        <a:t>Jan </a:t>
                      </a:r>
                      <a:r>
                        <a:rPr lang="en-US" sz="2500" dirty="0" smtClean="0"/>
                        <a:t>2023</a:t>
                      </a:r>
                      <a:endParaRPr lang="en-IN" sz="2500" dirty="0"/>
                    </a:p>
                  </a:txBody>
                  <a:tcPr marL="252031" marR="252031" marT="72009" marB="72009"/>
                </a:tc>
                <a:tc>
                  <a:txBody>
                    <a:bodyPr/>
                    <a:lstStyle/>
                    <a:p>
                      <a:r>
                        <a:rPr lang="en-US" sz="2500" dirty="0" smtClean="0"/>
                        <a:t>Interfacing both</a:t>
                      </a:r>
                      <a:r>
                        <a:rPr lang="en-US" sz="2500" baseline="0" dirty="0" smtClean="0"/>
                        <a:t> circuits</a:t>
                      </a:r>
                      <a:endParaRPr lang="en-IN" sz="2500" dirty="0"/>
                    </a:p>
                  </a:txBody>
                  <a:tcPr marL="252031" marR="252031" marT="72009" marB="72009"/>
                </a:tc>
                <a:extLst>
                  <a:ext uri="{0D108BD9-81ED-4DB2-BD59-A6C34878D82A}">
                    <a16:rowId xmlns="" xmlns:a16="http://schemas.microsoft.com/office/drawing/2014/main" val="10004"/>
                  </a:ext>
                </a:extLst>
              </a:tr>
              <a:tr h="767722">
                <a:tc>
                  <a:txBody>
                    <a:bodyPr/>
                    <a:lstStyle/>
                    <a:p>
                      <a:r>
                        <a:rPr lang="en-US" sz="2500" dirty="0"/>
                        <a:t>Feb </a:t>
                      </a:r>
                      <a:r>
                        <a:rPr lang="en-US" sz="2500" dirty="0" smtClean="0"/>
                        <a:t>2023</a:t>
                      </a:r>
                      <a:endParaRPr lang="en-IN" sz="2500" dirty="0"/>
                    </a:p>
                  </a:txBody>
                  <a:tcPr marL="252031" marR="252031" marT="72009" marB="720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dirty="0" smtClean="0"/>
                        <a:t>Build a design of the wheelchair</a:t>
                      </a:r>
                      <a:endParaRPr lang="en-IN" sz="2600" dirty="0" smtClean="0"/>
                    </a:p>
                  </a:txBody>
                  <a:tcPr marL="252031" marR="252031" marT="72009" marB="72009"/>
                </a:tc>
                <a:extLst>
                  <a:ext uri="{0D108BD9-81ED-4DB2-BD59-A6C34878D82A}">
                    <a16:rowId xmlns="" xmlns:a16="http://schemas.microsoft.com/office/drawing/2014/main" val="10005"/>
                  </a:ext>
                </a:extLst>
              </a:tr>
              <a:tr h="915098">
                <a:tc>
                  <a:txBody>
                    <a:bodyPr/>
                    <a:lstStyle/>
                    <a:p>
                      <a:r>
                        <a:rPr lang="en-US" sz="2500" dirty="0"/>
                        <a:t>March </a:t>
                      </a:r>
                      <a:r>
                        <a:rPr lang="en-US" sz="2500" dirty="0" smtClean="0"/>
                        <a:t>2023</a:t>
                      </a:r>
                      <a:endParaRPr lang="en-IN" sz="2500" dirty="0"/>
                    </a:p>
                  </a:txBody>
                  <a:tcPr marL="252031" marR="252031" marT="72009" marB="720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600" dirty="0" smtClean="0"/>
                        <a:t>Final Write-up &amp; Thesis Submission</a:t>
                      </a:r>
                      <a:endParaRPr lang="en-IN" sz="2600" dirty="0" smtClean="0">
                        <a:effectLst/>
                      </a:endParaRPr>
                    </a:p>
                  </a:txBody>
                  <a:tcPr marL="252031" marR="252031" marT="72009" marB="72009"/>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18914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521313-2530-4BA1-B04A-9652E37071F4}"/>
              </a:ext>
            </a:extLst>
          </p:cNvPr>
          <p:cNvSpPr>
            <a:spLocks noGrp="1"/>
          </p:cNvSpPr>
          <p:nvPr>
            <p:ph idx="1"/>
          </p:nvPr>
        </p:nvSpPr>
        <p:spPr>
          <a:xfrm>
            <a:off x="838200" y="1108585"/>
            <a:ext cx="10515600" cy="5272743"/>
          </a:xfrm>
        </p:spPr>
        <p:txBody>
          <a:bodyPr>
            <a:normAutofit fontScale="92500" lnSpcReduction="20000"/>
          </a:bodyPr>
          <a:lstStyle/>
          <a:p>
            <a:r>
              <a:rPr lang="en-US" dirty="0"/>
              <a:t>World Report on Disability, World Health </a:t>
            </a:r>
            <a:r>
              <a:rPr lang="en-US" dirty="0" err="1"/>
              <a:t>Organisation</a:t>
            </a:r>
            <a:r>
              <a:rPr lang="en-US" dirty="0"/>
              <a:t> </a:t>
            </a:r>
            <a:r>
              <a:rPr lang="en-US" dirty="0" smtClean="0"/>
              <a:t>2011</a:t>
            </a:r>
          </a:p>
          <a:p>
            <a:r>
              <a:rPr lang="en-IN" dirty="0" err="1"/>
              <a:t>Shayban</a:t>
            </a:r>
            <a:r>
              <a:rPr lang="en-IN" dirty="0"/>
              <a:t> </a:t>
            </a:r>
            <a:r>
              <a:rPr lang="en-IN" dirty="0" err="1"/>
              <a:t>Nasif</a:t>
            </a:r>
            <a:r>
              <a:rPr lang="en-IN" dirty="0"/>
              <a:t>, </a:t>
            </a:r>
            <a:r>
              <a:rPr lang="en-IN" dirty="0" err="1"/>
              <a:t>Muhammed</a:t>
            </a:r>
            <a:r>
              <a:rPr lang="en-IN" dirty="0"/>
              <a:t> Abdul </a:t>
            </a:r>
            <a:r>
              <a:rPr lang="en-IN" dirty="0" err="1"/>
              <a:t>Goffar</a:t>
            </a:r>
            <a:r>
              <a:rPr lang="en-IN" dirty="0"/>
              <a:t> khan “Wireless head gesture controlled wheelchair for disabled person.” IEEE humanitarian technology conference December 2017</a:t>
            </a:r>
            <a:r>
              <a:rPr lang="en-IN" dirty="0" smtClean="0"/>
              <a:t>.</a:t>
            </a:r>
          </a:p>
          <a:p>
            <a:r>
              <a:rPr lang="en-US" dirty="0" err="1"/>
              <a:t>Pushpendra</a:t>
            </a:r>
            <a:r>
              <a:rPr lang="en-US" dirty="0"/>
              <a:t> </a:t>
            </a:r>
            <a:r>
              <a:rPr lang="en-US" dirty="0" err="1"/>
              <a:t>jha</a:t>
            </a:r>
            <a:r>
              <a:rPr lang="en-US" dirty="0"/>
              <a:t> “Hand gesture controlled wheelchair” international journal of scientific and technology research volume 5, issue 04, April 2016. </a:t>
            </a:r>
            <a:endParaRPr lang="en-US" dirty="0" smtClean="0"/>
          </a:p>
          <a:p>
            <a:r>
              <a:rPr lang="en-US" dirty="0"/>
              <a:t>Prof Vishal V. </a:t>
            </a:r>
            <a:r>
              <a:rPr lang="en-US" dirty="0" err="1"/>
              <a:t>Pande</a:t>
            </a:r>
            <a:r>
              <a:rPr lang="en-US" dirty="0"/>
              <a:t> “Hand Gesture Based Wheelchair Movement Control for Disabled person Using MEMS”. Et al int. Journal of Engineering Research and application Vol4, issue 4(Version 4). April 2014</a:t>
            </a:r>
            <a:r>
              <a:rPr lang="en-US" dirty="0" smtClean="0"/>
              <a:t>.</a:t>
            </a:r>
          </a:p>
          <a:p>
            <a:r>
              <a:rPr lang="en-IN" dirty="0" err="1"/>
              <a:t>Kunal</a:t>
            </a:r>
            <a:r>
              <a:rPr lang="en-IN" dirty="0"/>
              <a:t> </a:t>
            </a:r>
            <a:r>
              <a:rPr lang="en-IN" dirty="0" err="1"/>
              <a:t>Bansod</a:t>
            </a:r>
            <a:r>
              <a:rPr lang="en-IN" dirty="0"/>
              <a:t>, </a:t>
            </a:r>
            <a:r>
              <a:rPr lang="en-IN" dirty="0" err="1"/>
              <a:t>kushal</a:t>
            </a:r>
            <a:r>
              <a:rPr lang="en-IN" dirty="0"/>
              <a:t> </a:t>
            </a:r>
            <a:r>
              <a:rPr lang="en-IN" dirty="0" err="1"/>
              <a:t>Asarkar</a:t>
            </a:r>
            <a:r>
              <a:rPr lang="en-IN" dirty="0"/>
              <a:t>, </a:t>
            </a:r>
            <a:r>
              <a:rPr lang="en-IN" dirty="0" err="1"/>
              <a:t>Mandar</a:t>
            </a:r>
            <a:r>
              <a:rPr lang="en-IN" dirty="0"/>
              <a:t> </a:t>
            </a:r>
            <a:r>
              <a:rPr lang="en-IN" dirty="0" err="1"/>
              <a:t>topre</a:t>
            </a:r>
            <a:r>
              <a:rPr lang="en-IN" dirty="0"/>
              <a:t>, </a:t>
            </a:r>
            <a:r>
              <a:rPr lang="en-IN" dirty="0" err="1"/>
              <a:t>vikrant</a:t>
            </a:r>
            <a:r>
              <a:rPr lang="en-IN" dirty="0"/>
              <a:t> raj “Hand Gesture Controlled Wheelchair” IRJET International Research Journal of </a:t>
            </a:r>
            <a:r>
              <a:rPr lang="en-IN" dirty="0" err="1"/>
              <a:t>Engineeirng</a:t>
            </a:r>
            <a:r>
              <a:rPr lang="en-IN" dirty="0"/>
              <a:t> and technology Volume -07 Issue- 07 July 2020</a:t>
            </a:r>
            <a:r>
              <a:rPr lang="en-IN" dirty="0" smtClean="0"/>
              <a:t>.</a:t>
            </a:r>
          </a:p>
          <a:p>
            <a:r>
              <a:rPr lang="en-IN" dirty="0" err="1"/>
              <a:t>Mufrath</a:t>
            </a:r>
            <a:r>
              <a:rPr lang="en-IN" dirty="0"/>
              <a:t> </a:t>
            </a:r>
            <a:r>
              <a:rPr lang="en-IN" dirty="0" err="1"/>
              <a:t>Mahmood</a:t>
            </a:r>
            <a:r>
              <a:rPr lang="en-IN" dirty="0"/>
              <a:t>, </a:t>
            </a:r>
            <a:r>
              <a:rPr lang="en-IN" dirty="0" err="1"/>
              <a:t>Md.Fahim</a:t>
            </a:r>
            <a:r>
              <a:rPr lang="en-IN" dirty="0"/>
              <a:t> </a:t>
            </a:r>
            <a:r>
              <a:rPr lang="en-IN" dirty="0" err="1"/>
              <a:t>Rizwan</a:t>
            </a:r>
            <a:r>
              <a:rPr lang="en-IN" dirty="0"/>
              <a:t>, </a:t>
            </a:r>
            <a:r>
              <a:rPr lang="en-IN" dirty="0" err="1"/>
              <a:t>Masuma</a:t>
            </a:r>
            <a:r>
              <a:rPr lang="en-IN" dirty="0"/>
              <a:t> Sultana “Design of a low cost hand gesture controlled automated wheelchair.” IEEE Region 10 Symposium, </a:t>
            </a:r>
            <a:r>
              <a:rPr lang="en-IN" dirty="0" err="1"/>
              <a:t>june</a:t>
            </a:r>
            <a:r>
              <a:rPr lang="en-IN" dirty="0"/>
              <a:t> 2020. </a:t>
            </a:r>
          </a:p>
        </p:txBody>
      </p:sp>
      <p:sp>
        <p:nvSpPr>
          <p:cNvPr id="5" name="TextBox 4">
            <a:extLst>
              <a:ext uri="{FF2B5EF4-FFF2-40B4-BE49-F238E27FC236}">
                <a16:creationId xmlns="" xmlns:a16="http://schemas.microsoft.com/office/drawing/2014/main" id="{0DC0C13B-F9A3-45D3-A628-CF23069B0149}"/>
              </a:ext>
            </a:extLst>
          </p:cNvPr>
          <p:cNvSpPr txBox="1"/>
          <p:nvPr/>
        </p:nvSpPr>
        <p:spPr>
          <a:xfrm>
            <a:off x="838200" y="196334"/>
            <a:ext cx="6096000" cy="707886"/>
          </a:xfrm>
          <a:prstGeom prst="rect">
            <a:avLst/>
          </a:prstGeom>
          <a:noFill/>
        </p:spPr>
        <p:txBody>
          <a:bodyPr wrap="square">
            <a:spAutoFit/>
          </a:bodyPr>
          <a:lstStyle/>
          <a:p>
            <a:r>
              <a:rPr lang="en-IN" sz="4000" b="1" dirty="0">
                <a:solidFill>
                  <a:srgbClr val="FF0000"/>
                </a:solidFill>
                <a:latin typeface="+mj-lt"/>
                <a:ea typeface="+mj-ea"/>
                <a:cs typeface="+mj-cs"/>
              </a:rPr>
              <a:t>References</a:t>
            </a:r>
          </a:p>
        </p:txBody>
      </p:sp>
    </p:spTree>
    <p:extLst>
      <p:ext uri="{BB962C8B-B14F-4D97-AF65-F5344CB8AC3E}">
        <p14:creationId xmlns:p14="http://schemas.microsoft.com/office/powerpoint/2010/main" val="3981134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93E0583-E983-400F-A4D3-DF1CBA462968}"/>
              </a:ext>
            </a:extLst>
          </p:cNvPr>
          <p:cNvSpPr>
            <a:spLocks noGrp="1"/>
          </p:cNvSpPr>
          <p:nvPr>
            <p:ph idx="1"/>
          </p:nvPr>
        </p:nvSpPr>
        <p:spPr>
          <a:xfrm>
            <a:off x="4579620" y="2810192"/>
            <a:ext cx="3032760" cy="1237615"/>
          </a:xfrm>
        </p:spPr>
        <p:txBody>
          <a:bodyPr>
            <a:normAutofit fontScale="92500"/>
          </a:bodyPr>
          <a:lstStyle/>
          <a:p>
            <a:pPr marL="0" indent="0">
              <a:buNone/>
            </a:pPr>
            <a:r>
              <a:rPr lang="en-IN" sz="5400" dirty="0"/>
              <a:t>Thank you</a:t>
            </a:r>
          </a:p>
        </p:txBody>
      </p:sp>
    </p:spTree>
    <p:extLst>
      <p:ext uri="{BB962C8B-B14F-4D97-AF65-F5344CB8AC3E}">
        <p14:creationId xmlns:p14="http://schemas.microsoft.com/office/powerpoint/2010/main" val="1711045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4317AE-2F15-4409-8B08-C7C2861ADE65}"/>
              </a:ext>
            </a:extLst>
          </p:cNvPr>
          <p:cNvSpPr>
            <a:spLocks noGrp="1"/>
          </p:cNvSpPr>
          <p:nvPr>
            <p:ph type="title"/>
          </p:nvPr>
        </p:nvSpPr>
        <p:spPr>
          <a:xfrm>
            <a:off x="838200" y="365125"/>
            <a:ext cx="10515600" cy="655955"/>
          </a:xfrm>
        </p:spPr>
        <p:txBody>
          <a:bodyPr>
            <a:normAutofit fontScale="90000"/>
          </a:bodyPr>
          <a:lstStyle/>
          <a:p>
            <a:r>
              <a:rPr lang="en-IN" b="1" dirty="0">
                <a:solidFill>
                  <a:srgbClr val="FF0000"/>
                </a:solidFill>
              </a:rPr>
              <a:t>Index</a:t>
            </a:r>
          </a:p>
        </p:txBody>
      </p:sp>
      <p:sp>
        <p:nvSpPr>
          <p:cNvPr id="3" name="Content Placeholder 2">
            <a:extLst>
              <a:ext uri="{FF2B5EF4-FFF2-40B4-BE49-F238E27FC236}">
                <a16:creationId xmlns="" xmlns:a16="http://schemas.microsoft.com/office/drawing/2014/main" id="{B52FBA6D-F0AA-4547-B170-3CE541634056}"/>
              </a:ext>
            </a:extLst>
          </p:cNvPr>
          <p:cNvSpPr>
            <a:spLocks noGrp="1"/>
          </p:cNvSpPr>
          <p:nvPr>
            <p:ph idx="1"/>
          </p:nvPr>
        </p:nvSpPr>
        <p:spPr>
          <a:xfrm>
            <a:off x="838200" y="1189355"/>
            <a:ext cx="10515600" cy="4351338"/>
          </a:xfrm>
        </p:spPr>
        <p:txBody>
          <a:bodyPr>
            <a:normAutofit fontScale="92500" lnSpcReduction="20000"/>
          </a:bodyPr>
          <a:lstStyle/>
          <a:p>
            <a:r>
              <a:rPr lang="en-IN" dirty="0"/>
              <a:t>Introduction</a:t>
            </a:r>
          </a:p>
          <a:p>
            <a:r>
              <a:rPr lang="en-IN" dirty="0"/>
              <a:t>Origin of Problem Statement &amp; Motivation</a:t>
            </a:r>
          </a:p>
          <a:p>
            <a:r>
              <a:rPr lang="en-IN" dirty="0"/>
              <a:t>Literature Review</a:t>
            </a:r>
          </a:p>
          <a:p>
            <a:r>
              <a:rPr lang="en-IN" dirty="0"/>
              <a:t>Objectives</a:t>
            </a:r>
          </a:p>
          <a:p>
            <a:r>
              <a:rPr lang="en-IN" dirty="0"/>
              <a:t>Block Diagram</a:t>
            </a:r>
          </a:p>
          <a:p>
            <a:r>
              <a:rPr lang="en-IN" dirty="0"/>
              <a:t>Methodology &amp; Development Tools</a:t>
            </a:r>
          </a:p>
          <a:p>
            <a:r>
              <a:rPr lang="en-IN" dirty="0"/>
              <a:t>Timeline </a:t>
            </a:r>
          </a:p>
          <a:p>
            <a:r>
              <a:rPr lang="en-IN" dirty="0"/>
              <a:t>Work done till date</a:t>
            </a:r>
          </a:p>
          <a:p>
            <a:r>
              <a:rPr lang="en-IN" dirty="0"/>
              <a:t>Plan for NEXT 6 Months</a:t>
            </a:r>
          </a:p>
          <a:p>
            <a:r>
              <a:rPr lang="en-IN" dirty="0"/>
              <a:t>References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16435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E226E0-3225-483F-AB80-00DF4D39924B}"/>
              </a:ext>
            </a:extLst>
          </p:cNvPr>
          <p:cNvSpPr>
            <a:spLocks noGrp="1"/>
          </p:cNvSpPr>
          <p:nvPr>
            <p:ph idx="1"/>
          </p:nvPr>
        </p:nvSpPr>
        <p:spPr>
          <a:xfrm>
            <a:off x="838200" y="1196752"/>
            <a:ext cx="10515600" cy="5254943"/>
          </a:xfrm>
        </p:spPr>
        <p:txBody>
          <a:bodyPr>
            <a:normAutofit fontScale="85000" lnSpcReduction="20000"/>
          </a:bodyPr>
          <a:lstStyle/>
          <a:p>
            <a:r>
              <a:rPr lang="en-US" dirty="0"/>
              <a:t>In present in </a:t>
            </a:r>
            <a:r>
              <a:rPr lang="en-US" dirty="0" smtClean="0"/>
              <a:t>world </a:t>
            </a:r>
            <a:r>
              <a:rPr lang="en-US" dirty="0"/>
              <a:t>there are around </a:t>
            </a:r>
            <a:r>
              <a:rPr lang="en-US" dirty="0" smtClean="0"/>
              <a:t>1 billion </a:t>
            </a:r>
            <a:r>
              <a:rPr lang="en-US" dirty="0"/>
              <a:t>people </a:t>
            </a:r>
            <a:r>
              <a:rPr lang="en-US" dirty="0" smtClean="0"/>
              <a:t>around 15% of the world’s population who </a:t>
            </a:r>
            <a:r>
              <a:rPr lang="en-US" dirty="0"/>
              <a:t>are physically challenged and suffering from varies challenges in the daily </a:t>
            </a:r>
            <a:r>
              <a:rPr lang="en-US" dirty="0" smtClean="0"/>
              <a:t>life.</a:t>
            </a:r>
          </a:p>
          <a:p>
            <a:r>
              <a:rPr lang="en-US" dirty="0"/>
              <a:t>Hence it is extremely essential to build a system for them so that they can move by themselves without need of any other persons intervention and live more happily and flexibly and be </a:t>
            </a:r>
            <a:r>
              <a:rPr lang="en-US" dirty="0" smtClean="0"/>
              <a:t>self dependent </a:t>
            </a:r>
            <a:r>
              <a:rPr lang="en-US" dirty="0"/>
              <a:t>for physical </a:t>
            </a:r>
            <a:r>
              <a:rPr lang="en-US" dirty="0" smtClean="0"/>
              <a:t>movement.</a:t>
            </a:r>
          </a:p>
          <a:p>
            <a:r>
              <a:rPr lang="en-US" dirty="0"/>
              <a:t>There are varies motion controlled wheelchairs present such as eye movement controlled wheelchair, joystick controlled wheelchair, voice controlled wheel chair, head motion controlled wheelchair, or even wheelchairs which are controlled by brain reading. </a:t>
            </a:r>
            <a:endParaRPr lang="en-US" dirty="0" smtClean="0"/>
          </a:p>
          <a:p>
            <a:r>
              <a:rPr lang="en-US" dirty="0"/>
              <a:t>But most of them have certain </a:t>
            </a:r>
            <a:r>
              <a:rPr lang="en-US" dirty="0" smtClean="0"/>
              <a:t>issues,</a:t>
            </a:r>
            <a:r>
              <a:rPr lang="en-IN" dirty="0"/>
              <a:t> To overcome </a:t>
            </a:r>
            <a:r>
              <a:rPr lang="en-IN" dirty="0" smtClean="0"/>
              <a:t>all </a:t>
            </a:r>
            <a:r>
              <a:rPr lang="en-US" dirty="0" smtClean="0"/>
              <a:t>that </a:t>
            </a:r>
            <a:r>
              <a:rPr lang="en-US" dirty="0"/>
              <a:t>issues we found that using hand gesture controlled wheelchair can be very useful and convenient in all the condition for the operator/ patient</a:t>
            </a:r>
            <a:r>
              <a:rPr lang="en-US" dirty="0" smtClean="0"/>
              <a:t>.</a:t>
            </a:r>
          </a:p>
          <a:p>
            <a:r>
              <a:rPr lang="en-US" dirty="0"/>
              <a:t>In this by moving wrist of the hand of patient to the right, left, top, down, wheelchair can be moved accordingly to the right, left, forward, and backward </a:t>
            </a:r>
            <a:r>
              <a:rPr lang="en-US" dirty="0" smtClean="0"/>
              <a:t>respectively.</a:t>
            </a:r>
            <a:endParaRPr lang="en-IN" dirty="0"/>
          </a:p>
        </p:txBody>
      </p:sp>
      <p:sp>
        <p:nvSpPr>
          <p:cNvPr id="4" name="Title 1">
            <a:extLst>
              <a:ext uri="{FF2B5EF4-FFF2-40B4-BE49-F238E27FC236}">
                <a16:creationId xmlns="" xmlns:a16="http://schemas.microsoft.com/office/drawing/2014/main" id="{8284DAD0-7436-45AF-8C08-171BA8A8DB3D}"/>
              </a:ext>
            </a:extLst>
          </p:cNvPr>
          <p:cNvSpPr txBox="1">
            <a:spLocks/>
          </p:cNvSpPr>
          <p:nvPr/>
        </p:nvSpPr>
        <p:spPr>
          <a:xfrm>
            <a:off x="838200" y="365125"/>
            <a:ext cx="10515600" cy="65595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FF0000"/>
                </a:solidFill>
              </a:rPr>
              <a:t>Introduction</a:t>
            </a:r>
          </a:p>
        </p:txBody>
      </p:sp>
    </p:spTree>
    <p:extLst>
      <p:ext uri="{BB962C8B-B14F-4D97-AF65-F5344CB8AC3E}">
        <p14:creationId xmlns:p14="http://schemas.microsoft.com/office/powerpoint/2010/main" val="401499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8CA323D-6385-4410-B4A7-D161862A7739}"/>
              </a:ext>
            </a:extLst>
          </p:cNvPr>
          <p:cNvSpPr>
            <a:spLocks noGrp="1"/>
          </p:cNvSpPr>
          <p:nvPr>
            <p:ph idx="1"/>
          </p:nvPr>
        </p:nvSpPr>
        <p:spPr>
          <a:xfrm>
            <a:off x="839416" y="1268760"/>
            <a:ext cx="10515600" cy="5094923"/>
          </a:xfrm>
        </p:spPr>
        <p:txBody>
          <a:bodyPr>
            <a:normAutofit lnSpcReduction="10000"/>
          </a:bodyPr>
          <a:lstStyle/>
          <a:p>
            <a:r>
              <a:rPr lang="en-US" dirty="0"/>
              <a:t>As we know if a person is physically challenged he or she needs some other person for their mobility and this results in the over dependency of the patient over there companion</a:t>
            </a:r>
            <a:r>
              <a:rPr lang="en-US" dirty="0" smtClean="0"/>
              <a:t>.</a:t>
            </a:r>
          </a:p>
          <a:p>
            <a:r>
              <a:rPr lang="en-US" dirty="0" smtClean="0"/>
              <a:t> </a:t>
            </a:r>
            <a:r>
              <a:rPr lang="en-US" dirty="0"/>
              <a:t>In this fast paced world everyone is busy in its own work due to this there are very few people in the world who can totally be with the patients all time and take care of them in order to bring independence in mobility of the patient we thought to design an automated wheelchair which can be controlled by the patient by itself through his/her hand gestures </a:t>
            </a:r>
            <a:endParaRPr lang="en-US" dirty="0" smtClean="0"/>
          </a:p>
          <a:p>
            <a:r>
              <a:rPr lang="en-US" dirty="0" smtClean="0"/>
              <a:t>In </a:t>
            </a:r>
            <a:r>
              <a:rPr lang="en-US" dirty="0"/>
              <a:t>this wheelchair the automation is not isolated as the luxurious thing it is to be beneficial for all common people so, how to reduce the physical strength used by old age and handicapped people to operate the wheelchair is paramount aim.</a:t>
            </a:r>
            <a:endParaRPr lang="en-IN" dirty="0"/>
          </a:p>
        </p:txBody>
      </p:sp>
      <p:sp>
        <p:nvSpPr>
          <p:cNvPr id="4" name="Title 1">
            <a:extLst>
              <a:ext uri="{FF2B5EF4-FFF2-40B4-BE49-F238E27FC236}">
                <a16:creationId xmlns="" xmlns:a16="http://schemas.microsoft.com/office/drawing/2014/main" id="{62F9CAA9-7B3A-4519-9C1C-CD66E11BA461}"/>
              </a:ext>
            </a:extLst>
          </p:cNvPr>
          <p:cNvSpPr>
            <a:spLocks noGrp="1"/>
          </p:cNvSpPr>
          <p:nvPr>
            <p:ph type="title"/>
          </p:nvPr>
        </p:nvSpPr>
        <p:spPr>
          <a:xfrm>
            <a:off x="839416" y="260648"/>
            <a:ext cx="10515600" cy="868681"/>
          </a:xfrm>
        </p:spPr>
        <p:txBody>
          <a:bodyPr>
            <a:normAutofit/>
          </a:bodyPr>
          <a:lstStyle/>
          <a:p>
            <a:r>
              <a:rPr lang="en-US" sz="4300" b="1" dirty="0">
                <a:solidFill>
                  <a:srgbClr val="FF0000"/>
                </a:solidFill>
              </a:rPr>
              <a:t>Origin of Problem Statement &amp; Motivation</a:t>
            </a:r>
          </a:p>
        </p:txBody>
      </p:sp>
    </p:spTree>
    <p:extLst>
      <p:ext uri="{BB962C8B-B14F-4D97-AF65-F5344CB8AC3E}">
        <p14:creationId xmlns:p14="http://schemas.microsoft.com/office/powerpoint/2010/main" val="192278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25DDB63-493A-4CD0-BC29-330E7C2429F1}"/>
              </a:ext>
            </a:extLst>
          </p:cNvPr>
          <p:cNvSpPr>
            <a:spLocks noGrp="1"/>
          </p:cNvSpPr>
          <p:nvPr>
            <p:ph type="title"/>
          </p:nvPr>
        </p:nvSpPr>
        <p:spPr>
          <a:xfrm>
            <a:off x="838200" y="365125"/>
            <a:ext cx="10515600" cy="655955"/>
          </a:xfrm>
        </p:spPr>
        <p:txBody>
          <a:bodyPr>
            <a:normAutofit fontScale="90000"/>
          </a:bodyPr>
          <a:lstStyle/>
          <a:p>
            <a:r>
              <a:rPr lang="en-IN" b="1" dirty="0">
                <a:solidFill>
                  <a:srgbClr val="FF0000"/>
                </a:solidFill>
              </a:rPr>
              <a:t>Literature Review</a:t>
            </a:r>
          </a:p>
        </p:txBody>
      </p:sp>
      <p:graphicFrame>
        <p:nvGraphicFramePr>
          <p:cNvPr id="6" name="Table 5">
            <a:extLst>
              <a:ext uri="{FF2B5EF4-FFF2-40B4-BE49-F238E27FC236}">
                <a16:creationId xmlns="" xmlns:a16="http://schemas.microsoft.com/office/drawing/2014/main" id="{5C37121C-9D89-4479-8EC2-B330125CE129}"/>
              </a:ext>
            </a:extLst>
          </p:cNvPr>
          <p:cNvGraphicFramePr>
            <a:graphicFrameLocks noGrp="1"/>
          </p:cNvGraphicFramePr>
          <p:nvPr>
            <p:extLst>
              <p:ext uri="{D42A27DB-BD31-4B8C-83A1-F6EECF244321}">
                <p14:modId xmlns:p14="http://schemas.microsoft.com/office/powerpoint/2010/main" val="1861297970"/>
              </p:ext>
            </p:extLst>
          </p:nvPr>
        </p:nvGraphicFramePr>
        <p:xfrm>
          <a:off x="421852" y="1109024"/>
          <a:ext cx="11348296" cy="5552694"/>
        </p:xfrm>
        <a:graphic>
          <a:graphicData uri="http://schemas.openxmlformats.org/drawingml/2006/table">
            <a:tbl>
              <a:tblPr firstRow="1" bandRow="1">
                <a:tableStyleId>{5940675A-B579-460E-94D1-54222C63F5DA}</a:tableStyleId>
              </a:tblPr>
              <a:tblGrid>
                <a:gridCol w="717720">
                  <a:extLst>
                    <a:ext uri="{9D8B030D-6E8A-4147-A177-3AD203B41FA5}">
                      <a16:colId xmlns="" xmlns:a16="http://schemas.microsoft.com/office/drawing/2014/main" val="20000"/>
                    </a:ext>
                  </a:extLst>
                </a:gridCol>
                <a:gridCol w="1973616">
                  <a:extLst>
                    <a:ext uri="{9D8B030D-6E8A-4147-A177-3AD203B41FA5}">
                      <a16:colId xmlns="" xmlns:a16="http://schemas.microsoft.com/office/drawing/2014/main" val="20001"/>
                    </a:ext>
                  </a:extLst>
                </a:gridCol>
                <a:gridCol w="1513106">
                  <a:extLst>
                    <a:ext uri="{9D8B030D-6E8A-4147-A177-3AD203B41FA5}">
                      <a16:colId xmlns="" xmlns:a16="http://schemas.microsoft.com/office/drawing/2014/main" val="20002"/>
                    </a:ext>
                  </a:extLst>
                </a:gridCol>
                <a:gridCol w="2516361">
                  <a:extLst>
                    <a:ext uri="{9D8B030D-6E8A-4147-A177-3AD203B41FA5}">
                      <a16:colId xmlns="" xmlns:a16="http://schemas.microsoft.com/office/drawing/2014/main" val="20003"/>
                    </a:ext>
                  </a:extLst>
                </a:gridCol>
                <a:gridCol w="4627493">
                  <a:extLst>
                    <a:ext uri="{9D8B030D-6E8A-4147-A177-3AD203B41FA5}">
                      <a16:colId xmlns="" xmlns:a16="http://schemas.microsoft.com/office/drawing/2014/main" val="2345215368"/>
                    </a:ext>
                  </a:extLst>
                </a:gridCol>
              </a:tblGrid>
              <a:tr h="819870">
                <a:tc>
                  <a:txBody>
                    <a:bodyPr/>
                    <a:lstStyle/>
                    <a:p>
                      <a:pPr algn="ctr"/>
                      <a:r>
                        <a:rPr lang="en-US" sz="1600" dirty="0"/>
                        <a:t>Sr. No</a:t>
                      </a:r>
                      <a:endParaRPr lang="en-IN" sz="1600" dirty="0"/>
                    </a:p>
                  </a:txBody>
                  <a:tcPr marL="191066" marR="191066" marT="72009" marB="72009"/>
                </a:tc>
                <a:tc>
                  <a:txBody>
                    <a:bodyPr/>
                    <a:lstStyle/>
                    <a:p>
                      <a:pPr algn="ctr"/>
                      <a:r>
                        <a:rPr lang="en-US" sz="1600" dirty="0"/>
                        <a:t>Research</a:t>
                      </a:r>
                      <a:r>
                        <a:rPr lang="en-US" sz="1600" baseline="0" dirty="0"/>
                        <a:t> Paper Title and Publication Details</a:t>
                      </a:r>
                      <a:endParaRPr lang="en-IN" sz="1600" dirty="0"/>
                    </a:p>
                  </a:txBody>
                  <a:tcPr marL="191066" marR="191066" marT="72009" marB="720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a:t>Authors</a:t>
                      </a:r>
                    </a:p>
                    <a:p>
                      <a:pPr algn="ctr"/>
                      <a:endParaRPr lang="en-IN" sz="1600" dirty="0"/>
                    </a:p>
                  </a:txBody>
                  <a:tcPr marL="191066" marR="191066" marT="72009" marB="72009"/>
                </a:tc>
                <a:tc>
                  <a:txBody>
                    <a:bodyPr/>
                    <a:lstStyle/>
                    <a:p>
                      <a:pPr algn="ctr"/>
                      <a:r>
                        <a:rPr lang="en-US" sz="1600" dirty="0"/>
                        <a:t>Methodology</a:t>
                      </a:r>
                      <a:endParaRPr lang="en-IN" sz="1600" dirty="0"/>
                    </a:p>
                  </a:txBody>
                  <a:tcPr marL="191066" marR="191066" marT="72009" marB="72009"/>
                </a:tc>
                <a:tc>
                  <a:txBody>
                    <a:bodyPr/>
                    <a:lstStyle/>
                    <a:p>
                      <a:pPr algn="ctr"/>
                      <a:r>
                        <a:rPr lang="en-IN" sz="1600" dirty="0"/>
                        <a:t>Results/Conclusion &amp; Discussion</a:t>
                      </a:r>
                    </a:p>
                  </a:txBody>
                  <a:tcPr marL="191066" marR="191066" marT="72009" marB="72009"/>
                </a:tc>
                <a:extLst>
                  <a:ext uri="{0D108BD9-81ED-4DB2-BD59-A6C34878D82A}">
                    <a16:rowId xmlns="" xmlns:a16="http://schemas.microsoft.com/office/drawing/2014/main" val="10000"/>
                  </a:ext>
                </a:extLst>
              </a:tr>
              <a:tr h="477924">
                <a:tc>
                  <a:txBody>
                    <a:bodyPr/>
                    <a:lstStyle/>
                    <a:p>
                      <a:r>
                        <a:rPr lang="en-US" sz="1600" dirty="0"/>
                        <a:t>1</a:t>
                      </a:r>
                      <a:endParaRPr lang="en-IN" sz="1600" dirty="0"/>
                    </a:p>
                  </a:txBody>
                  <a:tcPr marL="191066" marR="191066" marT="72009" marB="72009"/>
                </a:tc>
                <a:tc>
                  <a:txBody>
                    <a:bodyPr/>
                    <a:lstStyle/>
                    <a:p>
                      <a:r>
                        <a:rPr lang="en-IN" sz="1600" dirty="0" smtClean="0"/>
                        <a:t>“Wireless head gesture controlled wheelchair for disabled person.” IEEE humanitarian technology</a:t>
                      </a:r>
                      <a:r>
                        <a:rPr lang="en-IN" sz="1600" baseline="0" dirty="0" smtClean="0"/>
                        <a:t> </a:t>
                      </a:r>
                      <a:r>
                        <a:rPr lang="en-IN" sz="1600" dirty="0" smtClean="0"/>
                        <a:t>conference December 2017</a:t>
                      </a:r>
                      <a:endParaRPr lang="en-IN" sz="1600" dirty="0"/>
                    </a:p>
                  </a:txBody>
                  <a:tcPr marL="191066" marR="191066" marT="72009" marB="72009"/>
                </a:tc>
                <a:tc>
                  <a:txBody>
                    <a:bodyPr/>
                    <a:lstStyle/>
                    <a:p>
                      <a:r>
                        <a:rPr lang="en-IN" sz="1600" dirty="0" err="1" smtClean="0"/>
                        <a:t>Shayban</a:t>
                      </a:r>
                      <a:endParaRPr lang="en-IN" sz="1600" dirty="0" smtClean="0"/>
                    </a:p>
                    <a:p>
                      <a:r>
                        <a:rPr lang="en-IN" sz="1600" dirty="0" err="1" smtClean="0"/>
                        <a:t>Nasif</a:t>
                      </a:r>
                      <a:r>
                        <a:rPr lang="en-IN" sz="1600" dirty="0" smtClean="0"/>
                        <a:t>, </a:t>
                      </a:r>
                      <a:r>
                        <a:rPr lang="en-IN" sz="1600" dirty="0" err="1" smtClean="0"/>
                        <a:t>MuhammedAbdul</a:t>
                      </a:r>
                      <a:r>
                        <a:rPr lang="en-IN" sz="1600" dirty="0" smtClean="0"/>
                        <a:t> ,</a:t>
                      </a:r>
                    </a:p>
                    <a:p>
                      <a:r>
                        <a:rPr lang="en-IN" sz="1600" dirty="0" err="1" smtClean="0"/>
                        <a:t>Goffar</a:t>
                      </a:r>
                      <a:r>
                        <a:rPr lang="en-IN" sz="1600" dirty="0" smtClean="0"/>
                        <a:t> khan </a:t>
                      </a:r>
                      <a:endParaRPr lang="en-IN" sz="1600" b="0" dirty="0"/>
                    </a:p>
                  </a:txBody>
                  <a:tcPr marL="191066" marR="191066" marT="72009" marB="72009"/>
                </a:tc>
                <a:tc>
                  <a:txBody>
                    <a:bodyPr/>
                    <a:lstStyle/>
                    <a:p>
                      <a:r>
                        <a:rPr lang="en-US" sz="1600" dirty="0" smtClean="0"/>
                        <a:t>There is transmitter</a:t>
                      </a:r>
                      <a:r>
                        <a:rPr lang="en-US" sz="1600" baseline="0" dirty="0" smtClean="0"/>
                        <a:t> circuit at the  head cap which detect motion of the head and then transmit it to the receiver and then receiver works accordingly.</a:t>
                      </a:r>
                      <a:endParaRPr lang="en-IN" sz="1600" dirty="0"/>
                    </a:p>
                  </a:txBody>
                  <a:tcPr marL="191066" marR="191066" marT="72009" marB="72009"/>
                </a:tc>
                <a:tc>
                  <a:txBody>
                    <a:bodyPr/>
                    <a:lstStyle/>
                    <a:p>
                      <a:r>
                        <a:rPr lang="en-US" sz="1600" dirty="0" smtClean="0"/>
                        <a:t>Here they have demonstrated the  wheelchair</a:t>
                      </a:r>
                      <a:r>
                        <a:rPr lang="en-US" sz="1600" baseline="0" dirty="0" smtClean="0"/>
                        <a:t> which can be controlled using head  gesture, which is cost effective , wireless connection between  the transmitter fitted on the head  and the receiver makes it use very simple and comfortable. </a:t>
                      </a:r>
                      <a:endParaRPr lang="en-IN" sz="1600" dirty="0"/>
                    </a:p>
                  </a:txBody>
                  <a:tcPr marL="191066" marR="191066" marT="72009" marB="72009"/>
                </a:tc>
                <a:extLst>
                  <a:ext uri="{0D108BD9-81ED-4DB2-BD59-A6C34878D82A}">
                    <a16:rowId xmlns="" xmlns:a16="http://schemas.microsoft.com/office/drawing/2014/main" val="10001"/>
                  </a:ext>
                </a:extLst>
              </a:tr>
              <a:tr h="580005">
                <a:tc>
                  <a:txBody>
                    <a:bodyPr/>
                    <a:lstStyle/>
                    <a:p>
                      <a:r>
                        <a:rPr lang="en-US" sz="1600" dirty="0"/>
                        <a:t>2</a:t>
                      </a:r>
                      <a:endParaRPr lang="en-IN" sz="1600" dirty="0"/>
                    </a:p>
                  </a:txBody>
                  <a:tcPr marL="191066" marR="191066" marT="72009" marB="72009"/>
                </a:tc>
                <a:tc>
                  <a:txBody>
                    <a:bodyPr/>
                    <a:lstStyle/>
                    <a:p>
                      <a:r>
                        <a:rPr lang="en-US" sz="1600" dirty="0" smtClean="0"/>
                        <a:t>“Hand Gesture Based Wheelchair Movement Control for Disabled person Using MEMS”. Et al int. Journal of Engineering Research and application , 2014</a:t>
                      </a:r>
                      <a:endParaRPr lang="en-IN" sz="1600" dirty="0"/>
                    </a:p>
                  </a:txBody>
                  <a:tcPr marL="191066" marR="191066" marT="72009" marB="72009"/>
                </a:tc>
                <a:tc>
                  <a:txBody>
                    <a:bodyPr/>
                    <a:lstStyle/>
                    <a:p>
                      <a:r>
                        <a:rPr lang="en-IN" sz="1600" dirty="0" smtClean="0"/>
                        <a:t>Prof  Vishal V. </a:t>
                      </a:r>
                      <a:r>
                        <a:rPr lang="en-IN" sz="1600" dirty="0" err="1" smtClean="0"/>
                        <a:t>Pande</a:t>
                      </a:r>
                      <a:endParaRPr lang="en-IN" sz="1600" b="0" dirty="0"/>
                    </a:p>
                  </a:txBody>
                  <a:tcPr marL="191066" marR="191066" marT="72009" marB="72009"/>
                </a:tc>
                <a:tc>
                  <a:txBody>
                    <a:bodyPr/>
                    <a:lstStyle/>
                    <a:p>
                      <a:r>
                        <a:rPr lang="en-US" sz="1600" dirty="0" smtClean="0"/>
                        <a:t>At the transmitter</a:t>
                      </a:r>
                      <a:r>
                        <a:rPr lang="en-US" sz="1600" baseline="0" dirty="0" smtClean="0"/>
                        <a:t> circuit they have used  MEMS Accelerometer sensor to  sense the hand motion and </a:t>
                      </a:r>
                      <a:r>
                        <a:rPr lang="en-US" sz="1600" baseline="0" dirty="0" err="1" smtClean="0"/>
                        <a:t>and</a:t>
                      </a:r>
                      <a:r>
                        <a:rPr lang="en-US" sz="1600" baseline="0" dirty="0" smtClean="0"/>
                        <a:t> uses H Bridge driver at the  receiver to  control  the movement of the motor.</a:t>
                      </a:r>
                      <a:endParaRPr lang="en-IN" sz="1600" dirty="0"/>
                    </a:p>
                  </a:txBody>
                  <a:tcPr marL="191066" marR="191066" marT="72009" marB="72009"/>
                </a:tc>
                <a:tc>
                  <a:txBody>
                    <a:bodyPr/>
                    <a:lstStyle/>
                    <a:p>
                      <a:r>
                        <a:rPr lang="en-US" sz="1600" dirty="0" smtClean="0"/>
                        <a:t>They</a:t>
                      </a:r>
                      <a:r>
                        <a:rPr lang="en-US" sz="1600" baseline="0" dirty="0" smtClean="0"/>
                        <a:t> have build hand gesture controlled wheelchair using MEMS ACCELEROMETER SENSOR, which makes it user  friendly  than other technology.</a:t>
                      </a:r>
                      <a:endParaRPr lang="en-IN" sz="1600" dirty="0"/>
                    </a:p>
                  </a:txBody>
                  <a:tcPr marL="191066" marR="191066" marT="72009" marB="72009"/>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730342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64900518"/>
              </p:ext>
            </p:extLst>
          </p:nvPr>
        </p:nvGraphicFramePr>
        <p:xfrm>
          <a:off x="623392" y="404664"/>
          <a:ext cx="10731624" cy="6252160"/>
        </p:xfrm>
        <a:graphic>
          <a:graphicData uri="http://schemas.openxmlformats.org/drawingml/2006/table">
            <a:tbl>
              <a:tblPr firstRow="1" bandRow="1">
                <a:tableStyleId>{5940675A-B579-460E-94D1-54222C63F5DA}</a:tableStyleId>
              </a:tblPr>
              <a:tblGrid>
                <a:gridCol w="576064"/>
                <a:gridCol w="3024336"/>
                <a:gridCol w="2016224"/>
                <a:gridCol w="2088232"/>
                <a:gridCol w="3026768"/>
              </a:tblGrid>
              <a:tr h="886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  Sr. No</a:t>
                      </a:r>
                      <a:endParaRPr lang="en-IN"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Research</a:t>
                      </a:r>
                      <a:r>
                        <a:rPr lang="en-US" sz="1800" baseline="0" dirty="0" smtClean="0"/>
                        <a:t> Paper Title and Publication Details</a:t>
                      </a:r>
                      <a:endParaRPr lang="en-IN"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       Authors</a:t>
                      </a:r>
                    </a:p>
                    <a:p>
                      <a:endParaRPr lang="en-IN"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    Methodology</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Results/Conclusion &amp; Discussion</a:t>
                      </a:r>
                    </a:p>
                    <a:p>
                      <a:endParaRPr lang="en-IN" dirty="0"/>
                    </a:p>
                  </a:txBody>
                  <a:tcPr/>
                </a:tc>
              </a:tr>
              <a:tr h="1687375">
                <a:tc>
                  <a:txBody>
                    <a:bodyPr/>
                    <a:lstStyle/>
                    <a:p>
                      <a:r>
                        <a:rPr lang="en-US" dirty="0" smtClean="0"/>
                        <a:t>3.</a:t>
                      </a:r>
                      <a:endParaRPr lang="en-IN" dirty="0"/>
                    </a:p>
                  </a:txBody>
                  <a:tcPr/>
                </a:tc>
                <a:tc>
                  <a:txBody>
                    <a:bodyPr/>
                    <a:lstStyle/>
                    <a:p>
                      <a:r>
                        <a:rPr lang="en-US" dirty="0" smtClean="0"/>
                        <a:t>“Hand gesture controlled wheelchair” international journal of scientific and technology research volume 5, issue 04, April 2016. </a:t>
                      </a:r>
                      <a:endParaRPr lang="en-IN" dirty="0"/>
                    </a:p>
                  </a:txBody>
                  <a:tcPr/>
                </a:tc>
                <a:tc>
                  <a:txBody>
                    <a:bodyPr/>
                    <a:lstStyle/>
                    <a:p>
                      <a:r>
                        <a:rPr lang="en-IN" dirty="0" err="1" smtClean="0"/>
                        <a:t>Pushpendra</a:t>
                      </a:r>
                      <a:r>
                        <a:rPr lang="en-IN" dirty="0" smtClean="0"/>
                        <a:t>  </a:t>
                      </a:r>
                      <a:r>
                        <a:rPr lang="en-IN" dirty="0" err="1" smtClean="0"/>
                        <a:t>jha</a:t>
                      </a:r>
                      <a:r>
                        <a:rPr lang="en-IN" dirty="0" smtClean="0"/>
                        <a:t>.</a:t>
                      </a:r>
                      <a:endParaRPr lang="en-IN" dirty="0"/>
                    </a:p>
                  </a:txBody>
                  <a:tcPr/>
                </a:tc>
                <a:tc>
                  <a:txBody>
                    <a:bodyPr/>
                    <a:lstStyle/>
                    <a:p>
                      <a:r>
                        <a:rPr lang="en-US" dirty="0" smtClean="0"/>
                        <a:t>Here  they have used permanent magnet DC motor at</a:t>
                      </a:r>
                      <a:r>
                        <a:rPr lang="en-US" baseline="0" dirty="0" smtClean="0"/>
                        <a:t> he receiver  circuit with ADXL sensor at the receiver</a:t>
                      </a:r>
                      <a:endParaRPr lang="en-IN" dirty="0"/>
                    </a:p>
                  </a:txBody>
                  <a:tcPr/>
                </a:tc>
                <a:tc>
                  <a:txBody>
                    <a:bodyPr/>
                    <a:lstStyle/>
                    <a:p>
                      <a:r>
                        <a:rPr lang="en-US" dirty="0" smtClean="0"/>
                        <a:t>They</a:t>
                      </a:r>
                      <a:r>
                        <a:rPr lang="en-US" baseline="0" dirty="0" smtClean="0"/>
                        <a:t> have build the hand gesture controlled wheelchair which can </a:t>
                      </a:r>
                      <a:r>
                        <a:rPr lang="en-US" baseline="0" dirty="0" err="1" smtClean="0"/>
                        <a:t>carr</a:t>
                      </a:r>
                      <a:r>
                        <a:rPr lang="en-US" baseline="0" dirty="0" smtClean="0"/>
                        <a:t> y 110kg of </a:t>
                      </a:r>
                      <a:r>
                        <a:rPr lang="en-US" baseline="0" dirty="0" err="1" smtClean="0"/>
                        <a:t>weigtht</a:t>
                      </a:r>
                      <a:r>
                        <a:rPr lang="en-US" baseline="0" dirty="0" smtClean="0"/>
                        <a:t>. </a:t>
                      </a:r>
                      <a:endParaRPr lang="en-IN" dirty="0"/>
                    </a:p>
                  </a:txBody>
                  <a:tcPr/>
                </a:tc>
              </a:tr>
              <a:tr h="1440160">
                <a:tc>
                  <a:txBody>
                    <a:bodyPr/>
                    <a:lstStyle/>
                    <a:p>
                      <a:r>
                        <a:rPr lang="en-US" dirty="0" smtClean="0"/>
                        <a:t>4.</a:t>
                      </a:r>
                      <a:endParaRPr lang="en-IN" dirty="0"/>
                    </a:p>
                  </a:txBody>
                  <a:tcPr/>
                </a:tc>
                <a:tc>
                  <a:txBody>
                    <a:bodyPr/>
                    <a:lstStyle/>
                    <a:p>
                      <a:r>
                        <a:rPr lang="en-US" dirty="0" smtClean="0"/>
                        <a:t>Design of a low cost hand gesture controlled automated wheelchair.” IEEE Region 10 Symposium, </a:t>
                      </a:r>
                      <a:r>
                        <a:rPr lang="en-US" dirty="0" err="1" smtClean="0"/>
                        <a:t>june</a:t>
                      </a:r>
                      <a:r>
                        <a:rPr lang="en-US" dirty="0" smtClean="0"/>
                        <a:t> 2020. </a:t>
                      </a:r>
                      <a:endParaRPr lang="en-IN" dirty="0"/>
                    </a:p>
                  </a:txBody>
                  <a:tcPr/>
                </a:tc>
                <a:tc>
                  <a:txBody>
                    <a:bodyPr/>
                    <a:lstStyle/>
                    <a:p>
                      <a:r>
                        <a:rPr lang="en-IN" dirty="0" err="1" smtClean="0"/>
                        <a:t>Mufrath</a:t>
                      </a:r>
                      <a:r>
                        <a:rPr lang="en-IN" dirty="0" smtClean="0"/>
                        <a:t>,</a:t>
                      </a:r>
                    </a:p>
                    <a:p>
                      <a:r>
                        <a:rPr lang="en-IN" dirty="0" err="1" smtClean="0"/>
                        <a:t>Mahmood</a:t>
                      </a:r>
                      <a:r>
                        <a:rPr lang="en-IN" dirty="0" smtClean="0"/>
                        <a:t>, </a:t>
                      </a:r>
                      <a:r>
                        <a:rPr lang="en-IN" dirty="0" err="1" smtClean="0"/>
                        <a:t>Md.Fahim</a:t>
                      </a:r>
                      <a:r>
                        <a:rPr lang="en-IN" dirty="0" smtClean="0"/>
                        <a:t> </a:t>
                      </a:r>
                      <a:r>
                        <a:rPr lang="en-IN" dirty="0" err="1" smtClean="0"/>
                        <a:t>Rizwan</a:t>
                      </a:r>
                      <a:r>
                        <a:rPr lang="en-IN" dirty="0" smtClean="0"/>
                        <a:t>,</a:t>
                      </a:r>
                    </a:p>
                    <a:p>
                      <a:r>
                        <a:rPr lang="en-IN" dirty="0" err="1" smtClean="0"/>
                        <a:t>Masuma</a:t>
                      </a:r>
                      <a:r>
                        <a:rPr lang="en-IN" dirty="0" smtClean="0"/>
                        <a:t> Sultana</a:t>
                      </a:r>
                      <a:endParaRPr lang="en-IN" dirty="0"/>
                    </a:p>
                  </a:txBody>
                  <a:tcPr/>
                </a:tc>
                <a:tc>
                  <a:txBody>
                    <a:bodyPr/>
                    <a:lstStyle/>
                    <a:p>
                      <a:r>
                        <a:rPr lang="en-US" baseline="0" dirty="0" smtClean="0"/>
                        <a:t>MPU6050 as sensor at the transmitter along with GPS enabled feature</a:t>
                      </a:r>
                      <a:endParaRPr lang="en-IN" dirty="0"/>
                    </a:p>
                  </a:txBody>
                  <a:tcPr/>
                </a:tc>
                <a:tc>
                  <a:txBody>
                    <a:bodyPr/>
                    <a:lstStyle/>
                    <a:p>
                      <a:r>
                        <a:rPr lang="en-US" dirty="0" smtClean="0"/>
                        <a:t>This proposed</a:t>
                      </a:r>
                      <a:r>
                        <a:rPr lang="en-US" baseline="0" dirty="0" smtClean="0"/>
                        <a:t>  prototype wheelchair is an automated wheelchair uses  hand  gesture to control movement</a:t>
                      </a:r>
                      <a:endParaRPr lang="en-IN" dirty="0"/>
                    </a:p>
                  </a:txBody>
                  <a:tcPr/>
                </a:tc>
              </a:tr>
              <a:tr h="2160240">
                <a:tc>
                  <a:txBody>
                    <a:bodyPr/>
                    <a:lstStyle/>
                    <a:p>
                      <a:r>
                        <a:rPr lang="en-US" dirty="0" smtClean="0"/>
                        <a:t>5</a:t>
                      </a:r>
                      <a:endParaRPr lang="en-IN" dirty="0"/>
                    </a:p>
                  </a:txBody>
                  <a:tcPr/>
                </a:tc>
                <a:tc>
                  <a:txBody>
                    <a:bodyPr/>
                    <a:lstStyle/>
                    <a:p>
                      <a:r>
                        <a:rPr lang="en-US" dirty="0" smtClean="0"/>
                        <a:t>“Hand Gesture Controlled Wheelchair” IRJET International Research Journal of </a:t>
                      </a:r>
                      <a:r>
                        <a:rPr lang="en-US" dirty="0" err="1" smtClean="0"/>
                        <a:t>Engineeirng</a:t>
                      </a:r>
                      <a:r>
                        <a:rPr lang="en-US" dirty="0" smtClean="0"/>
                        <a:t> and technology Volume -07 Issue- 07 July 2020.</a:t>
                      </a:r>
                      <a:endParaRPr lang="en-IN" dirty="0"/>
                    </a:p>
                  </a:txBody>
                  <a:tcPr/>
                </a:tc>
                <a:tc>
                  <a:txBody>
                    <a:bodyPr/>
                    <a:lstStyle/>
                    <a:p>
                      <a:r>
                        <a:rPr lang="en-IN" dirty="0" err="1" smtClean="0"/>
                        <a:t>Krunal</a:t>
                      </a:r>
                      <a:r>
                        <a:rPr lang="en-IN" dirty="0" smtClean="0"/>
                        <a:t> </a:t>
                      </a:r>
                      <a:r>
                        <a:rPr lang="en-IN" dirty="0" err="1" smtClean="0"/>
                        <a:t>Bansod</a:t>
                      </a:r>
                      <a:r>
                        <a:rPr lang="en-IN" dirty="0" smtClean="0"/>
                        <a:t>, </a:t>
                      </a:r>
                      <a:r>
                        <a:rPr lang="en-IN" dirty="0" err="1" smtClean="0"/>
                        <a:t>kushal</a:t>
                      </a:r>
                      <a:r>
                        <a:rPr lang="en-IN" dirty="0" smtClean="0"/>
                        <a:t> </a:t>
                      </a:r>
                      <a:r>
                        <a:rPr lang="en-IN" dirty="0" err="1" smtClean="0"/>
                        <a:t>Asarkar</a:t>
                      </a:r>
                      <a:r>
                        <a:rPr lang="en-IN" dirty="0" smtClean="0"/>
                        <a:t>, </a:t>
                      </a:r>
                      <a:r>
                        <a:rPr lang="en-IN" dirty="0" err="1" smtClean="0"/>
                        <a:t>Mandar</a:t>
                      </a:r>
                      <a:r>
                        <a:rPr lang="en-IN" dirty="0" smtClean="0"/>
                        <a:t> </a:t>
                      </a:r>
                      <a:r>
                        <a:rPr lang="en-IN" dirty="0" err="1" smtClean="0"/>
                        <a:t>topre</a:t>
                      </a:r>
                      <a:r>
                        <a:rPr lang="en-IN" dirty="0" smtClean="0"/>
                        <a:t>, </a:t>
                      </a:r>
                      <a:r>
                        <a:rPr lang="en-IN" dirty="0" err="1" smtClean="0"/>
                        <a:t>vikrant</a:t>
                      </a:r>
                      <a:r>
                        <a:rPr lang="en-IN" dirty="0" smtClean="0"/>
                        <a:t> raj</a:t>
                      </a:r>
                      <a:endParaRPr lang="en-IN" dirty="0"/>
                    </a:p>
                  </a:txBody>
                  <a:tcPr/>
                </a:tc>
                <a:tc>
                  <a:txBody>
                    <a:bodyPr/>
                    <a:lstStyle/>
                    <a:p>
                      <a:r>
                        <a:rPr lang="en-US" dirty="0" smtClean="0"/>
                        <a:t>Along with all </a:t>
                      </a:r>
                      <a:r>
                        <a:rPr lang="en-US" baseline="0" dirty="0" smtClean="0"/>
                        <a:t> the transmitter and receiver circuit, they have implemented emergency switch  with ultrasonic sensor as well.</a:t>
                      </a:r>
                      <a:endParaRPr lang="en-IN" dirty="0"/>
                    </a:p>
                  </a:txBody>
                  <a:tcPr/>
                </a:tc>
                <a:tc>
                  <a:txBody>
                    <a:bodyPr/>
                    <a:lstStyle/>
                    <a:p>
                      <a:r>
                        <a:rPr lang="en-US" dirty="0" smtClean="0"/>
                        <a:t>The</a:t>
                      </a:r>
                      <a:r>
                        <a:rPr lang="en-US" baseline="0" dirty="0" smtClean="0"/>
                        <a:t> Wheelchair  s fully automated and reduces the effort and the physical strength of the disabled person, if anyone have its own wheelchair   then automation can be implemented in it also.</a:t>
                      </a:r>
                      <a:endParaRPr lang="en-IN" dirty="0"/>
                    </a:p>
                  </a:txBody>
                  <a:tcPr/>
                </a:tc>
              </a:tr>
            </a:tbl>
          </a:graphicData>
        </a:graphic>
      </p:graphicFrame>
    </p:spTree>
    <p:extLst>
      <p:ext uri="{BB962C8B-B14F-4D97-AF65-F5344CB8AC3E}">
        <p14:creationId xmlns:p14="http://schemas.microsoft.com/office/powerpoint/2010/main" val="311080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6235DCD-6FFC-4024-BA3D-190E111B4312}"/>
              </a:ext>
            </a:extLst>
          </p:cNvPr>
          <p:cNvSpPr>
            <a:spLocks noGrp="1"/>
          </p:cNvSpPr>
          <p:nvPr>
            <p:ph idx="1"/>
          </p:nvPr>
        </p:nvSpPr>
        <p:spPr>
          <a:xfrm>
            <a:off x="695400" y="1124744"/>
            <a:ext cx="10515600" cy="5209223"/>
          </a:xfrm>
        </p:spPr>
        <p:txBody>
          <a:bodyPr/>
          <a:lstStyle/>
          <a:p>
            <a:r>
              <a:rPr lang="en-US" dirty="0"/>
              <a:t>To make physically challenged people independent for there </a:t>
            </a:r>
            <a:r>
              <a:rPr lang="en-US" dirty="0" smtClean="0"/>
              <a:t>mobility</a:t>
            </a:r>
          </a:p>
          <a:p>
            <a:r>
              <a:rPr lang="en-US" dirty="0"/>
              <a:t>To demonstrate cost efficient and user friendly solution for </a:t>
            </a:r>
            <a:r>
              <a:rPr lang="en-US" dirty="0" smtClean="0"/>
              <a:t>problem</a:t>
            </a:r>
          </a:p>
          <a:p>
            <a:r>
              <a:rPr lang="en-US" dirty="0"/>
              <a:t>To reduce the efforts of disabled person.</a:t>
            </a:r>
            <a:endParaRPr lang="en-IN" dirty="0"/>
          </a:p>
        </p:txBody>
      </p:sp>
      <p:sp>
        <p:nvSpPr>
          <p:cNvPr id="4" name="Title 1">
            <a:extLst>
              <a:ext uri="{FF2B5EF4-FFF2-40B4-BE49-F238E27FC236}">
                <a16:creationId xmlns="" xmlns:a16="http://schemas.microsoft.com/office/drawing/2014/main" id="{3764D859-B199-415C-AFA9-A9CB2FFA80FF}"/>
              </a:ext>
            </a:extLst>
          </p:cNvPr>
          <p:cNvSpPr>
            <a:spLocks noGrp="1"/>
          </p:cNvSpPr>
          <p:nvPr>
            <p:ph type="title"/>
          </p:nvPr>
        </p:nvSpPr>
        <p:spPr>
          <a:xfrm>
            <a:off x="838200" y="365125"/>
            <a:ext cx="10515600" cy="655955"/>
          </a:xfrm>
        </p:spPr>
        <p:txBody>
          <a:bodyPr>
            <a:normAutofit fontScale="90000"/>
          </a:bodyPr>
          <a:lstStyle/>
          <a:p>
            <a:r>
              <a:rPr lang="en-IN" b="1" dirty="0">
                <a:solidFill>
                  <a:srgbClr val="FF0000"/>
                </a:solidFill>
              </a:rPr>
              <a:t>Objectives</a:t>
            </a:r>
          </a:p>
        </p:txBody>
      </p:sp>
    </p:spTree>
    <p:extLst>
      <p:ext uri="{BB962C8B-B14F-4D97-AF65-F5344CB8AC3E}">
        <p14:creationId xmlns:p14="http://schemas.microsoft.com/office/powerpoint/2010/main" val="253033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C5D5492-0908-45E1-A7FD-011C208831DC}"/>
              </a:ext>
            </a:extLst>
          </p:cNvPr>
          <p:cNvSpPr>
            <a:spLocks noGrp="1"/>
          </p:cNvSpPr>
          <p:nvPr>
            <p:ph type="title"/>
          </p:nvPr>
        </p:nvSpPr>
        <p:spPr/>
        <p:txBody>
          <a:bodyPr>
            <a:normAutofit/>
          </a:bodyPr>
          <a:lstStyle/>
          <a:p>
            <a:r>
              <a:rPr lang="en-IN" b="1" dirty="0">
                <a:solidFill>
                  <a:srgbClr val="FF0000"/>
                </a:solidFill>
              </a:rPr>
              <a:t>Block Diagram</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2666408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2CD359-2194-4751-B72C-BFAEAEA71071}"/>
              </a:ext>
            </a:extLst>
          </p:cNvPr>
          <p:cNvSpPr>
            <a:spLocks noGrp="1"/>
          </p:cNvSpPr>
          <p:nvPr>
            <p:ph idx="1"/>
          </p:nvPr>
        </p:nvSpPr>
        <p:spPr>
          <a:xfrm>
            <a:off x="838200" y="1173480"/>
            <a:ext cx="10515600" cy="5003483"/>
          </a:xfrm>
        </p:spPr>
        <p:txBody>
          <a:bodyPr>
            <a:normAutofit fontScale="92500" lnSpcReduction="20000"/>
          </a:bodyPr>
          <a:lstStyle/>
          <a:p>
            <a:r>
              <a:rPr lang="en-US" dirty="0"/>
              <a:t>As patient moves there hand it is detected by the sensor present at the transmitter circuit it is accelerometer sensor who do it all, but this signal is analog which is then fed into the analog pin of the </a:t>
            </a:r>
            <a:r>
              <a:rPr lang="en-US" dirty="0" err="1"/>
              <a:t>Arduino</a:t>
            </a:r>
            <a:r>
              <a:rPr lang="en-US" dirty="0"/>
              <a:t> NANO and analog to digital converter present in the </a:t>
            </a:r>
            <a:r>
              <a:rPr lang="en-US" dirty="0" err="1"/>
              <a:t>Arduino</a:t>
            </a:r>
            <a:r>
              <a:rPr lang="en-US" dirty="0"/>
              <a:t> NANO converters it to the digital signal and then process it then after this by encoding the signal it is transmitted toward receiver circuit present at the wheelchair through the </a:t>
            </a:r>
            <a:r>
              <a:rPr lang="en-US" dirty="0" smtClean="0"/>
              <a:t>transmitter</a:t>
            </a:r>
          </a:p>
          <a:p>
            <a:r>
              <a:rPr lang="en-US" dirty="0"/>
              <a:t>Now at the receiver side decoder decodes the signal and then fed into the </a:t>
            </a:r>
            <a:r>
              <a:rPr lang="en-US" dirty="0" err="1"/>
              <a:t>Arduino</a:t>
            </a:r>
            <a:r>
              <a:rPr lang="en-US" dirty="0"/>
              <a:t> UNO </a:t>
            </a:r>
            <a:r>
              <a:rPr lang="en-US" dirty="0" err="1"/>
              <a:t>similiarly</a:t>
            </a:r>
            <a:r>
              <a:rPr lang="en-US" dirty="0"/>
              <a:t> there are two more inputs for the </a:t>
            </a:r>
            <a:r>
              <a:rPr lang="en-US" dirty="0" err="1"/>
              <a:t>Arduino</a:t>
            </a:r>
            <a:r>
              <a:rPr lang="en-US" dirty="0"/>
              <a:t> UNO present one is ultrasonic sensor and second one is emergency switch(button). If there is a obstacle present then it is detected by the ultrasonic sensor and fed to the </a:t>
            </a:r>
            <a:r>
              <a:rPr lang="en-US" dirty="0" err="1" smtClean="0"/>
              <a:t>Arduino</a:t>
            </a:r>
            <a:r>
              <a:rPr lang="en-US" dirty="0" smtClean="0"/>
              <a:t> </a:t>
            </a:r>
            <a:r>
              <a:rPr lang="en-US" dirty="0"/>
              <a:t>UNO and then </a:t>
            </a:r>
            <a:r>
              <a:rPr lang="en-US" dirty="0" err="1" smtClean="0"/>
              <a:t>Arduino</a:t>
            </a:r>
            <a:r>
              <a:rPr lang="en-US" dirty="0" smtClean="0"/>
              <a:t> </a:t>
            </a:r>
            <a:r>
              <a:rPr lang="en-US" dirty="0"/>
              <a:t>UNO stop the wheelchair </a:t>
            </a:r>
            <a:r>
              <a:rPr lang="en-US" dirty="0" smtClean="0"/>
              <a:t>accordingly. </a:t>
            </a:r>
          </a:p>
          <a:p>
            <a:r>
              <a:rPr lang="en-US" dirty="0" smtClean="0"/>
              <a:t>And </a:t>
            </a:r>
            <a:r>
              <a:rPr lang="en-US" dirty="0"/>
              <a:t>if there is any emergency then patient will press emergency switch(button) which is essentially a button after that through </a:t>
            </a:r>
            <a:r>
              <a:rPr lang="en-US" dirty="0" err="1"/>
              <a:t>Arduino</a:t>
            </a:r>
            <a:r>
              <a:rPr lang="en-US" dirty="0"/>
              <a:t> UNO, GSM module will be send message to the companion of the patient. </a:t>
            </a:r>
            <a:endParaRPr lang="en-IN" dirty="0"/>
          </a:p>
        </p:txBody>
      </p:sp>
      <p:sp>
        <p:nvSpPr>
          <p:cNvPr id="4" name="Title 1">
            <a:extLst>
              <a:ext uri="{FF2B5EF4-FFF2-40B4-BE49-F238E27FC236}">
                <a16:creationId xmlns="" xmlns:a16="http://schemas.microsoft.com/office/drawing/2014/main" id="{65288E05-A793-4CA2-A638-2A3147B6C05D}"/>
              </a:ext>
            </a:extLst>
          </p:cNvPr>
          <p:cNvSpPr>
            <a:spLocks noGrp="1"/>
          </p:cNvSpPr>
          <p:nvPr>
            <p:ph type="title"/>
          </p:nvPr>
        </p:nvSpPr>
        <p:spPr>
          <a:xfrm>
            <a:off x="838200" y="365125"/>
            <a:ext cx="10515600" cy="655955"/>
          </a:xfrm>
        </p:spPr>
        <p:txBody>
          <a:bodyPr>
            <a:normAutofit fontScale="90000"/>
          </a:bodyPr>
          <a:lstStyle/>
          <a:p>
            <a:r>
              <a:rPr lang="en-IN" b="1" dirty="0">
                <a:solidFill>
                  <a:srgbClr val="FF0000"/>
                </a:solidFill>
              </a:rPr>
              <a:t>Methodology &amp; Development Tools</a:t>
            </a:r>
          </a:p>
        </p:txBody>
      </p:sp>
    </p:spTree>
    <p:extLst>
      <p:ext uri="{BB962C8B-B14F-4D97-AF65-F5344CB8AC3E}">
        <p14:creationId xmlns:p14="http://schemas.microsoft.com/office/powerpoint/2010/main" val="1292027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1433</Words>
  <Application>Microsoft Office PowerPoint</Application>
  <PresentationFormat>Custom</PresentationFormat>
  <Paragraphs>147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Index</vt:lpstr>
      <vt:lpstr>PowerPoint Presentation</vt:lpstr>
      <vt:lpstr>Origin of Problem Statement &amp; Motivation</vt:lpstr>
      <vt:lpstr>Literature Review</vt:lpstr>
      <vt:lpstr>PowerPoint Presentation</vt:lpstr>
      <vt:lpstr>Objectives</vt:lpstr>
      <vt:lpstr>Block Diagram</vt:lpstr>
      <vt:lpstr>Methodology &amp; Development Tools</vt:lpstr>
      <vt:lpstr>PowerPoint Presentation</vt:lpstr>
      <vt:lpstr>Development Tools</vt:lpstr>
      <vt:lpstr>Timeline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Tofik's_PC</dc:creator>
  <cp:lastModifiedBy>Sai</cp:lastModifiedBy>
  <cp:revision>15</cp:revision>
  <dcterms:modified xsi:type="dcterms:W3CDTF">2022-10-13T17:56:40Z</dcterms:modified>
</cp:coreProperties>
</file>