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0"/>
  </p:notesMasterIdLst>
  <p:handoutMasterIdLst>
    <p:handoutMasterId r:id="rId21"/>
  </p:handoutMasterIdLst>
  <p:sldIdLst>
    <p:sldId id="256" r:id="rId2"/>
    <p:sldId id="257" r:id="rId3"/>
    <p:sldId id="258" r:id="rId4"/>
    <p:sldId id="259" r:id="rId5"/>
    <p:sldId id="262" r:id="rId6"/>
    <p:sldId id="260" r:id="rId7"/>
    <p:sldId id="263" r:id="rId8"/>
    <p:sldId id="264" r:id="rId9"/>
    <p:sldId id="265" r:id="rId10"/>
    <p:sldId id="266" r:id="rId11"/>
    <p:sldId id="261" r:id="rId12"/>
    <p:sldId id="267" r:id="rId13"/>
    <p:sldId id="268" r:id="rId14"/>
    <p:sldId id="269" r:id="rId15"/>
    <p:sldId id="271" r:id="rId16"/>
    <p:sldId id="272"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8D150D-3EAD-4902-B0CE-65CCD880D194}" type="datetimeFigureOut">
              <a:rPr lang="en-US" smtClean="0"/>
              <a:t>5/16/2022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D343B8-65FF-428C-949F-AAE5ABC7A686}" type="slidenum">
              <a:rPr lang="en-US" smtClean="0"/>
              <a:t>‹#›</a:t>
            </a:fld>
            <a:endParaRPr lang="en-US"/>
          </a:p>
        </p:txBody>
      </p:sp>
    </p:spTree>
    <p:extLst>
      <p:ext uri="{BB962C8B-B14F-4D97-AF65-F5344CB8AC3E}">
        <p14:creationId xmlns:p14="http://schemas.microsoft.com/office/powerpoint/2010/main" val="894390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0F7C1-1865-4CD1-89B9-D71E9A3376F6}"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14F42-2259-4F16-BEE5-1ED57A45915F}" type="slidenum">
              <a:rPr lang="en-US" smtClean="0"/>
              <a:t>‹#›</a:t>
            </a:fld>
            <a:endParaRPr lang="en-US"/>
          </a:p>
        </p:txBody>
      </p:sp>
    </p:spTree>
    <p:extLst>
      <p:ext uri="{BB962C8B-B14F-4D97-AF65-F5344CB8AC3E}">
        <p14:creationId xmlns:p14="http://schemas.microsoft.com/office/powerpoint/2010/main" val="2451773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414F42-2259-4F16-BEE5-1ED57A45915F}" type="slidenum">
              <a:rPr lang="en-US" smtClean="0"/>
              <a:t>1</a:t>
            </a:fld>
            <a:endParaRPr lang="en-US"/>
          </a:p>
        </p:txBody>
      </p:sp>
    </p:spTree>
    <p:extLst>
      <p:ext uri="{BB962C8B-B14F-4D97-AF65-F5344CB8AC3E}">
        <p14:creationId xmlns:p14="http://schemas.microsoft.com/office/powerpoint/2010/main" val="156229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206941-F577-417C-B32B-F2EFD15E9295}"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A457E-0F51-4569-AD18-5FAC7F7205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39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8B191-E064-4889-A0EF-832C555487EA}"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231803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E2300-5AA2-448E-B024-894021051088}"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271676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E4E46-8622-41FF-903C-E6A53916BD33}"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356446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4736B3-5AE8-4D0E-A72C-1FAD6F84734C}"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A457E-0F51-4569-AD18-5FAC7F7205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54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3254E2-EEDE-4D96-9A35-A2B347FF820A}"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376101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8D3D52-C7EC-4059-8581-7774EB461C19}" type="datetime1">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226024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79D38-6C63-45AE-9B60-628DF329C950}" type="datetime1">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1527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FD43C8-B563-46AB-BD18-5CFE28AB9E37}" type="datetime1">
              <a:rPr lang="en-US" smtClean="0"/>
              <a:t>5/16/2022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429252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228D70-D635-40EB-BACC-84757DEBFC8A}" type="datetime1">
              <a:rPr lang="en-US" smtClean="0"/>
              <a:t>5/16/2022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FA457E-0F51-4569-AD18-5FAC7F72059B}" type="slidenum">
              <a:rPr lang="en-US" smtClean="0"/>
              <a:t>‹#›</a:t>
            </a:fld>
            <a:endParaRPr lang="en-US"/>
          </a:p>
        </p:txBody>
      </p:sp>
    </p:spTree>
    <p:extLst>
      <p:ext uri="{BB962C8B-B14F-4D97-AF65-F5344CB8AC3E}">
        <p14:creationId xmlns:p14="http://schemas.microsoft.com/office/powerpoint/2010/main" val="15224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FFAF7-87D3-4D07-A672-5F491C2B83EE}"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A457E-0F51-4569-AD18-5FAC7F72059B}" type="slidenum">
              <a:rPr lang="en-US" smtClean="0"/>
              <a:t>‹#›</a:t>
            </a:fld>
            <a:endParaRPr lang="en-US"/>
          </a:p>
        </p:txBody>
      </p:sp>
    </p:spTree>
    <p:extLst>
      <p:ext uri="{BB962C8B-B14F-4D97-AF65-F5344CB8AC3E}">
        <p14:creationId xmlns:p14="http://schemas.microsoft.com/office/powerpoint/2010/main" val="260363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39A9DA-0500-4759-B0A5-C6CEACED9BA4}" type="datetime1">
              <a:rPr lang="en-US" smtClean="0"/>
              <a:t>5/16/2022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FA457E-0F51-4569-AD18-5FAC7F7205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2086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block%20diagram.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16" y="1745199"/>
            <a:ext cx="11546006" cy="873454"/>
          </a:xfrm>
        </p:spPr>
        <p:txBody>
          <a:bodyPr>
            <a:normAutofit/>
          </a:bodyPr>
          <a:lstStyle/>
          <a:p>
            <a:pPr algn="ctr"/>
            <a:r>
              <a:rPr lang="en-US" sz="2800" dirty="0" err="1" smtClean="0">
                <a:latin typeface="+mn-lt"/>
              </a:rPr>
              <a:t>Vidya</a:t>
            </a:r>
            <a:r>
              <a:rPr lang="en-US" sz="2800" dirty="0" smtClean="0">
                <a:latin typeface="+mn-lt"/>
              </a:rPr>
              <a:t> </a:t>
            </a:r>
            <a:r>
              <a:rPr lang="en-US" sz="2800" dirty="0" err="1" smtClean="0">
                <a:latin typeface="+mn-lt"/>
              </a:rPr>
              <a:t>Prathisthans</a:t>
            </a:r>
            <a:r>
              <a:rPr lang="en-US" sz="2800" dirty="0" smtClean="0">
                <a:latin typeface="+mn-lt"/>
              </a:rPr>
              <a:t> </a:t>
            </a:r>
            <a:r>
              <a:rPr lang="en-US" sz="2800" dirty="0" err="1" smtClean="0">
                <a:latin typeface="+mn-lt"/>
              </a:rPr>
              <a:t>Kamalnayan</a:t>
            </a:r>
            <a:r>
              <a:rPr lang="en-US" sz="2800" dirty="0" smtClean="0">
                <a:latin typeface="+mn-lt"/>
              </a:rPr>
              <a:t> Bajaj Institute of engineering And Technology</a:t>
            </a:r>
            <a:br>
              <a:rPr lang="en-US" sz="2800" dirty="0" smtClean="0">
                <a:latin typeface="+mn-lt"/>
              </a:rPr>
            </a:br>
            <a:r>
              <a:rPr lang="en-US" sz="2800" dirty="0" smtClean="0">
                <a:latin typeface="+mn-lt"/>
              </a:rPr>
              <a:t>Department of Electronics and telecommunication </a:t>
            </a:r>
            <a:endParaRPr lang="en-US" sz="2800" dirty="0">
              <a:latin typeface="+mn-lt"/>
            </a:endParaRPr>
          </a:p>
        </p:txBody>
      </p:sp>
      <p:sp>
        <p:nvSpPr>
          <p:cNvPr id="3" name="Subtitle 2"/>
          <p:cNvSpPr>
            <a:spLocks noGrp="1"/>
          </p:cNvSpPr>
          <p:nvPr>
            <p:ph type="subTitle" idx="1"/>
          </p:nvPr>
        </p:nvSpPr>
        <p:spPr>
          <a:xfrm>
            <a:off x="218365" y="4558349"/>
            <a:ext cx="12637827" cy="1487607"/>
          </a:xfrm>
        </p:spPr>
        <p:txBody>
          <a:bodyPr>
            <a:normAutofit fontScale="77500" lnSpcReduction="20000"/>
          </a:bodyPr>
          <a:lstStyle/>
          <a:p>
            <a:r>
              <a:rPr lang="en-US" dirty="0" smtClean="0"/>
              <a:t>Student Name : 				</a:t>
            </a:r>
          </a:p>
          <a:p>
            <a:r>
              <a:rPr lang="en-US" dirty="0" smtClean="0"/>
              <a:t>Name : </a:t>
            </a:r>
            <a:r>
              <a:rPr lang="en-US" dirty="0" err="1" smtClean="0"/>
              <a:t>Rutik</a:t>
            </a:r>
            <a:r>
              <a:rPr lang="en-US" dirty="0" smtClean="0"/>
              <a:t> </a:t>
            </a:r>
            <a:r>
              <a:rPr lang="en-US" dirty="0" err="1" smtClean="0"/>
              <a:t>andhalkar</a:t>
            </a:r>
            <a:r>
              <a:rPr lang="en-US" dirty="0" smtClean="0"/>
              <a:t> ,roll no :21320001</a:t>
            </a:r>
          </a:p>
          <a:p>
            <a:r>
              <a:rPr lang="en-US" dirty="0"/>
              <a:t>Name : </a:t>
            </a:r>
            <a:r>
              <a:rPr lang="en-US" dirty="0" err="1" smtClean="0"/>
              <a:t>tushar</a:t>
            </a:r>
            <a:r>
              <a:rPr lang="en-US" dirty="0" smtClean="0"/>
              <a:t> </a:t>
            </a:r>
            <a:r>
              <a:rPr lang="en-US" dirty="0" err="1" smtClean="0"/>
              <a:t>burte</a:t>
            </a:r>
            <a:r>
              <a:rPr lang="en-US" dirty="0" smtClean="0"/>
              <a:t> ,roll </a:t>
            </a:r>
            <a:r>
              <a:rPr lang="en-US" dirty="0"/>
              <a:t>no :</a:t>
            </a:r>
            <a:r>
              <a:rPr lang="en-US" dirty="0" smtClean="0"/>
              <a:t>21320016</a:t>
            </a:r>
            <a:endParaRPr lang="en-US" dirty="0"/>
          </a:p>
          <a:p>
            <a:r>
              <a:rPr lang="en-US" dirty="0"/>
              <a:t>Name : </a:t>
            </a:r>
            <a:r>
              <a:rPr lang="en-US" dirty="0" err="1" smtClean="0"/>
              <a:t>aavesh</a:t>
            </a:r>
            <a:r>
              <a:rPr lang="en-US" dirty="0" smtClean="0"/>
              <a:t> </a:t>
            </a:r>
            <a:r>
              <a:rPr lang="en-US" dirty="0" err="1" smtClean="0"/>
              <a:t>bagwan</a:t>
            </a:r>
            <a:r>
              <a:rPr lang="en-US" dirty="0" smtClean="0"/>
              <a:t> ,roll </a:t>
            </a:r>
            <a:r>
              <a:rPr lang="en-US" dirty="0"/>
              <a:t>no :</a:t>
            </a:r>
            <a:r>
              <a:rPr lang="en-US" dirty="0" smtClean="0"/>
              <a:t>21320007		 </a:t>
            </a:r>
            <a:r>
              <a:rPr lang="en-US" dirty="0"/>
              <a:t>mentor : </a:t>
            </a:r>
            <a:r>
              <a:rPr lang="en-US" dirty="0" err="1" smtClean="0"/>
              <a:t>Dr.S.b</a:t>
            </a:r>
            <a:r>
              <a:rPr lang="en-US" dirty="0"/>
              <a:t>. </a:t>
            </a:r>
            <a:r>
              <a:rPr lang="en-US" dirty="0" err="1"/>
              <a:t>lande</a:t>
            </a:r>
            <a:r>
              <a:rPr lang="en-US" dirty="0"/>
              <a:t> sir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CDFA457E-0F51-4569-AD18-5FAC7F72059B}" type="slidenum">
              <a:rPr lang="en-US" smtClean="0"/>
              <a:t>1</a:t>
            </a:fld>
            <a:endParaRPr lang="en-US"/>
          </a:p>
        </p:txBody>
      </p:sp>
      <p:sp>
        <p:nvSpPr>
          <p:cNvPr id="5" name="TextBox 4"/>
          <p:cNvSpPr txBox="1"/>
          <p:nvPr/>
        </p:nvSpPr>
        <p:spPr>
          <a:xfrm>
            <a:off x="1126787" y="2868716"/>
            <a:ext cx="10085696" cy="1200329"/>
          </a:xfrm>
          <a:prstGeom prst="rect">
            <a:avLst/>
          </a:prstGeom>
          <a:noFill/>
        </p:spPr>
        <p:txBody>
          <a:bodyPr wrap="square" rtlCol="0">
            <a:spAutoFit/>
          </a:bodyPr>
          <a:lstStyle/>
          <a:p>
            <a:pPr algn="ctr"/>
            <a:r>
              <a:rPr lang="en-US" sz="7200" dirty="0" smtClean="0">
                <a:ln w="0"/>
                <a:solidFill>
                  <a:schemeClr val="accent1"/>
                </a:solidFill>
                <a:effectLst>
                  <a:outerShdw blurRad="38100" dist="25400" dir="5400000" algn="ctr" rotWithShape="0">
                    <a:srgbClr val="6E747A">
                      <a:alpha val="43000"/>
                    </a:srgbClr>
                  </a:outerShdw>
                </a:effectLst>
                <a:latin typeface="Impact" panose="020B0806030902050204" pitchFamily="34" charset="0"/>
              </a:rPr>
              <a:t>SMART ELECTRIC BOARD</a:t>
            </a:r>
            <a:endParaRPr lang="en-US" sz="7200" dirty="0">
              <a:ln w="0"/>
              <a:solidFill>
                <a:schemeClr val="accent1"/>
              </a:solidFill>
              <a:effectLst>
                <a:outerShdw blurRad="38100" dist="25400" dir="5400000" algn="ctr" rotWithShape="0">
                  <a:srgbClr val="6E747A">
                    <a:alpha val="43000"/>
                  </a:srgbClr>
                </a:outerShdw>
              </a:effectLst>
              <a:latin typeface="Impact" panose="020B080603090205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40" y="11636"/>
            <a:ext cx="1396662" cy="1706267"/>
          </a:xfrm>
          <a:prstGeom prst="rect">
            <a:avLst/>
          </a:prstGeom>
        </p:spPr>
      </p:pic>
    </p:spTree>
    <p:extLst>
      <p:ext uri="{BB962C8B-B14F-4D97-AF65-F5344CB8AC3E}">
        <p14:creationId xmlns:p14="http://schemas.microsoft.com/office/powerpoint/2010/main" val="259651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IDE</a:t>
            </a:r>
          </a:p>
        </p:txBody>
      </p:sp>
      <p:sp>
        <p:nvSpPr>
          <p:cNvPr id="3" name="Content Placeholder 2"/>
          <p:cNvSpPr>
            <a:spLocks noGrp="1"/>
          </p:cNvSpPr>
          <p:nvPr>
            <p:ph sz="half" idx="1"/>
          </p:nvPr>
        </p:nvSpPr>
        <p:spPr/>
        <p:txBody>
          <a:bodyPr/>
          <a:lstStyle/>
          <a:p>
            <a:pPr>
              <a:lnSpc>
                <a:spcPct val="150000"/>
              </a:lnSpc>
              <a:buFont typeface="Wingdings" panose="05000000000000000000" pitchFamily="2" charset="2"/>
              <a:buChar char="§"/>
            </a:pPr>
            <a:r>
              <a:rPr lang="en-US" dirty="0" smtClean="0"/>
              <a:t> </a:t>
            </a:r>
            <a:r>
              <a:rPr lang="en-US" sz="2400" dirty="0" smtClean="0"/>
              <a:t>Arduino Integrated Development Environment (IDE) is an open source platform used to writing and compiling code for controlling microcontrollers and uploading code to the microcontrollers as well.</a:t>
            </a:r>
          </a:p>
          <a:p>
            <a:pPr marL="0" indent="0">
              <a:buNone/>
            </a:pP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23507"/>
            <a:ext cx="4937125" cy="3668237"/>
          </a:xfrm>
        </p:spPr>
      </p:pic>
      <p:sp>
        <p:nvSpPr>
          <p:cNvPr id="5" name="Slide Number Placeholder 4"/>
          <p:cNvSpPr>
            <a:spLocks noGrp="1"/>
          </p:cNvSpPr>
          <p:nvPr>
            <p:ph type="sldNum" sz="quarter" idx="12"/>
          </p:nvPr>
        </p:nvSpPr>
        <p:spPr/>
        <p:txBody>
          <a:bodyPr/>
          <a:lstStyle/>
          <a:p>
            <a:fld id="{CDFA457E-0F51-4569-AD18-5FAC7F72059B}" type="slidenum">
              <a:rPr lang="en-US" smtClean="0"/>
              <a:t>10</a:t>
            </a:fld>
            <a:endParaRPr lang="en-US"/>
          </a:p>
        </p:txBody>
      </p:sp>
    </p:spTree>
    <p:extLst>
      <p:ext uri="{BB962C8B-B14F-4D97-AF65-F5344CB8AC3E}">
        <p14:creationId xmlns:p14="http://schemas.microsoft.com/office/powerpoint/2010/main" val="86761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arenR"/>
            </a:pPr>
            <a:r>
              <a:rPr lang="en-US" dirty="0" smtClean="0"/>
              <a:t>First of all we download the Arduino IDE and configure it for the board </a:t>
            </a:r>
            <a:r>
              <a:rPr lang="en-US" dirty="0" err="1"/>
              <a:t>NodeMCU</a:t>
            </a:r>
            <a:r>
              <a:rPr lang="en-US" dirty="0"/>
              <a:t> </a:t>
            </a:r>
            <a:r>
              <a:rPr lang="en-US" dirty="0" smtClean="0"/>
              <a:t>esp8266 by downloading its library and </a:t>
            </a:r>
            <a:r>
              <a:rPr lang="en-US" dirty="0" err="1" smtClean="0"/>
              <a:t>Blynk</a:t>
            </a:r>
            <a:r>
              <a:rPr lang="en-US" dirty="0" smtClean="0"/>
              <a:t> cloud platform by downloading its library.</a:t>
            </a:r>
          </a:p>
          <a:p>
            <a:pPr marL="457200" indent="-457200">
              <a:buFont typeface="+mj-lt"/>
              <a:buAutoNum type="arabicParenR"/>
            </a:pPr>
            <a:r>
              <a:rPr lang="en-US" dirty="0" smtClean="0"/>
              <a:t>Then we open an account on </a:t>
            </a:r>
            <a:r>
              <a:rPr lang="en-US" dirty="0" err="1" smtClean="0"/>
              <a:t>blynk</a:t>
            </a:r>
            <a:r>
              <a:rPr lang="en-US" dirty="0" smtClean="0"/>
              <a:t> cloud platform and create template in it where as template includes information about which board we want to connect to the </a:t>
            </a:r>
            <a:r>
              <a:rPr lang="en-US" dirty="0" err="1" smtClean="0"/>
              <a:t>blynk</a:t>
            </a:r>
            <a:r>
              <a:rPr lang="en-US" dirty="0" smtClean="0"/>
              <a:t> and also contains template id and device name which is used while programming the board. </a:t>
            </a:r>
          </a:p>
          <a:p>
            <a:pPr marL="457200" indent="-457200">
              <a:buFont typeface="+mj-lt"/>
              <a:buAutoNum type="arabicParenR"/>
            </a:pPr>
            <a:r>
              <a:rPr lang="en-US" dirty="0" smtClean="0"/>
              <a:t>Then inside that template we create </a:t>
            </a:r>
            <a:r>
              <a:rPr lang="en-US" dirty="0" err="1" smtClean="0"/>
              <a:t>Datastream</a:t>
            </a:r>
            <a:r>
              <a:rPr lang="en-US" dirty="0" smtClean="0"/>
              <a:t> which uses virtual pin which carries data from </a:t>
            </a:r>
            <a:r>
              <a:rPr lang="en-US" dirty="0" err="1" smtClean="0"/>
              <a:t>NodeMCU</a:t>
            </a:r>
            <a:r>
              <a:rPr lang="en-US" dirty="0" smtClean="0"/>
              <a:t> </a:t>
            </a:r>
            <a:r>
              <a:rPr lang="en-US" dirty="0"/>
              <a:t>board </a:t>
            </a:r>
            <a:r>
              <a:rPr lang="en-US" dirty="0" smtClean="0"/>
              <a:t>to the </a:t>
            </a:r>
            <a:r>
              <a:rPr lang="en-US" dirty="0" err="1" smtClean="0"/>
              <a:t>blynk</a:t>
            </a:r>
            <a:r>
              <a:rPr lang="en-US" dirty="0" smtClean="0"/>
              <a:t> and vice versa.</a:t>
            </a:r>
          </a:p>
          <a:p>
            <a:pPr marL="457200" indent="-457200">
              <a:buFont typeface="+mj-lt"/>
              <a:buAutoNum type="arabicParenR"/>
            </a:pPr>
            <a:r>
              <a:rPr lang="en-US" dirty="0" smtClean="0"/>
              <a:t>Then we configure web dashboard for interacting user with the board via </a:t>
            </a:r>
            <a:r>
              <a:rPr lang="en-US" dirty="0" err="1" smtClean="0"/>
              <a:t>blynk</a:t>
            </a:r>
            <a:r>
              <a:rPr lang="en-US" dirty="0" smtClean="0"/>
              <a:t> cloud.</a:t>
            </a:r>
          </a:p>
          <a:p>
            <a:pPr marL="457200" indent="-457200">
              <a:buFont typeface="+mj-lt"/>
              <a:buAutoNum type="arabicParenR"/>
            </a:pPr>
            <a:r>
              <a:rPr lang="en-US" dirty="0" smtClean="0"/>
              <a:t>Then we need to create mobile dashboard as well  by installing </a:t>
            </a:r>
            <a:r>
              <a:rPr lang="en-US" dirty="0" err="1" smtClean="0"/>
              <a:t>blynk</a:t>
            </a:r>
            <a:r>
              <a:rPr lang="en-US" dirty="0" smtClean="0"/>
              <a:t> app on smartphone.</a:t>
            </a:r>
          </a:p>
          <a:p>
            <a:pPr marL="457200" indent="-457200">
              <a:buFont typeface="+mj-lt"/>
              <a:buAutoNum type="arabicParenR"/>
            </a:pPr>
            <a:r>
              <a:rPr lang="en-US" dirty="0" smtClean="0"/>
              <a:t>Then we make connection </a:t>
            </a:r>
            <a:r>
              <a:rPr lang="en-US" dirty="0" err="1"/>
              <a:t>NodeMCU</a:t>
            </a:r>
            <a:r>
              <a:rPr lang="en-US" dirty="0"/>
              <a:t> </a:t>
            </a:r>
            <a:r>
              <a:rPr lang="en-US" dirty="0" smtClean="0"/>
              <a:t>with the relay module according to the circuit diagram</a:t>
            </a:r>
          </a:p>
          <a:p>
            <a:pPr marL="457200" indent="-457200">
              <a:buFont typeface="+mj-lt"/>
              <a:buAutoNum type="arabicParenR"/>
            </a:pPr>
            <a:r>
              <a:rPr lang="en-US" dirty="0" smtClean="0"/>
              <a:t>Then we write code for the project and upload that code into the microcontroller using Arduino </a:t>
            </a:r>
            <a:r>
              <a:rPr lang="en-US" dirty="0"/>
              <a:t>IDE </a:t>
            </a:r>
            <a:r>
              <a:rPr lang="en-US" dirty="0" smtClean="0"/>
              <a:t>and we connect </a:t>
            </a:r>
            <a:r>
              <a:rPr lang="en-US" dirty="0" err="1" smtClean="0"/>
              <a:t>NodeMCU</a:t>
            </a:r>
            <a:r>
              <a:rPr lang="en-US" dirty="0" smtClean="0"/>
              <a:t> to the </a:t>
            </a:r>
            <a:r>
              <a:rPr lang="en-US" dirty="0" err="1" smtClean="0"/>
              <a:t>Blynk</a:t>
            </a:r>
            <a:r>
              <a:rPr lang="en-US" dirty="0" smtClean="0"/>
              <a:t> by using there library, template id and device name</a:t>
            </a:r>
            <a:r>
              <a:rPr lang="en-US" dirty="0"/>
              <a:t> </a:t>
            </a:r>
            <a:r>
              <a:rPr lang="en-US" dirty="0" smtClean="0"/>
              <a:t>and we also </a:t>
            </a:r>
            <a:r>
              <a:rPr lang="en-US" dirty="0"/>
              <a:t>connect </a:t>
            </a:r>
            <a:r>
              <a:rPr lang="en-US" dirty="0" err="1"/>
              <a:t>NodeMCU</a:t>
            </a:r>
            <a:r>
              <a:rPr lang="en-US" dirty="0"/>
              <a:t> to the internet using </a:t>
            </a:r>
            <a:r>
              <a:rPr lang="en-US" dirty="0" err="1"/>
              <a:t>blynk</a:t>
            </a:r>
            <a:r>
              <a:rPr lang="en-US" dirty="0"/>
              <a:t> app </a:t>
            </a:r>
            <a:r>
              <a:rPr lang="en-US" dirty="0" smtClean="0"/>
              <a:t>.</a:t>
            </a:r>
            <a:endParaRPr lang="en-US" dirty="0"/>
          </a:p>
        </p:txBody>
      </p:sp>
      <p:sp>
        <p:nvSpPr>
          <p:cNvPr id="4" name="Slide Number Placeholder 3"/>
          <p:cNvSpPr>
            <a:spLocks noGrp="1"/>
          </p:cNvSpPr>
          <p:nvPr>
            <p:ph type="sldNum" sz="quarter" idx="12"/>
          </p:nvPr>
        </p:nvSpPr>
        <p:spPr/>
        <p:txBody>
          <a:bodyPr/>
          <a:lstStyle/>
          <a:p>
            <a:fld id="{CDFA457E-0F51-4569-AD18-5FAC7F72059B}" type="slidenum">
              <a:rPr lang="en-US" smtClean="0"/>
              <a:t>11</a:t>
            </a:fld>
            <a:endParaRPr lang="en-US"/>
          </a:p>
        </p:txBody>
      </p:sp>
    </p:spTree>
    <p:extLst>
      <p:ext uri="{BB962C8B-B14F-4D97-AF65-F5344CB8AC3E}">
        <p14:creationId xmlns:p14="http://schemas.microsoft.com/office/powerpoint/2010/main" val="362845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Circuit Diagram</a:t>
            </a:r>
            <a:endParaRPr lang="en-US"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285845"/>
            <a:ext cx="4937125" cy="3143560"/>
          </a:xfrm>
        </p:spPr>
      </p:pic>
      <p:sp>
        <p:nvSpPr>
          <p:cNvPr id="4" name="Slide Number Placeholder 3"/>
          <p:cNvSpPr>
            <a:spLocks noGrp="1"/>
          </p:cNvSpPr>
          <p:nvPr>
            <p:ph type="sldNum" sz="quarter" idx="12"/>
          </p:nvPr>
        </p:nvSpPr>
        <p:spPr/>
        <p:txBody>
          <a:bodyPr/>
          <a:lstStyle/>
          <a:p>
            <a:fld id="{CDFA457E-0F51-4569-AD18-5FAC7F72059B}" type="slidenum">
              <a:rPr lang="en-US" smtClean="0"/>
              <a:t>12</a:t>
            </a:fld>
            <a:endParaRPr lang="en-US"/>
          </a:p>
        </p:txBody>
      </p:sp>
      <p:sp>
        <p:nvSpPr>
          <p:cNvPr id="11" name="Content Placeholder 10"/>
          <p:cNvSpPr>
            <a:spLocks noGrp="1"/>
          </p:cNvSpPr>
          <p:nvPr>
            <p:ph sz="half" idx="1"/>
          </p:nvPr>
        </p:nvSpPr>
        <p:spPr/>
        <p:txBody>
          <a:bodyPr/>
          <a:lstStyle/>
          <a:p>
            <a:pPr marL="457200" indent="-457200">
              <a:buFont typeface="+mj-lt"/>
              <a:buAutoNum type="arabicParenR"/>
            </a:pPr>
            <a:r>
              <a:rPr lang="en-US" dirty="0" smtClean="0"/>
              <a:t>D4 </a:t>
            </a:r>
            <a:r>
              <a:rPr lang="en-US" dirty="0"/>
              <a:t>pin is connected to the IN pin of </a:t>
            </a:r>
            <a:r>
              <a:rPr lang="en-US" dirty="0" smtClean="0"/>
              <a:t>relay  </a:t>
            </a:r>
            <a:endParaRPr lang="en-US" dirty="0"/>
          </a:p>
          <a:p>
            <a:pPr marL="457200" indent="-457200">
              <a:buFont typeface="+mj-lt"/>
              <a:buAutoNum type="arabicParenR"/>
            </a:pPr>
            <a:r>
              <a:rPr lang="en-US" dirty="0"/>
              <a:t>G</a:t>
            </a:r>
            <a:r>
              <a:rPr lang="en-US" dirty="0" smtClean="0"/>
              <a:t>round </a:t>
            </a:r>
            <a:r>
              <a:rPr lang="en-US" dirty="0"/>
              <a:t>pin of the nodemcuESP8266 is connected to the ground pin of the relay </a:t>
            </a:r>
            <a:endParaRPr lang="en-US" dirty="0" smtClean="0"/>
          </a:p>
          <a:p>
            <a:pPr marL="457200" indent="-457200">
              <a:buFont typeface="+mj-lt"/>
              <a:buAutoNum type="arabicParenR"/>
            </a:pPr>
            <a:r>
              <a:rPr lang="en-US" dirty="0" smtClean="0"/>
              <a:t>Another </a:t>
            </a:r>
            <a:r>
              <a:rPr lang="en-US" dirty="0"/>
              <a:t>3v3 pin is connected to the </a:t>
            </a:r>
            <a:r>
              <a:rPr lang="en-US" dirty="0" err="1"/>
              <a:t>Vcc</a:t>
            </a:r>
            <a:r>
              <a:rPr lang="en-US" dirty="0"/>
              <a:t> pin of the relay and the electrical </a:t>
            </a:r>
            <a:r>
              <a:rPr lang="en-US" dirty="0" smtClean="0"/>
              <a:t>equipment </a:t>
            </a:r>
            <a:r>
              <a:rPr lang="en-US" dirty="0"/>
              <a:t>is connected between com pin and NO pin of the relay. </a:t>
            </a:r>
          </a:p>
          <a:p>
            <a:pPr marL="457200" indent="-457200">
              <a:buFont typeface="+mj-lt"/>
              <a:buAutoNum type="arabicParenR"/>
            </a:pPr>
            <a:endParaRPr lang="en-US" dirty="0"/>
          </a:p>
        </p:txBody>
      </p:sp>
    </p:spTree>
    <p:extLst>
      <p:ext uri="{BB962C8B-B14F-4D97-AF65-F5344CB8AC3E}">
        <p14:creationId xmlns:p14="http://schemas.microsoft.com/office/powerpoint/2010/main" val="36775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Working </a:t>
            </a:r>
            <a:endParaRPr lang="en-US" dirty="0"/>
          </a:p>
        </p:txBody>
      </p:sp>
      <p:sp>
        <p:nvSpPr>
          <p:cNvPr id="11" name="Content Placeholder 10"/>
          <p:cNvSpPr>
            <a:spLocks noGrp="1"/>
          </p:cNvSpPr>
          <p:nvPr>
            <p:ph sz="half" idx="2"/>
          </p:nvPr>
        </p:nvSpPr>
        <p:spPr/>
        <p:txBody>
          <a:bodyPr>
            <a:normAutofit fontScale="85000" lnSpcReduction="10000"/>
          </a:bodyPr>
          <a:lstStyle/>
          <a:p>
            <a:pPr marL="457200" indent="-457200">
              <a:buFont typeface="+mj-lt"/>
              <a:buAutoNum type="arabicParenR"/>
            </a:pPr>
            <a:r>
              <a:rPr lang="en-US" dirty="0" smtClean="0"/>
              <a:t> Relay is electrically operated Switch it is controlled by IN pin at the input side when current flows through it , it changes configuration at the output side </a:t>
            </a:r>
          </a:p>
          <a:p>
            <a:pPr marL="457200" indent="-457200">
              <a:buFont typeface="+mj-lt"/>
              <a:buAutoNum type="arabicParenR"/>
            </a:pPr>
            <a:r>
              <a:rPr lang="en-US" dirty="0"/>
              <a:t> T</a:t>
            </a:r>
            <a:r>
              <a:rPr lang="en-US" dirty="0" smtClean="0"/>
              <a:t>here three pins at the output NC, NO, COM, where as COM pin in by default connected to the NC pin and disconnected from NO pin </a:t>
            </a:r>
          </a:p>
          <a:p>
            <a:pPr marL="457200" indent="-457200">
              <a:buFont typeface="+mj-lt"/>
              <a:buAutoNum type="arabicParenR"/>
            </a:pPr>
            <a:r>
              <a:rPr lang="en-US" dirty="0" smtClean="0"/>
              <a:t>But when current flows throw IN pin COM changes its position from NC to NO and further also it changes its position from one to other depending on the input at IN pin.</a:t>
            </a:r>
          </a:p>
          <a:p>
            <a:pPr marL="457200" indent="-457200">
              <a:buFont typeface="+mj-lt"/>
              <a:buAutoNum type="arabicParenR"/>
            </a:pPr>
            <a:r>
              <a:rPr lang="en-US" dirty="0" smtClean="0"/>
              <a:t>And we connect one end of the wire to the COM and other at the NO because we want normally open configuration(i.e. default close switch).</a:t>
            </a:r>
          </a:p>
          <a:p>
            <a:pPr marL="457200" indent="-457200">
              <a:buFont typeface="+mj-lt"/>
              <a:buAutoNum type="arabicParenR"/>
            </a:pPr>
            <a:r>
              <a:rPr lang="en-US" dirty="0" smtClean="0"/>
              <a:t>The relay we are using is an electromagnetic relay.</a:t>
            </a:r>
          </a:p>
        </p:txBody>
      </p:sp>
      <p:sp>
        <p:nvSpPr>
          <p:cNvPr id="5" name="Slide Number Placeholder 4"/>
          <p:cNvSpPr>
            <a:spLocks noGrp="1"/>
          </p:cNvSpPr>
          <p:nvPr>
            <p:ph type="sldNum" sz="quarter" idx="12"/>
          </p:nvPr>
        </p:nvSpPr>
        <p:spPr/>
        <p:txBody>
          <a:bodyPr/>
          <a:lstStyle/>
          <a:p>
            <a:fld id="{CDFA457E-0F51-4569-AD18-5FAC7F72059B}" type="slidenum">
              <a:rPr lang="en-US" smtClean="0"/>
              <a:t>13</a:t>
            </a:fld>
            <a:endParaRPr lang="en-US"/>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3169" y="2909888"/>
            <a:ext cx="4686300" cy="1895475"/>
          </a:xfrm>
        </p:spPr>
      </p:pic>
    </p:spTree>
    <p:extLst>
      <p:ext uri="{BB962C8B-B14F-4D97-AF65-F5344CB8AC3E}">
        <p14:creationId xmlns:p14="http://schemas.microsoft.com/office/powerpoint/2010/main" val="18670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Working </a:t>
            </a:r>
            <a:endParaRPr lang="en-US" dirty="0"/>
          </a:p>
        </p:txBody>
      </p:sp>
      <p:sp>
        <p:nvSpPr>
          <p:cNvPr id="7" name="Content Placeholder 6"/>
          <p:cNvSpPr>
            <a:spLocks noGrp="1"/>
          </p:cNvSpPr>
          <p:nvPr>
            <p:ph sz="half" idx="1"/>
          </p:nvPr>
        </p:nvSpPr>
        <p:spPr/>
        <p:txBody>
          <a:bodyPr>
            <a:normAutofit fontScale="85000" lnSpcReduction="10000"/>
          </a:bodyPr>
          <a:lstStyle/>
          <a:p>
            <a:pPr marL="457200" indent="-457200">
              <a:buFont typeface="+mj-lt"/>
              <a:buAutoNum type="arabicParenR"/>
            </a:pPr>
            <a:r>
              <a:rPr lang="en-US" dirty="0" smtClean="0"/>
              <a:t> And the input at the IN pin is controlled by the </a:t>
            </a:r>
            <a:r>
              <a:rPr lang="en-US" dirty="0" err="1" smtClean="0"/>
              <a:t>NodeMCU</a:t>
            </a:r>
            <a:r>
              <a:rPr lang="en-US" dirty="0" smtClean="0"/>
              <a:t> ESP8266 it is connected to the digital pin d4 whose value can be either high or low.</a:t>
            </a:r>
          </a:p>
          <a:p>
            <a:pPr marL="457200" indent="-457200">
              <a:buFont typeface="+mj-lt"/>
              <a:buAutoNum type="arabicParenR"/>
            </a:pPr>
            <a:r>
              <a:rPr lang="en-US" dirty="0" smtClean="0"/>
              <a:t>We have created switch at the mobile and web dashboard when switch ON  it transfers high value to the </a:t>
            </a:r>
            <a:r>
              <a:rPr lang="en-US" dirty="0" err="1"/>
              <a:t>D</a:t>
            </a:r>
            <a:r>
              <a:rPr lang="en-US" dirty="0" err="1" smtClean="0"/>
              <a:t>atastream</a:t>
            </a:r>
            <a:r>
              <a:rPr lang="en-US" dirty="0" smtClean="0"/>
              <a:t> and this value gets reflected at the digital pin of the </a:t>
            </a:r>
            <a:r>
              <a:rPr lang="en-US" dirty="0" err="1" smtClean="0"/>
              <a:t>NodeMCU</a:t>
            </a:r>
            <a:r>
              <a:rPr lang="en-US" dirty="0" smtClean="0"/>
              <a:t> in our case which is d4, this transfer of value occurs by help of the </a:t>
            </a:r>
            <a:r>
              <a:rPr lang="en-US" dirty="0" err="1" smtClean="0"/>
              <a:t>blynk</a:t>
            </a:r>
            <a:r>
              <a:rPr lang="en-US" dirty="0" smtClean="0"/>
              <a:t> libraries which are already installed at the Arduino ide, this makes our digital pin d4 output as high and which is connected to the IN pin of the relay which turns on the relay.</a:t>
            </a:r>
          </a:p>
          <a:p>
            <a:pPr marL="457200" indent="-457200">
              <a:buFont typeface="+mj-lt"/>
              <a:buAutoNum type="arabicParenR"/>
            </a:pPr>
            <a:r>
              <a:rPr lang="en-US" dirty="0" smtClean="0"/>
              <a:t>And exactly when we make Switch OFF then low i.e. 0 is transferred to the </a:t>
            </a:r>
            <a:r>
              <a:rPr lang="en-US" dirty="0" err="1"/>
              <a:t>D</a:t>
            </a:r>
            <a:r>
              <a:rPr lang="en-US" dirty="0" err="1" smtClean="0"/>
              <a:t>atastream</a:t>
            </a:r>
            <a:r>
              <a:rPr lang="en-US" dirty="0" smtClean="0"/>
              <a:t> and this value is reflected at the digital pin through </a:t>
            </a:r>
            <a:r>
              <a:rPr lang="en-US" dirty="0" err="1" smtClean="0"/>
              <a:t>blynk</a:t>
            </a:r>
            <a:r>
              <a:rPr lang="en-US" dirty="0" smtClean="0"/>
              <a:t> cloud and our digital pin is connected at the relay IN pin which makes relay turned OFF.</a:t>
            </a:r>
            <a:endParaRPr lang="en-US" dirty="0"/>
          </a:p>
        </p:txBody>
      </p:sp>
      <p:sp>
        <p:nvSpPr>
          <p:cNvPr id="5" name="Slide Number Placeholder 4"/>
          <p:cNvSpPr>
            <a:spLocks noGrp="1"/>
          </p:cNvSpPr>
          <p:nvPr>
            <p:ph type="sldNum" sz="quarter" idx="12"/>
          </p:nvPr>
        </p:nvSpPr>
        <p:spPr/>
        <p:txBody>
          <a:bodyPr/>
          <a:lstStyle/>
          <a:p>
            <a:fld id="{CDFA457E-0F51-4569-AD18-5FAC7F72059B}" type="slidenum">
              <a:rPr lang="en-US" smtClean="0"/>
              <a:t>14</a:t>
            </a:fld>
            <a:endParaRPr lang="en-US"/>
          </a:p>
        </p:txBody>
      </p:sp>
      <p:sp>
        <p:nvSpPr>
          <p:cNvPr id="21" name="Rectangle 20"/>
          <p:cNvSpPr/>
          <p:nvPr/>
        </p:nvSpPr>
        <p:spPr>
          <a:xfrm>
            <a:off x="6217920" y="1873030"/>
            <a:ext cx="1411179" cy="80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or mobile dashboard</a:t>
            </a:r>
            <a:endParaRPr lang="en-US" dirty="0"/>
          </a:p>
        </p:txBody>
      </p:sp>
      <p:sp>
        <p:nvSpPr>
          <p:cNvPr id="22" name="Rectangle 21"/>
          <p:cNvSpPr/>
          <p:nvPr/>
        </p:nvSpPr>
        <p:spPr>
          <a:xfrm>
            <a:off x="9744499" y="1873030"/>
            <a:ext cx="1411179" cy="80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datastream</a:t>
            </a:r>
            <a:endParaRPr lang="en-US" dirty="0"/>
          </a:p>
        </p:txBody>
      </p:sp>
      <p:sp>
        <p:nvSpPr>
          <p:cNvPr id="23" name="Rectangle 22"/>
          <p:cNvSpPr/>
          <p:nvPr/>
        </p:nvSpPr>
        <p:spPr>
          <a:xfrm>
            <a:off x="9744499" y="3762856"/>
            <a:ext cx="1411179" cy="80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Blynk</a:t>
            </a:r>
            <a:r>
              <a:rPr lang="en-US" dirty="0" smtClean="0"/>
              <a:t> Cloud </a:t>
            </a:r>
            <a:endParaRPr lang="en-US" dirty="0"/>
          </a:p>
        </p:txBody>
      </p:sp>
      <p:sp>
        <p:nvSpPr>
          <p:cNvPr id="24" name="Rectangle 23"/>
          <p:cNvSpPr/>
          <p:nvPr/>
        </p:nvSpPr>
        <p:spPr>
          <a:xfrm>
            <a:off x="6217920" y="3762856"/>
            <a:ext cx="1411179" cy="80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Microcontler</a:t>
            </a:r>
            <a:r>
              <a:rPr lang="en-US" dirty="0" smtClean="0"/>
              <a:t> Digital pins </a:t>
            </a:r>
            <a:endParaRPr lang="en-US" dirty="0"/>
          </a:p>
        </p:txBody>
      </p:sp>
      <p:sp>
        <p:nvSpPr>
          <p:cNvPr id="25" name="Rectangle 24"/>
          <p:cNvSpPr/>
          <p:nvPr/>
        </p:nvSpPr>
        <p:spPr>
          <a:xfrm>
            <a:off x="8008506" y="5067162"/>
            <a:ext cx="1411179" cy="80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 input </a:t>
            </a:r>
            <a:endParaRPr lang="en-US" dirty="0"/>
          </a:p>
        </p:txBody>
      </p:sp>
      <p:sp>
        <p:nvSpPr>
          <p:cNvPr id="29" name="Right Arrow 28"/>
          <p:cNvSpPr/>
          <p:nvPr/>
        </p:nvSpPr>
        <p:spPr>
          <a:xfrm>
            <a:off x="8268918" y="1950684"/>
            <a:ext cx="890355" cy="646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flipV="1">
            <a:off x="10060379" y="2905423"/>
            <a:ext cx="779418" cy="67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flipH="1">
            <a:off x="8268918" y="3840510"/>
            <a:ext cx="890355" cy="646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ent-Up Arrow 33"/>
          <p:cNvSpPr/>
          <p:nvPr/>
        </p:nvSpPr>
        <p:spPr>
          <a:xfrm rot="5400000">
            <a:off x="6678570" y="4753428"/>
            <a:ext cx="981200" cy="9679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26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9" grpId="0" animBg="1"/>
      <p:bldP spid="32" grpId="0" animBg="1"/>
      <p:bldP spid="33"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79" y="1952088"/>
            <a:ext cx="4967089" cy="4121165"/>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868" y="1842907"/>
            <a:ext cx="3836760" cy="3288652"/>
          </a:xfrm>
        </p:spPr>
      </p:pic>
      <p:sp>
        <p:nvSpPr>
          <p:cNvPr id="5" name="Slide Number Placeholder 4"/>
          <p:cNvSpPr>
            <a:spLocks noGrp="1"/>
          </p:cNvSpPr>
          <p:nvPr>
            <p:ph type="sldNum" sz="quarter" idx="12"/>
          </p:nvPr>
        </p:nvSpPr>
        <p:spPr/>
        <p:txBody>
          <a:bodyPr/>
          <a:lstStyle/>
          <a:p>
            <a:fld id="{CDFA457E-0F51-4569-AD18-5FAC7F72059B}" type="slidenum">
              <a:rPr lang="en-US" smtClean="0"/>
              <a:t>15</a:t>
            </a:fld>
            <a:endParaRPr lang="en-US"/>
          </a:p>
        </p:txBody>
      </p:sp>
    </p:spTree>
    <p:extLst>
      <p:ext uri="{BB962C8B-B14F-4D97-AF65-F5344CB8AC3E}">
        <p14:creationId xmlns:p14="http://schemas.microsoft.com/office/powerpoint/2010/main" val="1543277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t> first in the code we have written template id and device name to connect our </a:t>
            </a:r>
            <a:r>
              <a:rPr lang="en-US" dirty="0" err="1" smtClean="0"/>
              <a:t>NodeMCU</a:t>
            </a:r>
            <a:r>
              <a:rPr lang="en-US" dirty="0" smtClean="0"/>
              <a:t> to the created </a:t>
            </a:r>
            <a:r>
              <a:rPr lang="en-US" dirty="0" err="1" smtClean="0"/>
              <a:t>blynk</a:t>
            </a:r>
            <a:r>
              <a:rPr lang="en-US" dirty="0" smtClean="0"/>
              <a:t> template by us.</a:t>
            </a:r>
          </a:p>
          <a:p>
            <a:pPr>
              <a:buFont typeface="Wingdings" panose="05000000000000000000" pitchFamily="2" charset="2"/>
              <a:buChar char="§"/>
            </a:pPr>
            <a:r>
              <a:rPr lang="en-US" dirty="0"/>
              <a:t> </a:t>
            </a:r>
            <a:r>
              <a:rPr lang="en-US" dirty="0" smtClean="0"/>
              <a:t>then we have included </a:t>
            </a:r>
            <a:r>
              <a:rPr lang="en-US" dirty="0" err="1" smtClean="0"/>
              <a:t>blynk</a:t>
            </a:r>
            <a:r>
              <a:rPr lang="en-US" dirty="0" smtClean="0"/>
              <a:t> library for using the method requires to handle </a:t>
            </a:r>
            <a:r>
              <a:rPr lang="en-US" dirty="0" err="1" smtClean="0"/>
              <a:t>nodemcu</a:t>
            </a:r>
            <a:r>
              <a:rPr lang="en-US" dirty="0" smtClean="0"/>
              <a:t> using </a:t>
            </a:r>
            <a:r>
              <a:rPr lang="en-US" dirty="0" err="1" smtClean="0"/>
              <a:t>blynk</a:t>
            </a:r>
            <a:r>
              <a:rPr lang="en-US" dirty="0" smtClean="0"/>
              <a:t> dashboard.</a:t>
            </a:r>
          </a:p>
          <a:p>
            <a:pPr>
              <a:buFont typeface="Wingdings" panose="05000000000000000000" pitchFamily="2" charset="2"/>
              <a:buChar char="§"/>
            </a:pPr>
            <a:r>
              <a:rPr lang="en-US" dirty="0" smtClean="0"/>
              <a:t>Here V0 is nothing but </a:t>
            </a:r>
            <a:r>
              <a:rPr lang="en-US" dirty="0" err="1" smtClean="0"/>
              <a:t>datastream</a:t>
            </a:r>
            <a:r>
              <a:rPr lang="en-US" dirty="0" smtClean="0"/>
              <a:t> which we have created which </a:t>
            </a:r>
            <a:r>
              <a:rPr lang="en-US" dirty="0"/>
              <a:t>is virtual </a:t>
            </a:r>
            <a:r>
              <a:rPr lang="en-US" dirty="0" smtClean="0"/>
              <a:t>pin</a:t>
            </a:r>
          </a:p>
          <a:p>
            <a:pPr marL="0" indent="0">
              <a:buNone/>
            </a:pPr>
            <a:r>
              <a:rPr lang="en-US" dirty="0" smtClean="0"/>
              <a:t> </a:t>
            </a:r>
            <a:r>
              <a:rPr lang="en-US" dirty="0"/>
              <a:t>BLYNK_CONNECTED</a:t>
            </a:r>
            <a:r>
              <a:rPr lang="en-US" dirty="0" smtClean="0"/>
              <a:t>()  {   </a:t>
            </a:r>
            <a:r>
              <a:rPr lang="en-US" dirty="0" err="1" smtClean="0"/>
              <a:t>Blynk.syncVirtual</a:t>
            </a:r>
            <a:r>
              <a:rPr lang="en-US" dirty="0" smtClean="0"/>
              <a:t>(V0</a:t>
            </a:r>
            <a:r>
              <a:rPr lang="en-US" dirty="0"/>
              <a:t>);  </a:t>
            </a:r>
            <a:r>
              <a:rPr lang="en-US" dirty="0" smtClean="0"/>
              <a:t>}      this line of code connects virtual pin that is </a:t>
            </a:r>
            <a:r>
              <a:rPr lang="en-US" dirty="0" err="1" smtClean="0"/>
              <a:t>datastream</a:t>
            </a:r>
            <a:r>
              <a:rPr lang="en-US" dirty="0"/>
              <a:t> </a:t>
            </a:r>
            <a:r>
              <a:rPr lang="en-US" dirty="0" smtClean="0"/>
              <a:t>in the code.</a:t>
            </a:r>
          </a:p>
          <a:p>
            <a:pPr>
              <a:buFont typeface="Wingdings" panose="05000000000000000000" pitchFamily="2" charset="2"/>
              <a:buChar char="§"/>
            </a:pPr>
            <a:r>
              <a:rPr lang="en-US" dirty="0"/>
              <a:t> </a:t>
            </a:r>
            <a:r>
              <a:rPr lang="en-US" dirty="0" smtClean="0"/>
              <a:t>BLYNK_WRITE(V0) {</a:t>
            </a:r>
            <a:endParaRPr lang="en-US" dirty="0"/>
          </a:p>
          <a:p>
            <a:pPr marL="0" indent="0">
              <a:buNone/>
            </a:pPr>
            <a:r>
              <a:rPr lang="en-US" dirty="0"/>
              <a:t>  </a:t>
            </a:r>
            <a:r>
              <a:rPr lang="en-US" dirty="0" smtClean="0"/>
              <a:t>             if(</a:t>
            </a:r>
            <a:r>
              <a:rPr lang="en-US" dirty="0" err="1" smtClean="0"/>
              <a:t>param.asInt</a:t>
            </a:r>
            <a:r>
              <a:rPr lang="en-US" dirty="0"/>
              <a:t>()==1){  </a:t>
            </a:r>
            <a:r>
              <a:rPr lang="en-US" dirty="0" err="1"/>
              <a:t>digitalWrite</a:t>
            </a:r>
            <a:r>
              <a:rPr lang="en-US" dirty="0"/>
              <a:t>(D4,HIGH);  }</a:t>
            </a:r>
          </a:p>
          <a:p>
            <a:pPr marL="0" indent="0">
              <a:buNone/>
            </a:pPr>
            <a:r>
              <a:rPr lang="en-US" dirty="0"/>
              <a:t> </a:t>
            </a:r>
            <a:r>
              <a:rPr lang="en-US" dirty="0" smtClean="0"/>
              <a:t>             </a:t>
            </a:r>
            <a:r>
              <a:rPr lang="en-US" dirty="0"/>
              <a:t>else{   </a:t>
            </a:r>
            <a:r>
              <a:rPr lang="en-US" dirty="0" err="1"/>
              <a:t>digitalWrite</a:t>
            </a:r>
            <a:r>
              <a:rPr lang="en-US" dirty="0"/>
              <a:t>(D4,LOW);  </a:t>
            </a:r>
            <a:r>
              <a:rPr lang="en-US" dirty="0" smtClean="0"/>
              <a:t>}        }</a:t>
            </a:r>
          </a:p>
          <a:p>
            <a:pPr marL="0" indent="0">
              <a:buNone/>
            </a:pPr>
            <a:r>
              <a:rPr lang="en-US" dirty="0" smtClean="0"/>
              <a:t>This is the logic written to make digital pin high or low depending on the virtual </a:t>
            </a:r>
            <a:r>
              <a:rPr lang="en-US" dirty="0" err="1" smtClean="0"/>
              <a:t>oin</a:t>
            </a:r>
            <a:r>
              <a:rPr lang="en-US" dirty="0" smtClean="0"/>
              <a:t> that is </a:t>
            </a:r>
            <a:r>
              <a:rPr lang="en-US" dirty="0" err="1" smtClean="0"/>
              <a:t>datasteram</a:t>
            </a:r>
            <a:r>
              <a:rPr lang="en-US" dirty="0" smtClean="0"/>
              <a:t>.</a:t>
            </a:r>
            <a:endParaRPr lang="en-US" dirty="0"/>
          </a:p>
        </p:txBody>
      </p:sp>
      <p:sp>
        <p:nvSpPr>
          <p:cNvPr id="5" name="Slide Number Placeholder 4"/>
          <p:cNvSpPr>
            <a:spLocks noGrp="1"/>
          </p:cNvSpPr>
          <p:nvPr>
            <p:ph type="sldNum" sz="quarter" idx="12"/>
          </p:nvPr>
        </p:nvSpPr>
        <p:spPr/>
        <p:txBody>
          <a:bodyPr/>
          <a:lstStyle/>
          <a:p>
            <a:fld id="{CDFA457E-0F51-4569-AD18-5FAC7F72059B}" type="slidenum">
              <a:rPr lang="en-US" smtClean="0"/>
              <a:t>16</a:t>
            </a:fld>
            <a:endParaRPr lang="en-US"/>
          </a:p>
        </p:txBody>
      </p:sp>
    </p:spTree>
    <p:extLst>
      <p:ext uri="{BB962C8B-B14F-4D97-AF65-F5344CB8AC3E}">
        <p14:creationId xmlns:p14="http://schemas.microsoft.com/office/powerpoint/2010/main" val="20427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1097278" y="1845734"/>
            <a:ext cx="10058401" cy="4023360"/>
          </a:xfrm>
        </p:spPr>
        <p:txBody>
          <a:bodyPr/>
          <a:lstStyle/>
          <a:p>
            <a:pPr>
              <a:buFont typeface="Wingdings" panose="05000000000000000000" pitchFamily="2" charset="2"/>
              <a:buChar char="Ø"/>
            </a:pPr>
            <a:r>
              <a:rPr lang="en-US" dirty="0" smtClean="0"/>
              <a:t> </a:t>
            </a:r>
            <a:r>
              <a:rPr lang="en-US" dirty="0"/>
              <a:t>The home automation system has been experimentally proven to work satisfactorily by connecting sample appliances to it and the appliances were successfully controlled from a wireless mobile device. </a:t>
            </a:r>
            <a:endParaRPr lang="en-US" dirty="0" smtClean="0"/>
          </a:p>
          <a:p>
            <a:pPr>
              <a:buFont typeface="Wingdings" panose="05000000000000000000" pitchFamily="2" charset="2"/>
              <a:buChar char="Ø"/>
            </a:pPr>
            <a:r>
              <a:rPr lang="en-US" dirty="0"/>
              <a:t> </a:t>
            </a:r>
            <a:r>
              <a:rPr lang="en-US" dirty="0" smtClean="0"/>
              <a:t>We </a:t>
            </a:r>
            <a:r>
              <a:rPr lang="en-US" dirty="0"/>
              <a:t>learned many skills such as </a:t>
            </a:r>
            <a:r>
              <a:rPr lang="en-US" dirty="0" smtClean="0"/>
              <a:t>wiring </a:t>
            </a:r>
            <a:r>
              <a:rPr lang="en-US" dirty="0"/>
              <a:t>the circuit and other tools that we use for this project and was able to work together as a team </a:t>
            </a:r>
            <a:r>
              <a:rPr lang="en-US" dirty="0" smtClean="0"/>
              <a:t>for this project, The </a:t>
            </a:r>
            <a:r>
              <a:rPr lang="en-US" dirty="0" err="1" smtClean="0"/>
              <a:t>WiFi</a:t>
            </a:r>
            <a:r>
              <a:rPr lang="en-US" dirty="0" smtClean="0"/>
              <a:t> client </a:t>
            </a:r>
            <a:r>
              <a:rPr lang="en-US" dirty="0"/>
              <a:t>was successfully tested on a multitude of different mobile phones from different manufacturers, thus proving its portability and wide compatibility. Thus a low-cost home automation system was successfully designed, implemented and tested. </a:t>
            </a:r>
          </a:p>
          <a:p>
            <a:pP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CDFA457E-0F51-4569-AD18-5FAC7F72059B}" type="slidenum">
              <a:rPr lang="en-US" smtClean="0"/>
              <a:t>17</a:t>
            </a:fld>
            <a:endParaRPr lang="en-US"/>
          </a:p>
        </p:txBody>
      </p:sp>
    </p:spTree>
    <p:extLst>
      <p:ext uri="{BB962C8B-B14F-4D97-AF65-F5344CB8AC3E}">
        <p14:creationId xmlns:p14="http://schemas.microsoft.com/office/powerpoint/2010/main" val="249964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Referrences</a:t>
            </a:r>
            <a:endParaRPr lang="en-US" dirty="0"/>
          </a:p>
        </p:txBody>
      </p:sp>
      <p:sp>
        <p:nvSpPr>
          <p:cNvPr id="6" name="Content Placeholder 5"/>
          <p:cNvSpPr>
            <a:spLocks noGrp="1"/>
          </p:cNvSpPr>
          <p:nvPr>
            <p:ph idx="1"/>
          </p:nvPr>
        </p:nvSpPr>
        <p:spPr/>
        <p:txBody>
          <a:bodyPr/>
          <a:lstStyle/>
          <a:p>
            <a:pPr lvl="0" fontAlgn="base"/>
            <a:endParaRPr lang="en-US" b="1" dirty="0" smtClean="0"/>
          </a:p>
          <a:p>
            <a:pPr lvl="0" fontAlgn="base"/>
            <a:r>
              <a:rPr lang="en-US" b="1" dirty="0" err="1" smtClean="0"/>
              <a:t>Blynk</a:t>
            </a:r>
            <a:r>
              <a:rPr lang="en-US" b="1" dirty="0" smtClean="0"/>
              <a:t> </a:t>
            </a:r>
            <a:r>
              <a:rPr lang="en-US" b="1" dirty="0"/>
              <a:t>cloud platform </a:t>
            </a:r>
            <a:r>
              <a:rPr lang="en-US" b="1" dirty="0" smtClean="0"/>
              <a:t>documentation – </a:t>
            </a:r>
            <a:r>
              <a:rPr lang="en-US" b="1" dirty="0" smtClean="0">
                <a:hlinkClick r:id="rId2" action="ppaction://hlinkfile"/>
              </a:rPr>
              <a:t>https://docs.blynk.io/en/ </a:t>
            </a:r>
            <a:endParaRPr lang="en-US" b="1" dirty="0" smtClean="0"/>
          </a:p>
          <a:p>
            <a:pPr lvl="0" fontAlgn="base"/>
            <a:endParaRPr lang="en-US" b="1" dirty="0" smtClean="0"/>
          </a:p>
          <a:p>
            <a:pPr lvl="0" fontAlgn="base"/>
            <a:r>
              <a:rPr lang="en-US" b="1" dirty="0" smtClean="0"/>
              <a:t>Arduino documentation – </a:t>
            </a:r>
            <a:r>
              <a:rPr lang="en-US" b="1" dirty="0" smtClean="0">
                <a:hlinkClick r:id="rId2" action="ppaction://hlinkfile"/>
              </a:rPr>
              <a:t> https://www.arduino.cc/ </a:t>
            </a:r>
            <a:endParaRPr lang="en-US" b="1" dirty="0" smtClean="0"/>
          </a:p>
          <a:p>
            <a:pPr lvl="0" fontAlgn="base"/>
            <a:endParaRPr lang="en-US" b="1" dirty="0" smtClean="0"/>
          </a:p>
          <a:p>
            <a:pPr lvl="0" fontAlgn="base"/>
            <a:r>
              <a:rPr lang="en-US" b="1" dirty="0" smtClean="0"/>
              <a:t>Instructables.com - </a:t>
            </a:r>
            <a:r>
              <a:rPr lang="en-US" b="1" dirty="0" smtClean="0">
                <a:hlinkClick r:id="rId2" action="ppaction://hlinkfile"/>
              </a:rPr>
              <a:t>https://www.instructables.com/ </a:t>
            </a:r>
            <a:endParaRPr lang="en-US" dirty="0"/>
          </a:p>
        </p:txBody>
      </p:sp>
      <p:sp>
        <p:nvSpPr>
          <p:cNvPr id="5" name="Slide Number Placeholder 4"/>
          <p:cNvSpPr>
            <a:spLocks noGrp="1"/>
          </p:cNvSpPr>
          <p:nvPr>
            <p:ph type="sldNum" sz="quarter" idx="12"/>
          </p:nvPr>
        </p:nvSpPr>
        <p:spPr/>
        <p:txBody>
          <a:bodyPr/>
          <a:lstStyle/>
          <a:p>
            <a:fld id="{CDFA457E-0F51-4569-AD18-5FAC7F72059B}" type="slidenum">
              <a:rPr lang="en-US" smtClean="0"/>
              <a:t>18</a:t>
            </a:fld>
            <a:endParaRPr lang="en-US"/>
          </a:p>
        </p:txBody>
      </p:sp>
    </p:spTree>
    <p:extLst>
      <p:ext uri="{BB962C8B-B14F-4D97-AF65-F5344CB8AC3E}">
        <p14:creationId xmlns:p14="http://schemas.microsoft.com/office/powerpoint/2010/main" val="57364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sz="2800" dirty="0" smtClean="0"/>
              <a:t>Introduction </a:t>
            </a:r>
          </a:p>
          <a:p>
            <a:pPr marL="457200" indent="-457200">
              <a:buFont typeface="+mj-lt"/>
              <a:buAutoNum type="arabicPeriod"/>
            </a:pPr>
            <a:r>
              <a:rPr lang="en-US" sz="2800" dirty="0" smtClean="0"/>
              <a:t>Abstract </a:t>
            </a:r>
          </a:p>
          <a:p>
            <a:pPr marL="457200" indent="-457200">
              <a:buFont typeface="+mj-lt"/>
              <a:buAutoNum type="arabicPeriod"/>
            </a:pPr>
            <a:r>
              <a:rPr lang="en-US" sz="2800" dirty="0" smtClean="0"/>
              <a:t>Objective and Application </a:t>
            </a:r>
          </a:p>
          <a:p>
            <a:pPr marL="457200" indent="-457200">
              <a:buFont typeface="+mj-lt"/>
              <a:buAutoNum type="arabicPeriod"/>
            </a:pPr>
            <a:r>
              <a:rPr lang="en-US" sz="2800" dirty="0" smtClean="0"/>
              <a:t>Tools and technology </a:t>
            </a:r>
          </a:p>
          <a:p>
            <a:pPr marL="457200" indent="-457200">
              <a:buFont typeface="+mj-lt"/>
              <a:buAutoNum type="arabicPeriod"/>
            </a:pPr>
            <a:r>
              <a:rPr lang="en-US" sz="2800" dirty="0" smtClean="0"/>
              <a:t>Methodology </a:t>
            </a:r>
          </a:p>
          <a:p>
            <a:pPr marL="457200" indent="-457200">
              <a:buFont typeface="+mj-lt"/>
              <a:buAutoNum type="arabicPeriod"/>
            </a:pPr>
            <a:r>
              <a:rPr lang="en-US" sz="2800" dirty="0"/>
              <a:t>C</a:t>
            </a:r>
            <a:r>
              <a:rPr lang="en-US" sz="2800" dirty="0" smtClean="0"/>
              <a:t>ircuit diagram and working</a:t>
            </a:r>
          </a:p>
          <a:p>
            <a:pPr marL="457200" indent="-457200">
              <a:buFont typeface="+mj-lt"/>
              <a:buAutoNum type="arabicPeriod"/>
            </a:pPr>
            <a:r>
              <a:rPr lang="en-US" sz="2800" dirty="0" smtClean="0"/>
              <a:t>Simulation </a:t>
            </a:r>
          </a:p>
          <a:p>
            <a:pPr marL="457200" indent="-457200">
              <a:buFont typeface="+mj-lt"/>
              <a:buAutoNum type="arabicPeriod"/>
            </a:pPr>
            <a:r>
              <a:rPr lang="en-US" sz="2800" dirty="0" smtClean="0"/>
              <a:t>Conclusion </a:t>
            </a:r>
          </a:p>
          <a:p>
            <a:pPr marL="457200" indent="-457200">
              <a:buFont typeface="+mj-lt"/>
              <a:buAutoNum type="arabicPeriod"/>
            </a:pPr>
            <a:r>
              <a:rPr lang="en-US" sz="2800" dirty="0" smtClean="0"/>
              <a:t>References</a:t>
            </a:r>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CDFA457E-0F51-4569-AD18-5FAC7F72059B}" type="slidenum">
              <a:rPr lang="en-US" smtClean="0"/>
              <a:t>2</a:t>
            </a:fld>
            <a:endParaRPr lang="en-US"/>
          </a:p>
        </p:txBody>
      </p:sp>
    </p:spTree>
    <p:extLst>
      <p:ext uri="{BB962C8B-B14F-4D97-AF65-F5344CB8AC3E}">
        <p14:creationId xmlns:p14="http://schemas.microsoft.com/office/powerpoint/2010/main" val="3093458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Introduction </a:t>
            </a:r>
            <a:endParaRPr lang="en-US" dirty="0"/>
          </a:p>
        </p:txBody>
      </p:sp>
      <p:sp>
        <p:nvSpPr>
          <p:cNvPr id="13" name="Content Placeholder 12"/>
          <p:cNvSpPr>
            <a:spLocks noGrp="1"/>
          </p:cNvSpPr>
          <p:nvPr>
            <p:ph idx="1"/>
          </p:nvPr>
        </p:nvSpPr>
        <p:spPr/>
        <p:txBody>
          <a:bodyPr>
            <a:normAutofit/>
          </a:bodyPr>
          <a:lstStyle/>
          <a:p>
            <a:pPr>
              <a:buFont typeface="Arial" panose="020B0604020202020204" pitchFamily="34" charset="0"/>
              <a:buChar char="•"/>
            </a:pPr>
            <a:r>
              <a:rPr lang="en-US" sz="2500" dirty="0" smtClean="0"/>
              <a:t>  In this presentation we are going to present you about the project smart electric board.</a:t>
            </a:r>
          </a:p>
          <a:p>
            <a:pPr>
              <a:buFont typeface="Arial" panose="020B0604020202020204" pitchFamily="34" charset="0"/>
              <a:buChar char="•"/>
            </a:pPr>
            <a:r>
              <a:rPr lang="en-US" sz="2500" dirty="0" smtClean="0"/>
              <a:t>  Which is based on the IOT home automation concept .</a:t>
            </a:r>
          </a:p>
          <a:p>
            <a:pPr>
              <a:buFont typeface="Arial" panose="020B0604020202020204" pitchFamily="34" charset="0"/>
              <a:buChar char="•"/>
            </a:pPr>
            <a:r>
              <a:rPr lang="en-US" sz="2500" dirty="0" smtClean="0"/>
              <a:t>  This project demonstrate the home automation in practical and efficient        manner .</a:t>
            </a:r>
          </a:p>
          <a:p>
            <a:pPr>
              <a:buFont typeface="Arial" panose="020B0604020202020204" pitchFamily="34" charset="0"/>
              <a:buChar char="•"/>
            </a:pPr>
            <a:r>
              <a:rPr lang="en-US" sz="2500" dirty="0" smtClean="0"/>
              <a:t>  This project uses </a:t>
            </a:r>
            <a:r>
              <a:rPr lang="en-US" sz="2500" dirty="0" err="1" smtClean="0"/>
              <a:t>NodeMCU</a:t>
            </a:r>
            <a:r>
              <a:rPr lang="en-US" sz="2500" dirty="0" smtClean="0"/>
              <a:t> esp8266 and </a:t>
            </a:r>
            <a:r>
              <a:rPr lang="en-US" sz="2500" dirty="0" err="1"/>
              <a:t>B</a:t>
            </a:r>
            <a:r>
              <a:rPr lang="en-US" sz="2500" dirty="0" err="1" smtClean="0"/>
              <a:t>lynk</a:t>
            </a:r>
            <a:r>
              <a:rPr lang="en-US" sz="2500" dirty="0" smtClean="0"/>
              <a:t> cloud platform to control    electrical appliances Using our smart phone over the internet from any part of the world.</a:t>
            </a:r>
          </a:p>
        </p:txBody>
      </p:sp>
      <p:sp>
        <p:nvSpPr>
          <p:cNvPr id="4" name="Slide Number Placeholder 3"/>
          <p:cNvSpPr>
            <a:spLocks noGrp="1"/>
          </p:cNvSpPr>
          <p:nvPr>
            <p:ph type="sldNum" sz="quarter" idx="12"/>
          </p:nvPr>
        </p:nvSpPr>
        <p:spPr/>
        <p:txBody>
          <a:bodyPr/>
          <a:lstStyle/>
          <a:p>
            <a:fld id="{CDFA457E-0F51-4569-AD18-5FAC7F72059B}" type="slidenum">
              <a:rPr lang="en-US" smtClean="0"/>
              <a:t>3</a:t>
            </a:fld>
            <a:endParaRPr lang="en-US"/>
          </a:p>
        </p:txBody>
      </p:sp>
    </p:spTree>
    <p:extLst>
      <p:ext uri="{BB962C8B-B14F-4D97-AF65-F5344CB8AC3E}">
        <p14:creationId xmlns:p14="http://schemas.microsoft.com/office/powerpoint/2010/main" val="2141333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400" dirty="0" smtClean="0"/>
              <a:t> Automation </a:t>
            </a:r>
            <a:r>
              <a:rPr lang="en-US" sz="2400" dirty="0"/>
              <a:t>can be accomplished by using the Internet of Things (IOT). This gives the inhabitant accesses to certain data in the house and the ability to control some parameters remotely.</a:t>
            </a:r>
          </a:p>
          <a:p>
            <a:pPr>
              <a:buFont typeface="Wingdings" panose="05000000000000000000" pitchFamily="2" charset="2"/>
              <a:buChar char="§"/>
            </a:pPr>
            <a:r>
              <a:rPr lang="en-US" sz="2400" dirty="0"/>
              <a:t> This presentation presents the complete design of an IOT based controlling system for smart home automation. </a:t>
            </a:r>
          </a:p>
          <a:p>
            <a:pPr>
              <a:buFont typeface="Wingdings" panose="05000000000000000000" pitchFamily="2" charset="2"/>
              <a:buChar char="§"/>
            </a:pPr>
            <a:r>
              <a:rPr lang="en-US" sz="2400" dirty="0" smtClean="0"/>
              <a:t> The </a:t>
            </a:r>
            <a:r>
              <a:rPr lang="en-US" sz="2400" dirty="0"/>
              <a:t>proposed design uses </a:t>
            </a:r>
            <a:r>
              <a:rPr lang="en-US" sz="2400" dirty="0" err="1"/>
              <a:t>blynk</a:t>
            </a:r>
            <a:r>
              <a:rPr lang="en-US" sz="2400" dirty="0"/>
              <a:t> IOT cloud platform for collecting and visualizing monitored data and remote controlling of home appliances and devices. </a:t>
            </a:r>
          </a:p>
          <a:p>
            <a:pPr>
              <a:buFont typeface="Wingdings" panose="05000000000000000000" pitchFamily="2" charset="2"/>
              <a:buChar char="§"/>
            </a:pPr>
            <a:r>
              <a:rPr lang="en-US" sz="2400" dirty="0" smtClean="0"/>
              <a:t> The </a:t>
            </a:r>
            <a:r>
              <a:rPr lang="en-US" sz="2400" dirty="0"/>
              <a:t>selected platform is very flexible and user-friendly. The sensing of different variables inside the house is conducted using the NodeMCU-ESP8266 microcontroller board. 	 </a:t>
            </a:r>
            <a:r>
              <a:rPr lang="en-US" dirty="0"/>
              <a:t/>
            </a:r>
            <a:br>
              <a:rPr lang="en-US" dirty="0"/>
            </a:br>
            <a:endParaRPr lang="en-US" dirty="0"/>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CDFA457E-0F51-4569-AD18-5FAC7F72059B}" type="slidenum">
              <a:rPr lang="en-US" smtClean="0"/>
              <a:t>4</a:t>
            </a:fld>
            <a:endParaRPr lang="en-US"/>
          </a:p>
        </p:txBody>
      </p:sp>
    </p:spTree>
    <p:extLst>
      <p:ext uri="{BB962C8B-B14F-4D97-AF65-F5344CB8AC3E}">
        <p14:creationId xmlns:p14="http://schemas.microsoft.com/office/powerpoint/2010/main" val="413066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and Application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 As home automation getting more and more popularity due to its ease of use and due to making human life more comfortable , therefore this project will allow us to move in that direction.</a:t>
            </a:r>
          </a:p>
          <a:p>
            <a:pPr marL="457200" indent="-457200">
              <a:buFont typeface="+mj-lt"/>
              <a:buAutoNum type="arabicPeriod"/>
            </a:pPr>
            <a:r>
              <a:rPr lang="en-US" sz="2400" dirty="0"/>
              <a:t> </a:t>
            </a:r>
            <a:r>
              <a:rPr lang="en-US" sz="2400" dirty="0" smtClean="0"/>
              <a:t>This will help physically disabled people to control home appliances in critical situations.</a:t>
            </a:r>
          </a:p>
          <a:p>
            <a:pPr marL="457200" indent="-457200">
              <a:buFont typeface="+mj-lt"/>
              <a:buAutoNum type="arabicPeriod"/>
            </a:pPr>
            <a:r>
              <a:rPr lang="en-US" sz="2400" dirty="0" smtClean="0"/>
              <a:t> As we know that lot of people forget to turn of home electrical appliance because of that lot of electricity gets wasted and by using this we can save that electricity as well because we can control it from anywhere in the world.</a:t>
            </a:r>
            <a:endParaRPr lang="en-US" sz="2400" dirty="0"/>
          </a:p>
        </p:txBody>
      </p:sp>
      <p:sp>
        <p:nvSpPr>
          <p:cNvPr id="4" name="Slide Number Placeholder 3"/>
          <p:cNvSpPr>
            <a:spLocks noGrp="1"/>
          </p:cNvSpPr>
          <p:nvPr>
            <p:ph type="sldNum" sz="quarter" idx="12"/>
          </p:nvPr>
        </p:nvSpPr>
        <p:spPr/>
        <p:txBody>
          <a:bodyPr/>
          <a:lstStyle/>
          <a:p>
            <a:fld id="{CDFA457E-0F51-4569-AD18-5FAC7F72059B}" type="slidenum">
              <a:rPr lang="en-US" smtClean="0"/>
              <a:t>5</a:t>
            </a:fld>
            <a:endParaRPr lang="en-US"/>
          </a:p>
        </p:txBody>
      </p:sp>
    </p:spTree>
    <p:extLst>
      <p:ext uri="{BB962C8B-B14F-4D97-AF65-F5344CB8AC3E}">
        <p14:creationId xmlns:p14="http://schemas.microsoft.com/office/powerpoint/2010/main" val="945115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8364"/>
            <a:ext cx="10058400" cy="1450757"/>
          </a:xfrm>
        </p:spPr>
        <p:txBody>
          <a:bodyPr/>
          <a:lstStyle/>
          <a:p>
            <a:r>
              <a:rPr lang="en-US" dirty="0" smtClean="0"/>
              <a:t>Tools and Technologies </a:t>
            </a:r>
            <a:endParaRPr lang="en-US" dirty="0"/>
          </a:p>
        </p:txBody>
      </p:sp>
      <p:sp>
        <p:nvSpPr>
          <p:cNvPr id="3" name="Content Placeholder 2"/>
          <p:cNvSpPr>
            <a:spLocks noGrp="1"/>
          </p:cNvSpPr>
          <p:nvPr>
            <p:ph idx="1"/>
          </p:nvPr>
        </p:nvSpPr>
        <p:spPr>
          <a:xfrm>
            <a:off x="1097280" y="2186928"/>
            <a:ext cx="10058400" cy="1729979"/>
          </a:xfrm>
        </p:spPr>
        <p:txBody>
          <a:bodyPr>
            <a:normAutofit fontScale="85000" lnSpcReduction="20000"/>
          </a:bodyPr>
          <a:lstStyle/>
          <a:p>
            <a:pPr>
              <a:buFont typeface="Wingdings" panose="05000000000000000000" pitchFamily="2" charset="2"/>
              <a:buChar char="Ø"/>
            </a:pPr>
            <a:r>
              <a:rPr lang="en-US" sz="2800" dirty="0" smtClean="0"/>
              <a:t> </a:t>
            </a:r>
            <a:r>
              <a:rPr lang="en-US" sz="2800" dirty="0" err="1" smtClean="0"/>
              <a:t>NodeMCU</a:t>
            </a:r>
            <a:r>
              <a:rPr lang="en-US" sz="2800" dirty="0" smtClean="0"/>
              <a:t> ESP8266 Microcontroller </a:t>
            </a:r>
          </a:p>
          <a:p>
            <a:pPr>
              <a:buFont typeface="Wingdings" panose="05000000000000000000" pitchFamily="2" charset="2"/>
              <a:buChar char="Ø"/>
            </a:pPr>
            <a:r>
              <a:rPr lang="en-US" sz="2800" dirty="0" smtClean="0"/>
              <a:t> Relay Module </a:t>
            </a:r>
          </a:p>
          <a:p>
            <a:pPr>
              <a:buFont typeface="Wingdings" panose="05000000000000000000" pitchFamily="2" charset="2"/>
              <a:buChar char="Ø"/>
            </a:pPr>
            <a:r>
              <a:rPr lang="en-US" sz="2800" dirty="0"/>
              <a:t> </a:t>
            </a:r>
            <a:r>
              <a:rPr lang="en-US" sz="2800" dirty="0" err="1"/>
              <a:t>B</a:t>
            </a:r>
            <a:r>
              <a:rPr lang="en-US" sz="2800" dirty="0" err="1" smtClean="0"/>
              <a:t>lynk</a:t>
            </a:r>
            <a:r>
              <a:rPr lang="en-US" sz="2800" dirty="0" smtClean="0"/>
              <a:t> Cloud Platform  </a:t>
            </a:r>
          </a:p>
          <a:p>
            <a:pPr>
              <a:buFont typeface="Wingdings" panose="05000000000000000000" pitchFamily="2" charset="2"/>
              <a:buChar char="Ø"/>
            </a:pPr>
            <a:r>
              <a:rPr lang="en-US" sz="2800" dirty="0"/>
              <a:t> </a:t>
            </a:r>
            <a:r>
              <a:rPr lang="en-US" sz="2800" dirty="0" smtClean="0"/>
              <a:t>Arduino IDE </a:t>
            </a:r>
          </a:p>
          <a:p>
            <a:pPr marL="0" indent="0">
              <a:buNone/>
            </a:pPr>
            <a:endParaRPr lang="en-US" dirty="0"/>
          </a:p>
        </p:txBody>
      </p:sp>
      <p:sp>
        <p:nvSpPr>
          <p:cNvPr id="4" name="Slide Number Placeholder 3"/>
          <p:cNvSpPr>
            <a:spLocks noGrp="1"/>
          </p:cNvSpPr>
          <p:nvPr>
            <p:ph type="sldNum" sz="quarter" idx="12"/>
          </p:nvPr>
        </p:nvSpPr>
        <p:spPr/>
        <p:txBody>
          <a:bodyPr/>
          <a:lstStyle/>
          <a:p>
            <a:fld id="{CDFA457E-0F51-4569-AD18-5FAC7F72059B}" type="slidenum">
              <a:rPr lang="en-US" smtClean="0"/>
              <a:t>6</a:t>
            </a:fld>
            <a:endParaRPr lang="en-US"/>
          </a:p>
        </p:txBody>
      </p:sp>
    </p:spTree>
    <p:extLst>
      <p:ext uri="{BB962C8B-B14F-4D97-AF65-F5344CB8AC3E}">
        <p14:creationId xmlns:p14="http://schemas.microsoft.com/office/powerpoint/2010/main" val="36048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NodeMCU</a:t>
            </a:r>
            <a:r>
              <a:rPr lang="en-US" dirty="0" smtClean="0"/>
              <a:t> ESP8266</a:t>
            </a:r>
            <a:endParaRPr lang="en-US" dirty="0"/>
          </a:p>
        </p:txBody>
      </p:sp>
      <p:sp>
        <p:nvSpPr>
          <p:cNvPr id="5" name="Content Placeholder 4"/>
          <p:cNvSpPr>
            <a:spLocks noGrp="1"/>
          </p:cNvSpPr>
          <p:nvPr>
            <p:ph sz="half" idx="1"/>
          </p:nvPr>
        </p:nvSpPr>
        <p:spPr/>
        <p:txBody>
          <a:bodyPr>
            <a:normAutofit fontScale="92500" lnSpcReduction="10000"/>
          </a:bodyPr>
          <a:lstStyle/>
          <a:p>
            <a:pPr>
              <a:buFont typeface="Wingdings" panose="05000000000000000000" pitchFamily="2" charset="2"/>
              <a:buChar char="§"/>
            </a:pPr>
            <a:r>
              <a:rPr lang="en-US" dirty="0" smtClean="0"/>
              <a:t> </a:t>
            </a:r>
            <a:r>
              <a:rPr lang="en-US" dirty="0"/>
              <a:t>The ESP8266 is a very user-friendly and low-cost device to provide internet connectivity to your projects. The module can work both as an Access point (can create hotspot) and as a station (can connect to Wi-Fi</a:t>
            </a:r>
            <a:r>
              <a:rPr lang="en-US" dirty="0" smtClean="0"/>
              <a:t>).</a:t>
            </a:r>
          </a:p>
          <a:p>
            <a:pPr>
              <a:buFont typeface="Wingdings" panose="05000000000000000000" pitchFamily="2" charset="2"/>
              <a:buChar char="§"/>
            </a:pPr>
            <a:r>
              <a:rPr lang="en-US" dirty="0"/>
              <a:t> </a:t>
            </a:r>
            <a:r>
              <a:rPr lang="en-US" dirty="0" smtClean="0"/>
              <a:t>Specifications</a:t>
            </a:r>
          </a:p>
          <a:p>
            <a:pPr marL="818388" lvl="2" indent="-342900">
              <a:buFont typeface="+mj-lt"/>
              <a:buAutoNum type="arabicParenR"/>
            </a:pPr>
            <a:r>
              <a:rPr lang="en-US" sz="1600" dirty="0" smtClean="0"/>
              <a:t>Digital I/O pins : 16</a:t>
            </a:r>
          </a:p>
          <a:p>
            <a:pPr marL="818388" lvl="2" indent="-342900">
              <a:buFont typeface="+mj-lt"/>
              <a:buAutoNum type="arabicParenR"/>
            </a:pPr>
            <a:r>
              <a:rPr lang="en-US" sz="1600" dirty="0" smtClean="0"/>
              <a:t>Analog Input pins : 1</a:t>
            </a:r>
          </a:p>
          <a:p>
            <a:pPr marL="818388" lvl="2" indent="-342900">
              <a:buFont typeface="+mj-lt"/>
              <a:buAutoNum type="arabicParenR"/>
            </a:pPr>
            <a:r>
              <a:rPr lang="en-US" sz="1600" dirty="0" smtClean="0"/>
              <a:t>Microcontroller : </a:t>
            </a:r>
            <a:r>
              <a:rPr lang="en-US" sz="1600" dirty="0" err="1" smtClean="0"/>
              <a:t>Tensilica</a:t>
            </a:r>
            <a:r>
              <a:rPr lang="en-US" sz="1600" dirty="0" smtClean="0"/>
              <a:t> 32 bit RISC CPU </a:t>
            </a:r>
            <a:r>
              <a:rPr lang="en-US" sz="1600" dirty="0" err="1" smtClean="0"/>
              <a:t>Xtensa</a:t>
            </a:r>
            <a:r>
              <a:rPr lang="en-US" sz="1600" dirty="0" smtClean="0"/>
              <a:t> LX106</a:t>
            </a:r>
          </a:p>
          <a:p>
            <a:pPr marL="818388" lvl="2" indent="-342900">
              <a:buFont typeface="+mj-lt"/>
              <a:buAutoNum type="arabicParenR"/>
            </a:pPr>
            <a:r>
              <a:rPr lang="en-US" sz="1600" dirty="0" smtClean="0"/>
              <a:t>Input voltage : 7-12 V      </a:t>
            </a:r>
          </a:p>
          <a:p>
            <a:pPr marL="818388" lvl="2" indent="-342900">
              <a:buFont typeface="+mj-lt"/>
              <a:buAutoNum type="arabicParenR"/>
            </a:pPr>
            <a:r>
              <a:rPr lang="en-US" sz="1600" dirty="0" smtClean="0"/>
              <a:t>Operating voltage : 3.3 V</a:t>
            </a:r>
          </a:p>
          <a:p>
            <a:pPr marL="818388" lvl="2" indent="-342900">
              <a:buFont typeface="+mj-lt"/>
              <a:buAutoNum type="arabicParenR"/>
            </a:pPr>
            <a:r>
              <a:rPr lang="en-US" sz="1600" dirty="0" smtClean="0"/>
              <a:t>Clock Speed : 80MHz</a:t>
            </a:r>
          </a:p>
          <a:p>
            <a:pPr marL="818388" lvl="2" indent="-342900">
              <a:buFont typeface="+mj-lt"/>
              <a:buAutoNum type="arabicParenR"/>
            </a:pPr>
            <a:r>
              <a:rPr lang="en-US" sz="1600" dirty="0" smtClean="0"/>
              <a:t>2.4 GHz receiver antenna </a:t>
            </a:r>
          </a:p>
          <a:p>
            <a:pPr marL="818388" lvl="2" indent="-342900">
              <a:buFont typeface="+mj-lt"/>
              <a:buAutoNum type="arabicParenR"/>
            </a:pPr>
            <a:r>
              <a:rPr lang="en-US" sz="1600" dirty="0" smtClean="0"/>
              <a:t>PWM , UART , SPI , I2C  pins</a:t>
            </a:r>
          </a:p>
          <a:p>
            <a:pPr marL="818388" lvl="2" indent="-342900">
              <a:buFont typeface="+mj-lt"/>
              <a:buAutoNum type="arabicParenR"/>
            </a:pPr>
            <a:endParaRPr lang="en-US" dirty="0" smtClean="0"/>
          </a:p>
          <a:p>
            <a:pPr marL="818388" lvl="2" indent="-342900">
              <a:buFont typeface="+mj-lt"/>
              <a:buAutoNum type="arabicParenR"/>
            </a:pPr>
            <a:endParaRPr lang="en-US" dirty="0" smtClean="0"/>
          </a:p>
          <a:p>
            <a:pPr marL="818388" lvl="2" indent="-342900">
              <a:buFont typeface="+mj-lt"/>
              <a:buAutoNum type="arabicParenR"/>
            </a:pPr>
            <a:endParaRPr lang="en-US" dirty="0" smtClean="0"/>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8572" y="1846263"/>
            <a:ext cx="4776456" cy="4022725"/>
          </a:xfrm>
        </p:spPr>
      </p:pic>
      <p:sp>
        <p:nvSpPr>
          <p:cNvPr id="4" name="Slide Number Placeholder 3"/>
          <p:cNvSpPr>
            <a:spLocks noGrp="1"/>
          </p:cNvSpPr>
          <p:nvPr>
            <p:ph type="sldNum" sz="quarter" idx="12"/>
          </p:nvPr>
        </p:nvSpPr>
        <p:spPr/>
        <p:txBody>
          <a:bodyPr/>
          <a:lstStyle/>
          <a:p>
            <a:fld id="{CDFA457E-0F51-4569-AD18-5FAC7F72059B}" type="slidenum">
              <a:rPr lang="en-US" smtClean="0"/>
              <a:t>7</a:t>
            </a:fld>
            <a:endParaRPr lang="en-US"/>
          </a:p>
        </p:txBody>
      </p:sp>
    </p:spTree>
    <p:extLst>
      <p:ext uri="{BB962C8B-B14F-4D97-AF65-F5344CB8AC3E}">
        <p14:creationId xmlns:p14="http://schemas.microsoft.com/office/powerpoint/2010/main" val="238146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Module </a:t>
            </a:r>
            <a:endParaRPr lang="en-US"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
            </a:pPr>
            <a:r>
              <a:rPr lang="en-US" sz="2200" dirty="0" smtClean="0"/>
              <a:t> Relay is electrically operated switch it is used to control signal at the output by signal at the input.</a:t>
            </a:r>
          </a:p>
          <a:p>
            <a:pPr>
              <a:buFont typeface="Wingdings" panose="05000000000000000000" pitchFamily="2" charset="2"/>
              <a:buChar char="§"/>
            </a:pPr>
            <a:r>
              <a:rPr lang="en-US" sz="2200" dirty="0"/>
              <a:t> </a:t>
            </a:r>
            <a:r>
              <a:rPr lang="en-US" sz="2200" dirty="0" smtClean="0"/>
              <a:t>It has one VCC pin at the input side and one GND pin at the input side and one input pin as well.</a:t>
            </a:r>
          </a:p>
          <a:p>
            <a:pPr>
              <a:buFont typeface="Wingdings" panose="05000000000000000000" pitchFamily="2" charset="2"/>
              <a:buChar char="§"/>
            </a:pPr>
            <a:r>
              <a:rPr lang="en-US" sz="2200" dirty="0"/>
              <a:t> </a:t>
            </a:r>
            <a:r>
              <a:rPr lang="en-US" sz="2200" dirty="0" smtClean="0"/>
              <a:t>At the output side it has NO(normally open), NC(normally closed) and COM(common) pin.</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5358" y="2568754"/>
            <a:ext cx="4937125" cy="2441264"/>
          </a:xfrm>
        </p:spPr>
      </p:pic>
      <p:sp>
        <p:nvSpPr>
          <p:cNvPr id="5" name="Slide Number Placeholder 4"/>
          <p:cNvSpPr>
            <a:spLocks noGrp="1"/>
          </p:cNvSpPr>
          <p:nvPr>
            <p:ph type="sldNum" sz="quarter" idx="12"/>
          </p:nvPr>
        </p:nvSpPr>
        <p:spPr/>
        <p:txBody>
          <a:bodyPr/>
          <a:lstStyle/>
          <a:p>
            <a:fld id="{CDFA457E-0F51-4569-AD18-5FAC7F72059B}" type="slidenum">
              <a:rPr lang="en-US" smtClean="0"/>
              <a:t>8</a:t>
            </a:fld>
            <a:endParaRPr lang="en-US"/>
          </a:p>
        </p:txBody>
      </p:sp>
    </p:spTree>
    <p:extLst>
      <p:ext uri="{BB962C8B-B14F-4D97-AF65-F5344CB8AC3E}">
        <p14:creationId xmlns:p14="http://schemas.microsoft.com/office/powerpoint/2010/main" val="348600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Blynk</a:t>
            </a:r>
            <a:r>
              <a:rPr lang="en-US" dirty="0" smtClean="0"/>
              <a:t> Cloud Platform</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err="1"/>
              <a:t>Blynk</a:t>
            </a:r>
            <a:r>
              <a:rPr lang="en-US" dirty="0"/>
              <a:t> is a full suite of software </a:t>
            </a:r>
            <a:r>
              <a:rPr lang="en-US" dirty="0" smtClean="0"/>
              <a:t>(cloud platform) required </a:t>
            </a:r>
            <a:r>
              <a:rPr lang="en-US" dirty="0"/>
              <a:t>to prototype, deploy, and remotely manage connected electronic devices at any scale: from personal </a:t>
            </a:r>
            <a:r>
              <a:rPr lang="en-US" dirty="0" err="1"/>
              <a:t>IoT</a:t>
            </a:r>
            <a:r>
              <a:rPr lang="en-US" dirty="0"/>
              <a:t> projects to millions of commercial connected products. </a:t>
            </a:r>
            <a:endParaRPr lang="en-US" dirty="0" smtClean="0"/>
          </a:p>
          <a:p>
            <a:pPr>
              <a:buFont typeface="Wingdings" panose="05000000000000000000" pitchFamily="2" charset="2"/>
              <a:buChar char="§"/>
            </a:pPr>
            <a:r>
              <a:rPr lang="en-US" dirty="0" smtClean="0"/>
              <a:t>With </a:t>
            </a:r>
            <a:r>
              <a:rPr lang="en-US" dirty="0" err="1"/>
              <a:t>Blynk</a:t>
            </a:r>
            <a:r>
              <a:rPr lang="en-US" dirty="0"/>
              <a:t> anyone can connect their hardware to the cloud and build a no-code iOS, Android, and web applications to analyze real-time and historical data coming from devices, control them remotely from anywhere in the world, receive important </a:t>
            </a:r>
            <a:r>
              <a:rPr lang="en-US" dirty="0" smtClean="0"/>
              <a:t>notifications and much more.</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3745" y="1845734"/>
            <a:ext cx="4022725" cy="4022725"/>
          </a:xfrm>
        </p:spPr>
      </p:pic>
      <p:sp>
        <p:nvSpPr>
          <p:cNvPr id="5" name="Slide Number Placeholder 4"/>
          <p:cNvSpPr>
            <a:spLocks noGrp="1"/>
          </p:cNvSpPr>
          <p:nvPr>
            <p:ph type="sldNum" sz="quarter" idx="12"/>
          </p:nvPr>
        </p:nvSpPr>
        <p:spPr/>
        <p:txBody>
          <a:bodyPr/>
          <a:lstStyle/>
          <a:p>
            <a:fld id="{CDFA457E-0F51-4569-AD18-5FAC7F72059B}" type="slidenum">
              <a:rPr lang="en-US" smtClean="0"/>
              <a:t>9</a:t>
            </a:fld>
            <a:endParaRPr lang="en-US"/>
          </a:p>
        </p:txBody>
      </p:sp>
    </p:spTree>
    <p:extLst>
      <p:ext uri="{BB962C8B-B14F-4D97-AF65-F5344CB8AC3E}">
        <p14:creationId xmlns:p14="http://schemas.microsoft.com/office/powerpoint/2010/main" val="72475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406</TotalTime>
  <Words>1412</Words>
  <Application>Microsoft Office PowerPoint</Application>
  <PresentationFormat>Widescreen</PresentationFormat>
  <Paragraphs>123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Impact</vt:lpstr>
      <vt:lpstr>Wingdings</vt:lpstr>
      <vt:lpstr>Retrospect</vt:lpstr>
      <vt:lpstr>Vidya Prathisthans Kamalnayan Bajaj Institute of engineering And Technology Department of Electronics and telecommunication </vt:lpstr>
      <vt:lpstr>Content </vt:lpstr>
      <vt:lpstr>Introduction </vt:lpstr>
      <vt:lpstr>Abstract</vt:lpstr>
      <vt:lpstr>Objective and Application </vt:lpstr>
      <vt:lpstr>Tools and Technologies </vt:lpstr>
      <vt:lpstr>NodeMCU ESP8266</vt:lpstr>
      <vt:lpstr>Relay Module </vt:lpstr>
      <vt:lpstr>Blynk Cloud Platform</vt:lpstr>
      <vt:lpstr>Arduino IDE</vt:lpstr>
      <vt:lpstr>Methodology </vt:lpstr>
      <vt:lpstr>     Circuit Diagram</vt:lpstr>
      <vt:lpstr>Working </vt:lpstr>
      <vt:lpstr>Working </vt:lpstr>
      <vt:lpstr>Code </vt:lpstr>
      <vt:lpstr>Code</vt:lpstr>
      <vt:lpstr>Conclusion</vt:lpstr>
      <vt:lpstr>Referrences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 Prathisthans Kamalnayan Bajaj Institue of engineering And Technology</dc:title>
  <dc:creator>admin</dc:creator>
  <cp:lastModifiedBy>admin</cp:lastModifiedBy>
  <cp:revision>34</cp:revision>
  <dcterms:created xsi:type="dcterms:W3CDTF">2022-05-16T14:51:54Z</dcterms:created>
  <dcterms:modified xsi:type="dcterms:W3CDTF">2022-05-16T21:38:17Z</dcterms:modified>
</cp:coreProperties>
</file>