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782" r:id="rId1"/>
  </p:sldMasterIdLst>
  <p:notesMasterIdLst>
    <p:notesMasterId r:id="rId29"/>
  </p:notesMasterIdLst>
  <p:sldIdLst>
    <p:sldId id="256" r:id="rId2"/>
    <p:sldId id="287" r:id="rId3"/>
    <p:sldId id="281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2" r:id="rId15"/>
    <p:sldId id="282" r:id="rId16"/>
    <p:sldId id="283" r:id="rId17"/>
    <p:sldId id="284" r:id="rId18"/>
    <p:sldId id="285" r:id="rId19"/>
    <p:sldId id="286" r:id="rId20"/>
    <p:sldId id="274" r:id="rId21"/>
    <p:sldId id="275" r:id="rId22"/>
    <p:sldId id="276" r:id="rId23"/>
    <p:sldId id="277" r:id="rId24"/>
    <p:sldId id="289" r:id="rId25"/>
    <p:sldId id="290" r:id="rId26"/>
    <p:sldId id="27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35" autoAdjust="0"/>
    <p:restoredTop sz="86418"/>
  </p:normalViewPr>
  <p:slideViewPr>
    <p:cSldViewPr snapToGrid="0">
      <p:cViewPr varScale="1">
        <p:scale>
          <a:sx n="76" d="100"/>
          <a:sy n="76" d="100"/>
        </p:scale>
        <p:origin x="-1051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5BDE-98E2-0646-8BD3-25EC9EFA8BD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667D4-39E7-634F-9878-A7AD312D34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39-A28D-4556-A354-91AFA2B1E014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0247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471-F2FC-4CE1-9DB8-F00D2BDE99EB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719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F070-76DD-4A1B-9589-D5275B1F3E32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3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BB46-22FB-4EAC-A039-D46C499C7B52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2937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3328-4633-49B6-ADE2-B8A1EB97CD03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975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94E-75B1-4906-8F24-8CE6C156EDD5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03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47E-9EF7-4D40-B33A-205C4A4A679F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348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7356-9DF9-4EE4-BE87-F9A48DD2B39B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7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3C3-7DA4-4FFF-9248-571016A4C508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60575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67B-ACF6-4538-8E91-EF415CD0594C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84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344-5371-4502-8905-C59451E39EA2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620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AF3C-327B-417B-8C38-8E659C97A4F5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868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B925-9F77-47AC-86D5-178DBF185939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4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40FA-7F6E-4AD7-A2C5-65B3DB939E19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15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692B-A829-4CD7-B4D3-2B0EEDE94258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70883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7C1-D5B9-47E7-9F6A-926150E98B1F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7164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33C9-957A-4418-B240-6E3792BBD3FF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543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94051B-D5E5-40C7-87F4-5A97239A6B6E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322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  <p:sldLayoutId id="2147484794" r:id="rId12"/>
    <p:sldLayoutId id="2147484795" r:id="rId13"/>
    <p:sldLayoutId id="2147484796" r:id="rId14"/>
    <p:sldLayoutId id="2147484797" r:id="rId15"/>
    <p:sldLayoutId id="2147484798" r:id="rId16"/>
    <p:sldLayoutId id="214748479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102" y="296714"/>
            <a:ext cx="9998580" cy="237573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  IMAGE </a:t>
            </a:r>
            <a:br>
              <a:rPr lang="en-US" sz="4000" dirty="0" smtClean="0"/>
            </a:br>
            <a:r>
              <a:rPr lang="en-US" sz="4000" dirty="0"/>
              <a:t> </a:t>
            </a:r>
            <a:r>
              <a:rPr lang="en-US" sz="4000" dirty="0" smtClean="0"/>
              <a:t>     CLASSIFICATION USING </a:t>
            </a:r>
            <a:br>
              <a:rPr lang="en-US" sz="4000" dirty="0" smtClean="0"/>
            </a:br>
            <a:r>
              <a:rPr lang="en-US" sz="4000" dirty="0" smtClean="0"/>
              <a:t>     CONVOLUTION NEURAL </a:t>
            </a:r>
            <a:r>
              <a:rPr lang="en-US" sz="4000" dirty="0"/>
              <a:t>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933" y="4262969"/>
            <a:ext cx="9424821" cy="20809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Presented </a:t>
            </a:r>
            <a:r>
              <a:rPr lang="en-US" dirty="0" smtClean="0"/>
              <a:t>by:</a:t>
            </a:r>
          </a:p>
          <a:p>
            <a:pPr algn="ctr"/>
            <a:r>
              <a:rPr lang="en-US" dirty="0" smtClean="0"/>
              <a:t>Aabhushan Pokharel	</a:t>
            </a:r>
            <a:r>
              <a:rPr lang="en-US" dirty="0"/>
              <a:t>	</a:t>
            </a:r>
            <a:r>
              <a:rPr lang="en-US" dirty="0" smtClean="0"/>
              <a:t>45/BCT/2071</a:t>
            </a:r>
          </a:p>
          <a:p>
            <a:pPr algn="ctr"/>
            <a:r>
              <a:rPr lang="en-US" dirty="0" err="1" smtClean="0"/>
              <a:t>Prabin</a:t>
            </a:r>
            <a:r>
              <a:rPr lang="en-US" dirty="0" smtClean="0"/>
              <a:t> </a:t>
            </a:r>
            <a:r>
              <a:rPr lang="en-US" dirty="0" err="1" smtClean="0"/>
              <a:t>Bhusal</a:t>
            </a:r>
            <a:r>
              <a:rPr lang="en-US" dirty="0" smtClean="0"/>
              <a:t>				63/BCT/2071</a:t>
            </a:r>
          </a:p>
          <a:p>
            <a:pPr algn="ctr"/>
            <a:r>
              <a:rPr lang="en-US" dirty="0" smtClean="0"/>
              <a:t>Rajesh </a:t>
            </a:r>
            <a:r>
              <a:rPr lang="en-US" dirty="0" err="1"/>
              <a:t>Mahato</a:t>
            </a:r>
            <a:r>
              <a:rPr lang="en-US" dirty="0"/>
              <a:t>	</a:t>
            </a:r>
            <a:r>
              <a:rPr lang="en-US" dirty="0" smtClean="0"/>
              <a:t>			67/BCT/2071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6965" y="2672445"/>
            <a:ext cx="1295695" cy="12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5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6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2012, it </a:t>
            </a:r>
            <a:r>
              <a:rPr lang="en-US" dirty="0"/>
              <a:t>won the ImageNet Large Scale Visual Recognition Challenge (ILSVRC)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AlexNet</a:t>
            </a:r>
            <a:r>
              <a:rPr lang="en-US" dirty="0"/>
              <a:t> used a subset </a:t>
            </a:r>
            <a:r>
              <a:rPr lang="en-US" dirty="0" smtClean="0"/>
              <a:t>of ImageNet </a:t>
            </a:r>
            <a:r>
              <a:rPr lang="en-US" dirty="0"/>
              <a:t>dataset which included 15 million labeled high resolution images belonging to roughly 22,000 categories.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Architecture contains eight layers with weights. First ﬁve layers are convolutional layers and the remaining three are fully connected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8250" y="2615724"/>
            <a:ext cx="8712200" cy="2679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44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5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478280"/>
            <a:ext cx="8946541" cy="4770119"/>
          </a:xfrm>
        </p:spPr>
        <p:txBody>
          <a:bodyPr/>
          <a:lstStyle/>
          <a:p>
            <a:r>
              <a:rPr lang="en-US" dirty="0" smtClean="0"/>
              <a:t>Step 1: Start</a:t>
            </a:r>
          </a:p>
          <a:p>
            <a:endParaRPr lang="en-US" dirty="0"/>
          </a:p>
          <a:p>
            <a:r>
              <a:rPr lang="en-US" dirty="0" smtClean="0"/>
              <a:t>Step 2: Load data</a:t>
            </a:r>
          </a:p>
          <a:p>
            <a:endParaRPr lang="en-US" dirty="0"/>
          </a:p>
          <a:p>
            <a:r>
              <a:rPr lang="en-US" dirty="0" smtClean="0"/>
              <a:t>Step 3: Define the image pixel, channel, number of classes and epochs</a:t>
            </a:r>
          </a:p>
          <a:p>
            <a:endParaRPr lang="en-US" dirty="0"/>
          </a:p>
          <a:p>
            <a:r>
              <a:rPr lang="en-US" dirty="0" smtClean="0"/>
              <a:t>Step 4: Perform data pre-processing</a:t>
            </a:r>
          </a:p>
          <a:p>
            <a:pPr marL="1371600" indent="-457200">
              <a:buFont typeface="+mj-lt"/>
              <a:buAutoNum type="alphaLcPeriod"/>
            </a:pPr>
            <a:r>
              <a:rPr lang="en-US" dirty="0" smtClean="0"/>
              <a:t>convert to grayscale</a:t>
            </a:r>
          </a:p>
          <a:p>
            <a:pPr marL="1371600" indent="-457200">
              <a:buFont typeface="+mj-lt"/>
              <a:buAutoNum type="alphaLcPeriod"/>
            </a:pPr>
            <a:r>
              <a:rPr lang="en-US" dirty="0" smtClean="0"/>
              <a:t>resize image to standard size</a:t>
            </a:r>
          </a:p>
          <a:p>
            <a:pPr marL="1371600" indent="-457200">
              <a:buFont typeface="+mj-lt"/>
              <a:buAutoNum type="alphaLcPeriod"/>
            </a:pPr>
            <a:r>
              <a:rPr lang="en-US" dirty="0" smtClean="0"/>
              <a:t>normalize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11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5: Label the data for training the model</a:t>
            </a:r>
          </a:p>
          <a:p>
            <a:endParaRPr lang="en-US" dirty="0"/>
          </a:p>
          <a:p>
            <a:r>
              <a:rPr lang="en-US" dirty="0" smtClean="0"/>
              <a:t>Step 6: Shuffle the data to feed the model</a:t>
            </a:r>
          </a:p>
          <a:p>
            <a:endParaRPr lang="en-US" dirty="0"/>
          </a:p>
          <a:p>
            <a:r>
              <a:rPr lang="en-US" dirty="0" smtClean="0"/>
              <a:t>Step 7: Split the data for training, validation and testing</a:t>
            </a:r>
          </a:p>
          <a:p>
            <a:endParaRPr lang="en-US" dirty="0"/>
          </a:p>
          <a:p>
            <a:r>
              <a:rPr lang="en-US" dirty="0" smtClean="0"/>
              <a:t>Step 8: Define architecture of the network</a:t>
            </a:r>
          </a:p>
          <a:p>
            <a:endParaRPr lang="en-US" dirty="0"/>
          </a:p>
          <a:p>
            <a:r>
              <a:rPr lang="en-US" dirty="0" smtClean="0"/>
              <a:t>Step 9: Visualize model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37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10: Train the model</a:t>
            </a:r>
          </a:p>
          <a:p>
            <a:endParaRPr lang="en-US" dirty="0"/>
          </a:p>
          <a:p>
            <a:r>
              <a:rPr lang="en-US" dirty="0" smtClean="0"/>
              <a:t>Step 11: Predict the class</a:t>
            </a:r>
          </a:p>
          <a:p>
            <a:endParaRPr lang="en-US" dirty="0"/>
          </a:p>
          <a:p>
            <a:r>
              <a:rPr lang="en-US" dirty="0" smtClean="0"/>
              <a:t>Step 12: Generate the plot of loss and accuracy</a:t>
            </a:r>
          </a:p>
          <a:p>
            <a:endParaRPr lang="en-US" dirty="0"/>
          </a:p>
          <a:p>
            <a:r>
              <a:rPr lang="en-US" dirty="0" smtClean="0"/>
              <a:t>Step 13: Stop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0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512" y="1853248"/>
            <a:ext cx="850392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4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converted to grayscale and resized to 128x128 pixels</a:t>
            </a:r>
          </a:p>
          <a:p>
            <a:endParaRPr lang="en-US" dirty="0"/>
          </a:p>
          <a:p>
            <a:r>
              <a:rPr lang="en-US" dirty="0" smtClean="0"/>
              <a:t>Normalized by dividing value by 255</a:t>
            </a:r>
          </a:p>
          <a:p>
            <a:endParaRPr lang="en-US" dirty="0"/>
          </a:p>
          <a:p>
            <a:r>
              <a:rPr lang="en-US" dirty="0" smtClean="0"/>
              <a:t>3x3 filter passed through entire image to extract feature map</a:t>
            </a:r>
          </a:p>
          <a:p>
            <a:endParaRPr lang="en-US" dirty="0"/>
          </a:p>
          <a:p>
            <a:r>
              <a:rPr lang="en-US" dirty="0" smtClean="0"/>
              <a:t>First two convolutional layer uses 32 3x3 filters and the latter two use 64 3x3 filters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89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Description (contd..)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smtClean="0"/>
              <a:t> applied after each convolution and 2x2 </a:t>
            </a:r>
            <a:r>
              <a:rPr lang="en-US" dirty="0" err="1" smtClean="0"/>
              <a:t>maxpool</a:t>
            </a:r>
            <a:r>
              <a:rPr lang="en-US" dirty="0" smtClean="0"/>
              <a:t> utilized</a:t>
            </a:r>
          </a:p>
          <a:p>
            <a:endParaRPr lang="en-US" dirty="0"/>
          </a:p>
          <a:p>
            <a:r>
              <a:rPr lang="en-US" dirty="0" smtClean="0"/>
              <a:t>Batch size used was 16 due to memory </a:t>
            </a:r>
            <a:r>
              <a:rPr lang="en-US" dirty="0" err="1" smtClean="0"/>
              <a:t>contraints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of epochs 20-30 yields high training accuracy</a:t>
            </a:r>
          </a:p>
          <a:p>
            <a:endParaRPr lang="en-US" dirty="0"/>
          </a:p>
          <a:p>
            <a:r>
              <a:rPr lang="en-US" dirty="0" err="1" smtClean="0"/>
              <a:t>RMSprop</a:t>
            </a:r>
            <a:r>
              <a:rPr lang="en-US" dirty="0" smtClean="0"/>
              <a:t> used as optimizer</a:t>
            </a:r>
          </a:p>
          <a:p>
            <a:endParaRPr lang="en-US" dirty="0"/>
          </a:p>
          <a:p>
            <a:r>
              <a:rPr lang="en-US" dirty="0" smtClean="0"/>
              <a:t>Dense layer with </a:t>
            </a:r>
            <a:r>
              <a:rPr lang="en-US" dirty="0" err="1" smtClean="0"/>
              <a:t>softmax</a:t>
            </a:r>
            <a:r>
              <a:rPr lang="en-US" dirty="0" smtClean="0"/>
              <a:t> function to generate probabilities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88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770" y="142811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74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EXPCTED OUTPUT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4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of data as required was completed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Data trained in four categories with the model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Training/Validation split with the same dataset</a:t>
            </a:r>
          </a:p>
          <a:p>
            <a:endParaRPr lang="en-US" dirty="0"/>
          </a:p>
          <a:p>
            <a:r>
              <a:rPr lang="en-US" dirty="0" smtClean="0"/>
              <a:t>Plot of accuracy and loss for both training and validation generated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5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research for network optimization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Network needs to be scaled up for large dataset and up to 10 categories</a:t>
            </a:r>
          </a:p>
          <a:p>
            <a:endParaRPr lang="en-US" dirty="0" smtClean="0"/>
          </a:p>
          <a:p>
            <a:r>
              <a:rPr lang="en-US" dirty="0" smtClean="0"/>
              <a:t>Trained weights need to be stored in file to avoid retraining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 accessible user interface needs to be developed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5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 in understanding core concept of Convolutional Neural Network</a:t>
            </a:r>
          </a:p>
          <a:p>
            <a:endParaRPr lang="en-US" dirty="0"/>
          </a:p>
          <a:p>
            <a:r>
              <a:rPr lang="en-US" dirty="0" smtClean="0"/>
              <a:t>Data needs to be trained at every launch</a:t>
            </a:r>
          </a:p>
          <a:p>
            <a:endParaRPr lang="en-US" dirty="0"/>
          </a:p>
          <a:p>
            <a:r>
              <a:rPr lang="en-US" dirty="0" smtClean="0"/>
              <a:t>Validation accuracy and loss are not optimal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11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2640" y="1473518"/>
            <a:ext cx="7025640" cy="4485322"/>
          </a:xfrm>
        </p:spPr>
      </p:pic>
    </p:spTree>
    <p:extLst>
      <p:ext uri="{BB962C8B-B14F-4D97-AF65-F5344CB8AC3E}">
        <p14:creationId xmlns:p14="http://schemas.microsoft.com/office/powerpoint/2010/main" xmlns="" val="14421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Output (contd..)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1503998"/>
            <a:ext cx="6781800" cy="46682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99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43" y="2052638"/>
            <a:ext cx="6510289" cy="41957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9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2391" y="180907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32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5921"/>
            <a:ext cx="8946541" cy="4251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Human visual cortex is capable of recognizing and classifying a vast amount of objects that it encounters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Artificial Neural Network analogues Natural Neurons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Convolutional Neural Networks especially adapted for this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3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becoming impossible for anyone to manually classify thousands of images.</a:t>
            </a:r>
          </a:p>
          <a:p>
            <a:endParaRPr lang="en-US" dirty="0" smtClean="0"/>
          </a:p>
          <a:p>
            <a:r>
              <a:rPr lang="en-US" dirty="0" smtClean="0"/>
              <a:t> If an automated system that </a:t>
            </a:r>
            <a:r>
              <a:rPr lang="en-US" smtClean="0"/>
              <a:t>can classify</a:t>
            </a:r>
            <a:r>
              <a:rPr lang="en-US" smtClean="0"/>
              <a:t> </a:t>
            </a:r>
            <a:r>
              <a:rPr lang="en-US" dirty="0" smtClean="0"/>
              <a:t>them is built, then this problem could be solved.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5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convolutional neural network to build an image classiﬁcation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31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image organization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stock photography websites for effective tagging</a:t>
            </a:r>
          </a:p>
          <a:p>
            <a:endParaRPr lang="en-US" dirty="0"/>
          </a:p>
          <a:p>
            <a:r>
              <a:rPr lang="en-US" dirty="0"/>
              <a:t>In large image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8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Possible to classify different images in </a:t>
            </a:r>
            <a:r>
              <a:rPr lang="en-US" sz="2400" dirty="0" err="1"/>
              <a:t>upto</a:t>
            </a:r>
            <a:r>
              <a:rPr lang="en-US" sz="2400" dirty="0"/>
              <a:t> 10 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42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hardware purchases required</a:t>
            </a:r>
          </a:p>
          <a:p>
            <a:endParaRPr lang="en-US" dirty="0" smtClean="0"/>
          </a:p>
          <a:p>
            <a:r>
              <a:rPr lang="en-US" dirty="0"/>
              <a:t>The technical implementation of the software being developed is covered by existing </a:t>
            </a:r>
            <a:r>
              <a:rPr lang="en-US" dirty="0" smtClean="0"/>
              <a:t>technology</a:t>
            </a:r>
          </a:p>
          <a:p>
            <a:endParaRPr lang="en-US" dirty="0" smtClean="0"/>
          </a:p>
          <a:p>
            <a:r>
              <a:rPr lang="en-US" dirty="0"/>
              <a:t>Resources are available as open source as well as the existence of an online community also helps in this </a:t>
            </a:r>
            <a:r>
              <a:rPr lang="en-US" dirty="0" smtClean="0"/>
              <a:t>regard</a:t>
            </a:r>
          </a:p>
          <a:p>
            <a:endParaRPr lang="en-US" dirty="0"/>
          </a:p>
          <a:p>
            <a:r>
              <a:rPr lang="en-US" dirty="0" smtClean="0"/>
              <a:t>Can be developed with standard CPU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13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Intel i5 processor (recommended)</a:t>
            </a:r>
          </a:p>
          <a:p>
            <a:endParaRPr lang="en-US" sz="2000" dirty="0"/>
          </a:p>
          <a:p>
            <a:r>
              <a:rPr lang="en-US" sz="2000" dirty="0"/>
              <a:t>8GB RAM (recommended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err="1" smtClean="0"/>
              <a:t>Nvidia</a:t>
            </a:r>
            <a:r>
              <a:rPr lang="en-US" sz="2000" dirty="0" smtClean="0"/>
              <a:t> GPU (optional)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</a:t>
            </a:r>
            <a:r>
              <a:rPr lang="en-US" b="1" dirty="0"/>
              <a:t> </a:t>
            </a:r>
            <a:r>
              <a:rPr lang="en-US" dirty="0"/>
              <a:t>Requirements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Windows 7/8/10 64 bit or Mac OS X Lion or </a:t>
            </a:r>
            <a:r>
              <a:rPr lang="en-US" sz="2000" dirty="0" smtClean="0"/>
              <a:t>higher</a:t>
            </a:r>
          </a:p>
          <a:p>
            <a:r>
              <a:rPr lang="en-US" sz="2000" dirty="0" smtClean="0"/>
              <a:t>Python 3.5</a:t>
            </a:r>
          </a:p>
          <a:p>
            <a:r>
              <a:rPr lang="en-US" sz="2000" dirty="0" err="1" smtClean="0"/>
              <a:t>Keras</a:t>
            </a:r>
            <a:r>
              <a:rPr lang="en-US" sz="2000" dirty="0" smtClean="0"/>
              <a:t> 2.1 library</a:t>
            </a:r>
          </a:p>
          <a:p>
            <a:r>
              <a:rPr lang="en-US" sz="2000" dirty="0" err="1" smtClean="0"/>
              <a:t>OpenCV</a:t>
            </a:r>
            <a:r>
              <a:rPr lang="en-US" sz="2000" dirty="0" smtClean="0"/>
              <a:t> library</a:t>
            </a:r>
          </a:p>
          <a:p>
            <a:r>
              <a:rPr lang="en-US" sz="2000" dirty="0" err="1" smtClean="0"/>
              <a:t>Sklearn</a:t>
            </a:r>
            <a:r>
              <a:rPr lang="en-US" sz="2000" dirty="0" smtClean="0"/>
              <a:t> library</a:t>
            </a:r>
          </a:p>
          <a:p>
            <a:r>
              <a:rPr lang="en-US" sz="2000" dirty="0" err="1" smtClean="0"/>
              <a:t>Numpy</a:t>
            </a:r>
            <a:r>
              <a:rPr lang="en-US" sz="2000" dirty="0" smtClean="0"/>
              <a:t> library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4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608</Words>
  <Application>Microsoft Office PowerPoint</Application>
  <PresentationFormat>Custom</PresentationFormat>
  <Paragraphs>155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   IMAGE        CLASSIFICATION USING       CONVOLUTION NEURAL NETWORK</vt:lpstr>
      <vt:lpstr>Introduction</vt:lpstr>
      <vt:lpstr>Background</vt:lpstr>
      <vt:lpstr>Problem Statement</vt:lpstr>
      <vt:lpstr>Objectives</vt:lpstr>
      <vt:lpstr>Application</vt:lpstr>
      <vt:lpstr>Features</vt:lpstr>
      <vt:lpstr>Feasibility Analysis </vt:lpstr>
      <vt:lpstr>System Requirements</vt:lpstr>
      <vt:lpstr>Literature Review</vt:lpstr>
      <vt:lpstr>AlexNet</vt:lpstr>
      <vt:lpstr>AlexNet Architecture</vt:lpstr>
      <vt:lpstr>METHODOLOGY</vt:lpstr>
      <vt:lpstr>Algorithm</vt:lpstr>
      <vt:lpstr>Algorithm (continued)</vt:lpstr>
      <vt:lpstr>Algorithm (continued)</vt:lpstr>
      <vt:lpstr>Architecture</vt:lpstr>
      <vt:lpstr>Process Description</vt:lpstr>
      <vt:lpstr>Process Description (contd..)</vt:lpstr>
      <vt:lpstr>EXPCTED OUTPUT</vt:lpstr>
      <vt:lpstr>Work Completed</vt:lpstr>
      <vt:lpstr>Work Remaining</vt:lpstr>
      <vt:lpstr>Problem Encountered</vt:lpstr>
      <vt:lpstr>Current Output</vt:lpstr>
      <vt:lpstr>Current Output (contd..)</vt:lpstr>
      <vt:lpstr>Work Schedule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                CLASSIFICATION USING       CONVOLUTION NEURAL NETWORK</dc:title>
  <dc:creator>Windows User</dc:creator>
  <cp:lastModifiedBy>Aavays</cp:lastModifiedBy>
  <cp:revision>40</cp:revision>
  <dcterms:created xsi:type="dcterms:W3CDTF">2018-02-13T09:14:04Z</dcterms:created>
  <dcterms:modified xsi:type="dcterms:W3CDTF">2018-05-21T02:56:06Z</dcterms:modified>
</cp:coreProperties>
</file>