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2188825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44760" y="452520"/>
            <a:ext cx="9401400" cy="6489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644760" y="452520"/>
            <a:ext cx="9401400" cy="6489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ubTitle"/>
          </p:nvPr>
        </p:nvSpPr>
        <p:spPr>
          <a:xfrm>
            <a:off x="644760" y="452520"/>
            <a:ext cx="9401400" cy="6489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5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6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ubTitle"/>
          </p:nvPr>
        </p:nvSpPr>
        <p:spPr>
          <a:xfrm>
            <a:off x="644760" y="452520"/>
            <a:ext cx="9401400" cy="6489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44760" y="452520"/>
            <a:ext cx="9401400" cy="6489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0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1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400"/>
            <a:ext cx="4035240" cy="4187520"/>
          </a:xfrm>
          <a:prstGeom prst="rect">
            <a:avLst/>
          </a:prstGeom>
          <a:ln>
            <a:noFill/>
          </a:ln>
        </p:spPr>
      </p:pic>
      <p:pic>
        <p:nvPicPr>
          <p:cNvPr id="9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1880"/>
            <a:ext cx="1521000" cy="236484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8605800" y="1676520"/>
            <a:ext cx="2818080" cy="2818800"/>
          </a:xfrm>
          <a:prstGeom prst="ellipse">
            <a:avLst/>
          </a:prstGeom>
          <a:gradFill rotWithShape="0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6320" y="0"/>
            <a:ext cx="1602360" cy="1140840"/>
          </a:xfrm>
          <a:prstGeom prst="rect">
            <a:avLst/>
          </a:prstGeom>
          <a:ln>
            <a:noFill/>
          </a:ln>
        </p:spPr>
      </p:pic>
      <p:pic>
        <p:nvPicPr>
          <p:cNvPr id="4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2560" y="6095520"/>
            <a:ext cx="992520" cy="76140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10434240" y="360"/>
            <a:ext cx="68436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400"/>
            <a:ext cx="4035240" cy="4187520"/>
          </a:xfrm>
          <a:prstGeom prst="rect">
            <a:avLst/>
          </a:prstGeom>
          <a:ln>
            <a:noFill/>
          </a:ln>
        </p:spPr>
      </p:pic>
      <p:pic>
        <p:nvPicPr>
          <p:cNvPr id="45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1880"/>
            <a:ext cx="1521000" cy="236484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8605800" y="1676520"/>
            <a:ext cx="2818080" cy="2818800"/>
          </a:xfrm>
          <a:prstGeom prst="ellipse">
            <a:avLst/>
          </a:prstGeom>
          <a:gradFill rotWithShape="0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7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6320" y="0"/>
            <a:ext cx="1602360" cy="1140840"/>
          </a:xfrm>
          <a:prstGeom prst="rect">
            <a:avLst/>
          </a:prstGeom>
          <a:ln>
            <a:noFill/>
          </a:ln>
        </p:spPr>
      </p:pic>
      <p:pic>
        <p:nvPicPr>
          <p:cNvPr id="48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2560" y="6095520"/>
            <a:ext cx="992520" cy="761400"/>
          </a:xfrm>
          <a:prstGeom prst="rect">
            <a:avLst/>
          </a:prstGeom>
          <a:ln>
            <a:noFill/>
          </a:ln>
        </p:spPr>
      </p:pic>
      <p:sp>
        <p:nvSpPr>
          <p:cNvPr id="49" name="CustomShape 2"/>
          <p:cNvSpPr/>
          <p:nvPr/>
        </p:nvSpPr>
        <p:spPr>
          <a:xfrm>
            <a:off x="10434240" y="360"/>
            <a:ext cx="68436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PlaceHolder 3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400"/>
            <a:ext cx="4035240" cy="4187520"/>
          </a:xfrm>
          <a:prstGeom prst="rect">
            <a:avLst/>
          </a:prstGeom>
          <a:ln>
            <a:noFill/>
          </a:ln>
        </p:spPr>
      </p:pic>
      <p:pic>
        <p:nvPicPr>
          <p:cNvPr id="89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1880"/>
            <a:ext cx="1521000" cy="236484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8605800" y="1676520"/>
            <a:ext cx="2818080" cy="2818800"/>
          </a:xfrm>
          <a:prstGeom prst="ellipse">
            <a:avLst/>
          </a:prstGeom>
          <a:gradFill rotWithShape="0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91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6320" y="0"/>
            <a:ext cx="1602360" cy="1140840"/>
          </a:xfrm>
          <a:prstGeom prst="rect">
            <a:avLst/>
          </a:prstGeom>
          <a:ln>
            <a:noFill/>
          </a:ln>
        </p:spPr>
      </p:pic>
      <p:pic>
        <p:nvPicPr>
          <p:cNvPr id="92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2560" y="6095520"/>
            <a:ext cx="992520" cy="76140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10434240" y="360"/>
            <a:ext cx="68436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4" name="PlaceHolder 3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400"/>
            <a:ext cx="4035240" cy="4187520"/>
          </a:xfrm>
          <a:prstGeom prst="rect">
            <a:avLst/>
          </a:prstGeom>
          <a:ln>
            <a:noFill/>
          </a:ln>
        </p:spPr>
      </p:pic>
      <p:pic>
        <p:nvPicPr>
          <p:cNvPr id="133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1880"/>
            <a:ext cx="1521000" cy="236484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8605800" y="1676520"/>
            <a:ext cx="2818080" cy="2818800"/>
          </a:xfrm>
          <a:prstGeom prst="ellipse">
            <a:avLst/>
          </a:prstGeom>
          <a:gradFill rotWithShape="0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35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6320" y="0"/>
            <a:ext cx="1602360" cy="1140840"/>
          </a:xfrm>
          <a:prstGeom prst="rect">
            <a:avLst/>
          </a:prstGeom>
          <a:ln>
            <a:noFill/>
          </a:ln>
        </p:spPr>
      </p:pic>
      <p:pic>
        <p:nvPicPr>
          <p:cNvPr id="136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2560" y="6095520"/>
            <a:ext cx="992520" cy="76140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10434240" y="360"/>
            <a:ext cx="68436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8" name="PlaceHolder 3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140" name="CustomShape 5"/>
          <p:cNvSpPr/>
          <p:nvPr/>
        </p:nvSpPr>
        <p:spPr>
          <a:xfrm>
            <a:off x="10434240" y="13320"/>
            <a:ext cx="68436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400"/>
            <a:ext cx="4035240" cy="4187520"/>
          </a:xfrm>
          <a:prstGeom prst="rect">
            <a:avLst/>
          </a:prstGeom>
          <a:ln>
            <a:noFill/>
          </a:ln>
        </p:spPr>
      </p:pic>
      <p:pic>
        <p:nvPicPr>
          <p:cNvPr id="178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1880"/>
            <a:ext cx="1521000" cy="2364840"/>
          </a:xfrm>
          <a:prstGeom prst="rect">
            <a:avLst/>
          </a:prstGeom>
          <a:ln>
            <a:noFill/>
          </a:ln>
        </p:spPr>
      </p:pic>
      <p:sp>
        <p:nvSpPr>
          <p:cNvPr id="179" name="CustomShape 1"/>
          <p:cNvSpPr/>
          <p:nvPr/>
        </p:nvSpPr>
        <p:spPr>
          <a:xfrm>
            <a:off x="8605800" y="1676520"/>
            <a:ext cx="2818080" cy="2818800"/>
          </a:xfrm>
          <a:prstGeom prst="ellipse">
            <a:avLst/>
          </a:prstGeom>
          <a:gradFill rotWithShape="0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80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6320" y="0"/>
            <a:ext cx="1602360" cy="1140840"/>
          </a:xfrm>
          <a:prstGeom prst="rect">
            <a:avLst/>
          </a:prstGeom>
          <a:ln>
            <a:noFill/>
          </a:ln>
        </p:spPr>
      </p:pic>
      <p:pic>
        <p:nvPicPr>
          <p:cNvPr id="181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2560" y="6095520"/>
            <a:ext cx="992520" cy="761400"/>
          </a:xfrm>
          <a:prstGeom prst="rect">
            <a:avLst/>
          </a:prstGeom>
          <a:ln>
            <a:noFill/>
          </a:ln>
        </p:spPr>
      </p:pic>
      <p:sp>
        <p:nvSpPr>
          <p:cNvPr id="182" name="CustomShape 2"/>
          <p:cNvSpPr/>
          <p:nvPr/>
        </p:nvSpPr>
        <p:spPr>
          <a:xfrm>
            <a:off x="10424160" y="0"/>
            <a:ext cx="68436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/>
          <a:lstStyle/>
          <a:p>
            <a:fld id="{7FBFF6F5-B24E-4B1B-96F2-4D07E6B1D76B}" type="slidenum">
              <a:rPr lang="en-US" sz="1800" b="0" strike="noStrike" spc="-1">
                <a:latin typeface="Arial"/>
              </a:rPr>
              <a:pPr/>
              <a:t>‹#›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title"/>
          </p:nvPr>
        </p:nvSpPr>
        <p:spPr>
          <a:xfrm>
            <a:off x="644760" y="452520"/>
            <a:ext cx="9401400" cy="1399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08400" y="1604160"/>
            <a:ext cx="109688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185" name="CustomShape 5"/>
          <p:cNvSpPr/>
          <p:nvPr/>
        </p:nvSpPr>
        <p:spPr>
          <a:xfrm>
            <a:off x="10434240" y="13320"/>
            <a:ext cx="68436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893160" y="296280"/>
            <a:ext cx="9995040" cy="237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EBEBEB"/>
                </a:solidFill>
                <a:latin typeface="Century Gothic"/>
              </a:rPr>
              <a:t>   IMAGE </a:t>
            </a:r>
            <a:r>
              <a:t/>
            </a:r>
            <a:br/>
            <a:r>
              <a:rPr lang="en-US" sz="4000" b="0" strike="noStrike" spc="-1">
                <a:solidFill>
                  <a:srgbClr val="EBEBEB"/>
                </a:solidFill>
                <a:latin typeface="Century Gothic"/>
              </a:rPr>
              <a:t>      CLASSIFICATION USING </a:t>
            </a:r>
            <a:r>
              <a:t/>
            </a:r>
            <a:br/>
            <a:r>
              <a:rPr lang="en-US" sz="4000" b="0" strike="noStrike" spc="-1">
                <a:solidFill>
                  <a:srgbClr val="EBEBEB"/>
                </a:solidFill>
                <a:latin typeface="Century Gothic"/>
              </a:rPr>
              <a:t>     CONVOLUTION NEURAL NETWORK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1675440" y="4262760"/>
            <a:ext cx="9421920" cy="20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000" b="0" strike="noStrike" cap="all" spc="-1" dirty="0">
                <a:solidFill>
                  <a:srgbClr val="8AD0D6"/>
                </a:solidFill>
                <a:latin typeface="Century Gothic"/>
              </a:rPr>
              <a:t>Presented </a:t>
            </a:r>
            <a:r>
              <a:rPr lang="en-US" sz="2000" b="0" strike="noStrike" cap="all" spc="-1" dirty="0" smtClean="0">
                <a:solidFill>
                  <a:srgbClr val="8AD0D6"/>
                </a:solidFill>
                <a:latin typeface="Century Gothic"/>
              </a:rPr>
              <a:t>by:</a:t>
            </a:r>
            <a:endParaRPr lang="en-US" sz="2000" b="0" strike="noStrike" spc="-1" dirty="0" smtClean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000" b="0" strike="noStrike" cap="all" spc="-1" dirty="0" err="1" smtClean="0">
                <a:solidFill>
                  <a:srgbClr val="8AD0D6"/>
                </a:solidFill>
                <a:latin typeface="Century Gothic"/>
              </a:rPr>
              <a:t>Aabhushan</a:t>
            </a:r>
            <a:r>
              <a:rPr lang="en-US" sz="2000" b="0" strike="noStrike" cap="all" spc="-1" dirty="0" smtClean="0">
                <a:solidFill>
                  <a:srgbClr val="8AD0D6"/>
                </a:solidFill>
                <a:latin typeface="Century Gothic"/>
              </a:rPr>
              <a:t> </a:t>
            </a:r>
            <a:r>
              <a:rPr lang="en-US" sz="2000" b="0" strike="noStrike" cap="all" spc="-1" dirty="0" err="1" smtClean="0">
                <a:solidFill>
                  <a:srgbClr val="8AD0D6"/>
                </a:solidFill>
                <a:latin typeface="Century Gothic"/>
              </a:rPr>
              <a:t>Pokharel</a:t>
            </a:r>
            <a:r>
              <a:rPr lang="en-US" sz="2000" b="0" strike="noStrike" cap="all" spc="-1" dirty="0" smtClean="0">
                <a:solidFill>
                  <a:srgbClr val="8AD0D6"/>
                </a:solidFill>
                <a:latin typeface="Century Gothic"/>
              </a:rPr>
              <a:t>			45/BCT/2071</a:t>
            </a:r>
            <a:endParaRPr lang="en-US" sz="2000" b="0" strike="noStrike" spc="-1" dirty="0" smtClean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000" b="0" strike="noStrike" cap="all" spc="-1" dirty="0" err="1" smtClean="0">
                <a:solidFill>
                  <a:srgbClr val="8AD0D6"/>
                </a:solidFill>
                <a:latin typeface="Century Gothic"/>
              </a:rPr>
              <a:t>Prabin</a:t>
            </a:r>
            <a:r>
              <a:rPr lang="en-US" sz="2000" b="0" strike="noStrike" cap="all" spc="-1" dirty="0" smtClean="0">
                <a:solidFill>
                  <a:srgbClr val="8AD0D6"/>
                </a:solidFill>
                <a:latin typeface="Century Gothic"/>
              </a:rPr>
              <a:t> </a:t>
            </a:r>
            <a:r>
              <a:rPr lang="en-US" sz="2000" b="0" strike="noStrike" cap="all" spc="-1" dirty="0" err="1">
                <a:solidFill>
                  <a:srgbClr val="8AD0D6"/>
                </a:solidFill>
                <a:latin typeface="Century Gothic"/>
              </a:rPr>
              <a:t>Bhusal</a:t>
            </a:r>
            <a:r>
              <a:rPr lang="en-US" sz="2000" b="0" strike="noStrike" cap="all" spc="-1" dirty="0">
                <a:solidFill>
                  <a:srgbClr val="8AD0D6"/>
                </a:solidFill>
                <a:latin typeface="Century Gothic"/>
              </a:rPr>
              <a:t>				63/BCT/2071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000" b="0" strike="noStrike" cap="all" spc="-1" dirty="0">
                <a:solidFill>
                  <a:srgbClr val="8AD0D6"/>
                </a:solidFill>
                <a:latin typeface="Century Gothic"/>
              </a:rPr>
              <a:t>Rajesh </a:t>
            </a:r>
            <a:r>
              <a:rPr lang="en-US" sz="2000" b="0" strike="noStrike" cap="all" spc="-1" dirty="0" err="1">
                <a:solidFill>
                  <a:srgbClr val="8AD0D6"/>
                </a:solidFill>
                <a:latin typeface="Century Gothic"/>
              </a:rPr>
              <a:t>Mahato</a:t>
            </a:r>
            <a:r>
              <a:rPr lang="en-US" sz="2000" b="0" strike="noStrike" cap="all" spc="-1" dirty="0">
                <a:solidFill>
                  <a:srgbClr val="8AD0D6"/>
                </a:solidFill>
                <a:latin typeface="Century Gothic"/>
              </a:rPr>
              <a:t>				67/BCT/2071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224" name="Picture 3"/>
          <p:cNvPicPr/>
          <p:nvPr/>
        </p:nvPicPr>
        <p:blipFill>
          <a:blip r:embed="rId2"/>
          <a:stretch/>
        </p:blipFill>
        <p:spPr>
          <a:xfrm>
            <a:off x="5334840" y="2671920"/>
            <a:ext cx="1294560" cy="129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153440" y="1447560"/>
            <a:ext cx="8822520" cy="33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7200" b="0" strike="noStrike" spc="-1">
                <a:solidFill>
                  <a:srgbClr val="EBEBEB"/>
                </a:solidFill>
                <a:latin typeface="Century Gothic"/>
              </a:rPr>
              <a:t>Literature Review</a:t>
            </a:r>
            <a:endParaRPr lang="en-US" sz="7200" b="0" strike="noStrike" spc="-1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1153440" y="4777200"/>
            <a:ext cx="8822520" cy="86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644760" y="452520"/>
            <a:ext cx="940140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AlexNet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1102320" y="2052720"/>
            <a:ext cx="894312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In 2012, it won the ImageNet Large Scale Visual Recognition Challenge (ILSVRC)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The AlexNet used a subset of ImageNet dataset which included 15 million labeled high resolution images belonging to roughly 22,000 categories.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Architecture contains eight layers with weights. First ﬁve layers are convolutional layers and the remaining three are fully connected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10348560" y="295200"/>
            <a:ext cx="83736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fld id="{17170557-678A-474E-832B-A458F541A5E8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11</a:t>
            </a:fld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44760" y="452520"/>
            <a:ext cx="940140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AlexNet Architecture</a:t>
            </a:r>
            <a:endParaRPr lang="en-US" sz="4200" b="0" strike="noStrike" spc="-1">
              <a:latin typeface="Arial"/>
            </a:endParaRPr>
          </a:p>
        </p:txBody>
      </p:sp>
      <p:pic>
        <p:nvPicPr>
          <p:cNvPr id="257" name="Content Placeholder 3"/>
          <p:cNvPicPr/>
          <p:nvPr/>
        </p:nvPicPr>
        <p:blipFill>
          <a:blip r:embed="rId2"/>
          <a:stretch/>
        </p:blipFill>
        <p:spPr>
          <a:xfrm>
            <a:off x="1237320" y="2615400"/>
            <a:ext cx="8709840" cy="2679120"/>
          </a:xfrm>
          <a:prstGeom prst="rect">
            <a:avLst/>
          </a:prstGeom>
          <a:ln>
            <a:noFill/>
          </a:ln>
        </p:spPr>
      </p:pic>
      <p:sp>
        <p:nvSpPr>
          <p:cNvPr id="258" name="CustomShape 2"/>
          <p:cNvSpPr/>
          <p:nvPr/>
        </p:nvSpPr>
        <p:spPr>
          <a:xfrm>
            <a:off x="10348560" y="295200"/>
            <a:ext cx="83736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fld id="{315CEBD7-0B11-464D-8231-DE891BB8E90B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12</a:t>
            </a:fld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644760" y="452520"/>
            <a:ext cx="940140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VGG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10348560" y="295200"/>
            <a:ext cx="83736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fld id="{349116B7-77AD-45B4-95A3-EBC18153C69D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13</a:t>
            </a:fld>
            <a:endParaRPr lang="en-US" sz="2800" b="0" strike="noStrike" spc="-1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1102320" y="2053080"/>
            <a:ext cx="894312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In 2014, it won the ImageNet Large Scale Visual Recognition Challenge (ILSVRC)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First to use 3X3 filters which could approximate the larger 11X11 or 9X9 filter used by ALexNet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Local Response Normalization not implemented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153440" y="1447560"/>
            <a:ext cx="8822520" cy="33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7200" b="0" strike="noStrike" spc="-1">
                <a:solidFill>
                  <a:srgbClr val="EBEBEB"/>
                </a:solidFill>
                <a:latin typeface="Century Gothic"/>
              </a:rPr>
              <a:t>METHODOLOGY</a:t>
            </a:r>
            <a:endParaRPr lang="en-US" sz="7200" b="0" strike="noStrike" spc="-1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1153440" y="4777200"/>
            <a:ext cx="8822520" cy="86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644760" y="452520"/>
            <a:ext cx="940140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Algorithm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10348560" y="295200"/>
            <a:ext cx="83736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fld id="{7B4213B3-0A39-45B3-A9FB-9A4FEBEFC5DB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15</a:t>
            </a:fld>
            <a:endParaRPr lang="en-US" sz="2800" b="0" strike="noStrike" spc="-1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1102320" y="1477800"/>
            <a:ext cx="8943120" cy="476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Step 1: Start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Step 2: Load data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Step 3: Define the image pixel, channel, number of classes and epochs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Step 4: Perform data pre-processing</a:t>
            </a:r>
            <a:endParaRPr lang="en-US" sz="2000" b="0" strike="noStrike" spc="-1">
              <a:latin typeface="Arial"/>
            </a:endParaRPr>
          </a:p>
          <a:p>
            <a:pPr marL="1371600" indent="-4564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Century Gothic"/>
              <a:buAutoNum type="alphaLcPeriod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resize image to standard size</a:t>
            </a:r>
            <a:endParaRPr lang="en-US" sz="2000" b="0" strike="noStrike" spc="-1">
              <a:latin typeface="Arial"/>
            </a:endParaRPr>
          </a:p>
          <a:p>
            <a:pPr marL="1371600" indent="-4564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Century Gothic"/>
              <a:buAutoNum type="alphaLcPeriod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normalize the data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644760" y="452520"/>
            <a:ext cx="940140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Algorithm (continued)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1103040" y="1554120"/>
            <a:ext cx="8943120" cy="429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Step 5: Define architecture of the network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Step 6: Train the model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Step 7: Visualize and save model configuration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Step 8: Generate the plot of loss and accuracy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10348560" y="295200"/>
            <a:ext cx="83736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fld id="{30E77711-7A00-4189-AD65-559EBB4D00DC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16</a:t>
            </a:fld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644760" y="452520"/>
            <a:ext cx="940140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Algorithm (continued)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1102320" y="2052720"/>
            <a:ext cx="894312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Step  9: Predict the class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Step 10: Stop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10348560" y="295200"/>
            <a:ext cx="83736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fld id="{21EF0310-43E6-4643-B95A-AC23A9058C96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17</a:t>
            </a:fld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644760" y="452520"/>
            <a:ext cx="940140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Architecture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0348560" y="295200"/>
            <a:ext cx="83736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fld id="{CB081CB4-BF39-4AC5-AA63-47E0E03014AD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18</a:t>
            </a:fld>
            <a:endParaRPr lang="en-US" sz="2800" b="0" strike="noStrike" spc="-1">
              <a:latin typeface="Arial"/>
            </a:endParaRPr>
          </a:p>
        </p:txBody>
      </p:sp>
      <p:pic>
        <p:nvPicPr>
          <p:cNvPr id="275" name="Picture 274"/>
          <p:cNvPicPr/>
          <p:nvPr/>
        </p:nvPicPr>
        <p:blipFill>
          <a:blip r:embed="rId2"/>
          <a:stretch/>
        </p:blipFill>
        <p:spPr>
          <a:xfrm>
            <a:off x="639000" y="1279800"/>
            <a:ext cx="10695240" cy="509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644760" y="452520"/>
            <a:ext cx="940140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Architecture (contd..)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1102320" y="2052720"/>
            <a:ext cx="894312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Image loaded and resized to 32x32 pixels (if necessary)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Normalized by dividing value by 255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3x3 filter passed through entire image to extract feature map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First two convolutional layer uses 32 3x3 filters and the latter two use 64 3x3 filters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10348560" y="295200"/>
            <a:ext cx="83736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fld id="{ABBB8127-A402-430C-B6C4-33F8C6042654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19</a:t>
            </a:fld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253400" y="1427760"/>
            <a:ext cx="1051200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EBEBEB"/>
                </a:solidFill>
                <a:latin typeface="Century Gothic"/>
              </a:rPr>
              <a:t>Introduction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10348560" y="295200"/>
            <a:ext cx="83736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fld id="{2A1E7A38-317E-421A-BFA1-28B61B9D6934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2</a:t>
            </a:fld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644760" y="452520"/>
            <a:ext cx="940140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Architecture (contd..)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1102320" y="2052720"/>
            <a:ext cx="894312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ReLU applied after each convolution and 2x2 maxpool utilized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Batch size used was 128 due to memory contraints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Number of epochs 20 yielded 70% validation accuracy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RMSprop used as optimizer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Dense layer with softmax function to generate vector of probabilities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10348560" y="295200"/>
            <a:ext cx="83736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fld id="{CE211834-C052-47A8-8D82-03BDAC633FE4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20</a:t>
            </a:fld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644760" y="452520"/>
            <a:ext cx="940140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Architecture (contd..)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1278720" y="2022480"/>
            <a:ext cx="894312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Learning rate = 0.0001 and decay = 0.0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Dropout value following convolution layers = 0.25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Final Dropout value = 0.5 to reduce complexity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 Cifar-10 dataset used for training the model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1153440" y="1447560"/>
            <a:ext cx="8822520" cy="33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7200" b="0" strike="noStrike" spc="-1">
                <a:solidFill>
                  <a:srgbClr val="EBEBEB"/>
                </a:solidFill>
                <a:latin typeface="Century Gothic"/>
              </a:rPr>
              <a:t>EXPCTED OUTPUT</a:t>
            </a:r>
            <a:endParaRPr lang="en-US" sz="7200" b="0" strike="noStrike" spc="-1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1153440" y="4777200"/>
            <a:ext cx="8822520" cy="86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644760" y="452520"/>
            <a:ext cx="940140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Work Completed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1102320" y="2052720"/>
            <a:ext cx="894312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Network trained with around 70% accuracy using large dataset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Configuration saved in .json file format and trained weights in .h5 format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Class of image can be predicted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Plot of accuracy and loss for both training and validation generated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10348560" y="295200"/>
            <a:ext cx="83736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fld id="{77313DCF-E3AF-40D2-9A49-BA0C7289EA25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23</a:t>
            </a:fld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644760" y="452520"/>
            <a:ext cx="940140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Work Remaining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1102320" y="2052720"/>
            <a:ext cx="894312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Fine tuning the model to achieve optimum accuracy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Design of interactive user interface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Error handling procedure remains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Increasing image classes from 4 to 10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10348560" y="295200"/>
            <a:ext cx="83736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fld id="{CE197A0B-9C64-4FF6-ADDE-D8073E1D51D0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24</a:t>
            </a:fld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644760" y="452520"/>
            <a:ext cx="940140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Problem Encountered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1102320" y="2052720"/>
            <a:ext cx="894312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Difficulty in understanding core concept of Convolutional Neural Network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Training time for large dataset is high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Some minor glitches occur now and then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10348560" y="295200"/>
            <a:ext cx="83736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fld id="{2AE7F66B-0918-4FD0-AA37-B19264A6B161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25</a:t>
            </a:fld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644760" y="452520"/>
            <a:ext cx="940140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Previous Output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10348560" y="295200"/>
            <a:ext cx="83736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fld id="{95A5E38B-6041-4A79-B4AF-75470717D663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26</a:t>
            </a:fld>
            <a:endParaRPr lang="en-US" sz="2800" b="0" strike="noStrike" spc="-1">
              <a:latin typeface="Arial"/>
            </a:endParaRPr>
          </a:p>
        </p:txBody>
      </p:sp>
      <p:pic>
        <p:nvPicPr>
          <p:cNvPr id="297" name="Content Placeholder 6"/>
          <p:cNvPicPr/>
          <p:nvPr/>
        </p:nvPicPr>
        <p:blipFill>
          <a:blip r:embed="rId2"/>
          <a:stretch/>
        </p:blipFill>
        <p:spPr>
          <a:xfrm>
            <a:off x="1248120" y="1458360"/>
            <a:ext cx="4601520" cy="4484520"/>
          </a:xfrm>
          <a:prstGeom prst="rect">
            <a:avLst/>
          </a:prstGeom>
          <a:ln>
            <a:noFill/>
          </a:ln>
        </p:spPr>
      </p:pic>
      <p:pic>
        <p:nvPicPr>
          <p:cNvPr id="298" name="Content Placeholder 4"/>
          <p:cNvPicPr/>
          <p:nvPr/>
        </p:nvPicPr>
        <p:blipFill>
          <a:blip r:embed="rId3"/>
          <a:stretch/>
        </p:blipFill>
        <p:spPr>
          <a:xfrm>
            <a:off x="6489720" y="1462680"/>
            <a:ext cx="4859280" cy="448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644760" y="452520"/>
            <a:ext cx="940140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Current Output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10348560" y="295200"/>
            <a:ext cx="83736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fld id="{B02AB286-BAE0-43DF-A192-930A002BF954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27</a:t>
            </a:fld>
            <a:endParaRPr lang="en-US" sz="2800" b="0" strike="noStrike" spc="-1">
              <a:latin typeface="Arial"/>
            </a:endParaRPr>
          </a:p>
        </p:txBody>
      </p:sp>
      <p:pic>
        <p:nvPicPr>
          <p:cNvPr id="301" name="Picture 300"/>
          <p:cNvPicPr/>
          <p:nvPr/>
        </p:nvPicPr>
        <p:blipFill>
          <a:blip r:embed="rId2"/>
          <a:stretch/>
        </p:blipFill>
        <p:spPr>
          <a:xfrm>
            <a:off x="951840" y="1462680"/>
            <a:ext cx="4623840" cy="4480200"/>
          </a:xfrm>
          <a:prstGeom prst="rect">
            <a:avLst/>
          </a:prstGeom>
          <a:ln>
            <a:noFill/>
          </a:ln>
        </p:spPr>
      </p:pic>
      <p:pic>
        <p:nvPicPr>
          <p:cNvPr id="302" name="Picture 301"/>
          <p:cNvPicPr/>
          <p:nvPr/>
        </p:nvPicPr>
        <p:blipFill>
          <a:blip r:embed="rId3"/>
          <a:stretch/>
        </p:blipFill>
        <p:spPr>
          <a:xfrm>
            <a:off x="6215760" y="1462680"/>
            <a:ext cx="4662000" cy="448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644760" y="452520"/>
            <a:ext cx="940140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Work Schedule</a:t>
            </a:r>
            <a:endParaRPr lang="en-US" sz="4200" b="0" strike="noStrike" spc="-1">
              <a:latin typeface="Arial"/>
            </a:endParaRPr>
          </a:p>
        </p:txBody>
      </p:sp>
      <p:pic>
        <p:nvPicPr>
          <p:cNvPr id="304" name="Content Placeholder 3"/>
          <p:cNvPicPr/>
          <p:nvPr/>
        </p:nvPicPr>
        <p:blipFill>
          <a:blip r:embed="rId2"/>
          <a:stretch/>
        </p:blipFill>
        <p:spPr>
          <a:xfrm>
            <a:off x="2319840" y="2052360"/>
            <a:ext cx="6507360" cy="4195080"/>
          </a:xfrm>
          <a:prstGeom prst="rect">
            <a:avLst/>
          </a:prstGeom>
          <a:ln>
            <a:noFill/>
          </a:ln>
        </p:spPr>
      </p:pic>
      <p:sp>
        <p:nvSpPr>
          <p:cNvPr id="305" name="CustomShape 2"/>
          <p:cNvSpPr/>
          <p:nvPr/>
        </p:nvSpPr>
        <p:spPr>
          <a:xfrm>
            <a:off x="10348560" y="295200"/>
            <a:ext cx="83736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fld id="{C2DF601D-FDDB-404B-AD92-EE1515668E92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28</a:t>
            </a:fld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1360800" y="1808640"/>
            <a:ext cx="940140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THANK YOU!</a:t>
            </a:r>
            <a:endParaRPr lang="en-US" sz="4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644760" y="452520"/>
            <a:ext cx="940140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Background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1102320" y="1645560"/>
            <a:ext cx="8943120" cy="425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" charset="2"/>
              <a:buChar char="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Human visual cortex is capable of recognizing and classifying a vast amount of objects that it encounters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" charset="2"/>
              <a:buChar char="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Artificial Neural Network analogues Natural Neurons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" charset="2"/>
              <a:buChar char="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Convolutional Neural Networks especially adapted for this task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10348560" y="295200"/>
            <a:ext cx="83736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fld id="{5EBCACDF-7EFC-4A53-91AA-104D9A14D509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3</a:t>
            </a:fld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644760" y="452520"/>
            <a:ext cx="940140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Problem Statement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1102320" y="2052720"/>
            <a:ext cx="894312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It’s becoming impossible for anyone to manually classify thousands of images.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 If an automated system that can detect the object in the image and  classify them is built, then this problem could be solved.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10348560" y="295200"/>
            <a:ext cx="83736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fld id="{03B75933-A01C-4D26-B9CE-9E62B4304A35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4</a:t>
            </a:fld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644760" y="452520"/>
            <a:ext cx="940140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Objectives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1102320" y="2052720"/>
            <a:ext cx="894312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To implement convolutional neural network to build an image classiﬁcation system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10348560" y="295200"/>
            <a:ext cx="83736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fld id="{72FF1C65-88F8-4E30-8A6C-F6716C46670C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5</a:t>
            </a:fld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644760" y="452520"/>
            <a:ext cx="940140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Application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1102320" y="2052720"/>
            <a:ext cx="894312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Automated image organization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In stock photography websites for effective tagging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In large image databases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10348560" y="295200"/>
            <a:ext cx="83736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fld id="{9ADFC966-A067-4032-9F37-890F4CD998B3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6</a:t>
            </a:fld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644760" y="452520"/>
            <a:ext cx="940140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Features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1102320" y="1852920"/>
            <a:ext cx="8943120" cy="439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FFFFFF"/>
                </a:solidFill>
                <a:latin typeface="Century Gothic"/>
              </a:rPr>
              <a:t>Possible to classify different images in upto 10 classes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10348560" y="295200"/>
            <a:ext cx="83736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fld id="{152BF5D8-1592-4BDD-821F-49F924BD4B68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7</a:t>
            </a:fld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644760" y="452520"/>
            <a:ext cx="940140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Feasibility Analysis 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1102320" y="2052720"/>
            <a:ext cx="894312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No additional hardware purchases required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The technical implementation of the software being developed is covered by existing technology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Resources are available as open source as well as the existence of an online community also helps in this regard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Can be developed with standard CPU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10348560" y="295200"/>
            <a:ext cx="83736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fld id="{EEF728E4-17A8-41BA-84EF-DC99125D55A4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8</a:t>
            </a:fld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644760" y="452520"/>
            <a:ext cx="940140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System Requirements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102320" y="1904760"/>
            <a:ext cx="4394520" cy="57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8AD0D6"/>
                </a:solidFill>
                <a:latin typeface="Century Gothic"/>
              </a:rPr>
              <a:t>Hardware Requirements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1102320" y="2514240"/>
            <a:ext cx="4394520" cy="374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Intel i5 processor (recommended)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8GB RAM (recommended)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Nvidia GPU (optional)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5652000" y="1905120"/>
            <a:ext cx="439452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8AD0D6"/>
                </a:solidFill>
                <a:latin typeface="Century Gothic"/>
              </a:rPr>
              <a:t>Software</a:t>
            </a:r>
            <a:r>
              <a:rPr lang="en-US" sz="2400" b="1" strike="noStrike" spc="-1">
                <a:solidFill>
                  <a:srgbClr val="8AD0D6"/>
                </a:solidFill>
                <a:latin typeface="Century Gothic"/>
              </a:rPr>
              <a:t> </a:t>
            </a:r>
            <a:r>
              <a:rPr lang="en-US" sz="2400" b="0" strike="noStrike" spc="-1">
                <a:solidFill>
                  <a:srgbClr val="8AD0D6"/>
                </a:solidFill>
                <a:latin typeface="Century Gothic"/>
              </a:rPr>
              <a:t>Requirements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49" name="CustomShape 5"/>
          <p:cNvSpPr/>
          <p:nvPr/>
        </p:nvSpPr>
        <p:spPr>
          <a:xfrm>
            <a:off x="5652000" y="2514240"/>
            <a:ext cx="4394520" cy="374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Windows 7/8/10 64 bit or Mac OS X Lion or higher</a:t>
            </a: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Python 3.5</a:t>
            </a: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Keras 2.1 library</a:t>
            </a: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OpenCV library</a:t>
            </a: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Sklearn library</a:t>
            </a: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Numpy library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50" name="CustomShape 6"/>
          <p:cNvSpPr/>
          <p:nvPr/>
        </p:nvSpPr>
        <p:spPr>
          <a:xfrm>
            <a:off x="10348560" y="295200"/>
            <a:ext cx="837360" cy="76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fld id="{BA17DB33-7C15-4872-9AA3-FE0312E6798F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pPr algn="ctr">
                <a:lnSpc>
                  <a:spcPct val="100000"/>
                </a:lnSpc>
              </a:pPr>
              <a:t>9</a:t>
            </a:fld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342</TotalTime>
  <Words>653</Words>
  <Application>LibreOffice/6.0.4.2$Windows_X86_64 LibreOffice_project/9b0d9b32d5dcda91d2f1a96dc04c645c450872bf</Application>
  <PresentationFormat>Custom</PresentationFormat>
  <Paragraphs>164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Office Theme</vt:lpstr>
      <vt:lpstr>Office Theme</vt:lpstr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                CLASSIFICATION USING       CONVOLUTION NEURAL NETWORK</dc:title>
  <dc:subject/>
  <dc:creator>Windows User</dc:creator>
  <dc:description/>
  <cp:lastModifiedBy>Aavays</cp:lastModifiedBy>
  <cp:revision>49</cp:revision>
  <dcterms:created xsi:type="dcterms:W3CDTF">2018-02-13T09:14:04Z</dcterms:created>
  <dcterms:modified xsi:type="dcterms:W3CDTF">2018-07-10T04:39:04Z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27</vt:i4>
  </property>
</Properties>
</file>