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14625A6-A722-4D14-8F5F-146D5E3286F3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[1]. A. Krizhevsky, I. Sutskever, and G. E. Hinton, “Imagenet classiﬁcation with deep convolutionalneuralnetworks,”inAdvancesinNeuralInformationProcessingSystems25,F.Pereira,C.J.C.Burges,L.Bottou,andK.Q.Weinberger,Eds. Curran Associates, Inc., 2012, pp. 1097–1105. [Online]. Available: http://papers.nips.cc/ paper/4824-imagenet-classiﬁcation-with-deep-convolutional-neural-networks.pdf</a:t>
            </a: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[2].  K. Simonyan and A. Zisserman, “Very deep convolutional networks for largescale image recognition,” CoRR, vol. abs/1409.1556, 2014. [Online]. Available: http://arxiv.org/abs/1409.1556</a:t>
            </a: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[5].  I. Sommerville, Software Engineering, 9th ed. Boston: Addison-Wesley, 2011. [Online]. Available: https://ifs.host.cs.st-andrews.ac.uk/Books/SE9/</a:t>
            </a: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[3].  “Cs231n convolutional neural networks for visual recognition,” Cs231n.github.io, 2018. [Online]. Available: https://cs231n.github.io/convolutional-networks/ [Accessed: 03-Mar-2018].</a:t>
            </a: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[4].  “Relu and softmax function,” github.com, 2017. [Online]. Available: https://github.com/Kulbear/deep-learning-nano-foundation/wiki/ ReLU-and-Softmax-Activation-Functions [Accessed: 20-May-2018].</a:t>
            </a: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5200" cy="868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91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40" name="Group 2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48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38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6979C584-46E0-4336-AB1A-A2ADC529CB5C}" type="slidenum">
              <a:rPr lang="en-US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79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1"/>
          <p:cNvGrpSpPr/>
          <p:nvPr/>
        </p:nvGrpSpPr>
        <p:grpSpPr>
          <a:xfrm>
            <a:off x="147240" y="3600"/>
            <a:ext cx="1232640" cy="1384200"/>
            <a:chOff x="147240" y="3600"/>
            <a:chExt cx="1232640" cy="1384200"/>
          </a:xfrm>
        </p:grpSpPr>
        <p:grpSp>
          <p:nvGrpSpPr>
            <p:cNvPr id="76" name="Group 2"/>
            <p:cNvGrpSpPr/>
            <p:nvPr/>
          </p:nvGrpSpPr>
          <p:grpSpPr>
            <a:xfrm>
              <a:off x="1063440" y="3600"/>
              <a:ext cx="316440" cy="688320"/>
              <a:chOff x="1063440" y="3600"/>
              <a:chExt cx="316440" cy="688320"/>
            </a:xfrm>
          </p:grpSpPr>
          <p:sp>
            <p:nvSpPr>
              <p:cNvPr id="77" name="CustomShape 3"/>
              <p:cNvSpPr/>
              <p:nvPr/>
            </p:nvSpPr>
            <p:spPr>
              <a:xfrm rot="10800000">
                <a:off x="10634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" name="CustomShape 4"/>
              <p:cNvSpPr/>
              <p:nvPr/>
            </p:nvSpPr>
            <p:spPr>
              <a:xfrm rot="10800000">
                <a:off x="10634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79" name="Group 5"/>
            <p:cNvGrpSpPr/>
            <p:nvPr/>
          </p:nvGrpSpPr>
          <p:grpSpPr>
            <a:xfrm>
              <a:off x="605160" y="3600"/>
              <a:ext cx="316440" cy="1036440"/>
              <a:chOff x="605160" y="3600"/>
              <a:chExt cx="316440" cy="1036440"/>
            </a:xfrm>
          </p:grpSpPr>
          <p:sp>
            <p:nvSpPr>
              <p:cNvPr id="80" name="CustomShape 6"/>
              <p:cNvSpPr/>
              <p:nvPr/>
            </p:nvSpPr>
            <p:spPr>
              <a:xfrm rot="10800000">
                <a:off x="60516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" name="CustomShape 7"/>
              <p:cNvSpPr/>
              <p:nvPr/>
            </p:nvSpPr>
            <p:spPr>
              <a:xfrm rot="10800000">
                <a:off x="60516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" name="CustomShape 8"/>
              <p:cNvSpPr/>
              <p:nvPr/>
            </p:nvSpPr>
            <p:spPr>
              <a:xfrm rot="10800000">
                <a:off x="60516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3" name="Group 9"/>
            <p:cNvGrpSpPr/>
            <p:nvPr/>
          </p:nvGrpSpPr>
          <p:grpSpPr>
            <a:xfrm>
              <a:off x="147240" y="3600"/>
              <a:ext cx="316440" cy="1384200"/>
              <a:chOff x="147240" y="3600"/>
              <a:chExt cx="316440" cy="1384200"/>
            </a:xfrm>
          </p:grpSpPr>
          <p:sp>
            <p:nvSpPr>
              <p:cNvPr id="84" name="CustomShape 10"/>
              <p:cNvSpPr/>
              <p:nvPr/>
            </p:nvSpPr>
            <p:spPr>
              <a:xfrm rot="10800000">
                <a:off x="1472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5" name="CustomShape 11"/>
              <p:cNvSpPr/>
              <p:nvPr/>
            </p:nvSpPr>
            <p:spPr>
              <a:xfrm rot="10800000">
                <a:off x="147240" y="360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" name="CustomShape 12"/>
              <p:cNvSpPr/>
              <p:nvPr/>
            </p:nvSpPr>
            <p:spPr>
              <a:xfrm rot="10800000">
                <a:off x="14724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" name="CustomShape 13"/>
              <p:cNvSpPr/>
              <p:nvPr/>
            </p:nvSpPr>
            <p:spPr>
              <a:xfrm rot="10800000">
                <a:off x="1472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88" name="Group 14"/>
          <p:cNvGrpSpPr/>
          <p:nvPr/>
        </p:nvGrpSpPr>
        <p:grpSpPr>
          <a:xfrm>
            <a:off x="6775200" y="2904120"/>
            <a:ext cx="2185920" cy="2239200"/>
            <a:chOff x="6775200" y="2904120"/>
            <a:chExt cx="2185920" cy="2239200"/>
          </a:xfrm>
        </p:grpSpPr>
        <p:grpSp>
          <p:nvGrpSpPr>
            <p:cNvPr id="89" name="Group 15"/>
            <p:cNvGrpSpPr/>
            <p:nvPr/>
          </p:nvGrpSpPr>
          <p:grpSpPr>
            <a:xfrm>
              <a:off x="6775200" y="4253760"/>
              <a:ext cx="408960" cy="889560"/>
              <a:chOff x="6775200" y="4253760"/>
              <a:chExt cx="408960" cy="889560"/>
            </a:xfrm>
          </p:grpSpPr>
          <p:sp>
            <p:nvSpPr>
              <p:cNvPr id="90" name="CustomShape 16"/>
              <p:cNvSpPr/>
              <p:nvPr/>
            </p:nvSpPr>
            <p:spPr>
              <a:xfrm>
                <a:off x="6775200" y="4253760"/>
                <a:ext cx="40896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" name="CustomShape 17"/>
              <p:cNvSpPr/>
              <p:nvPr/>
            </p:nvSpPr>
            <p:spPr>
              <a:xfrm>
                <a:off x="6775200" y="4703400"/>
                <a:ext cx="40896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2" name="Group 18"/>
            <p:cNvGrpSpPr/>
            <p:nvPr/>
          </p:nvGrpSpPr>
          <p:grpSpPr>
            <a:xfrm>
              <a:off x="7367400" y="3804120"/>
              <a:ext cx="408960" cy="1339200"/>
              <a:chOff x="7367400" y="3804120"/>
              <a:chExt cx="408960" cy="1339200"/>
            </a:xfrm>
          </p:grpSpPr>
          <p:sp>
            <p:nvSpPr>
              <p:cNvPr id="93" name="CustomShape 19"/>
              <p:cNvSpPr/>
              <p:nvPr/>
            </p:nvSpPr>
            <p:spPr>
              <a:xfrm>
                <a:off x="7367400" y="4253760"/>
                <a:ext cx="40896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" name="CustomShape 20"/>
              <p:cNvSpPr/>
              <p:nvPr/>
            </p:nvSpPr>
            <p:spPr>
              <a:xfrm>
                <a:off x="7367400" y="3804120"/>
                <a:ext cx="40896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" name="CustomShape 21"/>
              <p:cNvSpPr/>
              <p:nvPr/>
            </p:nvSpPr>
            <p:spPr>
              <a:xfrm>
                <a:off x="7367400" y="4703400"/>
                <a:ext cx="40896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6" name="Group 22"/>
            <p:cNvGrpSpPr/>
            <p:nvPr/>
          </p:nvGrpSpPr>
          <p:grpSpPr>
            <a:xfrm>
              <a:off x="7959600" y="3354120"/>
              <a:ext cx="409320" cy="1789200"/>
              <a:chOff x="7959600" y="3354120"/>
              <a:chExt cx="409320" cy="1789200"/>
            </a:xfrm>
          </p:grpSpPr>
          <p:sp>
            <p:nvSpPr>
              <p:cNvPr id="97" name="CustomShape 23"/>
              <p:cNvSpPr/>
              <p:nvPr/>
            </p:nvSpPr>
            <p:spPr>
              <a:xfrm>
                <a:off x="79596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" name="CustomShape 24"/>
              <p:cNvSpPr/>
              <p:nvPr/>
            </p:nvSpPr>
            <p:spPr>
              <a:xfrm>
                <a:off x="79596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9" name="CustomShape 25"/>
              <p:cNvSpPr/>
              <p:nvPr/>
            </p:nvSpPr>
            <p:spPr>
              <a:xfrm>
                <a:off x="79596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26"/>
              <p:cNvSpPr/>
              <p:nvPr/>
            </p:nvSpPr>
            <p:spPr>
              <a:xfrm>
                <a:off x="79596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1" name="Group 27"/>
            <p:cNvGrpSpPr/>
            <p:nvPr/>
          </p:nvGrpSpPr>
          <p:grpSpPr>
            <a:xfrm>
              <a:off x="8551800" y="2904120"/>
              <a:ext cx="409320" cy="2239200"/>
              <a:chOff x="8551800" y="2904120"/>
              <a:chExt cx="409320" cy="2239200"/>
            </a:xfrm>
          </p:grpSpPr>
          <p:sp>
            <p:nvSpPr>
              <p:cNvPr id="102" name="CustomShape 28"/>
              <p:cNvSpPr/>
              <p:nvPr/>
            </p:nvSpPr>
            <p:spPr>
              <a:xfrm>
                <a:off x="85518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29"/>
              <p:cNvSpPr/>
              <p:nvPr/>
            </p:nvSpPr>
            <p:spPr>
              <a:xfrm>
                <a:off x="85518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30"/>
              <p:cNvSpPr/>
              <p:nvPr/>
            </p:nvSpPr>
            <p:spPr>
              <a:xfrm>
                <a:off x="85518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31"/>
              <p:cNvSpPr/>
              <p:nvPr/>
            </p:nvSpPr>
            <p:spPr>
              <a:xfrm>
                <a:off x="8551800" y="2904120"/>
                <a:ext cx="409320" cy="22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CustomShape 32"/>
              <p:cNvSpPr/>
              <p:nvPr/>
            </p:nvSpPr>
            <p:spPr>
              <a:xfrm>
                <a:off x="85518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07" name="PlaceHolder 33"/>
          <p:cNvSpPr>
            <a:spLocks noGrp="1"/>
          </p:cNvSpPr>
          <p:nvPr>
            <p:ph type="title"/>
          </p:nvPr>
        </p:nvSpPr>
        <p:spPr>
          <a:xfrm>
            <a:off x="824040" y="1613880"/>
            <a:ext cx="5857560" cy="187272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8" name="PlaceHolder 34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92EC7BA-343F-4B30-8F9F-281C0090C29B}" type="slidenum">
              <a:rPr lang="en-US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09" name="CustomShape 35"/>
          <p:cNvSpPr/>
          <p:nvPr/>
        </p:nvSpPr>
        <p:spPr>
          <a:xfrm>
            <a:off x="318240" y="4736880"/>
            <a:ext cx="1798200" cy="2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Nunito"/>
                <a:ea typeface="Nunito"/>
              </a:rPr>
              <a:t>16-Aug-2018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0" name="CustomShape 36"/>
          <p:cNvSpPr/>
          <p:nvPr/>
        </p:nvSpPr>
        <p:spPr>
          <a:xfrm>
            <a:off x="3288600" y="4736880"/>
            <a:ext cx="2262600" cy="2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Nunito"/>
                <a:ea typeface="Nunito"/>
              </a:rPr>
              <a:t>Supervised by: Sudhir Shakya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1" name="PlaceHolder 3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49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3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0FCEC16-2E61-4067-BBD5-FCF11CC81256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364680" y="4736880"/>
            <a:ext cx="1521360" cy="16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unito"/>
                <a:ea typeface="Nunito"/>
              </a:rPr>
              <a:t>16-Aug-2018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3140280" y="4736880"/>
            <a:ext cx="2586600" cy="16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unito"/>
                <a:ea typeface="Nunito"/>
              </a:rPr>
              <a:t>Supervised by: Sudhir Shakya</a:t>
            </a:r>
            <a:endParaRPr lang="en-US" sz="1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93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5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8" name="PlaceHolder 7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1F267780-5A99-4E11-8F8A-070B37CC21F4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235080" y="4758840"/>
            <a:ext cx="1576800" cy="19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unito"/>
                <a:ea typeface="Nunito"/>
              </a:rPr>
              <a:t>16-Aug-2018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3071160" y="4744800"/>
            <a:ext cx="2641680" cy="23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unito"/>
                <a:ea typeface="Nunito"/>
              </a:rPr>
              <a:t>Supervised by: Sudhir Shakya</a:t>
            </a:r>
            <a:endParaRPr lang="en-US" sz="1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1"/>
          <p:cNvGrpSpPr/>
          <p:nvPr/>
        </p:nvGrpSpPr>
        <p:grpSpPr>
          <a:xfrm>
            <a:off x="713520" y="3847320"/>
            <a:ext cx="825120" cy="825120"/>
            <a:chOff x="713520" y="3847320"/>
            <a:chExt cx="825120" cy="825120"/>
          </a:xfrm>
        </p:grpSpPr>
        <p:sp>
          <p:nvSpPr>
            <p:cNvPr id="238" name="CustomShape 2"/>
            <p:cNvSpPr/>
            <p:nvPr/>
          </p:nvSpPr>
          <p:spPr>
            <a:xfrm rot="16200000">
              <a:off x="880920" y="4014720"/>
              <a:ext cx="490320" cy="4903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"/>
            <p:cNvSpPr/>
            <p:nvPr/>
          </p:nvSpPr>
          <p:spPr>
            <a:xfrm rot="16200000">
              <a:off x="713520" y="3847320"/>
              <a:ext cx="825120" cy="8251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1303920" y="4138920"/>
            <a:ext cx="5842800" cy="53460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1" name="PlaceHolder 5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38D33A54-3BE9-45B8-BF7B-87B50C54A2D6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442800" y="4701600"/>
            <a:ext cx="1687320" cy="1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unito"/>
                <a:ea typeface="Nunito"/>
              </a:rPr>
              <a:t>16-Aug-2018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3389400" y="4673880"/>
            <a:ext cx="2206080" cy="22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Nunito"/>
                <a:ea typeface="Nunito"/>
              </a:rPr>
              <a:t>Supervised by: Sudhir Shakya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409.1556" TargetMode="Externa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727920" y="150804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IMAGE CLASSIFICATION USING CONVOLUTIONAL NEURAL NETWORK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729720" y="3173040"/>
            <a:ext cx="3707280" cy="1523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Presented  by: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1600" b="1" strike="noStrike" spc="-1" dirty="0" err="1">
                <a:solidFill>
                  <a:srgbClr val="FFFFFF"/>
                </a:solidFill>
                <a:latin typeface="Times New Roman"/>
                <a:ea typeface="Times New Roman"/>
              </a:rPr>
              <a:t>Aabhushan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  </a:t>
            </a:r>
            <a:r>
              <a:rPr lang="en-US" sz="1600" b="1" strike="noStrike" spc="-1" dirty="0" err="1">
                <a:solidFill>
                  <a:srgbClr val="FFFFFF"/>
                </a:solidFill>
                <a:latin typeface="Times New Roman"/>
                <a:ea typeface="Times New Roman"/>
              </a:rPr>
              <a:t>Pokharel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lang="en-US" sz="1600" b="1" strike="noStrike" spc="-1" dirty="0" smtClean="0">
                <a:solidFill>
                  <a:srgbClr val="FFFFFF"/>
                </a:solidFill>
                <a:latin typeface="Times New Roman"/>
                <a:ea typeface="Times New Roman"/>
              </a:rPr>
              <a:t>[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44042]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1600" b="1" strike="noStrike" spc="-1" dirty="0" err="1">
                <a:solidFill>
                  <a:srgbClr val="FFFFFF"/>
                </a:solidFill>
                <a:latin typeface="Times New Roman"/>
                <a:ea typeface="Times New Roman"/>
              </a:rPr>
              <a:t>Prabin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  </a:t>
            </a:r>
            <a:r>
              <a:rPr lang="en-US" sz="1600" b="1" strike="noStrike" spc="-1" dirty="0" err="1">
                <a:solidFill>
                  <a:srgbClr val="FFFFFF"/>
                </a:solidFill>
                <a:latin typeface="Times New Roman"/>
                <a:ea typeface="Times New Roman"/>
              </a:rPr>
              <a:t>Bhusal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		</a:t>
            </a:r>
            <a:r>
              <a:rPr lang="en-US" sz="1600" b="1" strike="noStrike" spc="-1" dirty="0" smtClean="0">
                <a:solidFill>
                  <a:srgbClr val="FFFFFF"/>
                </a:solidFill>
                <a:latin typeface="Times New Roman"/>
                <a:ea typeface="Times New Roman"/>
              </a:rPr>
              <a:t>[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44057]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Rajesh  </a:t>
            </a:r>
            <a:r>
              <a:rPr lang="en-US" sz="1600" b="1" strike="noStrike" spc="-1" dirty="0" err="1">
                <a:solidFill>
                  <a:srgbClr val="FFFFFF"/>
                </a:solidFill>
                <a:latin typeface="Times New Roman"/>
                <a:ea typeface="Times New Roman"/>
              </a:rPr>
              <a:t>Mahato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		</a:t>
            </a:r>
            <a:r>
              <a:rPr lang="en-US" sz="1600" b="1" strike="noStrike" spc="-1" dirty="0" smtClean="0">
                <a:solidFill>
                  <a:srgbClr val="FFFFFF"/>
                </a:solidFill>
                <a:latin typeface="Times New Roman"/>
                <a:ea typeface="Times New Roman"/>
              </a:rPr>
              <a:t>[</a:t>
            </a:r>
            <a:r>
              <a:rPr lang="en-US" sz="1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44061]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4777920" y="3173040"/>
            <a:ext cx="3707280" cy="1523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15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Supervised  by: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Sudhir  Shakya,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Founder,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Sorus Nepal Pvt. Ltd.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290" name="Google Shape;288;p13"/>
          <p:cNvPicPr/>
          <p:nvPr/>
        </p:nvPicPr>
        <p:blipFill>
          <a:blip r:embed="rId2"/>
          <a:stretch/>
        </p:blipFill>
        <p:spPr>
          <a:xfrm>
            <a:off x="3977640" y="536760"/>
            <a:ext cx="971280" cy="9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Literature Review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1303920" y="1695960"/>
            <a:ext cx="34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6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AlexNet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Used ReLU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Used dropout to selectively ignore neurons during training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Used 11x11 filter</a:t>
            </a:r>
            <a:r>
              <a:rPr lang="en-US" sz="2000" b="0" u="sng" strike="noStrike" spc="-1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[1]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4903920" y="1695960"/>
            <a:ext cx="34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6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VGG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Introduced concept of smaller filter size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Used 3x3 filters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Allowed more filters to be used</a:t>
            </a:r>
            <a:r>
              <a:rPr lang="en-US" sz="2000" b="0" u="sng" strike="noStrike" spc="-1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[2]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6B9B5193-7777-47A7-A454-9B85CEE72B72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10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Maven Pro"/>
                <a:ea typeface="Maven Pro"/>
              </a:rPr>
              <a:t>METHODOLOGY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E9F3060-5F61-4870-B6C4-0384DB551F83}" type="slidenum">
              <a:rPr lang="en-US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11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59DC15F0-DC70-49C9-A7BC-F7634710EF15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Fig: Incremental Model of Software Development</a:t>
            </a:r>
            <a:r>
              <a:rPr lang="en-US" sz="2000" b="0" u="sng" strike="noStrike" spc="-1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[5]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Google Shape;390;p27"/>
          <p:cNvPicPr/>
          <p:nvPr/>
        </p:nvPicPr>
        <p:blipFill>
          <a:blip r:embed="rId3"/>
          <a:stretch/>
        </p:blipFill>
        <p:spPr>
          <a:xfrm>
            <a:off x="1301040" y="574560"/>
            <a:ext cx="5847840" cy="31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303920" y="159804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Install Anaconda Distribution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○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Install tensorflow backend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■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Create conda environment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■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Activate conda environment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■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Install tensorflow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○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Install Keras Library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33CCC20-DBAB-4107-95C5-233631632926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Installing the Development Environment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1303920" y="1437480"/>
            <a:ext cx="3430080" cy="3093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AutoNum type="arabicPeriod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Start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AutoNum type="arabicPeriod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Load Data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AutoNum type="arabicPeriod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Define image pixel, channel, number of classes and epoch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AutoNum type="arabicPeriod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Perform preprocessing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AutoNum type="arabicPeriod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Define Architecture of Network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2225613-D3DB-4468-9AD4-9D7A1C7188F3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Algorithm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4903560" y="1437480"/>
            <a:ext cx="3430080" cy="3093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AutoNum type="arabicPeriod" startAt="6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Train the model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AutoNum type="arabicPeriod" startAt="6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Visualize and save model configuration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AutoNum type="arabicPeriod" startAt="6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Generate plot of loss and accuracy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AutoNum type="arabicPeriod" startAt="6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Predict the class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AutoNum type="arabicPeriod" startAt="6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Stop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Fig: Flowchart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FBC05C2E-61A3-4C80-B8BC-C62140C643E4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15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332" name="Google Shape;412;p30"/>
          <p:cNvPicPr/>
          <p:nvPr/>
        </p:nvPicPr>
        <p:blipFill>
          <a:blip r:embed="rId2"/>
          <a:stretch/>
        </p:blipFill>
        <p:spPr>
          <a:xfrm>
            <a:off x="2255400" y="205200"/>
            <a:ext cx="4483800" cy="383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Convolutional Neural Network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1303920" y="1497960"/>
            <a:ext cx="3430080" cy="3033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6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Convolutional Layer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W=width, h=height, F</a:t>
            </a:r>
            <a:r>
              <a:rPr lang="en-US" sz="2000" b="0" strike="noStrike" spc="-1" baseline="-25000">
                <a:solidFill>
                  <a:srgbClr val="424242"/>
                </a:solidFill>
                <a:latin typeface="Times New Roman"/>
                <a:ea typeface="Times New Roman"/>
              </a:rPr>
              <a:t>w</a:t>
            </a: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=filter width, F</a:t>
            </a:r>
            <a:r>
              <a:rPr lang="en-US" sz="2000" b="0" strike="noStrike" spc="-1" baseline="-25000">
                <a:solidFill>
                  <a:srgbClr val="424242"/>
                </a:solidFill>
                <a:latin typeface="Times New Roman"/>
                <a:ea typeface="Times New Roman"/>
              </a:rPr>
              <a:t>h</a:t>
            </a: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=filter height, S=Stride</a:t>
            </a:r>
            <a:r>
              <a:rPr lang="en-US" sz="2000" b="0" u="sng" strike="noStrike" spc="-1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[3]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4903560" y="1497960"/>
            <a:ext cx="3430080" cy="3033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6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Max-Pooling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Follows pair of convolutional layer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Takes single output from a rectangular field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In this case, maximum value in the field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6" name="Google Shape;365;p24"/>
          <p:cNvPicPr/>
          <p:nvPr/>
        </p:nvPicPr>
        <p:blipFill>
          <a:blip r:embed="rId3"/>
          <a:stretch/>
        </p:blipFill>
        <p:spPr>
          <a:xfrm>
            <a:off x="1822680" y="2117880"/>
            <a:ext cx="2432160" cy="586080"/>
          </a:xfrm>
          <a:prstGeom prst="rect">
            <a:avLst/>
          </a:prstGeom>
          <a:ln>
            <a:noFill/>
          </a:ln>
        </p:spPr>
      </p:pic>
      <p:pic>
        <p:nvPicPr>
          <p:cNvPr id="337" name="Google Shape;366;p24"/>
          <p:cNvPicPr/>
          <p:nvPr/>
        </p:nvPicPr>
        <p:blipFill>
          <a:blip r:embed="rId4"/>
          <a:stretch/>
        </p:blipFill>
        <p:spPr>
          <a:xfrm>
            <a:off x="1783080" y="2873520"/>
            <a:ext cx="2511720" cy="649080"/>
          </a:xfrm>
          <a:prstGeom prst="rect">
            <a:avLst/>
          </a:prstGeom>
          <a:ln>
            <a:noFill/>
          </a:ln>
        </p:spPr>
      </p:pic>
      <p:sp>
        <p:nvSpPr>
          <p:cNvPr id="338" name="TextShape 4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2D5D5E00-7ECC-488B-A9F6-2E22C4C89DDA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16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Convolutional Neural Network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1303920" y="1397880"/>
            <a:ext cx="3430080" cy="3001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6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ReLU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Rectified Linearity Unit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Output is 0 if input is less than 0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4903920" y="1397880"/>
            <a:ext cx="3430080" cy="3001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6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Softmax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Squashes output to be between 0 and 1 and sums to 1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Where z = vector of inputs to output layer and j=1,2,...,K</a:t>
            </a:r>
            <a:r>
              <a:rPr lang="en-US" sz="2000" b="0" u="sng" strike="noStrike" spc="-1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[4]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Google Shape;375;p25"/>
          <p:cNvPicPr/>
          <p:nvPr/>
        </p:nvPicPr>
        <p:blipFill>
          <a:blip r:embed="rId3"/>
          <a:stretch/>
        </p:blipFill>
        <p:spPr>
          <a:xfrm>
            <a:off x="1853640" y="2571840"/>
            <a:ext cx="1944360" cy="298800"/>
          </a:xfrm>
          <a:prstGeom prst="rect">
            <a:avLst/>
          </a:prstGeom>
          <a:ln>
            <a:noFill/>
          </a:ln>
        </p:spPr>
      </p:pic>
      <p:pic>
        <p:nvPicPr>
          <p:cNvPr id="343" name="Google Shape;376;p25"/>
          <p:cNvPicPr/>
          <p:nvPr/>
        </p:nvPicPr>
        <p:blipFill>
          <a:blip r:embed="rId4"/>
          <a:stretch/>
        </p:blipFill>
        <p:spPr>
          <a:xfrm>
            <a:off x="5947920" y="2871000"/>
            <a:ext cx="2313360" cy="703440"/>
          </a:xfrm>
          <a:prstGeom prst="rect">
            <a:avLst/>
          </a:prstGeom>
          <a:ln>
            <a:noFill/>
          </a:ln>
        </p:spPr>
      </p:pic>
      <p:sp>
        <p:nvSpPr>
          <p:cNvPr id="344" name="TextShape 4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8B54338-6D48-4766-B513-D40DBEF7EA0A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17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Fig: Model Diagram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BD07489-3B00-45A2-86E2-532A9408DB54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18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347" name="Google Shape;419;p31"/>
          <p:cNvPicPr/>
          <p:nvPr/>
        </p:nvPicPr>
        <p:blipFill>
          <a:blip r:embed="rId2"/>
          <a:stretch/>
        </p:blipFill>
        <p:spPr>
          <a:xfrm>
            <a:off x="1431720" y="126000"/>
            <a:ext cx="5783040" cy="383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Table: Model Summary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2492DDE3-6777-49B7-8F10-F572FBE1B640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19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350" name="Google Shape;426;p32"/>
          <p:cNvPicPr/>
          <p:nvPr/>
        </p:nvPicPr>
        <p:blipFill>
          <a:blip r:embed="rId2"/>
          <a:stretch/>
        </p:blipFill>
        <p:spPr>
          <a:xfrm>
            <a:off x="1938600" y="218520"/>
            <a:ext cx="4932000" cy="383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79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Maven Pro"/>
                <a:ea typeface="Maven Pro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4F25D27-42D7-4FD9-8F4E-B68311B22B0F}" type="slidenum">
              <a:rPr lang="en-US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2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1303920" y="159804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Model trained for 30 epochs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Batch size = 128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Checkpoint and early stop applied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Model configuration stored in .json file format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Training weights stored in .h5 file format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Cifar-10 dataset used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For version summary see page 20 in the report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2D766690-BC36-4716-BC24-36D243490DBE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Model Implementation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Maven Pro"/>
                <a:ea typeface="Maven Pro"/>
              </a:rPr>
              <a:t>RESULTS AND DISCUSSION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392127F9-E98E-4EA9-827E-D2FFCEACCCD8}" type="slidenum">
              <a:rPr lang="en-US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21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Fig: Previous Output (Build 1)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1417713-AEA3-4C46-A674-D30BF66A8C00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22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358" name="Google Shape;446;p35"/>
          <p:cNvPicPr/>
          <p:nvPr/>
        </p:nvPicPr>
        <p:blipFill>
          <a:blip r:embed="rId2"/>
          <a:stretch/>
        </p:blipFill>
        <p:spPr>
          <a:xfrm>
            <a:off x="152280" y="152280"/>
            <a:ext cx="4252320" cy="3833640"/>
          </a:xfrm>
          <a:prstGeom prst="rect">
            <a:avLst/>
          </a:prstGeom>
          <a:ln>
            <a:noFill/>
          </a:ln>
        </p:spPr>
      </p:pic>
      <p:pic>
        <p:nvPicPr>
          <p:cNvPr id="359" name="Google Shape;447;p35"/>
          <p:cNvPicPr/>
          <p:nvPr/>
        </p:nvPicPr>
        <p:blipFill>
          <a:blip r:embed="rId3"/>
          <a:stretch/>
        </p:blipFill>
        <p:spPr>
          <a:xfrm>
            <a:off x="4572000" y="152280"/>
            <a:ext cx="4419360" cy="375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Fig: Previous Output (Build 2)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99EA8160-7C5C-4395-B51D-8F8ADD018BFB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23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362" name="Google Shape;454;p36"/>
          <p:cNvPicPr/>
          <p:nvPr/>
        </p:nvPicPr>
        <p:blipFill>
          <a:blip r:embed="rId2"/>
          <a:stretch/>
        </p:blipFill>
        <p:spPr>
          <a:xfrm>
            <a:off x="152280" y="152280"/>
            <a:ext cx="4409640" cy="3764160"/>
          </a:xfrm>
          <a:prstGeom prst="rect">
            <a:avLst/>
          </a:prstGeom>
          <a:ln>
            <a:noFill/>
          </a:ln>
        </p:spPr>
      </p:pic>
      <p:pic>
        <p:nvPicPr>
          <p:cNvPr id="363" name="Google Shape;455;p36"/>
          <p:cNvPicPr/>
          <p:nvPr/>
        </p:nvPicPr>
        <p:blipFill>
          <a:blip r:embed="rId3"/>
          <a:stretch/>
        </p:blipFill>
        <p:spPr>
          <a:xfrm>
            <a:off x="4714920" y="152280"/>
            <a:ext cx="4276440" cy="356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Fig: Current Output (Automobile)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90024699-EA11-41D3-86E7-FE09A12E196D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24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366" name="Google Shape;462;p37"/>
          <p:cNvPicPr/>
          <p:nvPr/>
        </p:nvPicPr>
        <p:blipFill>
          <a:blip r:embed="rId2"/>
          <a:stretch/>
        </p:blipFill>
        <p:spPr>
          <a:xfrm>
            <a:off x="6104160" y="501120"/>
            <a:ext cx="2895120" cy="3309840"/>
          </a:xfrm>
          <a:prstGeom prst="rect">
            <a:avLst/>
          </a:prstGeom>
          <a:ln>
            <a:noFill/>
          </a:ln>
        </p:spPr>
      </p:pic>
      <p:pic>
        <p:nvPicPr>
          <p:cNvPr id="367" name="Google Shape;463;p37"/>
          <p:cNvPicPr/>
          <p:nvPr/>
        </p:nvPicPr>
        <p:blipFill>
          <a:blip r:embed="rId3"/>
          <a:stretch/>
        </p:blipFill>
        <p:spPr>
          <a:xfrm>
            <a:off x="117000" y="104760"/>
            <a:ext cx="3034800" cy="3772440"/>
          </a:xfrm>
          <a:prstGeom prst="rect">
            <a:avLst/>
          </a:prstGeom>
          <a:ln>
            <a:noFill/>
          </a:ln>
        </p:spPr>
      </p:pic>
      <p:pic>
        <p:nvPicPr>
          <p:cNvPr id="368" name="Google Shape;464;p37"/>
          <p:cNvPicPr/>
          <p:nvPr/>
        </p:nvPicPr>
        <p:blipFill>
          <a:blip r:embed="rId4"/>
          <a:stretch/>
        </p:blipFill>
        <p:spPr>
          <a:xfrm>
            <a:off x="3208680" y="468360"/>
            <a:ext cx="2895120" cy="337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Fig: Current Output (Airplane)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7A613BC0-AA40-46B6-BFF3-6C10952043D5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371" name="Google Shape;471;p38"/>
          <p:cNvPicPr/>
          <p:nvPr/>
        </p:nvPicPr>
        <p:blipFill>
          <a:blip r:embed="rId2"/>
          <a:stretch/>
        </p:blipFill>
        <p:spPr>
          <a:xfrm>
            <a:off x="152280" y="152280"/>
            <a:ext cx="3091680" cy="3803760"/>
          </a:xfrm>
          <a:prstGeom prst="rect">
            <a:avLst/>
          </a:prstGeom>
          <a:ln>
            <a:noFill/>
          </a:ln>
        </p:spPr>
      </p:pic>
      <p:pic>
        <p:nvPicPr>
          <p:cNvPr id="372" name="Google Shape;472;p38"/>
          <p:cNvPicPr/>
          <p:nvPr/>
        </p:nvPicPr>
        <p:blipFill>
          <a:blip r:embed="rId3"/>
          <a:stretch/>
        </p:blipFill>
        <p:spPr>
          <a:xfrm>
            <a:off x="3191040" y="244800"/>
            <a:ext cx="2761920" cy="3474000"/>
          </a:xfrm>
          <a:prstGeom prst="rect">
            <a:avLst/>
          </a:prstGeom>
          <a:ln>
            <a:noFill/>
          </a:ln>
        </p:spPr>
      </p:pic>
      <p:pic>
        <p:nvPicPr>
          <p:cNvPr id="373" name="Google Shape;473;p38"/>
          <p:cNvPicPr/>
          <p:nvPr/>
        </p:nvPicPr>
        <p:blipFill>
          <a:blip r:embed="rId4"/>
          <a:stretch/>
        </p:blipFill>
        <p:spPr>
          <a:xfrm>
            <a:off x="6113520" y="271080"/>
            <a:ext cx="2885760" cy="356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303920" y="1990080"/>
            <a:ext cx="381600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Train time 163 minutes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Accuracy: 78%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Training parameters not listed set by using SGD optimizer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7E6D633A-A364-4242-91D1-1FCAB6F64B58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26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Discussion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7" name="Table 4"/>
          <p:cNvGraphicFramePr/>
          <p:nvPr/>
        </p:nvGraphicFramePr>
        <p:xfrm>
          <a:off x="5398560" y="219240"/>
          <a:ext cx="3217680" cy="4450680"/>
        </p:xfrm>
        <a:graphic>
          <a:graphicData uri="http://schemas.openxmlformats.org/drawingml/2006/table">
            <a:tbl>
              <a:tblPr/>
              <a:tblGrid>
                <a:gridCol w="1924200"/>
                <a:gridCol w="1293480"/>
              </a:tblGrid>
              <a:tr h="44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Parameter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epochs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Learning 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0.01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Decay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en-US" sz="1800" b="0" strike="noStrike" spc="-1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Momentum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Batch size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Filter number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32/32/64/64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Dropout 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0.25/0.5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2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Number of classes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44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Train:test ratio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5:1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Limitations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Need to be retrained from scratch if new data is to be added to training dataset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Can only classify mutually exclusive images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5C5F2546-35AA-46E0-AC0F-372DCEA5D453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27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Maven Pro"/>
                <a:ea typeface="Maven Pro"/>
              </a:rPr>
              <a:t>CONCLUSION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CC45EC5B-D076-4264-9221-7E8D9C2A14EF}" type="slidenum">
              <a:rPr lang="en-US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28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Conclusion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1303920" y="159804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CNN chosen for higher accuracy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Accuracy improved from 54%, 69% and concluded at 78%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Optimum combination of datasets, Architecture, Training parameters results in better prediction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Helps to understand the concepts of classification problems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7182304F-AFD9-4861-A6A9-8780A3D9BDBF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29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Background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1303920" y="154476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CNN or ConvNet used to solve them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Uses supervised learning to analyze data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Probability generated for each class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Image assigned to highest probability class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78% accuracy achieved in classification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E7FB7328-AE2B-4A87-AE04-D3E1ADEAA641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Scope for Future Enhancement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Further tune the model to push accuracy above 85%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Increase the number of classification classes with dataset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6C5B4A65-5AA4-4431-BA63-B42266A630BE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30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References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1303920" y="168552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10680">
              <a:lnSpc>
                <a:spcPct val="100000"/>
              </a:lnSpc>
              <a:buClr>
                <a:srgbClr val="424242"/>
              </a:buClr>
              <a:buFont typeface="Times New Roman"/>
              <a:buAutoNum type="arabicPeriod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A. Krizhevsky, I. Sutskever, and G. E. Hinton, “Imagenet classiﬁcation with deep convolutionalneuralnetworks,”inAdvancesinNeuralInformationProcessingSystems25,F.Pereira,C.J.C.Burges,L.Bottou,andK.Q.Weinberger,Eds. Curran Associates, Inc., 2012, pp. 1097–1105. [Online]. Available: http://papers.nips.cc/ paper/4824-imagenet-classiﬁcation-with-deep-convolutional-neural-networks.pdf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00000"/>
              </a:lnSpc>
              <a:buClr>
                <a:srgbClr val="424242"/>
              </a:buClr>
              <a:buFont typeface="Times New Roman"/>
              <a:buAutoNum type="arabicPeriod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K. Simonyan and A. Zisserman, “Very deep convolutional networks for largescale image recognition,” CoRR, vol. abs/1409.1556, 2014. [Online]. Available: </a:t>
            </a:r>
            <a:r>
              <a:rPr lang="en-US" sz="1100" b="0" u="sng" strike="noStrike" spc="-1">
                <a:solidFill>
                  <a:srgbClr val="27278B"/>
                </a:solidFill>
                <a:uFillTx/>
                <a:latin typeface="Arial"/>
                <a:ea typeface="Arial"/>
                <a:hlinkClick r:id="rId2"/>
              </a:rPr>
              <a:t>http://arxiv.org/abs/1409.1556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 “Cs231n convolutional neural networks for visual recognition,” Cs231n.github.io, 2018. [Online]. Available: https://cs231n.github.io/convolutional-networks/ [Accessed: 03-Mar-2018].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 “Relu and softmax function,” github.com, 2017. [Online]. Available: https://github.com/Kulbear/deep-learning-nano-foundation/wiki/ ReLU-and-Softmax-Activation-Functions [Accessed: 20-May-2018].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 I. Sommerville, Software Engineering, 9th ed. Boston: Addison-Wesley, 2011. [Online]. Available: https://ifs.host.cs.st-andrews.ac.uk/Books/SE9/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852D67F-D7C1-4C15-A31C-D42E79224E05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31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Maven Pro"/>
                <a:ea typeface="Maven Pro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824040" y="3596400"/>
            <a:ext cx="4255200" cy="695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9E8DBACA-4446-40F2-A8EC-DB06D00C39E0}" type="slidenum">
              <a:rPr lang="en-US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32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Problem Statement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Amount of images ever growing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Impossible to classify all manually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0E145FE-5629-40D2-994C-BDACD43B99A8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4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Objective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Implement CNN to build image classification system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A47B9FDF-9EEB-40FB-931A-A993D104080B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5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Applications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Automated image organization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In stock photography websites for tagging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In large image databases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41CD7FE-FD24-4905-92B0-B0F872131A36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6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Features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Classification up to 10 different classes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6E087E54-BA29-4F9C-A40F-77B986A71575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7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System Requirements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1303920" y="1471320"/>
            <a:ext cx="3430080" cy="306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6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Hardware Requirement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Intel i5 processor (recommended)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8GB RAM (recommended)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Nvidia GPU (optional)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4903560" y="1471320"/>
            <a:ext cx="3430080" cy="306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en-US" sz="26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Software Requirement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599"/>
              </a:spcBef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Windows 7/8/10 64bit or Mac OS X Lion or higher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Python 3.5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Keras 2.1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Sklearn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424242"/>
              </a:buClr>
              <a:buFont typeface="Times New Roman"/>
              <a:buChar char="●"/>
            </a:pPr>
            <a:r>
              <a:rPr lang="en-US" sz="2000" b="0" strike="noStrike" spc="-1">
                <a:solidFill>
                  <a:srgbClr val="424242"/>
                </a:solidFill>
                <a:latin typeface="Times New Roman"/>
                <a:ea typeface="Times New Roman"/>
              </a:rPr>
              <a:t>Numpy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Shape 4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CE16983-BEAA-488E-B4FB-4296550D7A57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Maven Pro"/>
                <a:ea typeface="Maven Pro"/>
              </a:rPr>
              <a:t>LITERATURE REVIEW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2983FFD4-8A79-4D78-BD48-7B5B03359139}" type="slidenum">
              <a:rPr lang="en-US" sz="900" b="0" strike="noStrike" spc="-1">
                <a:solidFill>
                  <a:srgbClr val="FFFFFF"/>
                </a:solidFill>
                <a:latin typeface="Nunito"/>
                <a:ea typeface="Nunito"/>
              </a:rPr>
              <a:pPr algn="r">
                <a:lnSpc>
                  <a:spcPct val="100000"/>
                </a:lnSpc>
              </a:pPr>
              <a:t>9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909</Words>
  <Application>LibreOffice/6.0.5.2$Windows_X86_64 LibreOffice_project/54c8cbb85f300ac59db32fe8a675ff7683cd5a16</Application>
  <PresentationFormat>On-screen Show (16:9)</PresentationFormat>
  <Paragraphs>182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Office Theme</vt:lpstr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USING CONVOLUTIONAL NEURAL NETWORK</dc:title>
  <dc:subject/>
  <dc:creator/>
  <dc:description/>
  <cp:lastModifiedBy>Aavays</cp:lastModifiedBy>
  <cp:revision>5</cp:revision>
  <dcterms:modified xsi:type="dcterms:W3CDTF">2018-08-16T03:40:00Z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32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