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4" r:id="rId4"/>
    <p:sldId id="265" r:id="rId5"/>
    <p:sldId id="266" r:id="rId6"/>
    <p:sldId id="267" r:id="rId7"/>
    <p:sldId id="268" r:id="rId8"/>
    <p:sldId id="269" r:id="rId9"/>
    <p:sldId id="270" r:id="rId10"/>
    <p:sldId id="271" r:id="rId11"/>
    <p:sldId id="258" r:id="rId12"/>
    <p:sldId id="274" r:id="rId13"/>
    <p:sldId id="259" r:id="rId14"/>
    <p:sldId id="260" r:id="rId15"/>
    <p:sldId id="261" r:id="rId16"/>
    <p:sldId id="262"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65B368-3B74-4FFD-AEA6-E9FF05BAC7DA}" type="datetimeFigureOut">
              <a:rPr lang="en-GB" smtClean="0"/>
              <a:t>12/10/2021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2FDA90-D43A-4E02-8110-53675220388E}" type="slidenum">
              <a:rPr lang="en-GB" smtClean="0"/>
              <a:t>‹#›</a:t>
            </a:fld>
            <a:endParaRPr lang="en-GB"/>
          </a:p>
        </p:txBody>
      </p:sp>
    </p:spTree>
    <p:extLst>
      <p:ext uri="{BB962C8B-B14F-4D97-AF65-F5344CB8AC3E}">
        <p14:creationId xmlns:p14="http://schemas.microsoft.com/office/powerpoint/2010/main" val="3536620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C65B368-3B74-4FFD-AEA6-E9FF05BAC7DA}" type="datetimeFigureOut">
              <a:rPr lang="en-GB" smtClean="0"/>
              <a:t>12/10/2021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2FDA90-D43A-4E02-8110-53675220388E}" type="slidenum">
              <a:rPr lang="en-GB" smtClean="0"/>
              <a:t>‹#›</a:t>
            </a:fld>
            <a:endParaRPr lang="en-GB"/>
          </a:p>
        </p:txBody>
      </p:sp>
    </p:spTree>
    <p:extLst>
      <p:ext uri="{BB962C8B-B14F-4D97-AF65-F5344CB8AC3E}">
        <p14:creationId xmlns:p14="http://schemas.microsoft.com/office/powerpoint/2010/main" val="4042407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C65B368-3B74-4FFD-AEA6-E9FF05BAC7DA}" type="datetimeFigureOut">
              <a:rPr lang="en-GB" smtClean="0"/>
              <a:t>12/10/2021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2FDA90-D43A-4E02-8110-53675220388E}" type="slidenum">
              <a:rPr lang="en-GB" smtClean="0"/>
              <a:t>‹#›</a:t>
            </a:fld>
            <a:endParaRPr lang="en-GB"/>
          </a:p>
        </p:txBody>
      </p:sp>
    </p:spTree>
    <p:extLst>
      <p:ext uri="{BB962C8B-B14F-4D97-AF65-F5344CB8AC3E}">
        <p14:creationId xmlns:p14="http://schemas.microsoft.com/office/powerpoint/2010/main" val="1051641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C65B368-3B74-4FFD-AEA6-E9FF05BAC7DA}" type="datetimeFigureOut">
              <a:rPr lang="en-GB" smtClean="0"/>
              <a:t>12/10/2021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2FDA90-D43A-4E02-8110-53675220388E}"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45189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65B368-3B74-4FFD-AEA6-E9FF05BAC7DA}" type="datetimeFigureOut">
              <a:rPr lang="en-GB" smtClean="0"/>
              <a:t>12/10/2021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2FDA90-D43A-4E02-8110-53675220388E}" type="slidenum">
              <a:rPr lang="en-GB" smtClean="0"/>
              <a:t>‹#›</a:t>
            </a:fld>
            <a:endParaRPr lang="en-GB"/>
          </a:p>
        </p:txBody>
      </p:sp>
    </p:spTree>
    <p:extLst>
      <p:ext uri="{BB962C8B-B14F-4D97-AF65-F5344CB8AC3E}">
        <p14:creationId xmlns:p14="http://schemas.microsoft.com/office/powerpoint/2010/main" val="3948880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65B368-3B74-4FFD-AEA6-E9FF05BAC7DA}" type="datetimeFigureOut">
              <a:rPr lang="en-GB" smtClean="0"/>
              <a:t>12/10/2021</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2FDA90-D43A-4E02-8110-53675220388E}" type="slidenum">
              <a:rPr lang="en-GB" smtClean="0"/>
              <a:t>‹#›</a:t>
            </a:fld>
            <a:endParaRPr lang="en-GB"/>
          </a:p>
        </p:txBody>
      </p:sp>
    </p:spTree>
    <p:extLst>
      <p:ext uri="{BB962C8B-B14F-4D97-AF65-F5344CB8AC3E}">
        <p14:creationId xmlns:p14="http://schemas.microsoft.com/office/powerpoint/2010/main" val="346530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65B368-3B74-4FFD-AEA6-E9FF05BAC7DA}" type="datetimeFigureOut">
              <a:rPr lang="en-GB" smtClean="0"/>
              <a:t>12/10/2021</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2FDA90-D43A-4E02-8110-53675220388E}" type="slidenum">
              <a:rPr lang="en-GB" smtClean="0"/>
              <a:t>‹#›</a:t>
            </a:fld>
            <a:endParaRPr lang="en-GB"/>
          </a:p>
        </p:txBody>
      </p:sp>
    </p:spTree>
    <p:extLst>
      <p:ext uri="{BB962C8B-B14F-4D97-AF65-F5344CB8AC3E}">
        <p14:creationId xmlns:p14="http://schemas.microsoft.com/office/powerpoint/2010/main" val="609383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65B368-3B74-4FFD-AEA6-E9FF05BAC7DA}" type="datetimeFigureOut">
              <a:rPr lang="en-GB" smtClean="0"/>
              <a:t>12/10/2021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2FDA90-D43A-4E02-8110-53675220388E}" type="slidenum">
              <a:rPr lang="en-GB" smtClean="0"/>
              <a:t>‹#›</a:t>
            </a:fld>
            <a:endParaRPr lang="en-GB"/>
          </a:p>
        </p:txBody>
      </p:sp>
    </p:spTree>
    <p:extLst>
      <p:ext uri="{BB962C8B-B14F-4D97-AF65-F5344CB8AC3E}">
        <p14:creationId xmlns:p14="http://schemas.microsoft.com/office/powerpoint/2010/main" val="21566285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65B368-3B74-4FFD-AEA6-E9FF05BAC7DA}" type="datetimeFigureOut">
              <a:rPr lang="en-GB" smtClean="0"/>
              <a:t>12/10/2021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2FDA90-D43A-4E02-8110-53675220388E}" type="slidenum">
              <a:rPr lang="en-GB" smtClean="0"/>
              <a:t>‹#›</a:t>
            </a:fld>
            <a:endParaRPr lang="en-GB"/>
          </a:p>
        </p:txBody>
      </p:sp>
    </p:spTree>
    <p:extLst>
      <p:ext uri="{BB962C8B-B14F-4D97-AF65-F5344CB8AC3E}">
        <p14:creationId xmlns:p14="http://schemas.microsoft.com/office/powerpoint/2010/main" val="3993858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C65B368-3B74-4FFD-AEA6-E9FF05BAC7DA}" type="datetimeFigureOut">
              <a:rPr lang="en-GB" smtClean="0"/>
              <a:t>12/10/2021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2FDA90-D43A-4E02-8110-53675220388E}" type="slidenum">
              <a:rPr lang="en-GB" smtClean="0"/>
              <a:t>‹#›</a:t>
            </a:fld>
            <a:endParaRPr lang="en-GB"/>
          </a:p>
        </p:txBody>
      </p:sp>
    </p:spTree>
    <p:extLst>
      <p:ext uri="{BB962C8B-B14F-4D97-AF65-F5344CB8AC3E}">
        <p14:creationId xmlns:p14="http://schemas.microsoft.com/office/powerpoint/2010/main" val="715597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65B368-3B74-4FFD-AEA6-E9FF05BAC7DA}" type="datetimeFigureOut">
              <a:rPr lang="en-GB" smtClean="0"/>
              <a:t>12/10/2021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2FDA90-D43A-4E02-8110-53675220388E}" type="slidenum">
              <a:rPr lang="en-GB" smtClean="0"/>
              <a:t>‹#›</a:t>
            </a:fld>
            <a:endParaRPr lang="en-GB"/>
          </a:p>
        </p:txBody>
      </p:sp>
    </p:spTree>
    <p:extLst>
      <p:ext uri="{BB962C8B-B14F-4D97-AF65-F5344CB8AC3E}">
        <p14:creationId xmlns:p14="http://schemas.microsoft.com/office/powerpoint/2010/main" val="1567411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65B368-3B74-4FFD-AEA6-E9FF05BAC7DA}" type="datetimeFigureOut">
              <a:rPr lang="en-GB" smtClean="0"/>
              <a:t>12/10/2021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2FDA90-D43A-4E02-8110-53675220388E}" type="slidenum">
              <a:rPr lang="en-GB" smtClean="0"/>
              <a:t>‹#›</a:t>
            </a:fld>
            <a:endParaRPr lang="en-GB"/>
          </a:p>
        </p:txBody>
      </p:sp>
    </p:spTree>
    <p:extLst>
      <p:ext uri="{BB962C8B-B14F-4D97-AF65-F5344CB8AC3E}">
        <p14:creationId xmlns:p14="http://schemas.microsoft.com/office/powerpoint/2010/main" val="1379930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65B368-3B74-4FFD-AEA6-E9FF05BAC7DA}" type="datetimeFigureOut">
              <a:rPr lang="en-GB" smtClean="0"/>
              <a:t>12/10/2021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02FDA90-D43A-4E02-8110-53675220388E}" type="slidenum">
              <a:rPr lang="en-GB" smtClean="0"/>
              <a:t>‹#›</a:t>
            </a:fld>
            <a:endParaRPr lang="en-GB"/>
          </a:p>
        </p:txBody>
      </p:sp>
    </p:spTree>
    <p:extLst>
      <p:ext uri="{BB962C8B-B14F-4D97-AF65-F5344CB8AC3E}">
        <p14:creationId xmlns:p14="http://schemas.microsoft.com/office/powerpoint/2010/main" val="3212781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C65B368-3B74-4FFD-AEA6-E9FF05BAC7DA}" type="datetimeFigureOut">
              <a:rPr lang="en-GB" smtClean="0"/>
              <a:t>12/10/2021</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502FDA90-D43A-4E02-8110-53675220388E}" type="slidenum">
              <a:rPr lang="en-GB" smtClean="0"/>
              <a:t>‹#›</a:t>
            </a:fld>
            <a:endParaRPr lang="en-GB"/>
          </a:p>
        </p:txBody>
      </p:sp>
    </p:spTree>
    <p:extLst>
      <p:ext uri="{BB962C8B-B14F-4D97-AF65-F5344CB8AC3E}">
        <p14:creationId xmlns:p14="http://schemas.microsoft.com/office/powerpoint/2010/main" val="56128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C65B368-3B74-4FFD-AEA6-E9FF05BAC7DA}" type="datetimeFigureOut">
              <a:rPr lang="en-GB" smtClean="0"/>
              <a:t>12/10/2021</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502FDA90-D43A-4E02-8110-53675220388E}" type="slidenum">
              <a:rPr lang="en-GB" smtClean="0"/>
              <a:t>‹#›</a:t>
            </a:fld>
            <a:endParaRPr lang="en-GB"/>
          </a:p>
        </p:txBody>
      </p:sp>
    </p:spTree>
    <p:extLst>
      <p:ext uri="{BB962C8B-B14F-4D97-AF65-F5344CB8AC3E}">
        <p14:creationId xmlns:p14="http://schemas.microsoft.com/office/powerpoint/2010/main" val="3829022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9C65B368-3B74-4FFD-AEA6-E9FF05BAC7DA}" type="datetimeFigureOut">
              <a:rPr lang="en-GB" smtClean="0"/>
              <a:t>12/10/2021</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502FDA90-D43A-4E02-8110-53675220388E}" type="slidenum">
              <a:rPr lang="en-GB" smtClean="0"/>
              <a:t>‹#›</a:t>
            </a:fld>
            <a:endParaRPr lang="en-GB"/>
          </a:p>
        </p:txBody>
      </p:sp>
    </p:spTree>
    <p:extLst>
      <p:ext uri="{BB962C8B-B14F-4D97-AF65-F5344CB8AC3E}">
        <p14:creationId xmlns:p14="http://schemas.microsoft.com/office/powerpoint/2010/main" val="3743368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C65B368-3B74-4FFD-AEA6-E9FF05BAC7DA}" type="datetimeFigureOut">
              <a:rPr lang="en-GB" smtClean="0"/>
              <a:t>12/10/2021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2FDA90-D43A-4E02-8110-53675220388E}" type="slidenum">
              <a:rPr lang="en-GB" smtClean="0"/>
              <a:t>‹#›</a:t>
            </a:fld>
            <a:endParaRPr lang="en-GB"/>
          </a:p>
        </p:txBody>
      </p:sp>
    </p:spTree>
    <p:extLst>
      <p:ext uri="{BB962C8B-B14F-4D97-AF65-F5344CB8AC3E}">
        <p14:creationId xmlns:p14="http://schemas.microsoft.com/office/powerpoint/2010/main" val="1858863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C65B368-3B74-4FFD-AEA6-E9FF05BAC7DA}" type="datetimeFigureOut">
              <a:rPr lang="en-GB" smtClean="0"/>
              <a:t>12/10/2021</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02FDA90-D43A-4E02-8110-53675220388E}" type="slidenum">
              <a:rPr lang="en-GB" smtClean="0"/>
              <a:t>‹#›</a:t>
            </a:fld>
            <a:endParaRPr lang="en-GB"/>
          </a:p>
        </p:txBody>
      </p:sp>
    </p:spTree>
    <p:extLst>
      <p:ext uri="{BB962C8B-B14F-4D97-AF65-F5344CB8AC3E}">
        <p14:creationId xmlns:p14="http://schemas.microsoft.com/office/powerpoint/2010/main" val="47362781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8940800" cy="1713201"/>
          </a:xfrm>
        </p:spPr>
        <p:txBody>
          <a:bodyPr>
            <a:normAutofit fontScale="90000"/>
          </a:bodyPr>
          <a:lstStyle/>
          <a:p>
            <a:r>
              <a:rPr lang="en-US" dirty="0" smtClean="0"/>
              <a:t>Gold </a:t>
            </a:r>
            <a:r>
              <a:rPr lang="en-US" dirty="0"/>
              <a:t>P</a:t>
            </a:r>
            <a:r>
              <a:rPr lang="en-US" dirty="0" smtClean="0"/>
              <a:t>rice Prediction Using Deep Learning</a:t>
            </a:r>
            <a:endParaRPr lang="en-GB" dirty="0"/>
          </a:p>
        </p:txBody>
      </p:sp>
      <p:sp>
        <p:nvSpPr>
          <p:cNvPr id="3" name="Subtitle 2"/>
          <p:cNvSpPr>
            <a:spLocks noGrp="1"/>
          </p:cNvSpPr>
          <p:nvPr>
            <p:ph type="subTitle" idx="1"/>
          </p:nvPr>
        </p:nvSpPr>
        <p:spPr>
          <a:xfrm>
            <a:off x="1524000" y="2835564"/>
            <a:ext cx="9144000" cy="2422236"/>
          </a:xfrm>
        </p:spPr>
        <p:txBody>
          <a:bodyPr>
            <a:normAutofit/>
          </a:bodyPr>
          <a:lstStyle/>
          <a:p>
            <a:r>
              <a:rPr lang="en-US" b="1" dirty="0"/>
              <a:t>Dataset: https://www.kaggle.com/anushaharikumar/predicting-gold-price-using-ml-techniques/data</a:t>
            </a:r>
            <a:endParaRPr lang="en-US" sz="3200" b="1" dirty="0" smtClean="0"/>
          </a:p>
          <a:p>
            <a:pPr marL="342900" indent="-342900" algn="l">
              <a:buFont typeface="Arial" panose="020B0604020202020204" pitchFamily="34" charset="0"/>
              <a:buChar char="•"/>
            </a:pPr>
            <a:r>
              <a:rPr lang="en-GB" sz="2800" dirty="0"/>
              <a:t>The historical data of Gold ETF fetched from Yahoo </a:t>
            </a:r>
            <a:r>
              <a:rPr lang="en-GB" sz="2800" dirty="0" smtClean="0"/>
              <a:t>finance.</a:t>
            </a:r>
          </a:p>
          <a:p>
            <a:pPr marL="342900" indent="-342900" algn="l">
              <a:buFont typeface="Arial" panose="020B0604020202020204" pitchFamily="34" charset="0"/>
              <a:buChar char="•"/>
            </a:pPr>
            <a:r>
              <a:rPr lang="en-GB" sz="2800" dirty="0" smtClean="0"/>
              <a:t>The data is collected from 2011 to 2018</a:t>
            </a:r>
            <a:r>
              <a:rPr lang="en-GB" dirty="0" smtClean="0"/>
              <a:t>.</a:t>
            </a:r>
            <a:r>
              <a:rPr lang="en-GB" dirty="0"/>
              <a:t> </a:t>
            </a:r>
          </a:p>
        </p:txBody>
      </p:sp>
    </p:spTree>
    <p:extLst>
      <p:ext uri="{BB962C8B-B14F-4D97-AF65-F5344CB8AC3E}">
        <p14:creationId xmlns:p14="http://schemas.microsoft.com/office/powerpoint/2010/main" val="2804006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903955841"/>
              </p:ext>
            </p:extLst>
          </p:nvPr>
        </p:nvGraphicFramePr>
        <p:xfrm>
          <a:off x="258763" y="193671"/>
          <a:ext cx="10085388" cy="6709528"/>
        </p:xfrm>
        <a:graphic>
          <a:graphicData uri="http://schemas.openxmlformats.org/drawingml/2006/table">
            <a:tbl>
              <a:tblPr firstRow="1" bandRow="1">
                <a:tableStyleId>{7DF18680-E054-41AD-8BC1-D1AEF772440D}</a:tableStyleId>
              </a:tblPr>
              <a:tblGrid>
                <a:gridCol w="1025092">
                  <a:extLst>
                    <a:ext uri="{9D8B030D-6E8A-4147-A177-3AD203B41FA5}">
                      <a16:colId xmlns:a16="http://schemas.microsoft.com/office/drawing/2014/main" val="317912477"/>
                    </a:ext>
                  </a:extLst>
                </a:gridCol>
                <a:gridCol w="1948872">
                  <a:extLst>
                    <a:ext uri="{9D8B030D-6E8A-4147-A177-3AD203B41FA5}">
                      <a16:colId xmlns:a16="http://schemas.microsoft.com/office/drawing/2014/main" val="3778371949"/>
                    </a:ext>
                  </a:extLst>
                </a:gridCol>
                <a:gridCol w="7111424">
                  <a:extLst>
                    <a:ext uri="{9D8B030D-6E8A-4147-A177-3AD203B41FA5}">
                      <a16:colId xmlns:a16="http://schemas.microsoft.com/office/drawing/2014/main" val="4028131155"/>
                    </a:ext>
                  </a:extLst>
                </a:gridCol>
              </a:tblGrid>
              <a:tr h="655811">
                <a:tc>
                  <a:txBody>
                    <a:bodyPr/>
                    <a:lstStyle/>
                    <a:p>
                      <a:r>
                        <a:rPr lang="en-US" dirty="0" smtClean="0"/>
                        <a:t>71</a:t>
                      </a:r>
                      <a:endParaRPr lang="en-GB" dirty="0"/>
                    </a:p>
                  </a:txBody>
                  <a:tcPr/>
                </a:tc>
                <a:tc>
                  <a:txBody>
                    <a:bodyPr/>
                    <a:lstStyle/>
                    <a:p>
                      <a:r>
                        <a:rPr lang="en-GB" sz="1800" kern="1200" dirty="0" err="1" smtClean="0">
                          <a:effectLst/>
                        </a:rPr>
                        <a:t>GDXClose</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dirty="0" smtClean="0"/>
                        <a:t>It</a:t>
                      </a:r>
                      <a:r>
                        <a:rPr lang="en-US" sz="1600" b="0" dirty="0" smtClean="0"/>
                        <a:t> is </a:t>
                      </a:r>
                      <a:r>
                        <a:rPr lang="en-US" sz="1400" b="0" dirty="0" smtClean="0"/>
                        <a:t>the closing price of Gold</a:t>
                      </a:r>
                      <a:r>
                        <a:rPr lang="en-US" sz="1400" b="0" baseline="0" dirty="0" smtClean="0"/>
                        <a:t> miners ETFs</a:t>
                      </a:r>
                      <a:endParaRPr lang="en-GB" sz="1400" b="0" dirty="0" smtClean="0"/>
                    </a:p>
                    <a:p>
                      <a:endParaRPr lang="en-GB" dirty="0"/>
                    </a:p>
                  </a:txBody>
                  <a:tcPr/>
                </a:tc>
                <a:extLst>
                  <a:ext uri="{0D108BD9-81ED-4DB2-BD59-A6C34878D82A}">
                    <a16:rowId xmlns:a16="http://schemas.microsoft.com/office/drawing/2014/main" val="1490886487"/>
                  </a:ext>
                </a:extLst>
              </a:tr>
              <a:tr h="655811">
                <a:tc>
                  <a:txBody>
                    <a:bodyPr/>
                    <a:lstStyle/>
                    <a:p>
                      <a:r>
                        <a:rPr lang="en-US" dirty="0" smtClean="0"/>
                        <a:t>72</a:t>
                      </a:r>
                      <a:endParaRPr lang="en-GB" dirty="0"/>
                    </a:p>
                  </a:txBody>
                  <a:tcPr/>
                </a:tc>
                <a:tc>
                  <a:txBody>
                    <a:bodyPr/>
                    <a:lstStyle/>
                    <a:p>
                      <a:r>
                        <a:rPr lang="en-GB" sz="1800" b="0" i="0" kern="1200" dirty="0" err="1" smtClean="0">
                          <a:solidFill>
                            <a:schemeClr val="dk1"/>
                          </a:solidFill>
                          <a:effectLst/>
                          <a:latin typeface="+mn-lt"/>
                          <a:ea typeface="+mn-ea"/>
                          <a:cs typeface="+mn-cs"/>
                        </a:rPr>
                        <a:t>GDX</a:t>
                      </a:r>
                      <a:r>
                        <a:rPr lang="en-GB" sz="1800" b="0" i="1" kern="1200" dirty="0" err="1" smtClean="0">
                          <a:solidFill>
                            <a:schemeClr val="dk1"/>
                          </a:solidFill>
                          <a:effectLst/>
                          <a:latin typeface="+mn-lt"/>
                          <a:ea typeface="+mn-ea"/>
                          <a:cs typeface="+mn-cs"/>
                        </a:rPr>
                        <a:t>Adj</a:t>
                      </a:r>
                      <a:r>
                        <a:rPr lang="en-GB" sz="1800" b="0" i="1" kern="1200" dirty="0" smtClean="0">
                          <a:solidFill>
                            <a:schemeClr val="dk1"/>
                          </a:solidFill>
                          <a:effectLst/>
                          <a:latin typeface="+mn-lt"/>
                          <a:ea typeface="+mn-ea"/>
                          <a:cs typeface="+mn-cs"/>
                        </a:rPr>
                        <a:t> Close</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dirty="0" smtClean="0"/>
                        <a:t>It</a:t>
                      </a:r>
                      <a:r>
                        <a:rPr lang="en-US" sz="1600" b="0" dirty="0" smtClean="0"/>
                        <a:t> is </a:t>
                      </a:r>
                      <a:r>
                        <a:rPr lang="en-US" sz="1400" b="0" dirty="0" smtClean="0"/>
                        <a:t>the Adjusted closing price of Gold</a:t>
                      </a:r>
                      <a:r>
                        <a:rPr lang="en-US" sz="1400" b="0" baseline="0" dirty="0" smtClean="0"/>
                        <a:t> miners ETFs</a:t>
                      </a:r>
                      <a:endParaRPr lang="en-GB" sz="1400" b="0" dirty="0" smtClean="0"/>
                    </a:p>
                    <a:p>
                      <a:endParaRPr lang="en-GB" b="1" dirty="0"/>
                    </a:p>
                  </a:txBody>
                  <a:tcPr/>
                </a:tc>
                <a:extLst>
                  <a:ext uri="{0D108BD9-81ED-4DB2-BD59-A6C34878D82A}">
                    <a16:rowId xmlns:a16="http://schemas.microsoft.com/office/drawing/2014/main" val="1265687596"/>
                  </a:ext>
                </a:extLst>
              </a:tr>
              <a:tr h="655811">
                <a:tc>
                  <a:txBody>
                    <a:bodyPr/>
                    <a:lstStyle/>
                    <a:p>
                      <a:r>
                        <a:rPr lang="en-US" dirty="0" smtClean="0"/>
                        <a:t>73</a:t>
                      </a:r>
                      <a:endParaRPr lang="en-GB" dirty="0"/>
                    </a:p>
                  </a:txBody>
                  <a:tcPr/>
                </a:tc>
                <a:tc>
                  <a:txBody>
                    <a:bodyPr/>
                    <a:lstStyle/>
                    <a:p>
                      <a:r>
                        <a:rPr lang="en-GB" sz="1800" b="0" i="1" kern="1200" dirty="0" err="1" smtClean="0">
                          <a:solidFill>
                            <a:schemeClr val="dk1"/>
                          </a:solidFill>
                          <a:effectLst/>
                          <a:latin typeface="+mn-lt"/>
                          <a:ea typeface="+mn-ea"/>
                          <a:cs typeface="+mn-cs"/>
                        </a:rPr>
                        <a:t>GDX</a:t>
                      </a:r>
                      <a:r>
                        <a:rPr lang="en-GB" sz="1800" b="0" i="0" kern="1200" dirty="0" err="1" smtClean="0">
                          <a:solidFill>
                            <a:schemeClr val="dk1"/>
                          </a:solidFill>
                          <a:effectLst/>
                          <a:latin typeface="+mn-lt"/>
                          <a:ea typeface="+mn-ea"/>
                          <a:cs typeface="+mn-cs"/>
                        </a:rPr>
                        <a:t>Volume</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aseline="0" dirty="0" err="1" smtClean="0"/>
                        <a:t>GDXVolume</a:t>
                      </a:r>
                      <a:r>
                        <a:rPr lang="en-US" sz="1400" baseline="0" dirty="0" smtClean="0"/>
                        <a:t> </a:t>
                      </a:r>
                      <a:r>
                        <a:rPr lang="en-GB" sz="1400" kern="1200" dirty="0" smtClean="0">
                          <a:effectLst/>
                        </a:rPr>
                        <a:t>represents the amount of contracts of Gold</a:t>
                      </a:r>
                      <a:r>
                        <a:rPr lang="en-GB" sz="1400" kern="1200" baseline="0" dirty="0" smtClean="0">
                          <a:effectLst/>
                        </a:rPr>
                        <a:t> miner ETF</a:t>
                      </a:r>
                      <a:r>
                        <a:rPr lang="en-GB" sz="1400" kern="1200" dirty="0" smtClean="0">
                          <a:effectLst/>
                        </a:rPr>
                        <a:t> that were traded in a given period</a:t>
                      </a:r>
                      <a:endParaRPr lang="en-GB" sz="1400" dirty="0" smtClean="0"/>
                    </a:p>
                    <a:p>
                      <a:endParaRPr lang="en-GB" sz="1400" dirty="0"/>
                    </a:p>
                  </a:txBody>
                  <a:tcPr/>
                </a:tc>
                <a:extLst>
                  <a:ext uri="{0D108BD9-81ED-4DB2-BD59-A6C34878D82A}">
                    <a16:rowId xmlns:a16="http://schemas.microsoft.com/office/drawing/2014/main" val="217742771"/>
                  </a:ext>
                </a:extLst>
              </a:tr>
              <a:tr h="655811">
                <a:tc>
                  <a:txBody>
                    <a:bodyPr/>
                    <a:lstStyle/>
                    <a:p>
                      <a:r>
                        <a:rPr lang="en-US" dirty="0" smtClean="0"/>
                        <a:t>74</a:t>
                      </a:r>
                      <a:endParaRPr lang="en-GB" dirty="0"/>
                    </a:p>
                  </a:txBody>
                  <a:tcPr/>
                </a:tc>
                <a:tc>
                  <a:txBody>
                    <a:bodyPr/>
                    <a:lstStyle/>
                    <a:p>
                      <a:r>
                        <a:rPr lang="en-GB" sz="1800" b="0" i="0" kern="1200" dirty="0" err="1" smtClean="0">
                          <a:solidFill>
                            <a:schemeClr val="dk1"/>
                          </a:solidFill>
                          <a:effectLst/>
                          <a:latin typeface="+mn-lt"/>
                          <a:ea typeface="+mn-ea"/>
                          <a:cs typeface="+mn-cs"/>
                        </a:rPr>
                        <a:t>USO</a:t>
                      </a:r>
                      <a:r>
                        <a:rPr lang="en-GB" sz="1800" b="0" i="1" kern="1200" dirty="0" err="1" smtClean="0">
                          <a:solidFill>
                            <a:schemeClr val="dk1"/>
                          </a:solidFill>
                          <a:effectLst/>
                          <a:latin typeface="+mn-lt"/>
                          <a:ea typeface="+mn-ea"/>
                          <a:cs typeface="+mn-cs"/>
                        </a:rPr>
                        <a:t>Open</a:t>
                      </a:r>
                      <a:endParaRPr lang="en-GB" dirty="0"/>
                    </a:p>
                  </a:txBody>
                  <a:tcPr/>
                </a:tc>
                <a:tc>
                  <a:txBody>
                    <a:bodyPr/>
                    <a:lstStyle/>
                    <a:p>
                      <a:r>
                        <a:rPr lang="en-GB" sz="1400" b="0" i="0" kern="1200" dirty="0" smtClean="0">
                          <a:solidFill>
                            <a:schemeClr val="dk1"/>
                          </a:solidFill>
                          <a:effectLst/>
                          <a:latin typeface="+mn-lt"/>
                          <a:ea typeface="+mn-ea"/>
                          <a:cs typeface="+mn-cs"/>
                        </a:rPr>
                        <a:t>The United States Oil Fund is an exchange-traded fund that attempts to track the price of West Texas Intermediate Light Sweet Crude </a:t>
                      </a:r>
                      <a:r>
                        <a:rPr lang="en-GB" sz="1400" b="0" i="0" kern="1200" dirty="0" err="1" smtClean="0">
                          <a:solidFill>
                            <a:schemeClr val="dk1"/>
                          </a:solidFill>
                          <a:effectLst/>
                          <a:latin typeface="+mn-lt"/>
                          <a:ea typeface="+mn-ea"/>
                          <a:cs typeface="+mn-cs"/>
                        </a:rPr>
                        <a:t>Oil.It</a:t>
                      </a:r>
                      <a:r>
                        <a:rPr lang="en-GB" sz="1400" b="0" i="0" kern="1200" dirty="0" smtClean="0">
                          <a:solidFill>
                            <a:schemeClr val="dk1"/>
                          </a:solidFill>
                          <a:effectLst/>
                          <a:latin typeface="+mn-lt"/>
                          <a:ea typeface="+mn-ea"/>
                          <a:cs typeface="+mn-cs"/>
                        </a:rPr>
                        <a:t> is the opening price of that on the given date</a:t>
                      </a:r>
                      <a:endParaRPr lang="en-GB" sz="1400" dirty="0"/>
                    </a:p>
                  </a:txBody>
                  <a:tcPr/>
                </a:tc>
                <a:extLst>
                  <a:ext uri="{0D108BD9-81ED-4DB2-BD59-A6C34878D82A}">
                    <a16:rowId xmlns:a16="http://schemas.microsoft.com/office/drawing/2014/main" val="1914103594"/>
                  </a:ext>
                </a:extLst>
              </a:tr>
              <a:tr h="655811">
                <a:tc>
                  <a:txBody>
                    <a:bodyPr/>
                    <a:lstStyle/>
                    <a:p>
                      <a:r>
                        <a:rPr lang="en-US" dirty="0" smtClean="0"/>
                        <a:t>75</a:t>
                      </a:r>
                      <a:endParaRPr lang="en-GB" dirty="0"/>
                    </a:p>
                  </a:txBody>
                  <a:tcPr/>
                </a:tc>
                <a:tc>
                  <a:txBody>
                    <a:bodyPr/>
                    <a:lstStyle/>
                    <a:p>
                      <a:r>
                        <a:rPr lang="en-GB" sz="1800" b="0" i="1" kern="1200" dirty="0" err="1" smtClean="0">
                          <a:solidFill>
                            <a:schemeClr val="dk1"/>
                          </a:solidFill>
                          <a:effectLst/>
                          <a:latin typeface="+mn-lt"/>
                          <a:ea typeface="+mn-ea"/>
                          <a:cs typeface="+mn-cs"/>
                        </a:rPr>
                        <a:t>USO</a:t>
                      </a:r>
                      <a:r>
                        <a:rPr lang="en-GB" sz="1800" b="0" i="0" kern="1200" dirty="0" err="1" smtClean="0">
                          <a:solidFill>
                            <a:schemeClr val="dk1"/>
                          </a:solidFill>
                          <a:effectLst/>
                          <a:latin typeface="+mn-lt"/>
                          <a:ea typeface="+mn-ea"/>
                          <a:cs typeface="+mn-cs"/>
                        </a:rPr>
                        <a:t>High</a:t>
                      </a:r>
                      <a:endParaRPr lang="en-GB" dirty="0"/>
                    </a:p>
                  </a:txBody>
                  <a:tcPr/>
                </a:tc>
                <a:tc>
                  <a:txBody>
                    <a:bodyPr/>
                    <a:lstStyle/>
                    <a:p>
                      <a:r>
                        <a:rPr lang="en-US" sz="1400" dirty="0" smtClean="0"/>
                        <a:t>It is the highest price of USO on the given date</a:t>
                      </a:r>
                      <a:endParaRPr lang="en-GB" dirty="0"/>
                    </a:p>
                  </a:txBody>
                  <a:tcPr/>
                </a:tc>
                <a:extLst>
                  <a:ext uri="{0D108BD9-81ED-4DB2-BD59-A6C34878D82A}">
                    <a16:rowId xmlns:a16="http://schemas.microsoft.com/office/drawing/2014/main" val="3916861361"/>
                  </a:ext>
                </a:extLst>
              </a:tr>
              <a:tr h="655811">
                <a:tc>
                  <a:txBody>
                    <a:bodyPr/>
                    <a:lstStyle/>
                    <a:p>
                      <a:r>
                        <a:rPr lang="en-US" dirty="0" smtClean="0"/>
                        <a:t>76</a:t>
                      </a:r>
                      <a:endParaRPr lang="en-GB" dirty="0"/>
                    </a:p>
                  </a:txBody>
                  <a:tcPr/>
                </a:tc>
                <a:tc>
                  <a:txBody>
                    <a:bodyPr/>
                    <a:lstStyle/>
                    <a:p>
                      <a:r>
                        <a:rPr lang="en-GB" sz="1800" b="0" i="0" kern="1200" dirty="0" err="1" smtClean="0">
                          <a:solidFill>
                            <a:schemeClr val="dk1"/>
                          </a:solidFill>
                          <a:effectLst/>
                          <a:latin typeface="+mn-lt"/>
                          <a:ea typeface="+mn-ea"/>
                          <a:cs typeface="+mn-cs"/>
                        </a:rPr>
                        <a:t>USO</a:t>
                      </a:r>
                      <a:r>
                        <a:rPr lang="en-GB" sz="1800" b="0" i="1" kern="1200" dirty="0" err="1" smtClean="0">
                          <a:solidFill>
                            <a:schemeClr val="dk1"/>
                          </a:solidFill>
                          <a:effectLst/>
                          <a:latin typeface="+mn-lt"/>
                          <a:ea typeface="+mn-ea"/>
                          <a:cs typeface="+mn-cs"/>
                        </a:rPr>
                        <a:t>Low</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It is the lowest price of USO on the given date</a:t>
                      </a:r>
                      <a:endParaRPr lang="en-GB" sz="1400" dirty="0" smtClean="0"/>
                    </a:p>
                    <a:p>
                      <a:endParaRPr lang="en-GB" sz="1400" dirty="0"/>
                    </a:p>
                  </a:txBody>
                  <a:tcPr/>
                </a:tc>
                <a:extLst>
                  <a:ext uri="{0D108BD9-81ED-4DB2-BD59-A6C34878D82A}">
                    <a16:rowId xmlns:a16="http://schemas.microsoft.com/office/drawing/2014/main" val="502297499"/>
                  </a:ext>
                </a:extLst>
              </a:tr>
              <a:tr h="655811">
                <a:tc>
                  <a:txBody>
                    <a:bodyPr/>
                    <a:lstStyle/>
                    <a:p>
                      <a:r>
                        <a:rPr lang="en-US" dirty="0" smtClean="0"/>
                        <a:t>77</a:t>
                      </a:r>
                      <a:endParaRPr lang="en-GB" dirty="0"/>
                    </a:p>
                  </a:txBody>
                  <a:tcPr/>
                </a:tc>
                <a:tc>
                  <a:txBody>
                    <a:bodyPr/>
                    <a:lstStyle/>
                    <a:p>
                      <a:r>
                        <a:rPr lang="en-GB" sz="1800" b="0" i="1" kern="1200" dirty="0" err="1" smtClean="0">
                          <a:solidFill>
                            <a:schemeClr val="dk1"/>
                          </a:solidFill>
                          <a:effectLst/>
                          <a:latin typeface="+mn-lt"/>
                          <a:ea typeface="+mn-ea"/>
                          <a:cs typeface="+mn-cs"/>
                        </a:rPr>
                        <a:t>USO</a:t>
                      </a:r>
                      <a:r>
                        <a:rPr lang="en-GB" sz="1800" b="0" i="0" kern="1200" dirty="0" err="1" smtClean="0">
                          <a:solidFill>
                            <a:schemeClr val="dk1"/>
                          </a:solidFill>
                          <a:effectLst/>
                          <a:latin typeface="+mn-lt"/>
                          <a:ea typeface="+mn-ea"/>
                          <a:cs typeface="+mn-cs"/>
                        </a:rPr>
                        <a:t>Close</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It is the lowest price of USO on the given date</a:t>
                      </a:r>
                      <a:endParaRPr lang="en-GB" sz="1400" dirty="0" smtClean="0"/>
                    </a:p>
                    <a:p>
                      <a:endParaRPr lang="en-GB" sz="1400" dirty="0"/>
                    </a:p>
                  </a:txBody>
                  <a:tcPr/>
                </a:tc>
                <a:extLst>
                  <a:ext uri="{0D108BD9-81ED-4DB2-BD59-A6C34878D82A}">
                    <a16:rowId xmlns:a16="http://schemas.microsoft.com/office/drawing/2014/main" val="1057414284"/>
                  </a:ext>
                </a:extLst>
              </a:tr>
              <a:tr h="655811">
                <a:tc>
                  <a:txBody>
                    <a:bodyPr/>
                    <a:lstStyle/>
                    <a:p>
                      <a:r>
                        <a:rPr lang="en-US" dirty="0" smtClean="0"/>
                        <a:t>78</a:t>
                      </a:r>
                      <a:endParaRPr lang="en-GB" dirty="0"/>
                    </a:p>
                  </a:txBody>
                  <a:tcPr/>
                </a:tc>
                <a:tc>
                  <a:txBody>
                    <a:bodyPr/>
                    <a:lstStyle/>
                    <a:p>
                      <a:r>
                        <a:rPr lang="en-GB" sz="1800" b="0" i="0" kern="1200" dirty="0" err="1" smtClean="0">
                          <a:solidFill>
                            <a:schemeClr val="dk1"/>
                          </a:solidFill>
                          <a:effectLst/>
                          <a:latin typeface="+mn-lt"/>
                          <a:ea typeface="+mn-ea"/>
                          <a:cs typeface="+mn-cs"/>
                        </a:rPr>
                        <a:t>USO</a:t>
                      </a:r>
                      <a:r>
                        <a:rPr lang="en-GB" sz="1800" b="0" i="1" kern="1200" dirty="0" err="1" smtClean="0">
                          <a:solidFill>
                            <a:schemeClr val="dk1"/>
                          </a:solidFill>
                          <a:effectLst/>
                          <a:latin typeface="+mn-lt"/>
                          <a:ea typeface="+mn-ea"/>
                          <a:cs typeface="+mn-cs"/>
                        </a:rPr>
                        <a:t>Adj</a:t>
                      </a:r>
                      <a:r>
                        <a:rPr lang="en-GB" sz="1800" b="0" i="1" kern="1200" dirty="0" smtClean="0">
                          <a:solidFill>
                            <a:schemeClr val="dk1"/>
                          </a:solidFill>
                          <a:effectLst/>
                          <a:latin typeface="+mn-lt"/>
                          <a:ea typeface="+mn-ea"/>
                          <a:cs typeface="+mn-cs"/>
                        </a:rPr>
                        <a:t> Close</a:t>
                      </a:r>
                      <a:endParaRPr lang="en-GB" dirty="0"/>
                    </a:p>
                  </a:txBody>
                  <a:tcPr/>
                </a:tc>
                <a:tc>
                  <a:txBody>
                    <a:bodyPr/>
                    <a:lstStyle/>
                    <a:p>
                      <a:r>
                        <a:rPr lang="en-US" sz="1400" dirty="0" smtClean="0"/>
                        <a:t>It is the adjusted closing price of USO on the given date</a:t>
                      </a:r>
                      <a:endParaRPr lang="en-GB" sz="1400" dirty="0"/>
                    </a:p>
                  </a:txBody>
                  <a:tcPr/>
                </a:tc>
                <a:extLst>
                  <a:ext uri="{0D108BD9-81ED-4DB2-BD59-A6C34878D82A}">
                    <a16:rowId xmlns:a16="http://schemas.microsoft.com/office/drawing/2014/main" val="1016722005"/>
                  </a:ext>
                </a:extLst>
              </a:tr>
              <a:tr h="655811">
                <a:tc>
                  <a:txBody>
                    <a:bodyPr/>
                    <a:lstStyle/>
                    <a:p>
                      <a:r>
                        <a:rPr lang="en-US" dirty="0" smtClean="0"/>
                        <a:t>79</a:t>
                      </a:r>
                      <a:endParaRPr lang="en-GB" dirty="0"/>
                    </a:p>
                  </a:txBody>
                  <a:tcPr/>
                </a:tc>
                <a:tc>
                  <a:txBody>
                    <a:bodyPr/>
                    <a:lstStyle/>
                    <a:p>
                      <a:r>
                        <a:rPr lang="en-GB" sz="1800" b="0" i="1" kern="1200" dirty="0" err="1" smtClean="0">
                          <a:solidFill>
                            <a:schemeClr val="dk1"/>
                          </a:solidFill>
                          <a:effectLst/>
                          <a:latin typeface="+mn-lt"/>
                          <a:ea typeface="+mn-ea"/>
                          <a:cs typeface="+mn-cs"/>
                        </a:rPr>
                        <a:t>USO</a:t>
                      </a:r>
                      <a:r>
                        <a:rPr lang="en-GB" sz="1800" b="0" i="0" kern="1200" dirty="0" err="1" smtClean="0">
                          <a:solidFill>
                            <a:schemeClr val="dk1"/>
                          </a:solidFill>
                          <a:effectLst/>
                          <a:latin typeface="+mn-lt"/>
                          <a:ea typeface="+mn-ea"/>
                          <a:cs typeface="+mn-cs"/>
                        </a:rPr>
                        <a:t>Volume</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aseline="0" dirty="0" err="1" smtClean="0"/>
                        <a:t>USOVolume</a:t>
                      </a:r>
                      <a:r>
                        <a:rPr lang="en-US" sz="1400" baseline="0" dirty="0" smtClean="0"/>
                        <a:t> </a:t>
                      </a:r>
                      <a:r>
                        <a:rPr lang="en-GB" sz="1400" kern="1200" dirty="0" smtClean="0">
                          <a:effectLst/>
                        </a:rPr>
                        <a:t>represents the amount of contracts of USO that were traded in a given period</a:t>
                      </a:r>
                      <a:endParaRPr lang="en-GB" sz="1400" dirty="0" smtClean="0"/>
                    </a:p>
                  </a:txBody>
                  <a:tcPr/>
                </a:tc>
                <a:extLst>
                  <a:ext uri="{0D108BD9-81ED-4DB2-BD59-A6C34878D82A}">
                    <a16:rowId xmlns:a16="http://schemas.microsoft.com/office/drawing/2014/main" val="3354824515"/>
                  </a:ext>
                </a:extLst>
              </a:tr>
              <a:tr h="655811">
                <a:tc>
                  <a:txBody>
                    <a:bodyPr/>
                    <a:lstStyle/>
                    <a:p>
                      <a:r>
                        <a:rPr lang="en-US" dirty="0" smtClean="0"/>
                        <a:t>80</a:t>
                      </a:r>
                      <a:endParaRPr lang="en-GB" dirty="0"/>
                    </a:p>
                  </a:txBody>
                  <a:tcPr/>
                </a:tc>
                <a:tc>
                  <a:txBody>
                    <a:bodyPr/>
                    <a:lstStyle/>
                    <a:p>
                      <a:r>
                        <a:rPr lang="en-US" dirty="0" err="1" smtClean="0"/>
                        <a:t>USOprice</a:t>
                      </a:r>
                      <a:endParaRPr lang="en-GB" dirty="0"/>
                    </a:p>
                  </a:txBody>
                  <a:tcPr/>
                </a:tc>
                <a:tc>
                  <a:txBody>
                    <a:bodyPr/>
                    <a:lstStyle/>
                    <a:p>
                      <a:r>
                        <a:rPr lang="en-US" sz="1400" dirty="0" smtClean="0"/>
                        <a:t>It is the price</a:t>
                      </a:r>
                      <a:r>
                        <a:rPr lang="en-US" sz="1400" baseline="0" dirty="0" smtClean="0"/>
                        <a:t> of USO</a:t>
                      </a:r>
                      <a:endParaRPr lang="en-GB" sz="1400" dirty="0"/>
                    </a:p>
                  </a:txBody>
                  <a:tcPr/>
                </a:tc>
                <a:extLst>
                  <a:ext uri="{0D108BD9-81ED-4DB2-BD59-A6C34878D82A}">
                    <a16:rowId xmlns:a16="http://schemas.microsoft.com/office/drawing/2014/main" val="1483326612"/>
                  </a:ext>
                </a:extLst>
              </a:tr>
            </a:tbl>
          </a:graphicData>
        </a:graphic>
      </p:graphicFrame>
    </p:spTree>
    <p:extLst>
      <p:ext uri="{BB962C8B-B14F-4D97-AF65-F5344CB8AC3E}">
        <p14:creationId xmlns:p14="http://schemas.microsoft.com/office/powerpoint/2010/main" val="2920336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Features added</a:t>
            </a:r>
            <a:endParaRPr lang="en-GB" b="1" dirty="0"/>
          </a:p>
        </p:txBody>
      </p:sp>
      <p:sp>
        <p:nvSpPr>
          <p:cNvPr id="3" name="Content Placeholder 2"/>
          <p:cNvSpPr>
            <a:spLocks noGrp="1"/>
          </p:cNvSpPr>
          <p:nvPr>
            <p:ph idx="1"/>
          </p:nvPr>
        </p:nvSpPr>
        <p:spPr>
          <a:xfrm>
            <a:off x="838199" y="1825624"/>
            <a:ext cx="10605655" cy="5032375"/>
          </a:xfrm>
        </p:spPr>
        <p:txBody>
          <a:bodyPr>
            <a:normAutofit/>
          </a:bodyPr>
          <a:lstStyle/>
          <a:p>
            <a:r>
              <a:rPr lang="en-US" sz="2000" dirty="0" smtClean="0"/>
              <a:t>We have added some other important features like STD, SMA, MACD, RSI etc.</a:t>
            </a:r>
          </a:p>
          <a:p>
            <a:r>
              <a:rPr lang="en-US" sz="2000" dirty="0" smtClean="0"/>
              <a:t>These features effect the overall performance of the model.</a:t>
            </a:r>
          </a:p>
          <a:p>
            <a:r>
              <a:rPr lang="en-US" sz="2000" dirty="0" smtClean="0"/>
              <a:t>We have added 9 more features that made the whole number of features equal to 89.</a:t>
            </a:r>
            <a:endParaRPr lang="en-GB"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0436" y="3079555"/>
            <a:ext cx="6610690" cy="3778444"/>
          </a:xfrm>
          <a:prstGeom prst="rect">
            <a:avLst/>
          </a:prstGeom>
        </p:spPr>
      </p:pic>
    </p:spTree>
    <p:extLst>
      <p:ext uri="{BB962C8B-B14F-4D97-AF65-F5344CB8AC3E}">
        <p14:creationId xmlns:p14="http://schemas.microsoft.com/office/powerpoint/2010/main" val="1185264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2278009"/>
              </p:ext>
            </p:extLst>
          </p:nvPr>
        </p:nvGraphicFramePr>
        <p:xfrm>
          <a:off x="277813" y="157163"/>
          <a:ext cx="10150476" cy="6935520"/>
        </p:xfrm>
        <a:graphic>
          <a:graphicData uri="http://schemas.openxmlformats.org/drawingml/2006/table">
            <a:tbl>
              <a:tblPr firstRow="1" bandRow="1">
                <a:tableStyleId>{7DF18680-E054-41AD-8BC1-D1AEF772440D}</a:tableStyleId>
              </a:tblPr>
              <a:tblGrid>
                <a:gridCol w="1070696">
                  <a:extLst>
                    <a:ext uri="{9D8B030D-6E8A-4147-A177-3AD203B41FA5}">
                      <a16:colId xmlns:a16="http://schemas.microsoft.com/office/drawing/2014/main" val="4266355838"/>
                    </a:ext>
                  </a:extLst>
                </a:gridCol>
                <a:gridCol w="2032000">
                  <a:extLst>
                    <a:ext uri="{9D8B030D-6E8A-4147-A177-3AD203B41FA5}">
                      <a16:colId xmlns:a16="http://schemas.microsoft.com/office/drawing/2014/main" val="4201204895"/>
                    </a:ext>
                  </a:extLst>
                </a:gridCol>
                <a:gridCol w="7047780">
                  <a:extLst>
                    <a:ext uri="{9D8B030D-6E8A-4147-A177-3AD203B41FA5}">
                      <a16:colId xmlns:a16="http://schemas.microsoft.com/office/drawing/2014/main" val="1491821202"/>
                    </a:ext>
                  </a:extLst>
                </a:gridCol>
              </a:tblGrid>
              <a:tr h="720420">
                <a:tc>
                  <a:txBody>
                    <a:bodyPr/>
                    <a:lstStyle/>
                    <a:p>
                      <a:r>
                        <a:rPr lang="en-US" dirty="0" smtClean="0"/>
                        <a:t>81</a:t>
                      </a:r>
                      <a:endParaRPr lang="en-GB" dirty="0"/>
                    </a:p>
                  </a:txBody>
                  <a:tcPr/>
                </a:tc>
                <a:tc>
                  <a:txBody>
                    <a:bodyPr/>
                    <a:lstStyle/>
                    <a:p>
                      <a:r>
                        <a:rPr lang="en-US" dirty="0" smtClean="0"/>
                        <a:t>SMA(</a:t>
                      </a:r>
                      <a:r>
                        <a:rPr lang="en-US" dirty="0" smtClean="0"/>
                        <a:t>Simple moving average </a:t>
                      </a:r>
                      <a:r>
                        <a:rPr lang="en-US" dirty="0" smtClean="0"/>
                        <a:t>)</a:t>
                      </a:r>
                      <a:endParaRPr lang="en-GB" b="0" dirty="0"/>
                    </a:p>
                  </a:txBody>
                  <a:tcPr/>
                </a:tc>
                <a:tc>
                  <a:txBody>
                    <a:bodyPr/>
                    <a:lstStyle/>
                    <a:p>
                      <a:r>
                        <a:rPr lang="en-GB" sz="1400" kern="1200" dirty="0" smtClean="0">
                          <a:effectLst/>
                        </a:rPr>
                        <a:t>SMA</a:t>
                      </a:r>
                      <a:r>
                        <a:rPr lang="en-GB" sz="1400" kern="1200" baseline="0" dirty="0" smtClean="0">
                          <a:effectLst/>
                        </a:rPr>
                        <a:t> </a:t>
                      </a:r>
                      <a:r>
                        <a:rPr lang="en-GB" sz="1400" kern="1200" dirty="0" smtClean="0">
                          <a:effectLst/>
                        </a:rPr>
                        <a:t>is an arithmetic moving average calculated by adding recent prices and then dividing that figure by the number of time periods in the calculation average</a:t>
                      </a:r>
                      <a:endParaRPr lang="en-GB" sz="1400" b="0" dirty="0"/>
                    </a:p>
                  </a:txBody>
                  <a:tcPr/>
                </a:tc>
                <a:extLst>
                  <a:ext uri="{0D108BD9-81ED-4DB2-BD59-A6C34878D82A}">
                    <a16:rowId xmlns:a16="http://schemas.microsoft.com/office/drawing/2014/main" val="3942203847"/>
                  </a:ext>
                </a:extLst>
              </a:tr>
              <a:tr h="720420">
                <a:tc>
                  <a:txBody>
                    <a:bodyPr/>
                    <a:lstStyle/>
                    <a:p>
                      <a:r>
                        <a:rPr lang="en-US" dirty="0" smtClean="0"/>
                        <a:t>82</a:t>
                      </a:r>
                      <a:endParaRPr lang="en-GB" dirty="0"/>
                    </a:p>
                  </a:txBody>
                  <a:tcPr/>
                </a:tc>
                <a:tc>
                  <a:txBody>
                    <a:bodyPr/>
                    <a:lstStyle/>
                    <a:p>
                      <a:r>
                        <a:rPr lang="en-US" dirty="0" smtClean="0"/>
                        <a:t>Upper band price</a:t>
                      </a:r>
                      <a:endParaRPr lang="en-GB" dirty="0"/>
                    </a:p>
                  </a:txBody>
                  <a:tcPr/>
                </a:tc>
                <a:tc>
                  <a:txBody>
                    <a:bodyPr/>
                    <a:lstStyle/>
                    <a:p>
                      <a:r>
                        <a:rPr lang="en-GB" sz="1400" kern="1200" dirty="0" smtClean="0">
                          <a:effectLst/>
                        </a:rPr>
                        <a:t>Daily Price Range is between the Upper and Lower Price Band. If the previous closing price is 100 and the circuit limit is 10% – the Price Range for the day will be 90 to 110. ... At this price, there are only sellers and no buyers for the stock. If the price reaches 110 – it's called upper circuit</a:t>
                      </a:r>
                      <a:endParaRPr lang="en-GB" sz="1400" b="0" dirty="0"/>
                    </a:p>
                  </a:txBody>
                  <a:tcPr/>
                </a:tc>
                <a:extLst>
                  <a:ext uri="{0D108BD9-81ED-4DB2-BD59-A6C34878D82A}">
                    <a16:rowId xmlns:a16="http://schemas.microsoft.com/office/drawing/2014/main" val="3203008416"/>
                  </a:ext>
                </a:extLst>
              </a:tr>
              <a:tr h="720420">
                <a:tc>
                  <a:txBody>
                    <a:bodyPr/>
                    <a:lstStyle/>
                    <a:p>
                      <a:r>
                        <a:rPr lang="en-US" dirty="0" smtClean="0"/>
                        <a:t>83</a:t>
                      </a:r>
                      <a:endParaRPr lang="en-GB" dirty="0"/>
                    </a:p>
                  </a:txBody>
                  <a:tcPr/>
                </a:tc>
                <a:tc>
                  <a:txBody>
                    <a:bodyPr/>
                    <a:lstStyle/>
                    <a:p>
                      <a:r>
                        <a:rPr lang="en-US" dirty="0" smtClean="0"/>
                        <a:t>Lower band price</a:t>
                      </a:r>
                      <a:endParaRPr lang="en-GB" dirty="0"/>
                    </a:p>
                  </a:txBody>
                  <a:tcPr/>
                </a:tc>
                <a:tc>
                  <a:txBody>
                    <a:bodyPr/>
                    <a:lstStyle/>
                    <a:p>
                      <a:r>
                        <a:rPr lang="en-GB" sz="1400" kern="1200" dirty="0" smtClean="0">
                          <a:effectLst/>
                        </a:rPr>
                        <a:t>The price range the issuer and underwriter agree upon is referred to as the price band. The bottom band is the lower limit and the top band is known as the upper limit</a:t>
                      </a:r>
                      <a:endParaRPr lang="en-GB" b="0" dirty="0"/>
                    </a:p>
                  </a:txBody>
                  <a:tcPr/>
                </a:tc>
                <a:extLst>
                  <a:ext uri="{0D108BD9-81ED-4DB2-BD59-A6C34878D82A}">
                    <a16:rowId xmlns:a16="http://schemas.microsoft.com/office/drawing/2014/main" val="3843927386"/>
                  </a:ext>
                </a:extLst>
              </a:tr>
              <a:tr h="720420">
                <a:tc>
                  <a:txBody>
                    <a:bodyPr/>
                    <a:lstStyle/>
                    <a:p>
                      <a:r>
                        <a:rPr lang="en-US" dirty="0" smtClean="0"/>
                        <a:t>84</a:t>
                      </a:r>
                      <a:endParaRPr lang="en-GB" dirty="0"/>
                    </a:p>
                  </a:txBody>
                  <a:tcPr/>
                </a:tc>
                <a:tc>
                  <a:txBody>
                    <a:bodyPr/>
                    <a:lstStyle/>
                    <a:p>
                      <a:r>
                        <a:rPr lang="en-GB" sz="1800" kern="1200" dirty="0" smtClean="0">
                          <a:effectLst/>
                        </a:rPr>
                        <a:t>MACD</a:t>
                      </a:r>
                      <a:endParaRPr lang="en-GB" dirty="0"/>
                    </a:p>
                  </a:txBody>
                  <a:tcPr/>
                </a:tc>
                <a:tc>
                  <a:txBody>
                    <a:bodyPr/>
                    <a:lstStyle/>
                    <a:p>
                      <a:r>
                        <a:rPr lang="en-GB" sz="1400" kern="1200" dirty="0" smtClean="0">
                          <a:effectLst/>
                        </a:rPr>
                        <a:t>Moving average convergence divergence (MACD) is a trend-following momentum indicator that shows the relationship between two moving averages of a security's price.</a:t>
                      </a:r>
                      <a:endParaRPr lang="en-GB" sz="1400" b="0" dirty="0"/>
                    </a:p>
                  </a:txBody>
                  <a:tcPr/>
                </a:tc>
                <a:extLst>
                  <a:ext uri="{0D108BD9-81ED-4DB2-BD59-A6C34878D82A}">
                    <a16:rowId xmlns:a16="http://schemas.microsoft.com/office/drawing/2014/main" val="458174907"/>
                  </a:ext>
                </a:extLst>
              </a:tr>
              <a:tr h="720420">
                <a:tc>
                  <a:txBody>
                    <a:bodyPr/>
                    <a:lstStyle/>
                    <a:p>
                      <a:r>
                        <a:rPr lang="en-US" dirty="0" smtClean="0"/>
                        <a:t>85</a:t>
                      </a:r>
                      <a:endParaRPr lang="en-GB" dirty="0"/>
                    </a:p>
                  </a:txBody>
                  <a:tcPr/>
                </a:tc>
                <a:tc>
                  <a:txBody>
                    <a:bodyPr/>
                    <a:lstStyle/>
                    <a:p>
                      <a:r>
                        <a:rPr lang="en-GB" sz="1800" kern="1200" dirty="0" smtClean="0">
                          <a:effectLst/>
                        </a:rPr>
                        <a:t>RSI</a:t>
                      </a:r>
                      <a:endParaRPr lang="en-GB" dirty="0"/>
                    </a:p>
                  </a:txBody>
                  <a:tcPr/>
                </a:tc>
                <a:tc>
                  <a:txBody>
                    <a:bodyPr/>
                    <a:lstStyle/>
                    <a:p>
                      <a:r>
                        <a:rPr lang="en-GB" sz="1400" kern="1200" dirty="0" smtClean="0">
                          <a:effectLst/>
                        </a:rPr>
                        <a:t>The relative strength index (RSI) is a momentum indicator used in technical analysis that measures the magnitude of recent price changes to evaluate overbought or oversold conditions in the price of a stock or other asset.</a:t>
                      </a:r>
                      <a:endParaRPr lang="en-GB" sz="1400" b="0" dirty="0"/>
                    </a:p>
                  </a:txBody>
                  <a:tcPr/>
                </a:tc>
                <a:extLst>
                  <a:ext uri="{0D108BD9-81ED-4DB2-BD59-A6C34878D82A}">
                    <a16:rowId xmlns:a16="http://schemas.microsoft.com/office/drawing/2014/main" val="706638956"/>
                  </a:ext>
                </a:extLst>
              </a:tr>
              <a:tr h="720420">
                <a:tc>
                  <a:txBody>
                    <a:bodyPr/>
                    <a:lstStyle/>
                    <a:p>
                      <a:r>
                        <a:rPr lang="en-US" dirty="0" smtClean="0"/>
                        <a:t>86</a:t>
                      </a:r>
                      <a:endParaRPr lang="en-GB" dirty="0"/>
                    </a:p>
                  </a:txBody>
                  <a:tcPr/>
                </a:tc>
                <a:tc>
                  <a:txBody>
                    <a:bodyPr/>
                    <a:lstStyle/>
                    <a:p>
                      <a:r>
                        <a:rPr lang="en-GB" sz="1800" kern="1200" dirty="0" err="1" smtClean="0">
                          <a:effectLst/>
                        </a:rPr>
                        <a:t>Std</a:t>
                      </a:r>
                      <a:r>
                        <a:rPr lang="en-GB" sz="1800" kern="1200" dirty="0" smtClean="0">
                          <a:effectLst/>
                        </a:rPr>
                        <a:t> Dev</a:t>
                      </a:r>
                      <a:endParaRPr lang="en-GB" dirty="0"/>
                    </a:p>
                  </a:txBody>
                  <a:tcPr/>
                </a:tc>
                <a:tc>
                  <a:txBody>
                    <a:bodyPr/>
                    <a:lstStyle/>
                    <a:p>
                      <a:r>
                        <a:rPr lang="en-GB" sz="1400" kern="1200" dirty="0" smtClean="0">
                          <a:effectLst/>
                        </a:rPr>
                        <a:t>a measure of how dispersed the data is in relation to the </a:t>
                      </a:r>
                      <a:r>
                        <a:rPr lang="en-GB" sz="1400" kern="1200" dirty="0" err="1" smtClean="0">
                          <a:effectLst/>
                        </a:rPr>
                        <a:t>mean.Standard</a:t>
                      </a:r>
                      <a:r>
                        <a:rPr lang="en-GB" sz="1400" kern="1200" dirty="0" smtClean="0">
                          <a:effectLst/>
                        </a:rPr>
                        <a:t> deviation is a statistical measurement in finance.</a:t>
                      </a:r>
                      <a:endParaRPr lang="en-GB" sz="1100" b="0" dirty="0"/>
                    </a:p>
                  </a:txBody>
                  <a:tcPr/>
                </a:tc>
                <a:extLst>
                  <a:ext uri="{0D108BD9-81ED-4DB2-BD59-A6C34878D82A}">
                    <a16:rowId xmlns:a16="http://schemas.microsoft.com/office/drawing/2014/main" val="1422994473"/>
                  </a:ext>
                </a:extLst>
              </a:tr>
              <a:tr h="720420">
                <a:tc>
                  <a:txBody>
                    <a:bodyPr/>
                    <a:lstStyle/>
                    <a:p>
                      <a:r>
                        <a:rPr lang="en-US" dirty="0" smtClean="0"/>
                        <a:t>87</a:t>
                      </a:r>
                      <a:endParaRPr lang="en-GB" dirty="0"/>
                    </a:p>
                  </a:txBody>
                  <a:tcPr/>
                </a:tc>
                <a:tc>
                  <a:txBody>
                    <a:bodyPr/>
                    <a:lstStyle/>
                    <a:p>
                      <a:r>
                        <a:rPr lang="en-GB" sz="1800" kern="1200" dirty="0" err="1" smtClean="0">
                          <a:effectLst/>
                        </a:rPr>
                        <a:t>Open_Close</a:t>
                      </a:r>
                      <a:endParaRPr lang="en-GB" dirty="0"/>
                    </a:p>
                  </a:txBody>
                  <a:tcPr/>
                </a:tc>
                <a:tc>
                  <a:txBody>
                    <a:bodyPr/>
                    <a:lstStyle/>
                    <a:p>
                      <a:r>
                        <a:rPr lang="en-US" sz="1400" dirty="0" smtClean="0"/>
                        <a:t>Difference between open and close</a:t>
                      </a:r>
                      <a:endParaRPr lang="en-GB" sz="1400" dirty="0"/>
                    </a:p>
                  </a:txBody>
                  <a:tcPr/>
                </a:tc>
                <a:extLst>
                  <a:ext uri="{0D108BD9-81ED-4DB2-BD59-A6C34878D82A}">
                    <a16:rowId xmlns:a16="http://schemas.microsoft.com/office/drawing/2014/main" val="3506786442"/>
                  </a:ext>
                </a:extLst>
              </a:tr>
              <a:tr h="720420">
                <a:tc>
                  <a:txBody>
                    <a:bodyPr/>
                    <a:lstStyle/>
                    <a:p>
                      <a:r>
                        <a:rPr lang="en-US" dirty="0" smtClean="0"/>
                        <a:t>88</a:t>
                      </a:r>
                      <a:endParaRPr lang="en-GB" dirty="0"/>
                    </a:p>
                  </a:txBody>
                  <a:tcPr/>
                </a:tc>
                <a:tc>
                  <a:txBody>
                    <a:bodyPr/>
                    <a:lstStyle/>
                    <a:p>
                      <a:r>
                        <a:rPr lang="en-GB" sz="1800" kern="1200" dirty="0" err="1" smtClean="0">
                          <a:effectLst/>
                        </a:rPr>
                        <a:t>High_Low</a:t>
                      </a:r>
                      <a:endParaRPr lang="en-GB" dirty="0"/>
                    </a:p>
                  </a:txBody>
                  <a:tcPr/>
                </a:tc>
                <a:tc>
                  <a:txBody>
                    <a:bodyPr/>
                    <a:lstStyle/>
                    <a:p>
                      <a:r>
                        <a:rPr lang="en-US" sz="1400" dirty="0" smtClean="0"/>
                        <a:t>Difference between high and low</a:t>
                      </a:r>
                      <a:endParaRPr lang="en-GB" dirty="0"/>
                    </a:p>
                  </a:txBody>
                  <a:tcPr/>
                </a:tc>
                <a:extLst>
                  <a:ext uri="{0D108BD9-81ED-4DB2-BD59-A6C34878D82A}">
                    <a16:rowId xmlns:a16="http://schemas.microsoft.com/office/drawing/2014/main" val="1169471394"/>
                  </a:ext>
                </a:extLst>
              </a:tr>
              <a:tr h="720420">
                <a:tc>
                  <a:txBody>
                    <a:bodyPr/>
                    <a:lstStyle/>
                    <a:p>
                      <a:r>
                        <a:rPr lang="en-US" dirty="0" smtClean="0"/>
                        <a:t>89</a:t>
                      </a:r>
                      <a:endParaRPr lang="en-GB" dirty="0"/>
                    </a:p>
                  </a:txBody>
                  <a:tcPr/>
                </a:tc>
                <a:tc>
                  <a:txBody>
                    <a:bodyPr/>
                    <a:lstStyle/>
                    <a:p>
                      <a:r>
                        <a:rPr lang="en-GB" sz="1800" kern="1200" dirty="0" smtClean="0">
                          <a:effectLst/>
                        </a:rPr>
                        <a:t>DIF</a:t>
                      </a:r>
                      <a:endParaRPr lang="en-GB" dirty="0"/>
                    </a:p>
                  </a:txBody>
                  <a:tcPr/>
                </a:tc>
                <a:tc>
                  <a:txBody>
                    <a:bodyPr/>
                    <a:lstStyle/>
                    <a:p>
                      <a:r>
                        <a:rPr lang="en-US" sz="1400" dirty="0" smtClean="0"/>
                        <a:t>Difference feature</a:t>
                      </a:r>
                      <a:endParaRPr lang="en-GB" dirty="0"/>
                    </a:p>
                  </a:txBody>
                  <a:tcPr/>
                </a:tc>
                <a:extLst>
                  <a:ext uri="{0D108BD9-81ED-4DB2-BD59-A6C34878D82A}">
                    <a16:rowId xmlns:a16="http://schemas.microsoft.com/office/drawing/2014/main" val="1741111141"/>
                  </a:ext>
                </a:extLst>
              </a:tr>
            </a:tbl>
          </a:graphicData>
        </a:graphic>
      </p:graphicFrame>
    </p:spTree>
    <p:extLst>
      <p:ext uri="{BB962C8B-B14F-4D97-AF65-F5344CB8AC3E}">
        <p14:creationId xmlns:p14="http://schemas.microsoft.com/office/powerpoint/2010/main" val="55400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Normalization/Dropping features</a:t>
            </a:r>
            <a:endParaRPr lang="en-GB" sz="3600" b="1" dirty="0"/>
          </a:p>
        </p:txBody>
      </p:sp>
      <p:sp>
        <p:nvSpPr>
          <p:cNvPr id="3" name="Content Placeholder 2"/>
          <p:cNvSpPr>
            <a:spLocks noGrp="1"/>
          </p:cNvSpPr>
          <p:nvPr>
            <p:ph idx="1"/>
          </p:nvPr>
        </p:nvSpPr>
        <p:spPr/>
        <p:txBody>
          <a:bodyPr>
            <a:normAutofit/>
          </a:bodyPr>
          <a:lstStyle/>
          <a:p>
            <a:r>
              <a:rPr lang="en-US" sz="2000" dirty="0" smtClean="0"/>
              <a:t>The next step we performed was normalization.</a:t>
            </a:r>
          </a:p>
          <a:p>
            <a:r>
              <a:rPr lang="en-US" sz="2000" dirty="0" smtClean="0"/>
              <a:t>We also dropped some unimportant features.</a:t>
            </a:r>
          </a:p>
          <a:p>
            <a:r>
              <a:rPr lang="en-US" sz="2000" dirty="0" smtClean="0"/>
              <a:t>The features count is now 84.</a:t>
            </a:r>
          </a:p>
          <a:p>
            <a:pPr marL="0" indent="0">
              <a:buNone/>
            </a:pPr>
            <a:endParaRPr lang="en-GB"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509" y="3264451"/>
            <a:ext cx="7842653" cy="3346622"/>
          </a:xfrm>
          <a:prstGeom prst="rect">
            <a:avLst/>
          </a:prstGeom>
        </p:spPr>
      </p:pic>
    </p:spTree>
    <p:extLst>
      <p:ext uri="{BB962C8B-B14F-4D97-AF65-F5344CB8AC3E}">
        <p14:creationId xmlns:p14="http://schemas.microsoft.com/office/powerpoint/2010/main" val="736212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t>Model</a:t>
            </a:r>
            <a:endParaRPr lang="en-GB" sz="3200" b="1" dirty="0"/>
          </a:p>
        </p:txBody>
      </p:sp>
      <p:sp>
        <p:nvSpPr>
          <p:cNvPr id="3" name="Content Placeholder 2"/>
          <p:cNvSpPr>
            <a:spLocks noGrp="1"/>
          </p:cNvSpPr>
          <p:nvPr>
            <p:ph idx="1"/>
          </p:nvPr>
        </p:nvSpPr>
        <p:spPr/>
        <p:txBody>
          <a:bodyPr>
            <a:normAutofit/>
          </a:bodyPr>
          <a:lstStyle/>
          <a:p>
            <a:r>
              <a:rPr lang="en-US" sz="2000" dirty="0" smtClean="0"/>
              <a:t>CNN 1D model is used here.</a:t>
            </a:r>
          </a:p>
          <a:p>
            <a:r>
              <a:rPr lang="en-US" sz="2000" dirty="0" err="1" smtClean="0"/>
              <a:t>ReLu</a:t>
            </a:r>
            <a:r>
              <a:rPr lang="en-US" sz="2000" dirty="0" smtClean="0"/>
              <a:t> as Activation function is used in first approach.</a:t>
            </a:r>
          </a:p>
          <a:p>
            <a:endParaRPr lang="en-GB"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374" y="3010298"/>
            <a:ext cx="5007891" cy="267400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374" y="5784135"/>
            <a:ext cx="8668195" cy="71758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7107" y="2949080"/>
            <a:ext cx="4330923" cy="2635385"/>
          </a:xfrm>
          <a:prstGeom prst="rect">
            <a:avLst/>
          </a:prstGeom>
        </p:spPr>
      </p:pic>
    </p:spTree>
    <p:extLst>
      <p:ext uri="{BB962C8B-B14F-4D97-AF65-F5344CB8AC3E}">
        <p14:creationId xmlns:p14="http://schemas.microsoft.com/office/powerpoint/2010/main" val="478919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ELU as Activation</a:t>
            </a:r>
            <a:endParaRPr lang="en-GB" sz="4000" dirty="0"/>
          </a:p>
        </p:txBody>
      </p:sp>
      <p:sp>
        <p:nvSpPr>
          <p:cNvPr id="3" name="Content Placeholder 2"/>
          <p:cNvSpPr>
            <a:spLocks noGrp="1"/>
          </p:cNvSpPr>
          <p:nvPr>
            <p:ph idx="1"/>
          </p:nvPr>
        </p:nvSpPr>
        <p:spPr/>
        <p:txBody>
          <a:bodyPr>
            <a:normAutofit/>
          </a:bodyPr>
          <a:lstStyle/>
          <a:p>
            <a:r>
              <a:rPr lang="en-US" sz="2000" dirty="0" smtClean="0"/>
              <a:t>In the second approach ELU as activation function.</a:t>
            </a:r>
            <a:endParaRPr lang="en-GB" sz="2000" dirty="0" smtClean="0"/>
          </a:p>
          <a:p>
            <a:r>
              <a:rPr lang="en-US" sz="2000" dirty="0" smtClean="0"/>
              <a:t>We added one more hidden layer that increased model performance.</a:t>
            </a:r>
          </a:p>
          <a:p>
            <a:endParaRPr lang="en-US" sz="2000" dirty="0" smtClean="0"/>
          </a:p>
          <a:p>
            <a:endParaRPr lang="en-US" sz="2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850" y="3148392"/>
            <a:ext cx="4996440" cy="303154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177" y="6179940"/>
            <a:ext cx="8661845" cy="74298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2667" y="3148392"/>
            <a:ext cx="4680191" cy="2603634"/>
          </a:xfrm>
          <a:prstGeom prst="rect">
            <a:avLst/>
          </a:prstGeom>
        </p:spPr>
      </p:pic>
    </p:spTree>
    <p:extLst>
      <p:ext uri="{BB962C8B-B14F-4D97-AF65-F5344CB8AC3E}">
        <p14:creationId xmlns:p14="http://schemas.microsoft.com/office/powerpoint/2010/main" val="2608760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T-Test and P-Test Results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3500" y="2216728"/>
            <a:ext cx="8265904" cy="2429163"/>
          </a:xfrm>
        </p:spPr>
      </p:pic>
    </p:spTree>
    <p:extLst>
      <p:ext uri="{BB962C8B-B14F-4D97-AF65-F5344CB8AC3E}">
        <p14:creationId xmlns:p14="http://schemas.microsoft.com/office/powerpoint/2010/main" val="3838929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R2 Score and Karl Pearson </a:t>
            </a:r>
            <a:r>
              <a:rPr lang="en-US" smtClean="0"/>
              <a:t>Corelation</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8980" y="2087417"/>
            <a:ext cx="6946086" cy="3629891"/>
          </a:xfrm>
        </p:spPr>
      </p:pic>
    </p:spTree>
    <p:extLst>
      <p:ext uri="{BB962C8B-B14F-4D97-AF65-F5344CB8AC3E}">
        <p14:creationId xmlns:p14="http://schemas.microsoft.com/office/powerpoint/2010/main" val="3932001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Given features</a:t>
            </a:r>
            <a:br>
              <a:rPr lang="en-US" b="1" dirty="0" smtClean="0"/>
            </a:br>
            <a:endParaRPr lang="en-GB" dirty="0"/>
          </a:p>
        </p:txBody>
      </p:sp>
      <p:sp>
        <p:nvSpPr>
          <p:cNvPr id="3" name="Content Placeholder 2"/>
          <p:cNvSpPr>
            <a:spLocks noGrp="1"/>
          </p:cNvSpPr>
          <p:nvPr>
            <p:ph idx="1"/>
          </p:nvPr>
        </p:nvSpPr>
        <p:spPr>
          <a:xfrm>
            <a:off x="838200" y="1825624"/>
            <a:ext cx="10515600" cy="4926157"/>
          </a:xfrm>
        </p:spPr>
        <p:txBody>
          <a:bodyPr/>
          <a:lstStyle/>
          <a:p>
            <a:r>
              <a:rPr lang="en-US" sz="2000" dirty="0" smtClean="0"/>
              <a:t>In the dataset there are 80 features already given.</a:t>
            </a:r>
          </a:p>
          <a:p>
            <a:r>
              <a:rPr lang="en-US" sz="2000" dirty="0" smtClean="0"/>
              <a:t>The price of gold changes with these features. The are as follows:</a:t>
            </a:r>
          </a:p>
          <a:p>
            <a:endParaRPr lang="en-US" sz="20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652" y="2701120"/>
            <a:ext cx="7614041" cy="3175163"/>
          </a:xfrm>
          <a:prstGeom prst="rect">
            <a:avLst/>
          </a:prstGeom>
        </p:spPr>
      </p:pic>
    </p:spTree>
    <p:extLst>
      <p:ext uri="{BB962C8B-B14F-4D97-AF65-F5344CB8AC3E}">
        <p14:creationId xmlns:p14="http://schemas.microsoft.com/office/powerpoint/2010/main" val="2764104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265087430"/>
              </p:ext>
            </p:extLst>
          </p:nvPr>
        </p:nvGraphicFramePr>
        <p:xfrm>
          <a:off x="1103313" y="212726"/>
          <a:ext cx="9269412" cy="6579007"/>
        </p:xfrm>
        <a:graphic>
          <a:graphicData uri="http://schemas.openxmlformats.org/drawingml/2006/table">
            <a:tbl>
              <a:tblPr firstRow="1" bandRow="1">
                <a:tableStyleId>{7DF18680-E054-41AD-8BC1-D1AEF772440D}</a:tableStyleId>
              </a:tblPr>
              <a:tblGrid>
                <a:gridCol w="1131887">
                  <a:extLst>
                    <a:ext uri="{9D8B030D-6E8A-4147-A177-3AD203B41FA5}">
                      <a16:colId xmlns:a16="http://schemas.microsoft.com/office/drawing/2014/main" val="2977144702"/>
                    </a:ext>
                  </a:extLst>
                </a:gridCol>
                <a:gridCol w="2327564">
                  <a:extLst>
                    <a:ext uri="{9D8B030D-6E8A-4147-A177-3AD203B41FA5}">
                      <a16:colId xmlns:a16="http://schemas.microsoft.com/office/drawing/2014/main" val="1861163968"/>
                    </a:ext>
                  </a:extLst>
                </a:gridCol>
                <a:gridCol w="5809961">
                  <a:extLst>
                    <a:ext uri="{9D8B030D-6E8A-4147-A177-3AD203B41FA5}">
                      <a16:colId xmlns:a16="http://schemas.microsoft.com/office/drawing/2014/main" val="3448232647"/>
                    </a:ext>
                  </a:extLst>
                </a:gridCol>
              </a:tblGrid>
              <a:tr h="526201">
                <a:tc>
                  <a:txBody>
                    <a:bodyPr/>
                    <a:lstStyle/>
                    <a:p>
                      <a:r>
                        <a:rPr lang="en-US" dirty="0" smtClean="0"/>
                        <a:t>S.no</a:t>
                      </a:r>
                      <a:endParaRPr lang="en-GB" dirty="0"/>
                    </a:p>
                  </a:txBody>
                  <a:tcPr/>
                </a:tc>
                <a:tc>
                  <a:txBody>
                    <a:bodyPr/>
                    <a:lstStyle/>
                    <a:p>
                      <a:r>
                        <a:rPr lang="en-US" dirty="0" smtClean="0"/>
                        <a:t>Feature</a:t>
                      </a:r>
                      <a:endParaRPr lang="en-GB" dirty="0"/>
                    </a:p>
                  </a:txBody>
                  <a:tcPr/>
                </a:tc>
                <a:tc>
                  <a:txBody>
                    <a:bodyPr/>
                    <a:lstStyle/>
                    <a:p>
                      <a:r>
                        <a:rPr lang="en-US" dirty="0" smtClean="0"/>
                        <a:t>Description</a:t>
                      </a:r>
                      <a:endParaRPr lang="en-GB" dirty="0"/>
                    </a:p>
                  </a:txBody>
                  <a:tcPr/>
                </a:tc>
                <a:extLst>
                  <a:ext uri="{0D108BD9-81ED-4DB2-BD59-A6C34878D82A}">
                    <a16:rowId xmlns:a16="http://schemas.microsoft.com/office/drawing/2014/main" val="3557971950"/>
                  </a:ext>
                </a:extLst>
              </a:tr>
              <a:tr h="526201">
                <a:tc>
                  <a:txBody>
                    <a:bodyPr/>
                    <a:lstStyle/>
                    <a:p>
                      <a:r>
                        <a:rPr lang="en-US" dirty="0" smtClean="0"/>
                        <a:t>1</a:t>
                      </a:r>
                      <a:endParaRPr lang="en-GB" dirty="0"/>
                    </a:p>
                  </a:txBody>
                  <a:tcPr/>
                </a:tc>
                <a:tc>
                  <a:txBody>
                    <a:bodyPr/>
                    <a:lstStyle/>
                    <a:p>
                      <a:r>
                        <a:rPr lang="en-GB" sz="1800" b="0" i="0" kern="1200" dirty="0" smtClean="0">
                          <a:solidFill>
                            <a:schemeClr val="dk1"/>
                          </a:solidFill>
                          <a:effectLst/>
                          <a:latin typeface="+mn-lt"/>
                          <a:ea typeface="+mn-ea"/>
                          <a:cs typeface="+mn-cs"/>
                        </a:rPr>
                        <a:t>Open</a:t>
                      </a:r>
                      <a:endParaRPr lang="en-GB" dirty="0"/>
                    </a:p>
                  </a:txBody>
                  <a:tcPr/>
                </a:tc>
                <a:tc>
                  <a:txBody>
                    <a:bodyPr/>
                    <a:lstStyle/>
                    <a:p>
                      <a:r>
                        <a:rPr lang="en-US" sz="1400" dirty="0" smtClean="0"/>
                        <a:t>This feature is about the opening price of gold on a given date,</a:t>
                      </a:r>
                      <a:r>
                        <a:rPr lang="en-US" sz="1400" baseline="0" dirty="0" smtClean="0"/>
                        <a:t> i.e. at 12:00am.</a:t>
                      </a:r>
                      <a:endParaRPr lang="en-GB" sz="1400" dirty="0"/>
                    </a:p>
                  </a:txBody>
                  <a:tcPr/>
                </a:tc>
                <a:extLst>
                  <a:ext uri="{0D108BD9-81ED-4DB2-BD59-A6C34878D82A}">
                    <a16:rowId xmlns:a16="http://schemas.microsoft.com/office/drawing/2014/main" val="1991294741"/>
                  </a:ext>
                </a:extLst>
              </a:tr>
              <a:tr h="526201">
                <a:tc>
                  <a:txBody>
                    <a:bodyPr/>
                    <a:lstStyle/>
                    <a:p>
                      <a:r>
                        <a:rPr lang="en-US" dirty="0" smtClean="0"/>
                        <a:t>2</a:t>
                      </a:r>
                      <a:endParaRPr lang="en-GB" dirty="0"/>
                    </a:p>
                  </a:txBody>
                  <a:tcPr/>
                </a:tc>
                <a:tc>
                  <a:txBody>
                    <a:bodyPr/>
                    <a:lstStyle/>
                    <a:p>
                      <a:r>
                        <a:rPr lang="en-GB" sz="1800" b="0" i="0" kern="1200" dirty="0" smtClean="0">
                          <a:solidFill>
                            <a:schemeClr val="dk1"/>
                          </a:solidFill>
                          <a:effectLst/>
                          <a:latin typeface="+mn-lt"/>
                          <a:ea typeface="+mn-ea"/>
                          <a:cs typeface="+mn-cs"/>
                        </a:rPr>
                        <a:t>High</a:t>
                      </a:r>
                      <a:endParaRPr lang="en-GB" dirty="0"/>
                    </a:p>
                  </a:txBody>
                  <a:tcPr/>
                </a:tc>
                <a:tc>
                  <a:txBody>
                    <a:bodyPr/>
                    <a:lstStyle/>
                    <a:p>
                      <a:r>
                        <a:rPr lang="en-US" sz="1400" dirty="0" smtClean="0"/>
                        <a:t>The highest price of the gold recorded on a given date.</a:t>
                      </a:r>
                      <a:endParaRPr lang="en-GB" sz="1400" dirty="0"/>
                    </a:p>
                  </a:txBody>
                  <a:tcPr/>
                </a:tc>
                <a:extLst>
                  <a:ext uri="{0D108BD9-81ED-4DB2-BD59-A6C34878D82A}">
                    <a16:rowId xmlns:a16="http://schemas.microsoft.com/office/drawing/2014/main" val="1413546509"/>
                  </a:ext>
                </a:extLst>
              </a:tr>
              <a:tr h="547115">
                <a:tc>
                  <a:txBody>
                    <a:bodyPr/>
                    <a:lstStyle/>
                    <a:p>
                      <a:r>
                        <a:rPr lang="en-US" dirty="0" smtClean="0"/>
                        <a:t>3</a:t>
                      </a:r>
                      <a:endParaRPr lang="en-GB" dirty="0"/>
                    </a:p>
                  </a:txBody>
                  <a:tcPr/>
                </a:tc>
                <a:tc>
                  <a:txBody>
                    <a:bodyPr/>
                    <a:lstStyle/>
                    <a:p>
                      <a:r>
                        <a:rPr lang="en-GB" sz="1800" b="0" i="0" kern="1200" dirty="0" smtClean="0">
                          <a:solidFill>
                            <a:schemeClr val="dk1"/>
                          </a:solidFill>
                          <a:effectLst/>
                          <a:latin typeface="+mn-lt"/>
                          <a:ea typeface="+mn-ea"/>
                          <a:cs typeface="+mn-cs"/>
                        </a:rPr>
                        <a:t>Low</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The lowest price of the gold recorded on a given date.</a:t>
                      </a:r>
                      <a:endParaRPr lang="en-GB" sz="1400" dirty="0" smtClean="0"/>
                    </a:p>
                    <a:p>
                      <a:endParaRPr lang="en-GB" dirty="0"/>
                    </a:p>
                  </a:txBody>
                  <a:tcPr/>
                </a:tc>
                <a:extLst>
                  <a:ext uri="{0D108BD9-81ED-4DB2-BD59-A6C34878D82A}">
                    <a16:rowId xmlns:a16="http://schemas.microsoft.com/office/drawing/2014/main" val="77783235"/>
                  </a:ext>
                </a:extLst>
              </a:tr>
              <a:tr h="526201">
                <a:tc>
                  <a:txBody>
                    <a:bodyPr/>
                    <a:lstStyle/>
                    <a:p>
                      <a:r>
                        <a:rPr lang="en-US" dirty="0" smtClean="0"/>
                        <a:t>4</a:t>
                      </a:r>
                      <a:endParaRPr lang="en-GB" dirty="0"/>
                    </a:p>
                  </a:txBody>
                  <a:tcPr/>
                </a:tc>
                <a:tc>
                  <a:txBody>
                    <a:bodyPr/>
                    <a:lstStyle/>
                    <a:p>
                      <a:r>
                        <a:rPr lang="en-GB" sz="1800" b="0" i="0" kern="1200" dirty="0" smtClean="0">
                          <a:solidFill>
                            <a:schemeClr val="dk1"/>
                          </a:solidFill>
                          <a:effectLst/>
                          <a:latin typeface="+mn-lt"/>
                          <a:ea typeface="+mn-ea"/>
                          <a:cs typeface="+mn-cs"/>
                        </a:rPr>
                        <a:t>Close</a:t>
                      </a:r>
                      <a:endParaRPr lang="en-GB" dirty="0"/>
                    </a:p>
                  </a:txBody>
                  <a:tcPr/>
                </a:tc>
                <a:tc>
                  <a:txBody>
                    <a:bodyPr/>
                    <a:lstStyle/>
                    <a:p>
                      <a:r>
                        <a:rPr lang="en-US" sz="1400" dirty="0" smtClean="0"/>
                        <a:t>The closing price of gold on a given date like at 11:59pm.</a:t>
                      </a:r>
                      <a:endParaRPr lang="en-GB" sz="1400" dirty="0"/>
                    </a:p>
                  </a:txBody>
                  <a:tcPr/>
                </a:tc>
                <a:extLst>
                  <a:ext uri="{0D108BD9-81ED-4DB2-BD59-A6C34878D82A}">
                    <a16:rowId xmlns:a16="http://schemas.microsoft.com/office/drawing/2014/main" val="861432319"/>
                  </a:ext>
                </a:extLst>
              </a:tr>
              <a:tr h="691093">
                <a:tc>
                  <a:txBody>
                    <a:bodyPr/>
                    <a:lstStyle/>
                    <a:p>
                      <a:r>
                        <a:rPr lang="en-US" dirty="0" smtClean="0"/>
                        <a:t>5</a:t>
                      </a:r>
                      <a:endParaRPr lang="en-GB" dirty="0"/>
                    </a:p>
                  </a:txBody>
                  <a:tcPr/>
                </a:tc>
                <a:tc>
                  <a:txBody>
                    <a:bodyPr/>
                    <a:lstStyle/>
                    <a:p>
                      <a:r>
                        <a:rPr lang="en-GB" sz="1800" b="0" i="0" kern="1200" dirty="0" smtClean="0">
                          <a:solidFill>
                            <a:schemeClr val="dk1"/>
                          </a:solidFill>
                          <a:effectLst/>
                          <a:latin typeface="+mn-lt"/>
                          <a:ea typeface="+mn-ea"/>
                          <a:cs typeface="+mn-cs"/>
                        </a:rPr>
                        <a:t>Adjusted Close</a:t>
                      </a:r>
                      <a:endParaRPr lang="en-GB" dirty="0"/>
                    </a:p>
                  </a:txBody>
                  <a:tcPr/>
                </a:tc>
                <a:tc>
                  <a:txBody>
                    <a:bodyPr/>
                    <a:lstStyle/>
                    <a:p>
                      <a:r>
                        <a:rPr lang="en-GB" sz="1400" b="0" i="0" kern="1200" dirty="0" smtClean="0">
                          <a:solidFill>
                            <a:schemeClr val="dk1"/>
                          </a:solidFill>
                          <a:effectLst/>
                          <a:latin typeface="+mn-lt"/>
                          <a:ea typeface="+mn-ea"/>
                          <a:cs typeface="+mn-cs"/>
                        </a:rPr>
                        <a:t>Adjusted closing price takes into account factors such as dividends, stock splits and new stock offerings to determine a value.</a:t>
                      </a:r>
                      <a:endParaRPr lang="en-GB" sz="1100" dirty="0"/>
                    </a:p>
                  </a:txBody>
                  <a:tcPr/>
                </a:tc>
                <a:extLst>
                  <a:ext uri="{0D108BD9-81ED-4DB2-BD59-A6C34878D82A}">
                    <a16:rowId xmlns:a16="http://schemas.microsoft.com/office/drawing/2014/main" val="3214470460"/>
                  </a:ext>
                </a:extLst>
              </a:tr>
              <a:tr h="526201">
                <a:tc>
                  <a:txBody>
                    <a:bodyPr/>
                    <a:lstStyle/>
                    <a:p>
                      <a:r>
                        <a:rPr lang="en-US" dirty="0" smtClean="0"/>
                        <a:t>6</a:t>
                      </a:r>
                      <a:endParaRPr lang="en-GB" dirty="0"/>
                    </a:p>
                  </a:txBody>
                  <a:tcPr/>
                </a:tc>
                <a:tc>
                  <a:txBody>
                    <a:bodyPr/>
                    <a:lstStyle/>
                    <a:p>
                      <a:r>
                        <a:rPr lang="en-US" dirty="0" smtClean="0"/>
                        <a:t>Volume</a:t>
                      </a:r>
                      <a:endParaRPr lang="en-GB" dirty="0"/>
                    </a:p>
                  </a:txBody>
                  <a:tcPr/>
                </a:tc>
                <a:tc>
                  <a:txBody>
                    <a:bodyPr/>
                    <a:lstStyle/>
                    <a:p>
                      <a:r>
                        <a:rPr lang="en-GB" sz="1400" b="0" i="0" kern="1200" dirty="0" smtClean="0">
                          <a:solidFill>
                            <a:schemeClr val="dk1"/>
                          </a:solidFill>
                          <a:effectLst/>
                          <a:latin typeface="+mn-lt"/>
                          <a:ea typeface="+mn-ea"/>
                          <a:cs typeface="+mn-cs"/>
                        </a:rPr>
                        <a:t>The gold volume represents the amount of contracts that were traded in a given period.</a:t>
                      </a:r>
                      <a:endParaRPr lang="en-GB" sz="1100" b="0" dirty="0"/>
                    </a:p>
                  </a:txBody>
                  <a:tcPr/>
                </a:tc>
                <a:extLst>
                  <a:ext uri="{0D108BD9-81ED-4DB2-BD59-A6C34878D82A}">
                    <a16:rowId xmlns:a16="http://schemas.microsoft.com/office/drawing/2014/main" val="3643502260"/>
                  </a:ext>
                </a:extLst>
              </a:tr>
              <a:tr h="950253">
                <a:tc>
                  <a:txBody>
                    <a:bodyPr/>
                    <a:lstStyle/>
                    <a:p>
                      <a:r>
                        <a:rPr lang="en-US" dirty="0" smtClean="0"/>
                        <a:t>7</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800" b="0" i="0" kern="1200" dirty="0" err="1" smtClean="0">
                          <a:solidFill>
                            <a:schemeClr val="dk1"/>
                          </a:solidFill>
                          <a:effectLst/>
                          <a:latin typeface="+mn-lt"/>
                          <a:ea typeface="+mn-ea"/>
                          <a:cs typeface="+mn-cs"/>
                        </a:rPr>
                        <a:t>SP</a:t>
                      </a:r>
                      <a:r>
                        <a:rPr lang="en-GB" sz="1800" b="0" i="1" kern="1200" dirty="0" err="1" smtClean="0">
                          <a:solidFill>
                            <a:schemeClr val="dk1"/>
                          </a:solidFill>
                          <a:effectLst/>
                          <a:latin typeface="+mn-lt"/>
                          <a:ea typeface="+mn-ea"/>
                          <a:cs typeface="+mn-cs"/>
                        </a:rPr>
                        <a:t>open</a:t>
                      </a:r>
                      <a:endParaRPr lang="en-GB" dirty="0" smtClean="0"/>
                    </a:p>
                    <a:p>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400" b="0" i="0" kern="1200" dirty="0" smtClean="0">
                          <a:solidFill>
                            <a:schemeClr val="dk1"/>
                          </a:solidFill>
                          <a:effectLst/>
                          <a:latin typeface="+mn-lt"/>
                          <a:ea typeface="+mn-ea"/>
                          <a:cs typeface="+mn-cs"/>
                        </a:rPr>
                        <a:t>S&amp;P 500 index funds are mutual funds or ETFs that track the Standard and Poor's index of the 500 largest U.S. companies.</a:t>
                      </a:r>
                    </a:p>
                    <a:p>
                      <a:pPr marL="0" marR="0" indent="0" algn="l" defTabSz="457200"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dk1"/>
                          </a:solidFill>
                          <a:effectLst/>
                          <a:latin typeface="+mn-lt"/>
                          <a:ea typeface="+mn-ea"/>
                          <a:cs typeface="+mn-cs"/>
                        </a:rPr>
                        <a:t>Open tells us the opening price of that on the given date.</a:t>
                      </a:r>
                      <a:endParaRPr lang="en-GB" sz="1400" dirty="0" smtClean="0"/>
                    </a:p>
                    <a:p>
                      <a:endParaRPr lang="en-GB" dirty="0"/>
                    </a:p>
                  </a:txBody>
                  <a:tcPr/>
                </a:tc>
                <a:extLst>
                  <a:ext uri="{0D108BD9-81ED-4DB2-BD59-A6C34878D82A}">
                    <a16:rowId xmlns:a16="http://schemas.microsoft.com/office/drawing/2014/main" val="4133856085"/>
                  </a:ext>
                </a:extLst>
              </a:tr>
              <a:tr h="526201">
                <a:tc>
                  <a:txBody>
                    <a:bodyPr/>
                    <a:lstStyle/>
                    <a:p>
                      <a:r>
                        <a:rPr lang="en-US" dirty="0" smtClean="0"/>
                        <a:t>8</a:t>
                      </a:r>
                      <a:endParaRPr lang="en-GB" dirty="0"/>
                    </a:p>
                  </a:txBody>
                  <a:tcPr/>
                </a:tc>
                <a:tc>
                  <a:txBody>
                    <a:bodyPr/>
                    <a:lstStyle/>
                    <a:p>
                      <a:r>
                        <a:rPr lang="en-GB" sz="1800" b="0" i="1" kern="1200" dirty="0" err="1" smtClean="0">
                          <a:solidFill>
                            <a:schemeClr val="dk1"/>
                          </a:solidFill>
                          <a:effectLst/>
                          <a:latin typeface="+mn-lt"/>
                          <a:ea typeface="+mn-ea"/>
                          <a:cs typeface="+mn-cs"/>
                        </a:rPr>
                        <a:t>SP</a:t>
                      </a:r>
                      <a:r>
                        <a:rPr lang="en-GB" sz="1800" b="0" i="0" kern="1200" dirty="0" err="1" smtClean="0">
                          <a:solidFill>
                            <a:schemeClr val="dk1"/>
                          </a:solidFill>
                          <a:effectLst/>
                          <a:latin typeface="+mn-lt"/>
                          <a:ea typeface="+mn-ea"/>
                          <a:cs typeface="+mn-cs"/>
                        </a:rPr>
                        <a:t>high</a:t>
                      </a:r>
                      <a:endParaRPr lang="en-GB" dirty="0"/>
                    </a:p>
                  </a:txBody>
                  <a:tcPr/>
                </a:tc>
                <a:tc>
                  <a:txBody>
                    <a:bodyPr/>
                    <a:lstStyle/>
                    <a:p>
                      <a:r>
                        <a:rPr lang="en-US" sz="1400" dirty="0" smtClean="0"/>
                        <a:t>It is the highest price S&amp;P index funds on a given date.</a:t>
                      </a:r>
                      <a:endParaRPr lang="en-GB" sz="1400" dirty="0"/>
                    </a:p>
                  </a:txBody>
                  <a:tcPr/>
                </a:tc>
                <a:extLst>
                  <a:ext uri="{0D108BD9-81ED-4DB2-BD59-A6C34878D82A}">
                    <a16:rowId xmlns:a16="http://schemas.microsoft.com/office/drawing/2014/main" val="4188574908"/>
                  </a:ext>
                </a:extLst>
              </a:tr>
              <a:tr h="547115">
                <a:tc>
                  <a:txBody>
                    <a:bodyPr/>
                    <a:lstStyle/>
                    <a:p>
                      <a:r>
                        <a:rPr lang="en-US" dirty="0" smtClean="0"/>
                        <a:t>9</a:t>
                      </a:r>
                      <a:endParaRPr lang="en-GB" dirty="0"/>
                    </a:p>
                  </a:txBody>
                  <a:tcPr/>
                </a:tc>
                <a:tc>
                  <a:txBody>
                    <a:bodyPr/>
                    <a:lstStyle/>
                    <a:p>
                      <a:r>
                        <a:rPr lang="en-GB" sz="1800" b="0" i="0" kern="1200" dirty="0" err="1" smtClean="0">
                          <a:solidFill>
                            <a:schemeClr val="dk1"/>
                          </a:solidFill>
                          <a:effectLst/>
                          <a:latin typeface="+mn-lt"/>
                          <a:ea typeface="+mn-ea"/>
                          <a:cs typeface="+mn-cs"/>
                        </a:rPr>
                        <a:t>SP</a:t>
                      </a:r>
                      <a:r>
                        <a:rPr lang="en-GB" sz="1800" b="0" i="1" kern="1200" dirty="0" err="1" smtClean="0">
                          <a:solidFill>
                            <a:schemeClr val="dk1"/>
                          </a:solidFill>
                          <a:effectLst/>
                          <a:latin typeface="+mn-lt"/>
                          <a:ea typeface="+mn-ea"/>
                          <a:cs typeface="+mn-cs"/>
                        </a:rPr>
                        <a:t>low</a:t>
                      </a:r>
                      <a:endParaRPr lang="en-GB" i="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It is the highest price S&amp;P index funds on a given date.</a:t>
                      </a:r>
                      <a:endParaRPr lang="en-GB" sz="1400" dirty="0" smtClean="0"/>
                    </a:p>
                    <a:p>
                      <a:endParaRPr lang="en-GB" dirty="0"/>
                    </a:p>
                  </a:txBody>
                  <a:tcPr/>
                </a:tc>
                <a:extLst>
                  <a:ext uri="{0D108BD9-81ED-4DB2-BD59-A6C34878D82A}">
                    <a16:rowId xmlns:a16="http://schemas.microsoft.com/office/drawing/2014/main" val="989940352"/>
                  </a:ext>
                </a:extLst>
              </a:tr>
              <a:tr h="526201">
                <a:tc>
                  <a:txBody>
                    <a:bodyPr/>
                    <a:lstStyle/>
                    <a:p>
                      <a:r>
                        <a:rPr lang="en-US" dirty="0" smtClean="0"/>
                        <a:t>10</a:t>
                      </a:r>
                      <a:endParaRPr lang="en-GB" dirty="0"/>
                    </a:p>
                  </a:txBody>
                  <a:tcPr/>
                </a:tc>
                <a:tc>
                  <a:txBody>
                    <a:bodyPr/>
                    <a:lstStyle/>
                    <a:p>
                      <a:r>
                        <a:rPr lang="en-GB" sz="1800" b="0" i="1" kern="1200" dirty="0" err="1" smtClean="0">
                          <a:solidFill>
                            <a:schemeClr val="dk1"/>
                          </a:solidFill>
                          <a:effectLst/>
                          <a:latin typeface="+mn-lt"/>
                          <a:ea typeface="+mn-ea"/>
                          <a:cs typeface="+mn-cs"/>
                        </a:rPr>
                        <a:t>SP</a:t>
                      </a:r>
                      <a:r>
                        <a:rPr lang="en-GB" sz="1800" b="0" i="0" kern="1200" dirty="0" err="1" smtClean="0">
                          <a:solidFill>
                            <a:schemeClr val="dk1"/>
                          </a:solidFill>
                          <a:effectLst/>
                          <a:latin typeface="+mn-lt"/>
                          <a:ea typeface="+mn-ea"/>
                          <a:cs typeface="+mn-cs"/>
                        </a:rPr>
                        <a:t>close</a:t>
                      </a:r>
                      <a:endParaRPr lang="en-GB" dirty="0"/>
                    </a:p>
                  </a:txBody>
                  <a:tcPr/>
                </a:tc>
                <a:tc>
                  <a:txBody>
                    <a:bodyPr/>
                    <a:lstStyle/>
                    <a:p>
                      <a:r>
                        <a:rPr lang="en-US" sz="1400" dirty="0" smtClean="0"/>
                        <a:t>The closing price of S&amp;P on a given date like at 11:59pm</a:t>
                      </a:r>
                      <a:endParaRPr lang="en-GB" sz="1400" dirty="0"/>
                    </a:p>
                  </a:txBody>
                  <a:tcPr/>
                </a:tc>
                <a:extLst>
                  <a:ext uri="{0D108BD9-81ED-4DB2-BD59-A6C34878D82A}">
                    <a16:rowId xmlns:a16="http://schemas.microsoft.com/office/drawing/2014/main" val="2631430878"/>
                  </a:ext>
                </a:extLst>
              </a:tr>
            </a:tbl>
          </a:graphicData>
        </a:graphic>
      </p:graphicFrame>
    </p:spTree>
    <p:extLst>
      <p:ext uri="{BB962C8B-B14F-4D97-AF65-F5344CB8AC3E}">
        <p14:creationId xmlns:p14="http://schemas.microsoft.com/office/powerpoint/2010/main" val="372158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698895895"/>
              </p:ext>
            </p:extLst>
          </p:nvPr>
        </p:nvGraphicFramePr>
        <p:xfrm>
          <a:off x="895350" y="78509"/>
          <a:ext cx="9155112" cy="6761018"/>
        </p:xfrm>
        <a:graphic>
          <a:graphicData uri="http://schemas.openxmlformats.org/drawingml/2006/table">
            <a:tbl>
              <a:tblPr firstRow="1" bandRow="1">
                <a:tableStyleId>{7DF18680-E054-41AD-8BC1-D1AEF772440D}</a:tableStyleId>
              </a:tblPr>
              <a:tblGrid>
                <a:gridCol w="1155123">
                  <a:extLst>
                    <a:ext uri="{9D8B030D-6E8A-4147-A177-3AD203B41FA5}">
                      <a16:colId xmlns:a16="http://schemas.microsoft.com/office/drawing/2014/main" val="3896262453"/>
                    </a:ext>
                  </a:extLst>
                </a:gridCol>
                <a:gridCol w="1588654">
                  <a:extLst>
                    <a:ext uri="{9D8B030D-6E8A-4147-A177-3AD203B41FA5}">
                      <a16:colId xmlns:a16="http://schemas.microsoft.com/office/drawing/2014/main" val="3114723280"/>
                    </a:ext>
                  </a:extLst>
                </a:gridCol>
                <a:gridCol w="6411335">
                  <a:extLst>
                    <a:ext uri="{9D8B030D-6E8A-4147-A177-3AD203B41FA5}">
                      <a16:colId xmlns:a16="http://schemas.microsoft.com/office/drawing/2014/main" val="433791291"/>
                    </a:ext>
                  </a:extLst>
                </a:gridCol>
              </a:tblGrid>
              <a:tr h="532630">
                <a:tc>
                  <a:txBody>
                    <a:bodyPr/>
                    <a:lstStyle/>
                    <a:p>
                      <a:r>
                        <a:rPr lang="en-US" dirty="0" smtClean="0"/>
                        <a:t>11</a:t>
                      </a:r>
                      <a:endParaRPr lang="en-GB" dirty="0"/>
                    </a:p>
                  </a:txBody>
                  <a:tcPr/>
                </a:tc>
                <a:tc>
                  <a:txBody>
                    <a:bodyPr/>
                    <a:lstStyle/>
                    <a:p>
                      <a:r>
                        <a:rPr lang="en-GB" sz="1800" b="0" i="0" kern="1200" dirty="0" smtClean="0">
                          <a:solidFill>
                            <a:schemeClr val="lt1"/>
                          </a:solidFill>
                          <a:effectLst/>
                          <a:latin typeface="+mn-lt"/>
                          <a:ea typeface="+mn-ea"/>
                          <a:cs typeface="+mn-cs"/>
                        </a:rPr>
                        <a:t>SP</a:t>
                      </a:r>
                      <a:r>
                        <a:rPr lang="en-GB" sz="1800" b="0" i="1" kern="1200" dirty="0" smtClean="0">
                          <a:solidFill>
                            <a:schemeClr val="lt1"/>
                          </a:solidFill>
                          <a:effectLst/>
                          <a:latin typeface="+mn-lt"/>
                          <a:ea typeface="+mn-ea"/>
                          <a:cs typeface="+mn-cs"/>
                        </a:rPr>
                        <a:t>Ajclose</a:t>
                      </a:r>
                      <a:endParaRPr lang="en-GB" dirty="0"/>
                    </a:p>
                  </a:txBody>
                  <a:tcPr/>
                </a:tc>
                <a:tc>
                  <a:txBody>
                    <a:bodyPr/>
                    <a:lstStyle/>
                    <a:p>
                      <a:r>
                        <a:rPr lang="en-US" sz="1400" b="0" dirty="0" smtClean="0"/>
                        <a:t>This is the Standard and poor index of </a:t>
                      </a:r>
                      <a:r>
                        <a:rPr lang="en-US" sz="1400" b="0" dirty="0" err="1" smtClean="0"/>
                        <a:t>Ajusted</a:t>
                      </a:r>
                      <a:r>
                        <a:rPr lang="en-US" sz="1400" b="0" dirty="0" smtClean="0"/>
                        <a:t> close price .</a:t>
                      </a:r>
                      <a:endParaRPr lang="en-GB" sz="1400" b="0" dirty="0"/>
                    </a:p>
                  </a:txBody>
                  <a:tcPr/>
                </a:tc>
                <a:extLst>
                  <a:ext uri="{0D108BD9-81ED-4DB2-BD59-A6C34878D82A}">
                    <a16:rowId xmlns:a16="http://schemas.microsoft.com/office/drawing/2014/main" val="3144928697"/>
                  </a:ext>
                </a:extLst>
              </a:tr>
              <a:tr h="532630">
                <a:tc>
                  <a:txBody>
                    <a:bodyPr/>
                    <a:lstStyle/>
                    <a:p>
                      <a:r>
                        <a:rPr lang="en-US" dirty="0" smtClean="0"/>
                        <a:t>12</a:t>
                      </a:r>
                      <a:endParaRPr lang="en-GB" dirty="0"/>
                    </a:p>
                  </a:txBody>
                  <a:tcPr/>
                </a:tc>
                <a:tc>
                  <a:txBody>
                    <a:bodyPr/>
                    <a:lstStyle/>
                    <a:p>
                      <a:r>
                        <a:rPr lang="en-GB" sz="1800" b="0" i="1" kern="1200" dirty="0" smtClean="0">
                          <a:solidFill>
                            <a:schemeClr val="dk1"/>
                          </a:solidFill>
                          <a:effectLst/>
                          <a:latin typeface="+mn-lt"/>
                          <a:ea typeface="+mn-ea"/>
                          <a:cs typeface="+mn-cs"/>
                        </a:rPr>
                        <a:t>SP</a:t>
                      </a:r>
                      <a:r>
                        <a:rPr lang="en-GB" sz="1800" b="0" i="0" kern="1200" dirty="0" smtClean="0">
                          <a:solidFill>
                            <a:schemeClr val="dk1"/>
                          </a:solidFill>
                          <a:effectLst/>
                          <a:latin typeface="+mn-lt"/>
                          <a:ea typeface="+mn-ea"/>
                          <a:cs typeface="+mn-cs"/>
                        </a:rPr>
                        <a:t>volume</a:t>
                      </a:r>
                      <a:endParaRPr lang="en-GB" dirty="0"/>
                    </a:p>
                  </a:txBody>
                  <a:tcPr/>
                </a:tc>
                <a:tc>
                  <a:txBody>
                    <a:bodyPr/>
                    <a:lstStyle/>
                    <a:p>
                      <a:r>
                        <a:rPr lang="en-US" sz="1400" dirty="0" smtClean="0"/>
                        <a:t>S&amp;P</a:t>
                      </a:r>
                      <a:r>
                        <a:rPr lang="en-US" sz="1400" baseline="0" dirty="0" smtClean="0"/>
                        <a:t> index and volume </a:t>
                      </a:r>
                      <a:r>
                        <a:rPr lang="en-GB" sz="1400" b="0" i="0" kern="1200" dirty="0" smtClean="0">
                          <a:solidFill>
                            <a:schemeClr val="dk1"/>
                          </a:solidFill>
                          <a:effectLst/>
                          <a:latin typeface="+mn-lt"/>
                          <a:ea typeface="+mn-ea"/>
                          <a:cs typeface="+mn-cs"/>
                        </a:rPr>
                        <a:t>represents the amount of contracts that were traded in a given period</a:t>
                      </a:r>
                      <a:endParaRPr lang="en-GB" sz="1400" dirty="0"/>
                    </a:p>
                  </a:txBody>
                  <a:tcPr/>
                </a:tc>
                <a:extLst>
                  <a:ext uri="{0D108BD9-81ED-4DB2-BD59-A6C34878D82A}">
                    <a16:rowId xmlns:a16="http://schemas.microsoft.com/office/drawing/2014/main" val="1748165668"/>
                  </a:ext>
                </a:extLst>
              </a:tr>
              <a:tr h="1174032">
                <a:tc>
                  <a:txBody>
                    <a:bodyPr/>
                    <a:lstStyle/>
                    <a:p>
                      <a:r>
                        <a:rPr lang="en-US" dirty="0" smtClean="0"/>
                        <a:t>13</a:t>
                      </a:r>
                      <a:endParaRPr lang="en-GB" dirty="0"/>
                    </a:p>
                  </a:txBody>
                  <a:tcPr/>
                </a:tc>
                <a:tc>
                  <a:txBody>
                    <a:bodyPr/>
                    <a:lstStyle/>
                    <a:p>
                      <a:r>
                        <a:rPr lang="en-GB" sz="1800" b="0" i="0" kern="1200" dirty="0" smtClean="0">
                          <a:solidFill>
                            <a:schemeClr val="dk1"/>
                          </a:solidFill>
                          <a:effectLst/>
                          <a:latin typeface="+mn-lt"/>
                          <a:ea typeface="+mn-ea"/>
                          <a:cs typeface="+mn-cs"/>
                        </a:rPr>
                        <a:t>DJ</a:t>
                      </a:r>
                      <a:r>
                        <a:rPr lang="en-GB" sz="1800" b="0" i="1" kern="1200" dirty="0" smtClean="0">
                          <a:solidFill>
                            <a:schemeClr val="dk1"/>
                          </a:solidFill>
                          <a:effectLst/>
                          <a:latin typeface="+mn-lt"/>
                          <a:ea typeface="+mn-ea"/>
                          <a:cs typeface="+mn-cs"/>
                        </a:rPr>
                        <a:t>open</a:t>
                      </a:r>
                      <a:endParaRPr lang="en-GB" dirty="0"/>
                    </a:p>
                  </a:txBody>
                  <a:tcPr/>
                </a:tc>
                <a:tc>
                  <a:txBody>
                    <a:bodyPr/>
                    <a:lstStyle/>
                    <a:p>
                      <a:r>
                        <a:rPr lang="en-GB" sz="1400" b="0" i="0" kern="1200" dirty="0" smtClean="0">
                          <a:solidFill>
                            <a:schemeClr val="dk1"/>
                          </a:solidFill>
                          <a:effectLst/>
                          <a:latin typeface="+mn-lt"/>
                          <a:ea typeface="+mn-ea"/>
                          <a:cs typeface="+mn-cs"/>
                        </a:rPr>
                        <a:t>Created to measure the movements of the leading companies in the United States engaged in industrial activities. It uses the price-weighted index, meaning that stocks with a higher share price carry a greater weight in the index than stocks with a low share price. It is the opening one.</a:t>
                      </a:r>
                      <a:endParaRPr lang="en-GB" sz="1400" b="0" dirty="0"/>
                    </a:p>
                  </a:txBody>
                  <a:tcPr/>
                </a:tc>
                <a:extLst>
                  <a:ext uri="{0D108BD9-81ED-4DB2-BD59-A6C34878D82A}">
                    <a16:rowId xmlns:a16="http://schemas.microsoft.com/office/drawing/2014/main" val="3455976713"/>
                  </a:ext>
                </a:extLst>
              </a:tr>
              <a:tr h="532630">
                <a:tc>
                  <a:txBody>
                    <a:bodyPr/>
                    <a:lstStyle/>
                    <a:p>
                      <a:r>
                        <a:rPr lang="en-US" dirty="0" smtClean="0"/>
                        <a:t>14</a:t>
                      </a:r>
                      <a:endParaRPr lang="en-GB" dirty="0"/>
                    </a:p>
                  </a:txBody>
                  <a:tcPr/>
                </a:tc>
                <a:tc>
                  <a:txBody>
                    <a:bodyPr/>
                    <a:lstStyle/>
                    <a:p>
                      <a:r>
                        <a:rPr lang="en-GB" sz="1800" b="0" i="1" kern="1200" dirty="0" smtClean="0">
                          <a:solidFill>
                            <a:schemeClr val="dk1"/>
                          </a:solidFill>
                          <a:effectLst/>
                          <a:latin typeface="+mn-lt"/>
                          <a:ea typeface="+mn-ea"/>
                          <a:cs typeface="+mn-cs"/>
                        </a:rPr>
                        <a:t>DJ</a:t>
                      </a:r>
                      <a:r>
                        <a:rPr lang="en-GB" sz="1800" b="0" i="0" kern="1200" dirty="0" smtClean="0">
                          <a:solidFill>
                            <a:schemeClr val="dk1"/>
                          </a:solidFill>
                          <a:effectLst/>
                          <a:latin typeface="+mn-lt"/>
                          <a:ea typeface="+mn-ea"/>
                          <a:cs typeface="+mn-cs"/>
                        </a:rPr>
                        <a:t>high</a:t>
                      </a:r>
                      <a:endParaRPr lang="en-GB" dirty="0"/>
                    </a:p>
                  </a:txBody>
                  <a:tcPr/>
                </a:tc>
                <a:tc>
                  <a:txBody>
                    <a:bodyPr/>
                    <a:lstStyle/>
                    <a:p>
                      <a:r>
                        <a:rPr lang="en-US" sz="1400" dirty="0" smtClean="0"/>
                        <a:t>It is the highest value of DJ on the given date.</a:t>
                      </a:r>
                      <a:endParaRPr lang="en-GB" sz="1400" dirty="0"/>
                    </a:p>
                  </a:txBody>
                  <a:tcPr/>
                </a:tc>
                <a:extLst>
                  <a:ext uri="{0D108BD9-81ED-4DB2-BD59-A6C34878D82A}">
                    <a16:rowId xmlns:a16="http://schemas.microsoft.com/office/drawing/2014/main" val="2675914208"/>
                  </a:ext>
                </a:extLst>
              </a:tr>
              <a:tr h="587016">
                <a:tc>
                  <a:txBody>
                    <a:bodyPr/>
                    <a:lstStyle/>
                    <a:p>
                      <a:r>
                        <a:rPr lang="en-US" dirty="0" smtClean="0"/>
                        <a:t>15</a:t>
                      </a:r>
                      <a:endParaRPr lang="en-GB" dirty="0"/>
                    </a:p>
                  </a:txBody>
                  <a:tcPr/>
                </a:tc>
                <a:tc>
                  <a:txBody>
                    <a:bodyPr/>
                    <a:lstStyle/>
                    <a:p>
                      <a:r>
                        <a:rPr lang="en-GB" sz="1800" b="0" i="0" kern="1200" dirty="0" smtClean="0">
                          <a:solidFill>
                            <a:schemeClr val="dk1"/>
                          </a:solidFill>
                          <a:effectLst/>
                          <a:latin typeface="+mn-lt"/>
                          <a:ea typeface="+mn-ea"/>
                          <a:cs typeface="+mn-cs"/>
                        </a:rPr>
                        <a:t>DJ</a:t>
                      </a:r>
                      <a:r>
                        <a:rPr lang="en-GB" sz="1800" b="0" i="1" kern="1200" dirty="0" smtClean="0">
                          <a:solidFill>
                            <a:schemeClr val="dk1"/>
                          </a:solidFill>
                          <a:effectLst/>
                          <a:latin typeface="+mn-lt"/>
                          <a:ea typeface="+mn-ea"/>
                          <a:cs typeface="+mn-cs"/>
                        </a:rPr>
                        <a:t>low</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It is the lowest value of DJ on the given date.</a:t>
                      </a:r>
                      <a:endParaRPr lang="en-GB" sz="1400" dirty="0" smtClean="0"/>
                    </a:p>
                    <a:p>
                      <a:endParaRPr lang="en-GB" dirty="0"/>
                    </a:p>
                  </a:txBody>
                  <a:tcPr/>
                </a:tc>
                <a:extLst>
                  <a:ext uri="{0D108BD9-81ED-4DB2-BD59-A6C34878D82A}">
                    <a16:rowId xmlns:a16="http://schemas.microsoft.com/office/drawing/2014/main" val="1236780882"/>
                  </a:ext>
                </a:extLst>
              </a:tr>
              <a:tr h="587016">
                <a:tc>
                  <a:txBody>
                    <a:bodyPr/>
                    <a:lstStyle/>
                    <a:p>
                      <a:r>
                        <a:rPr lang="en-US" dirty="0" smtClean="0"/>
                        <a:t>16</a:t>
                      </a:r>
                      <a:endParaRPr lang="en-GB" dirty="0"/>
                    </a:p>
                  </a:txBody>
                  <a:tcPr/>
                </a:tc>
                <a:tc>
                  <a:txBody>
                    <a:bodyPr/>
                    <a:lstStyle/>
                    <a:p>
                      <a:r>
                        <a:rPr lang="en-GB" sz="1800" b="0" i="1" kern="1200" dirty="0" err="1" smtClean="0">
                          <a:solidFill>
                            <a:schemeClr val="dk1"/>
                          </a:solidFill>
                          <a:effectLst/>
                          <a:latin typeface="+mn-lt"/>
                          <a:ea typeface="+mn-ea"/>
                          <a:cs typeface="+mn-cs"/>
                        </a:rPr>
                        <a:t>DJ</a:t>
                      </a:r>
                      <a:r>
                        <a:rPr lang="en-GB" sz="1800" b="0" i="0" kern="1200" dirty="0" err="1" smtClean="0">
                          <a:solidFill>
                            <a:schemeClr val="dk1"/>
                          </a:solidFill>
                          <a:effectLst/>
                          <a:latin typeface="+mn-lt"/>
                          <a:ea typeface="+mn-ea"/>
                          <a:cs typeface="+mn-cs"/>
                        </a:rPr>
                        <a:t>close</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It is the closing value of DJ on the given date.</a:t>
                      </a:r>
                      <a:endParaRPr lang="en-GB" sz="1400" dirty="0" smtClean="0"/>
                    </a:p>
                    <a:p>
                      <a:endParaRPr lang="en-GB" dirty="0"/>
                    </a:p>
                  </a:txBody>
                  <a:tcPr/>
                </a:tc>
                <a:extLst>
                  <a:ext uri="{0D108BD9-81ED-4DB2-BD59-A6C34878D82A}">
                    <a16:rowId xmlns:a16="http://schemas.microsoft.com/office/drawing/2014/main" val="3057214025"/>
                  </a:ext>
                </a:extLst>
              </a:tr>
              <a:tr h="532630">
                <a:tc>
                  <a:txBody>
                    <a:bodyPr/>
                    <a:lstStyle/>
                    <a:p>
                      <a:r>
                        <a:rPr lang="en-US" dirty="0" smtClean="0"/>
                        <a:t>17</a:t>
                      </a:r>
                      <a:endParaRPr lang="en-GB" dirty="0"/>
                    </a:p>
                  </a:txBody>
                  <a:tcPr/>
                </a:tc>
                <a:tc>
                  <a:txBody>
                    <a:bodyPr/>
                    <a:lstStyle/>
                    <a:p>
                      <a:r>
                        <a:rPr lang="en-GB" sz="1800" b="0" i="0" kern="1200" dirty="0" err="1" smtClean="0">
                          <a:solidFill>
                            <a:schemeClr val="dk1"/>
                          </a:solidFill>
                          <a:effectLst/>
                          <a:latin typeface="+mn-lt"/>
                          <a:ea typeface="+mn-ea"/>
                          <a:cs typeface="+mn-cs"/>
                        </a:rPr>
                        <a:t>DJ</a:t>
                      </a:r>
                      <a:r>
                        <a:rPr lang="en-GB" sz="1800" b="0" i="1" kern="1200" dirty="0" err="1" smtClean="0">
                          <a:solidFill>
                            <a:schemeClr val="dk1"/>
                          </a:solidFill>
                          <a:effectLst/>
                          <a:latin typeface="+mn-lt"/>
                          <a:ea typeface="+mn-ea"/>
                          <a:cs typeface="+mn-cs"/>
                        </a:rPr>
                        <a:t>Ajclose</a:t>
                      </a:r>
                      <a:endParaRPr lang="en-GB" dirty="0"/>
                    </a:p>
                  </a:txBody>
                  <a:tcPr/>
                </a:tc>
                <a:tc>
                  <a:txBody>
                    <a:bodyPr/>
                    <a:lstStyle/>
                    <a:p>
                      <a:r>
                        <a:rPr lang="en-US" sz="1400" dirty="0" smtClean="0"/>
                        <a:t>Dow jones index with adjusted Closing prices</a:t>
                      </a:r>
                      <a:endParaRPr lang="en-GB" sz="1400" dirty="0"/>
                    </a:p>
                  </a:txBody>
                  <a:tcPr/>
                </a:tc>
                <a:extLst>
                  <a:ext uri="{0D108BD9-81ED-4DB2-BD59-A6C34878D82A}">
                    <a16:rowId xmlns:a16="http://schemas.microsoft.com/office/drawing/2014/main" val="2013725484"/>
                  </a:ext>
                </a:extLst>
              </a:tr>
              <a:tr h="803286">
                <a:tc>
                  <a:txBody>
                    <a:bodyPr/>
                    <a:lstStyle/>
                    <a:p>
                      <a:r>
                        <a:rPr lang="en-US" dirty="0" smtClean="0"/>
                        <a:t>18</a:t>
                      </a:r>
                      <a:endParaRPr lang="en-GB" dirty="0"/>
                    </a:p>
                  </a:txBody>
                  <a:tcPr/>
                </a:tc>
                <a:tc>
                  <a:txBody>
                    <a:bodyPr/>
                    <a:lstStyle/>
                    <a:p>
                      <a:r>
                        <a:rPr lang="en-GB" sz="1800" b="0" i="1" kern="1200" dirty="0" err="1" smtClean="0">
                          <a:solidFill>
                            <a:schemeClr val="dk1"/>
                          </a:solidFill>
                          <a:effectLst/>
                          <a:latin typeface="+mn-lt"/>
                          <a:ea typeface="+mn-ea"/>
                          <a:cs typeface="+mn-cs"/>
                        </a:rPr>
                        <a:t>DJ</a:t>
                      </a:r>
                      <a:r>
                        <a:rPr lang="en-GB" sz="1800" b="0" i="0" kern="1200" dirty="0" err="1" smtClean="0">
                          <a:solidFill>
                            <a:schemeClr val="dk1"/>
                          </a:solidFill>
                          <a:effectLst/>
                          <a:latin typeface="+mn-lt"/>
                          <a:ea typeface="+mn-ea"/>
                          <a:cs typeface="+mn-cs"/>
                        </a:rPr>
                        <a:t>volume</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DJ</a:t>
                      </a:r>
                      <a:r>
                        <a:rPr lang="en-US" sz="1400" baseline="0" dirty="0" smtClean="0"/>
                        <a:t> index and volume </a:t>
                      </a:r>
                      <a:r>
                        <a:rPr lang="en-GB" sz="1400" b="0" i="0" kern="1200" dirty="0" smtClean="0">
                          <a:solidFill>
                            <a:schemeClr val="dk1"/>
                          </a:solidFill>
                          <a:effectLst/>
                          <a:latin typeface="+mn-lt"/>
                          <a:ea typeface="+mn-ea"/>
                          <a:cs typeface="+mn-cs"/>
                        </a:rPr>
                        <a:t>represents the amount of contracts that were traded in a given period</a:t>
                      </a:r>
                      <a:endParaRPr lang="en-GB" sz="1400" dirty="0" smtClean="0"/>
                    </a:p>
                    <a:p>
                      <a:endParaRPr lang="en-GB" dirty="0"/>
                    </a:p>
                  </a:txBody>
                  <a:tcPr/>
                </a:tc>
                <a:extLst>
                  <a:ext uri="{0D108BD9-81ED-4DB2-BD59-A6C34878D82A}">
                    <a16:rowId xmlns:a16="http://schemas.microsoft.com/office/drawing/2014/main" val="4223088889"/>
                  </a:ext>
                </a:extLst>
              </a:tr>
              <a:tr h="946518">
                <a:tc>
                  <a:txBody>
                    <a:bodyPr/>
                    <a:lstStyle/>
                    <a:p>
                      <a:r>
                        <a:rPr lang="en-US" dirty="0" smtClean="0"/>
                        <a:t>19</a:t>
                      </a:r>
                      <a:endParaRPr lang="en-GB" dirty="0"/>
                    </a:p>
                  </a:txBody>
                  <a:tcPr/>
                </a:tc>
                <a:tc>
                  <a:txBody>
                    <a:bodyPr/>
                    <a:lstStyle/>
                    <a:p>
                      <a:r>
                        <a:rPr lang="en-GB" sz="1800" b="0" i="0" kern="1200" dirty="0" err="1" smtClean="0">
                          <a:solidFill>
                            <a:schemeClr val="dk1"/>
                          </a:solidFill>
                          <a:effectLst/>
                          <a:latin typeface="+mn-lt"/>
                          <a:ea typeface="+mn-ea"/>
                          <a:cs typeface="+mn-cs"/>
                        </a:rPr>
                        <a:t>EG</a:t>
                      </a:r>
                      <a:r>
                        <a:rPr lang="en-GB" sz="1800" b="0" i="1" kern="1200" dirty="0" err="1" smtClean="0">
                          <a:solidFill>
                            <a:schemeClr val="dk1"/>
                          </a:solidFill>
                          <a:effectLst/>
                          <a:latin typeface="+mn-lt"/>
                          <a:ea typeface="+mn-ea"/>
                          <a:cs typeface="+mn-cs"/>
                        </a:rPr>
                        <a:t>open</a:t>
                      </a:r>
                      <a:endParaRPr lang="en-GB" dirty="0"/>
                    </a:p>
                  </a:txBody>
                  <a:tcPr/>
                </a:tc>
                <a:tc>
                  <a:txBody>
                    <a:bodyPr/>
                    <a:lstStyle/>
                    <a:p>
                      <a:r>
                        <a:rPr lang="en-GB" sz="1400" b="0" i="0" kern="1200" dirty="0" smtClean="0">
                          <a:solidFill>
                            <a:schemeClr val="dk1"/>
                          </a:solidFill>
                          <a:effectLst/>
                          <a:latin typeface="+mn-lt"/>
                          <a:ea typeface="+mn-ea"/>
                          <a:cs typeface="+mn-cs"/>
                        </a:rPr>
                        <a:t>Eldorado Gold Corp is a Canada-based gold and base metals producer with mining, development and exploration operations in Turkey, Canada, Greece, Romania, and </a:t>
                      </a:r>
                      <a:r>
                        <a:rPr lang="en-GB" sz="1400" b="0" i="0" kern="1200" dirty="0" err="1" smtClean="0">
                          <a:solidFill>
                            <a:schemeClr val="dk1"/>
                          </a:solidFill>
                          <a:effectLst/>
                          <a:latin typeface="+mn-lt"/>
                          <a:ea typeface="+mn-ea"/>
                          <a:cs typeface="+mn-cs"/>
                        </a:rPr>
                        <a:t>Brazil.It</a:t>
                      </a:r>
                      <a:r>
                        <a:rPr lang="en-GB" sz="1400" b="0" i="0" kern="1200" dirty="0" smtClean="0">
                          <a:solidFill>
                            <a:schemeClr val="dk1"/>
                          </a:solidFill>
                          <a:effectLst/>
                          <a:latin typeface="+mn-lt"/>
                          <a:ea typeface="+mn-ea"/>
                          <a:cs typeface="+mn-cs"/>
                        </a:rPr>
                        <a:t> is the open price on</a:t>
                      </a:r>
                      <a:r>
                        <a:rPr lang="en-GB" sz="1400" b="0" i="0" kern="1200" baseline="0" dirty="0" smtClean="0">
                          <a:solidFill>
                            <a:schemeClr val="dk1"/>
                          </a:solidFill>
                          <a:effectLst/>
                          <a:latin typeface="+mn-lt"/>
                          <a:ea typeface="+mn-ea"/>
                          <a:cs typeface="+mn-cs"/>
                        </a:rPr>
                        <a:t> that date.</a:t>
                      </a:r>
                      <a:endParaRPr lang="en-GB" b="0" dirty="0"/>
                    </a:p>
                  </a:txBody>
                  <a:tcPr/>
                </a:tc>
                <a:extLst>
                  <a:ext uri="{0D108BD9-81ED-4DB2-BD59-A6C34878D82A}">
                    <a16:rowId xmlns:a16="http://schemas.microsoft.com/office/drawing/2014/main" val="3519099976"/>
                  </a:ext>
                </a:extLst>
              </a:tr>
              <a:tr h="532630">
                <a:tc>
                  <a:txBody>
                    <a:bodyPr/>
                    <a:lstStyle/>
                    <a:p>
                      <a:r>
                        <a:rPr lang="en-US" dirty="0" smtClean="0"/>
                        <a:t>20</a:t>
                      </a:r>
                      <a:endParaRPr lang="en-GB" dirty="0"/>
                    </a:p>
                  </a:txBody>
                  <a:tcPr/>
                </a:tc>
                <a:tc>
                  <a:txBody>
                    <a:bodyPr/>
                    <a:lstStyle/>
                    <a:p>
                      <a:r>
                        <a:rPr lang="en-GB" sz="1800" b="0" i="1" kern="1200" dirty="0" err="1" smtClean="0">
                          <a:solidFill>
                            <a:schemeClr val="dk1"/>
                          </a:solidFill>
                          <a:effectLst/>
                          <a:latin typeface="+mn-lt"/>
                          <a:ea typeface="+mn-ea"/>
                          <a:cs typeface="+mn-cs"/>
                        </a:rPr>
                        <a:t>EG</a:t>
                      </a:r>
                      <a:r>
                        <a:rPr lang="en-GB" sz="1800" b="0" i="0" kern="1200" dirty="0" err="1" smtClean="0">
                          <a:solidFill>
                            <a:schemeClr val="dk1"/>
                          </a:solidFill>
                          <a:effectLst/>
                          <a:latin typeface="+mn-lt"/>
                          <a:ea typeface="+mn-ea"/>
                          <a:cs typeface="+mn-cs"/>
                        </a:rPr>
                        <a:t>high</a:t>
                      </a:r>
                      <a:endParaRPr lang="en-GB" dirty="0"/>
                    </a:p>
                  </a:txBody>
                  <a:tcPr/>
                </a:tc>
                <a:tc>
                  <a:txBody>
                    <a:bodyPr/>
                    <a:lstStyle/>
                    <a:p>
                      <a:r>
                        <a:rPr lang="en-US" sz="1400" b="0" dirty="0" smtClean="0"/>
                        <a:t>It is the highest price of EG on</a:t>
                      </a:r>
                      <a:r>
                        <a:rPr lang="en-US" sz="1400" b="0" baseline="0" dirty="0" smtClean="0"/>
                        <a:t> the given date</a:t>
                      </a:r>
                      <a:endParaRPr lang="en-GB" sz="1400" b="0" dirty="0"/>
                    </a:p>
                  </a:txBody>
                  <a:tcPr/>
                </a:tc>
                <a:extLst>
                  <a:ext uri="{0D108BD9-81ED-4DB2-BD59-A6C34878D82A}">
                    <a16:rowId xmlns:a16="http://schemas.microsoft.com/office/drawing/2014/main" val="1276969301"/>
                  </a:ext>
                </a:extLst>
              </a:tr>
            </a:tbl>
          </a:graphicData>
        </a:graphic>
      </p:graphicFrame>
    </p:spTree>
    <p:extLst>
      <p:ext uri="{BB962C8B-B14F-4D97-AF65-F5344CB8AC3E}">
        <p14:creationId xmlns:p14="http://schemas.microsoft.com/office/powerpoint/2010/main" val="279747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20160771"/>
              </p:ext>
            </p:extLst>
          </p:nvPr>
        </p:nvGraphicFramePr>
        <p:xfrm>
          <a:off x="1103313" y="268288"/>
          <a:ext cx="9380538" cy="6710792"/>
        </p:xfrm>
        <a:graphic>
          <a:graphicData uri="http://schemas.openxmlformats.org/drawingml/2006/table">
            <a:tbl>
              <a:tblPr firstRow="1" bandRow="1">
                <a:tableStyleId>{7DF18680-E054-41AD-8BC1-D1AEF772440D}</a:tableStyleId>
              </a:tblPr>
              <a:tblGrid>
                <a:gridCol w="1067232">
                  <a:extLst>
                    <a:ext uri="{9D8B030D-6E8A-4147-A177-3AD203B41FA5}">
                      <a16:colId xmlns:a16="http://schemas.microsoft.com/office/drawing/2014/main" val="211069956"/>
                    </a:ext>
                  </a:extLst>
                </a:gridCol>
                <a:gridCol w="1838037">
                  <a:extLst>
                    <a:ext uri="{9D8B030D-6E8A-4147-A177-3AD203B41FA5}">
                      <a16:colId xmlns:a16="http://schemas.microsoft.com/office/drawing/2014/main" val="3441146557"/>
                    </a:ext>
                  </a:extLst>
                </a:gridCol>
                <a:gridCol w="6475269">
                  <a:extLst>
                    <a:ext uri="{9D8B030D-6E8A-4147-A177-3AD203B41FA5}">
                      <a16:colId xmlns:a16="http://schemas.microsoft.com/office/drawing/2014/main" val="3089030641"/>
                    </a:ext>
                  </a:extLst>
                </a:gridCol>
              </a:tblGrid>
              <a:tr h="648349">
                <a:tc>
                  <a:txBody>
                    <a:bodyPr/>
                    <a:lstStyle/>
                    <a:p>
                      <a:r>
                        <a:rPr lang="en-US" dirty="0" smtClean="0"/>
                        <a:t>21</a:t>
                      </a:r>
                      <a:endParaRPr lang="en-GB" b="0" dirty="0"/>
                    </a:p>
                  </a:txBody>
                  <a:tcPr/>
                </a:tc>
                <a:tc>
                  <a:txBody>
                    <a:bodyPr/>
                    <a:lstStyle/>
                    <a:p>
                      <a:r>
                        <a:rPr lang="en-GB" sz="1800" b="0" kern="1200" dirty="0" err="1" smtClean="0">
                          <a:effectLst/>
                        </a:rPr>
                        <a:t>EGlow</a:t>
                      </a:r>
                      <a:endParaRPr lang="en-GB" b="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dirty="0" smtClean="0"/>
                        <a:t>It is the lowest price of EG on</a:t>
                      </a:r>
                      <a:r>
                        <a:rPr lang="en-US" sz="1400" b="0" baseline="0" dirty="0" smtClean="0"/>
                        <a:t> the given date</a:t>
                      </a:r>
                      <a:endParaRPr lang="en-GB" sz="1400" b="0" dirty="0" smtClean="0"/>
                    </a:p>
                    <a:p>
                      <a:endParaRPr lang="en-GB" dirty="0"/>
                    </a:p>
                  </a:txBody>
                  <a:tcPr/>
                </a:tc>
                <a:extLst>
                  <a:ext uri="{0D108BD9-81ED-4DB2-BD59-A6C34878D82A}">
                    <a16:rowId xmlns:a16="http://schemas.microsoft.com/office/drawing/2014/main" val="312053467"/>
                  </a:ext>
                </a:extLst>
              </a:tr>
              <a:tr h="648349">
                <a:tc>
                  <a:txBody>
                    <a:bodyPr/>
                    <a:lstStyle/>
                    <a:p>
                      <a:r>
                        <a:rPr lang="en-US" dirty="0" smtClean="0"/>
                        <a:t>22</a:t>
                      </a:r>
                      <a:endParaRPr lang="en-GB" dirty="0"/>
                    </a:p>
                  </a:txBody>
                  <a:tcPr/>
                </a:tc>
                <a:tc>
                  <a:txBody>
                    <a:bodyPr/>
                    <a:lstStyle/>
                    <a:p>
                      <a:r>
                        <a:rPr lang="en-GB" sz="1800" b="0" i="1" kern="1200" dirty="0" err="1" smtClean="0">
                          <a:solidFill>
                            <a:schemeClr val="dk1"/>
                          </a:solidFill>
                          <a:effectLst/>
                          <a:latin typeface="+mn-lt"/>
                          <a:ea typeface="+mn-ea"/>
                          <a:cs typeface="+mn-cs"/>
                        </a:rPr>
                        <a:t>EG</a:t>
                      </a:r>
                      <a:r>
                        <a:rPr lang="en-GB" sz="1800" b="0" i="0" kern="1200" dirty="0" err="1" smtClean="0">
                          <a:solidFill>
                            <a:schemeClr val="dk1"/>
                          </a:solidFill>
                          <a:effectLst/>
                          <a:latin typeface="+mn-lt"/>
                          <a:ea typeface="+mn-ea"/>
                          <a:cs typeface="+mn-cs"/>
                        </a:rPr>
                        <a:t>close</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dirty="0" smtClean="0"/>
                        <a:t>It is the lowest price of EG on</a:t>
                      </a:r>
                      <a:r>
                        <a:rPr lang="en-US" sz="1400" b="0" baseline="0" dirty="0" smtClean="0"/>
                        <a:t> the given date</a:t>
                      </a:r>
                      <a:endParaRPr lang="en-GB" sz="1400" b="0" dirty="0" smtClean="0"/>
                    </a:p>
                    <a:p>
                      <a:endParaRPr lang="en-GB" dirty="0"/>
                    </a:p>
                  </a:txBody>
                  <a:tcPr/>
                </a:tc>
                <a:extLst>
                  <a:ext uri="{0D108BD9-81ED-4DB2-BD59-A6C34878D82A}">
                    <a16:rowId xmlns:a16="http://schemas.microsoft.com/office/drawing/2014/main" val="2564805138"/>
                  </a:ext>
                </a:extLst>
              </a:tr>
              <a:tr h="648349">
                <a:tc>
                  <a:txBody>
                    <a:bodyPr/>
                    <a:lstStyle/>
                    <a:p>
                      <a:r>
                        <a:rPr lang="en-US" dirty="0" smtClean="0"/>
                        <a:t>23</a:t>
                      </a:r>
                      <a:endParaRPr lang="en-GB" dirty="0"/>
                    </a:p>
                  </a:txBody>
                  <a:tcPr/>
                </a:tc>
                <a:tc>
                  <a:txBody>
                    <a:bodyPr/>
                    <a:lstStyle/>
                    <a:p>
                      <a:r>
                        <a:rPr lang="en-GB" sz="1800" b="0" i="0" kern="1200" dirty="0" err="1" smtClean="0">
                          <a:solidFill>
                            <a:schemeClr val="dk1"/>
                          </a:solidFill>
                          <a:effectLst/>
                          <a:latin typeface="+mn-lt"/>
                          <a:ea typeface="+mn-ea"/>
                          <a:cs typeface="+mn-cs"/>
                        </a:rPr>
                        <a:t>EG</a:t>
                      </a:r>
                      <a:r>
                        <a:rPr lang="en-GB" sz="1800" b="0" i="1" kern="1200" dirty="0" err="1" smtClean="0">
                          <a:solidFill>
                            <a:schemeClr val="dk1"/>
                          </a:solidFill>
                          <a:effectLst/>
                          <a:latin typeface="+mn-lt"/>
                          <a:ea typeface="+mn-ea"/>
                          <a:cs typeface="+mn-cs"/>
                        </a:rPr>
                        <a:t>Ajclose</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dirty="0" smtClean="0"/>
                        <a:t>It is the Adjusted close price of EG on</a:t>
                      </a:r>
                      <a:r>
                        <a:rPr lang="en-US" sz="1400" b="0" baseline="0" dirty="0" smtClean="0"/>
                        <a:t> the given date</a:t>
                      </a:r>
                      <a:endParaRPr lang="en-GB" sz="1400" b="0" dirty="0" smtClean="0"/>
                    </a:p>
                    <a:p>
                      <a:endParaRPr lang="en-GB" dirty="0"/>
                    </a:p>
                  </a:txBody>
                  <a:tcPr/>
                </a:tc>
                <a:extLst>
                  <a:ext uri="{0D108BD9-81ED-4DB2-BD59-A6C34878D82A}">
                    <a16:rowId xmlns:a16="http://schemas.microsoft.com/office/drawing/2014/main" val="3787229802"/>
                  </a:ext>
                </a:extLst>
              </a:tr>
              <a:tr h="648349">
                <a:tc>
                  <a:txBody>
                    <a:bodyPr/>
                    <a:lstStyle/>
                    <a:p>
                      <a:r>
                        <a:rPr lang="en-US" dirty="0" smtClean="0"/>
                        <a:t>24</a:t>
                      </a:r>
                      <a:endParaRPr lang="en-GB" dirty="0"/>
                    </a:p>
                  </a:txBody>
                  <a:tcPr/>
                </a:tc>
                <a:tc>
                  <a:txBody>
                    <a:bodyPr/>
                    <a:lstStyle/>
                    <a:p>
                      <a:r>
                        <a:rPr lang="en-GB" sz="1800" b="0" i="1" kern="1200" dirty="0" err="1" smtClean="0">
                          <a:solidFill>
                            <a:schemeClr val="dk1"/>
                          </a:solidFill>
                          <a:effectLst/>
                          <a:latin typeface="+mn-lt"/>
                          <a:ea typeface="+mn-ea"/>
                          <a:cs typeface="+mn-cs"/>
                        </a:rPr>
                        <a:t>EG</a:t>
                      </a:r>
                      <a:r>
                        <a:rPr lang="en-GB" sz="1800" b="0" i="0" kern="1200" dirty="0" err="1" smtClean="0">
                          <a:solidFill>
                            <a:schemeClr val="dk1"/>
                          </a:solidFill>
                          <a:effectLst/>
                          <a:latin typeface="+mn-lt"/>
                          <a:ea typeface="+mn-ea"/>
                          <a:cs typeface="+mn-cs"/>
                        </a:rPr>
                        <a:t>volume</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aseline="0" dirty="0" smtClean="0"/>
                        <a:t>EG volume </a:t>
                      </a:r>
                      <a:r>
                        <a:rPr lang="en-GB" sz="1400" b="0" i="0" kern="1200" dirty="0" smtClean="0">
                          <a:solidFill>
                            <a:schemeClr val="dk1"/>
                          </a:solidFill>
                          <a:effectLst/>
                          <a:latin typeface="+mn-lt"/>
                          <a:ea typeface="+mn-ea"/>
                          <a:cs typeface="+mn-cs"/>
                        </a:rPr>
                        <a:t>represents the amount of contracts that were traded in a given period</a:t>
                      </a:r>
                      <a:endParaRPr lang="en-GB" sz="1400" dirty="0" smtClean="0"/>
                    </a:p>
                    <a:p>
                      <a:endParaRPr lang="en-GB" dirty="0"/>
                    </a:p>
                  </a:txBody>
                  <a:tcPr/>
                </a:tc>
                <a:extLst>
                  <a:ext uri="{0D108BD9-81ED-4DB2-BD59-A6C34878D82A}">
                    <a16:rowId xmlns:a16="http://schemas.microsoft.com/office/drawing/2014/main" val="2409377793"/>
                  </a:ext>
                </a:extLst>
              </a:tr>
              <a:tr h="648349">
                <a:tc>
                  <a:txBody>
                    <a:bodyPr/>
                    <a:lstStyle/>
                    <a:p>
                      <a:r>
                        <a:rPr lang="en-US" dirty="0" smtClean="0"/>
                        <a:t>25</a:t>
                      </a:r>
                      <a:endParaRPr lang="en-GB" dirty="0"/>
                    </a:p>
                  </a:txBody>
                  <a:tcPr/>
                </a:tc>
                <a:tc>
                  <a:txBody>
                    <a:bodyPr/>
                    <a:lstStyle/>
                    <a:p>
                      <a:r>
                        <a:rPr lang="en-GB" sz="1800" b="0" i="0" kern="1200" dirty="0" err="1" smtClean="0">
                          <a:solidFill>
                            <a:schemeClr val="dk1"/>
                          </a:solidFill>
                          <a:effectLst/>
                          <a:latin typeface="+mn-lt"/>
                          <a:ea typeface="+mn-ea"/>
                          <a:cs typeface="+mn-cs"/>
                        </a:rPr>
                        <a:t>EU</a:t>
                      </a:r>
                      <a:r>
                        <a:rPr lang="en-GB" sz="1800" b="0" i="1" kern="1200" dirty="0" err="1" smtClean="0">
                          <a:solidFill>
                            <a:schemeClr val="dk1"/>
                          </a:solidFill>
                          <a:effectLst/>
                          <a:latin typeface="+mn-lt"/>
                          <a:ea typeface="+mn-ea"/>
                          <a:cs typeface="+mn-cs"/>
                        </a:rPr>
                        <a:t>Price</a:t>
                      </a:r>
                      <a:endParaRPr lang="en-GB" dirty="0"/>
                    </a:p>
                  </a:txBody>
                  <a:tcPr/>
                </a:tc>
                <a:tc>
                  <a:txBody>
                    <a:bodyPr/>
                    <a:lstStyle/>
                    <a:p>
                      <a:r>
                        <a:rPr lang="en-US" sz="1400" dirty="0" smtClean="0"/>
                        <a:t>It is the Euro</a:t>
                      </a:r>
                      <a:r>
                        <a:rPr lang="en-US" sz="1400" baseline="0" dirty="0" smtClean="0"/>
                        <a:t> to Dollar exchange rate</a:t>
                      </a:r>
                      <a:endParaRPr lang="en-GB" sz="1400" dirty="0"/>
                    </a:p>
                  </a:txBody>
                  <a:tcPr/>
                </a:tc>
                <a:extLst>
                  <a:ext uri="{0D108BD9-81ED-4DB2-BD59-A6C34878D82A}">
                    <a16:rowId xmlns:a16="http://schemas.microsoft.com/office/drawing/2014/main" val="2265195214"/>
                  </a:ext>
                </a:extLst>
              </a:tr>
              <a:tr h="648349">
                <a:tc>
                  <a:txBody>
                    <a:bodyPr/>
                    <a:lstStyle/>
                    <a:p>
                      <a:r>
                        <a:rPr lang="en-US" dirty="0" smtClean="0"/>
                        <a:t>26</a:t>
                      </a:r>
                      <a:endParaRPr lang="en-GB" dirty="0"/>
                    </a:p>
                  </a:txBody>
                  <a:tcPr/>
                </a:tc>
                <a:tc>
                  <a:txBody>
                    <a:bodyPr/>
                    <a:lstStyle/>
                    <a:p>
                      <a:r>
                        <a:rPr lang="en-GB" sz="1800" b="0" i="1" kern="1200" dirty="0" err="1" smtClean="0">
                          <a:solidFill>
                            <a:schemeClr val="dk1"/>
                          </a:solidFill>
                          <a:effectLst/>
                          <a:latin typeface="+mn-lt"/>
                          <a:ea typeface="+mn-ea"/>
                          <a:cs typeface="+mn-cs"/>
                        </a:rPr>
                        <a:t>EU</a:t>
                      </a:r>
                      <a:r>
                        <a:rPr lang="en-GB" sz="1800" b="0" i="0" kern="1200" dirty="0" err="1" smtClean="0">
                          <a:solidFill>
                            <a:schemeClr val="dk1"/>
                          </a:solidFill>
                          <a:effectLst/>
                          <a:latin typeface="+mn-lt"/>
                          <a:ea typeface="+mn-ea"/>
                          <a:cs typeface="+mn-cs"/>
                        </a:rPr>
                        <a:t>open</a:t>
                      </a:r>
                      <a:endParaRPr lang="en-GB" dirty="0"/>
                    </a:p>
                  </a:txBody>
                  <a:tcPr/>
                </a:tc>
                <a:tc>
                  <a:txBody>
                    <a:bodyPr/>
                    <a:lstStyle/>
                    <a:p>
                      <a:r>
                        <a:rPr lang="en-US" sz="1400" dirty="0" smtClean="0"/>
                        <a:t>It is the opening price of</a:t>
                      </a:r>
                      <a:r>
                        <a:rPr lang="en-US" sz="1400" baseline="0" dirty="0" smtClean="0"/>
                        <a:t> euro to dollar exchange rate on the given date</a:t>
                      </a:r>
                    </a:p>
                    <a:p>
                      <a:endParaRPr lang="en-GB" dirty="0"/>
                    </a:p>
                  </a:txBody>
                  <a:tcPr/>
                </a:tc>
                <a:extLst>
                  <a:ext uri="{0D108BD9-81ED-4DB2-BD59-A6C34878D82A}">
                    <a16:rowId xmlns:a16="http://schemas.microsoft.com/office/drawing/2014/main" val="3489160147"/>
                  </a:ext>
                </a:extLst>
              </a:tr>
              <a:tr h="648349">
                <a:tc>
                  <a:txBody>
                    <a:bodyPr/>
                    <a:lstStyle/>
                    <a:p>
                      <a:r>
                        <a:rPr lang="en-US" dirty="0" smtClean="0"/>
                        <a:t>27</a:t>
                      </a:r>
                      <a:endParaRPr lang="en-GB" dirty="0"/>
                    </a:p>
                  </a:txBody>
                  <a:tcPr/>
                </a:tc>
                <a:tc>
                  <a:txBody>
                    <a:bodyPr/>
                    <a:lstStyle/>
                    <a:p>
                      <a:r>
                        <a:rPr lang="en-GB" sz="1800" b="0" i="0" kern="1200" dirty="0" err="1" smtClean="0">
                          <a:solidFill>
                            <a:schemeClr val="dk1"/>
                          </a:solidFill>
                          <a:effectLst/>
                          <a:latin typeface="+mn-lt"/>
                          <a:ea typeface="+mn-ea"/>
                          <a:cs typeface="+mn-cs"/>
                        </a:rPr>
                        <a:t>EU</a:t>
                      </a:r>
                      <a:r>
                        <a:rPr lang="en-GB" sz="1800" b="0" i="1" kern="1200" dirty="0" err="1" smtClean="0">
                          <a:solidFill>
                            <a:schemeClr val="dk1"/>
                          </a:solidFill>
                          <a:effectLst/>
                          <a:latin typeface="+mn-lt"/>
                          <a:ea typeface="+mn-ea"/>
                          <a:cs typeface="+mn-cs"/>
                        </a:rPr>
                        <a:t>high</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It is the highest price of</a:t>
                      </a:r>
                      <a:r>
                        <a:rPr lang="en-US" sz="1400" baseline="0" dirty="0" smtClean="0"/>
                        <a:t> euro to dollar exchange rate on the given date</a:t>
                      </a:r>
                    </a:p>
                    <a:p>
                      <a:endParaRPr lang="en-GB" dirty="0"/>
                    </a:p>
                  </a:txBody>
                  <a:tcPr/>
                </a:tc>
                <a:extLst>
                  <a:ext uri="{0D108BD9-81ED-4DB2-BD59-A6C34878D82A}">
                    <a16:rowId xmlns:a16="http://schemas.microsoft.com/office/drawing/2014/main" val="1304069940"/>
                  </a:ext>
                </a:extLst>
              </a:tr>
              <a:tr h="648349">
                <a:tc>
                  <a:txBody>
                    <a:bodyPr/>
                    <a:lstStyle/>
                    <a:p>
                      <a:r>
                        <a:rPr lang="en-US" dirty="0" smtClean="0"/>
                        <a:t>28</a:t>
                      </a:r>
                      <a:endParaRPr lang="en-GB" dirty="0"/>
                    </a:p>
                  </a:txBody>
                  <a:tcPr/>
                </a:tc>
                <a:tc>
                  <a:txBody>
                    <a:bodyPr/>
                    <a:lstStyle/>
                    <a:p>
                      <a:r>
                        <a:rPr lang="en-GB" sz="1800" b="0" i="1" kern="1200" dirty="0" err="1" smtClean="0">
                          <a:solidFill>
                            <a:schemeClr val="dk1"/>
                          </a:solidFill>
                          <a:effectLst/>
                          <a:latin typeface="+mn-lt"/>
                          <a:ea typeface="+mn-ea"/>
                          <a:cs typeface="+mn-cs"/>
                        </a:rPr>
                        <a:t>EU</a:t>
                      </a:r>
                      <a:r>
                        <a:rPr lang="en-GB" sz="1800" b="0" i="0" kern="1200" dirty="0" err="1" smtClean="0">
                          <a:solidFill>
                            <a:schemeClr val="dk1"/>
                          </a:solidFill>
                          <a:effectLst/>
                          <a:latin typeface="+mn-lt"/>
                          <a:ea typeface="+mn-ea"/>
                          <a:cs typeface="+mn-cs"/>
                        </a:rPr>
                        <a:t>low</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It is the lowest price of</a:t>
                      </a:r>
                      <a:r>
                        <a:rPr lang="en-US" sz="1400" baseline="0" dirty="0" smtClean="0"/>
                        <a:t> euro to dollar exchange rate on the given date</a:t>
                      </a:r>
                    </a:p>
                    <a:p>
                      <a:endParaRPr lang="en-GB" dirty="0"/>
                    </a:p>
                  </a:txBody>
                  <a:tcPr/>
                </a:tc>
                <a:extLst>
                  <a:ext uri="{0D108BD9-81ED-4DB2-BD59-A6C34878D82A}">
                    <a16:rowId xmlns:a16="http://schemas.microsoft.com/office/drawing/2014/main" val="2896137622"/>
                  </a:ext>
                </a:extLst>
              </a:tr>
              <a:tr h="648349">
                <a:tc>
                  <a:txBody>
                    <a:bodyPr/>
                    <a:lstStyle/>
                    <a:p>
                      <a:r>
                        <a:rPr lang="en-US" dirty="0" smtClean="0"/>
                        <a:t>29</a:t>
                      </a:r>
                      <a:endParaRPr lang="en-GB" dirty="0"/>
                    </a:p>
                  </a:txBody>
                  <a:tcPr/>
                </a:tc>
                <a:tc>
                  <a:txBody>
                    <a:bodyPr/>
                    <a:lstStyle/>
                    <a:p>
                      <a:r>
                        <a:rPr lang="en-GB" sz="1800" b="0" i="0" kern="1200" dirty="0" err="1" smtClean="0">
                          <a:solidFill>
                            <a:schemeClr val="dk1"/>
                          </a:solidFill>
                          <a:effectLst/>
                          <a:latin typeface="+mn-lt"/>
                          <a:ea typeface="+mn-ea"/>
                          <a:cs typeface="+mn-cs"/>
                        </a:rPr>
                        <a:t>EU</a:t>
                      </a:r>
                      <a:r>
                        <a:rPr lang="en-GB" sz="1800" b="0" i="1" kern="1200" dirty="0" err="1" smtClean="0">
                          <a:solidFill>
                            <a:schemeClr val="dk1"/>
                          </a:solidFill>
                          <a:effectLst/>
                          <a:latin typeface="+mn-lt"/>
                          <a:ea typeface="+mn-ea"/>
                          <a:cs typeface="+mn-cs"/>
                        </a:rPr>
                        <a:t>Trend</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It is the trending price of</a:t>
                      </a:r>
                      <a:r>
                        <a:rPr lang="en-US" sz="1400" baseline="0" dirty="0" smtClean="0"/>
                        <a:t> euro to dollar exchange rate on the given date</a:t>
                      </a:r>
                    </a:p>
                    <a:p>
                      <a:endParaRPr lang="en-GB" dirty="0"/>
                    </a:p>
                  </a:txBody>
                  <a:tcPr/>
                </a:tc>
                <a:extLst>
                  <a:ext uri="{0D108BD9-81ED-4DB2-BD59-A6C34878D82A}">
                    <a16:rowId xmlns:a16="http://schemas.microsoft.com/office/drawing/2014/main" val="3745059424"/>
                  </a:ext>
                </a:extLst>
              </a:tr>
              <a:tr h="648349">
                <a:tc>
                  <a:txBody>
                    <a:bodyPr/>
                    <a:lstStyle/>
                    <a:p>
                      <a:r>
                        <a:rPr lang="en-US" dirty="0" smtClean="0"/>
                        <a:t>30</a:t>
                      </a:r>
                      <a:endParaRPr lang="en-GB" dirty="0"/>
                    </a:p>
                  </a:txBody>
                  <a:tcPr/>
                </a:tc>
                <a:tc>
                  <a:txBody>
                    <a:bodyPr/>
                    <a:lstStyle/>
                    <a:p>
                      <a:r>
                        <a:rPr lang="en-GB" sz="1800" b="0" i="1" kern="1200" dirty="0" err="1" smtClean="0">
                          <a:solidFill>
                            <a:schemeClr val="dk1"/>
                          </a:solidFill>
                          <a:effectLst/>
                          <a:latin typeface="+mn-lt"/>
                          <a:ea typeface="+mn-ea"/>
                          <a:cs typeface="+mn-cs"/>
                        </a:rPr>
                        <a:t>OF</a:t>
                      </a:r>
                      <a:r>
                        <a:rPr lang="en-GB" sz="1800" b="0" i="0" kern="1200" dirty="0" err="1" smtClean="0">
                          <a:solidFill>
                            <a:schemeClr val="dk1"/>
                          </a:solidFill>
                          <a:effectLst/>
                          <a:latin typeface="+mn-lt"/>
                          <a:ea typeface="+mn-ea"/>
                          <a:cs typeface="+mn-cs"/>
                        </a:rPr>
                        <a:t>Price</a:t>
                      </a:r>
                      <a:endParaRPr lang="en-GB" dirty="0"/>
                    </a:p>
                  </a:txBody>
                  <a:tcPr/>
                </a:tc>
                <a:tc>
                  <a:txBody>
                    <a:bodyPr/>
                    <a:lstStyle/>
                    <a:p>
                      <a:r>
                        <a:rPr lang="en-US" sz="1400" dirty="0" smtClean="0"/>
                        <a:t>It is the price of </a:t>
                      </a:r>
                      <a:r>
                        <a:rPr lang="en-GB" sz="1400" b="0" i="1" kern="1200" dirty="0" smtClean="0">
                          <a:solidFill>
                            <a:schemeClr val="dk1"/>
                          </a:solidFill>
                          <a:effectLst/>
                          <a:latin typeface="+mn-lt"/>
                          <a:ea typeface="+mn-ea"/>
                          <a:cs typeface="+mn-cs"/>
                        </a:rPr>
                        <a:t>Brent Crude oil </a:t>
                      </a:r>
                      <a:r>
                        <a:rPr lang="en-GB" sz="1400" b="0" i="1" kern="1200" dirty="0" err="1" smtClean="0">
                          <a:solidFill>
                            <a:schemeClr val="dk1"/>
                          </a:solidFill>
                          <a:effectLst/>
                          <a:latin typeface="+mn-lt"/>
                          <a:ea typeface="+mn-ea"/>
                          <a:cs typeface="+mn-cs"/>
                        </a:rPr>
                        <a:t>Futures.</a:t>
                      </a:r>
                      <a:r>
                        <a:rPr lang="en-GB" sz="1400" b="0" i="0" kern="1200" dirty="0" err="1" smtClean="0">
                          <a:solidFill>
                            <a:schemeClr val="dk1"/>
                          </a:solidFill>
                          <a:effectLst/>
                          <a:latin typeface="+mn-lt"/>
                          <a:ea typeface="+mn-ea"/>
                          <a:cs typeface="+mn-cs"/>
                        </a:rPr>
                        <a:t>Brent</a:t>
                      </a:r>
                      <a:r>
                        <a:rPr lang="en-GB" sz="1400" b="0" i="0" kern="1200" dirty="0" smtClean="0">
                          <a:solidFill>
                            <a:schemeClr val="dk1"/>
                          </a:solidFill>
                          <a:effectLst/>
                          <a:latin typeface="+mn-lt"/>
                          <a:ea typeface="+mn-ea"/>
                          <a:cs typeface="+mn-cs"/>
                        </a:rPr>
                        <a:t> Crude is a classification used for major trading, and serves as a benchmark for purchases on global financial markets</a:t>
                      </a:r>
                      <a:endParaRPr lang="en-GB" sz="1400" b="0" dirty="0"/>
                    </a:p>
                  </a:txBody>
                  <a:tcPr/>
                </a:tc>
                <a:extLst>
                  <a:ext uri="{0D108BD9-81ED-4DB2-BD59-A6C34878D82A}">
                    <a16:rowId xmlns:a16="http://schemas.microsoft.com/office/drawing/2014/main" val="1223950890"/>
                  </a:ext>
                </a:extLst>
              </a:tr>
            </a:tbl>
          </a:graphicData>
        </a:graphic>
      </p:graphicFrame>
    </p:spTree>
    <p:extLst>
      <p:ext uri="{BB962C8B-B14F-4D97-AF65-F5344CB8AC3E}">
        <p14:creationId xmlns:p14="http://schemas.microsoft.com/office/powerpoint/2010/main" val="3909039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345286"/>
              </p:ext>
            </p:extLst>
          </p:nvPr>
        </p:nvGraphicFramePr>
        <p:xfrm>
          <a:off x="406400" y="82550"/>
          <a:ext cx="9993744" cy="6845528"/>
        </p:xfrm>
        <a:graphic>
          <a:graphicData uri="http://schemas.openxmlformats.org/drawingml/2006/table">
            <a:tbl>
              <a:tblPr firstRow="1" bandRow="1">
                <a:tableStyleId>{7DF18680-E054-41AD-8BC1-D1AEF772440D}</a:tableStyleId>
              </a:tblPr>
              <a:tblGrid>
                <a:gridCol w="969818">
                  <a:extLst>
                    <a:ext uri="{9D8B030D-6E8A-4147-A177-3AD203B41FA5}">
                      <a16:colId xmlns:a16="http://schemas.microsoft.com/office/drawing/2014/main" val="894328731"/>
                    </a:ext>
                  </a:extLst>
                </a:gridCol>
                <a:gridCol w="1662546">
                  <a:extLst>
                    <a:ext uri="{9D8B030D-6E8A-4147-A177-3AD203B41FA5}">
                      <a16:colId xmlns:a16="http://schemas.microsoft.com/office/drawing/2014/main" val="1796574606"/>
                    </a:ext>
                  </a:extLst>
                </a:gridCol>
                <a:gridCol w="7361380">
                  <a:extLst>
                    <a:ext uri="{9D8B030D-6E8A-4147-A177-3AD203B41FA5}">
                      <a16:colId xmlns:a16="http://schemas.microsoft.com/office/drawing/2014/main" val="4031166386"/>
                    </a:ext>
                  </a:extLst>
                </a:gridCol>
              </a:tblGrid>
              <a:tr h="630901">
                <a:tc>
                  <a:txBody>
                    <a:bodyPr/>
                    <a:lstStyle/>
                    <a:p>
                      <a:r>
                        <a:rPr lang="en-US" dirty="0" smtClean="0"/>
                        <a:t>31</a:t>
                      </a:r>
                      <a:endParaRPr lang="en-GB" dirty="0"/>
                    </a:p>
                  </a:txBody>
                  <a:tcPr/>
                </a:tc>
                <a:tc>
                  <a:txBody>
                    <a:bodyPr/>
                    <a:lstStyle/>
                    <a:p>
                      <a:r>
                        <a:rPr lang="en-GB" sz="1800" b="0" i="0" kern="1200" dirty="0" err="1" smtClean="0">
                          <a:solidFill>
                            <a:schemeClr val="lt1"/>
                          </a:solidFill>
                          <a:effectLst/>
                          <a:latin typeface="+mn-lt"/>
                          <a:ea typeface="+mn-ea"/>
                          <a:cs typeface="+mn-cs"/>
                        </a:rPr>
                        <a:t>OF</a:t>
                      </a:r>
                      <a:r>
                        <a:rPr lang="en-GB" sz="1800" b="0" i="1" kern="1200" dirty="0" err="1" smtClean="0">
                          <a:solidFill>
                            <a:schemeClr val="lt1"/>
                          </a:solidFill>
                          <a:effectLst/>
                          <a:latin typeface="+mn-lt"/>
                          <a:ea typeface="+mn-ea"/>
                          <a:cs typeface="+mn-cs"/>
                        </a:rPr>
                        <a:t>Open</a:t>
                      </a:r>
                      <a:endParaRPr lang="en-GB" dirty="0"/>
                    </a:p>
                  </a:txBody>
                  <a:tcPr/>
                </a:tc>
                <a:tc>
                  <a:txBody>
                    <a:bodyPr/>
                    <a:lstStyle/>
                    <a:p>
                      <a:r>
                        <a:rPr lang="en-US" sz="1400" b="0" dirty="0" smtClean="0"/>
                        <a:t>Opening price of Brent crude oil on the given date</a:t>
                      </a:r>
                      <a:endParaRPr lang="en-GB" b="0" dirty="0"/>
                    </a:p>
                  </a:txBody>
                  <a:tcPr/>
                </a:tc>
                <a:extLst>
                  <a:ext uri="{0D108BD9-81ED-4DB2-BD59-A6C34878D82A}">
                    <a16:rowId xmlns:a16="http://schemas.microsoft.com/office/drawing/2014/main" val="1162216298"/>
                  </a:ext>
                </a:extLst>
              </a:tr>
              <a:tr h="630901">
                <a:tc>
                  <a:txBody>
                    <a:bodyPr/>
                    <a:lstStyle/>
                    <a:p>
                      <a:r>
                        <a:rPr lang="en-US" dirty="0" smtClean="0"/>
                        <a:t>32</a:t>
                      </a:r>
                      <a:endParaRPr lang="en-GB" dirty="0"/>
                    </a:p>
                  </a:txBody>
                  <a:tcPr/>
                </a:tc>
                <a:tc>
                  <a:txBody>
                    <a:bodyPr/>
                    <a:lstStyle/>
                    <a:p>
                      <a:r>
                        <a:rPr lang="en-GB" sz="1800" b="0" i="1" kern="1200" dirty="0" err="1" smtClean="0">
                          <a:solidFill>
                            <a:schemeClr val="dk1"/>
                          </a:solidFill>
                          <a:effectLst/>
                          <a:latin typeface="+mn-lt"/>
                          <a:ea typeface="+mn-ea"/>
                          <a:cs typeface="+mn-cs"/>
                        </a:rPr>
                        <a:t>OF</a:t>
                      </a:r>
                      <a:r>
                        <a:rPr lang="en-GB" sz="1800" b="0" i="0" kern="1200" dirty="0" err="1" smtClean="0">
                          <a:solidFill>
                            <a:schemeClr val="dk1"/>
                          </a:solidFill>
                          <a:effectLst/>
                          <a:latin typeface="+mn-lt"/>
                          <a:ea typeface="+mn-ea"/>
                          <a:cs typeface="+mn-cs"/>
                        </a:rPr>
                        <a:t>High</a:t>
                      </a:r>
                      <a:endParaRPr lang="en-GB" dirty="0"/>
                    </a:p>
                  </a:txBody>
                  <a:tcPr/>
                </a:tc>
                <a:tc>
                  <a:txBody>
                    <a:bodyPr/>
                    <a:lstStyle/>
                    <a:p>
                      <a:r>
                        <a:rPr lang="en-US" sz="1400" b="0" dirty="0" smtClean="0"/>
                        <a:t>Highest price of Brent crude oil on the given date</a:t>
                      </a:r>
                      <a:endParaRPr lang="en-GB" sz="1400" b="0" dirty="0"/>
                    </a:p>
                  </a:txBody>
                  <a:tcPr/>
                </a:tc>
                <a:extLst>
                  <a:ext uri="{0D108BD9-81ED-4DB2-BD59-A6C34878D82A}">
                    <a16:rowId xmlns:a16="http://schemas.microsoft.com/office/drawing/2014/main" val="204819503"/>
                  </a:ext>
                </a:extLst>
              </a:tr>
              <a:tr h="630901">
                <a:tc>
                  <a:txBody>
                    <a:bodyPr/>
                    <a:lstStyle/>
                    <a:p>
                      <a:r>
                        <a:rPr lang="en-US" dirty="0" smtClean="0"/>
                        <a:t>33</a:t>
                      </a:r>
                      <a:endParaRPr lang="en-GB" dirty="0"/>
                    </a:p>
                  </a:txBody>
                  <a:tcPr/>
                </a:tc>
                <a:tc>
                  <a:txBody>
                    <a:bodyPr/>
                    <a:lstStyle/>
                    <a:p>
                      <a:r>
                        <a:rPr lang="en-GB" sz="1800" b="0" i="0" kern="1200" dirty="0" err="1" smtClean="0">
                          <a:solidFill>
                            <a:schemeClr val="dk1"/>
                          </a:solidFill>
                          <a:effectLst/>
                          <a:latin typeface="+mn-lt"/>
                          <a:ea typeface="+mn-ea"/>
                          <a:cs typeface="+mn-cs"/>
                        </a:rPr>
                        <a:t>OF</a:t>
                      </a:r>
                      <a:r>
                        <a:rPr lang="en-GB" sz="1800" b="0" i="1" kern="1200" dirty="0" err="1" smtClean="0">
                          <a:solidFill>
                            <a:schemeClr val="dk1"/>
                          </a:solidFill>
                          <a:effectLst/>
                          <a:latin typeface="+mn-lt"/>
                          <a:ea typeface="+mn-ea"/>
                          <a:cs typeface="+mn-cs"/>
                        </a:rPr>
                        <a:t>Low</a:t>
                      </a:r>
                      <a:r>
                        <a:rPr lang="en-GB" sz="1800" b="0" i="1" kern="1200" dirty="0" smtClean="0">
                          <a:solidFill>
                            <a:schemeClr val="dk1"/>
                          </a:solidFill>
                          <a:effectLst/>
                          <a:latin typeface="+mn-lt"/>
                          <a:ea typeface="+mn-ea"/>
                          <a:cs typeface="+mn-cs"/>
                        </a:rPr>
                        <a:t>'</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dirty="0" smtClean="0"/>
                        <a:t>Lowest price of Brent crude oil on the given date</a:t>
                      </a:r>
                      <a:endParaRPr lang="en-GB" sz="1400" b="0" dirty="0" smtClean="0"/>
                    </a:p>
                    <a:p>
                      <a:endParaRPr lang="en-GB" dirty="0"/>
                    </a:p>
                  </a:txBody>
                  <a:tcPr/>
                </a:tc>
                <a:extLst>
                  <a:ext uri="{0D108BD9-81ED-4DB2-BD59-A6C34878D82A}">
                    <a16:rowId xmlns:a16="http://schemas.microsoft.com/office/drawing/2014/main" val="3811719815"/>
                  </a:ext>
                </a:extLst>
              </a:tr>
              <a:tr h="841838">
                <a:tc>
                  <a:txBody>
                    <a:bodyPr/>
                    <a:lstStyle/>
                    <a:p>
                      <a:r>
                        <a:rPr lang="en-US" dirty="0" smtClean="0"/>
                        <a:t>34</a:t>
                      </a:r>
                      <a:endParaRPr lang="en-GB" dirty="0"/>
                    </a:p>
                  </a:txBody>
                  <a:tcPr/>
                </a:tc>
                <a:tc>
                  <a:txBody>
                    <a:bodyPr/>
                    <a:lstStyle/>
                    <a:p>
                      <a:r>
                        <a:rPr lang="en-GB" sz="1800" b="0" i="1" kern="1200" dirty="0" err="1" smtClean="0">
                          <a:solidFill>
                            <a:schemeClr val="dk1"/>
                          </a:solidFill>
                          <a:effectLst/>
                          <a:latin typeface="+mn-lt"/>
                          <a:ea typeface="+mn-ea"/>
                          <a:cs typeface="+mn-cs"/>
                        </a:rPr>
                        <a:t>OF</a:t>
                      </a:r>
                      <a:r>
                        <a:rPr lang="en-GB" sz="1800" b="0" i="0" kern="1200" dirty="0" err="1" smtClean="0">
                          <a:solidFill>
                            <a:schemeClr val="dk1"/>
                          </a:solidFill>
                          <a:effectLst/>
                          <a:latin typeface="+mn-lt"/>
                          <a:ea typeface="+mn-ea"/>
                          <a:cs typeface="+mn-cs"/>
                        </a:rPr>
                        <a:t>Volume</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aseline="0" dirty="0" err="1" smtClean="0"/>
                        <a:t>OFvolume</a:t>
                      </a:r>
                      <a:r>
                        <a:rPr lang="en-US" sz="1400" baseline="0" dirty="0" smtClean="0"/>
                        <a:t> </a:t>
                      </a:r>
                      <a:r>
                        <a:rPr lang="en-GB" sz="1400" b="0" i="0" kern="1200" dirty="0" smtClean="0">
                          <a:solidFill>
                            <a:schemeClr val="dk1"/>
                          </a:solidFill>
                          <a:effectLst/>
                          <a:latin typeface="+mn-lt"/>
                          <a:ea typeface="+mn-ea"/>
                          <a:cs typeface="+mn-cs"/>
                        </a:rPr>
                        <a:t>represents the amount of contracts of crude oil that were traded in a given period</a:t>
                      </a:r>
                      <a:endParaRPr lang="en-GB" sz="1400" dirty="0" smtClean="0"/>
                    </a:p>
                    <a:p>
                      <a:endParaRPr lang="en-GB" dirty="0" smtClean="0"/>
                    </a:p>
                    <a:p>
                      <a:endParaRPr lang="en-GB" dirty="0"/>
                    </a:p>
                  </a:txBody>
                  <a:tcPr/>
                </a:tc>
                <a:extLst>
                  <a:ext uri="{0D108BD9-81ED-4DB2-BD59-A6C34878D82A}">
                    <a16:rowId xmlns:a16="http://schemas.microsoft.com/office/drawing/2014/main" val="853414973"/>
                  </a:ext>
                </a:extLst>
              </a:tr>
              <a:tr h="630901">
                <a:tc>
                  <a:txBody>
                    <a:bodyPr/>
                    <a:lstStyle/>
                    <a:p>
                      <a:r>
                        <a:rPr lang="en-US" dirty="0" smtClean="0"/>
                        <a:t>35</a:t>
                      </a:r>
                      <a:endParaRPr lang="en-GB" dirty="0"/>
                    </a:p>
                  </a:txBody>
                  <a:tcPr/>
                </a:tc>
                <a:tc>
                  <a:txBody>
                    <a:bodyPr/>
                    <a:lstStyle/>
                    <a:p>
                      <a:r>
                        <a:rPr lang="en-GB" sz="1800" b="0" i="0" kern="1200" dirty="0" err="1" smtClean="0">
                          <a:solidFill>
                            <a:schemeClr val="dk1"/>
                          </a:solidFill>
                          <a:effectLst/>
                          <a:latin typeface="+mn-lt"/>
                          <a:ea typeface="+mn-ea"/>
                          <a:cs typeface="+mn-cs"/>
                        </a:rPr>
                        <a:t>OF</a:t>
                      </a:r>
                      <a:r>
                        <a:rPr lang="en-GB" sz="1800" b="0" i="1" kern="1200" dirty="0" err="1" smtClean="0">
                          <a:solidFill>
                            <a:schemeClr val="dk1"/>
                          </a:solidFill>
                          <a:effectLst/>
                          <a:latin typeface="+mn-lt"/>
                          <a:ea typeface="+mn-ea"/>
                          <a:cs typeface="+mn-cs"/>
                        </a:rPr>
                        <a:t>Trend</a:t>
                      </a:r>
                      <a:endParaRPr lang="en-GB" dirty="0"/>
                    </a:p>
                  </a:txBody>
                  <a:tcPr/>
                </a:tc>
                <a:tc>
                  <a:txBody>
                    <a:bodyPr/>
                    <a:lstStyle/>
                    <a:p>
                      <a:r>
                        <a:rPr lang="en-US" sz="1400" dirty="0" smtClean="0"/>
                        <a:t>The trend of Crude oil</a:t>
                      </a:r>
                      <a:endParaRPr lang="en-GB" sz="1400" dirty="0"/>
                    </a:p>
                  </a:txBody>
                  <a:tcPr/>
                </a:tc>
                <a:extLst>
                  <a:ext uri="{0D108BD9-81ED-4DB2-BD59-A6C34878D82A}">
                    <a16:rowId xmlns:a16="http://schemas.microsoft.com/office/drawing/2014/main" val="3974175873"/>
                  </a:ext>
                </a:extLst>
              </a:tr>
              <a:tr h="630901">
                <a:tc>
                  <a:txBody>
                    <a:bodyPr/>
                    <a:lstStyle/>
                    <a:p>
                      <a:r>
                        <a:rPr lang="en-US" dirty="0" smtClean="0"/>
                        <a:t>36</a:t>
                      </a:r>
                      <a:endParaRPr lang="en-GB" dirty="0"/>
                    </a:p>
                  </a:txBody>
                  <a:tcPr/>
                </a:tc>
                <a:tc>
                  <a:txBody>
                    <a:bodyPr/>
                    <a:lstStyle/>
                    <a:p>
                      <a:r>
                        <a:rPr lang="en-GB" sz="1800" b="0" i="1" kern="1200" dirty="0" err="1" smtClean="0">
                          <a:solidFill>
                            <a:schemeClr val="dk1"/>
                          </a:solidFill>
                          <a:effectLst/>
                          <a:latin typeface="+mn-lt"/>
                          <a:ea typeface="+mn-ea"/>
                          <a:cs typeface="+mn-cs"/>
                        </a:rPr>
                        <a:t>OS</a:t>
                      </a:r>
                      <a:r>
                        <a:rPr lang="en-GB" sz="1800" b="0" i="0" kern="1200" dirty="0" err="1" smtClean="0">
                          <a:solidFill>
                            <a:schemeClr val="dk1"/>
                          </a:solidFill>
                          <a:effectLst/>
                          <a:latin typeface="+mn-lt"/>
                          <a:ea typeface="+mn-ea"/>
                          <a:cs typeface="+mn-cs"/>
                        </a:rPr>
                        <a:t>Price</a:t>
                      </a:r>
                      <a:endParaRPr lang="en-GB" dirty="0"/>
                    </a:p>
                  </a:txBody>
                  <a:tcPr/>
                </a:tc>
                <a:tc>
                  <a:txBody>
                    <a:bodyPr/>
                    <a:lstStyle/>
                    <a:p>
                      <a:r>
                        <a:rPr lang="en-GB" sz="1400" b="0" i="0" kern="1200" dirty="0" smtClean="0">
                          <a:solidFill>
                            <a:schemeClr val="dk1"/>
                          </a:solidFill>
                          <a:effectLst/>
                          <a:latin typeface="+mn-lt"/>
                          <a:ea typeface="+mn-ea"/>
                          <a:cs typeface="+mn-cs"/>
                        </a:rPr>
                        <a:t>WTI usually refers to the price of the New York Mercantile Exchange (NYMEX) WTI Crude Oil futures contract or the contract itself. WTI Crude is extracted in the </a:t>
                      </a:r>
                      <a:r>
                        <a:rPr lang="en-GB" sz="1400" b="0" i="0" kern="1200" dirty="0" err="1" smtClean="0">
                          <a:solidFill>
                            <a:schemeClr val="dk1"/>
                          </a:solidFill>
                          <a:effectLst/>
                          <a:latin typeface="+mn-lt"/>
                          <a:ea typeface="+mn-ea"/>
                          <a:cs typeface="+mn-cs"/>
                        </a:rPr>
                        <a:t>US.It</a:t>
                      </a:r>
                      <a:r>
                        <a:rPr lang="en-GB" sz="1400" b="0" i="0" kern="1200" dirty="0" smtClean="0">
                          <a:solidFill>
                            <a:schemeClr val="dk1"/>
                          </a:solidFill>
                          <a:effectLst/>
                          <a:latin typeface="+mn-lt"/>
                          <a:ea typeface="+mn-ea"/>
                          <a:cs typeface="+mn-cs"/>
                        </a:rPr>
                        <a:t> is</a:t>
                      </a:r>
                      <a:r>
                        <a:rPr lang="en-GB" sz="1400" b="0" i="0" kern="1200" baseline="0" dirty="0" smtClean="0">
                          <a:solidFill>
                            <a:schemeClr val="dk1"/>
                          </a:solidFill>
                          <a:effectLst/>
                          <a:latin typeface="+mn-lt"/>
                          <a:ea typeface="+mn-ea"/>
                          <a:cs typeface="+mn-cs"/>
                        </a:rPr>
                        <a:t> the price of WTI crude oil on the given date.</a:t>
                      </a:r>
                      <a:endParaRPr lang="en-GB" sz="1400" dirty="0"/>
                    </a:p>
                  </a:txBody>
                  <a:tcPr/>
                </a:tc>
                <a:extLst>
                  <a:ext uri="{0D108BD9-81ED-4DB2-BD59-A6C34878D82A}">
                    <a16:rowId xmlns:a16="http://schemas.microsoft.com/office/drawing/2014/main" val="692526256"/>
                  </a:ext>
                </a:extLst>
              </a:tr>
              <a:tr h="630901">
                <a:tc>
                  <a:txBody>
                    <a:bodyPr/>
                    <a:lstStyle/>
                    <a:p>
                      <a:r>
                        <a:rPr lang="en-US" dirty="0" smtClean="0"/>
                        <a:t>37</a:t>
                      </a:r>
                      <a:endParaRPr lang="en-GB" dirty="0"/>
                    </a:p>
                  </a:txBody>
                  <a:tcPr/>
                </a:tc>
                <a:tc>
                  <a:txBody>
                    <a:bodyPr/>
                    <a:lstStyle/>
                    <a:p>
                      <a:r>
                        <a:rPr lang="en-GB" sz="1800" b="0" i="0" kern="1200" dirty="0" err="1" smtClean="0">
                          <a:solidFill>
                            <a:schemeClr val="dk1"/>
                          </a:solidFill>
                          <a:effectLst/>
                          <a:latin typeface="+mn-lt"/>
                          <a:ea typeface="+mn-ea"/>
                          <a:cs typeface="+mn-cs"/>
                        </a:rPr>
                        <a:t>OS</a:t>
                      </a:r>
                      <a:r>
                        <a:rPr lang="en-GB" sz="1800" b="0" i="1" kern="1200" dirty="0" err="1" smtClean="0">
                          <a:solidFill>
                            <a:schemeClr val="dk1"/>
                          </a:solidFill>
                          <a:effectLst/>
                          <a:latin typeface="+mn-lt"/>
                          <a:ea typeface="+mn-ea"/>
                          <a:cs typeface="+mn-cs"/>
                        </a:rPr>
                        <a:t>Open</a:t>
                      </a:r>
                      <a:endParaRPr lang="en-GB" dirty="0"/>
                    </a:p>
                  </a:txBody>
                  <a:tcPr/>
                </a:tc>
                <a:tc>
                  <a:txBody>
                    <a:bodyPr/>
                    <a:lstStyle/>
                    <a:p>
                      <a:r>
                        <a:rPr lang="en-GB" sz="1400" b="0" i="0" kern="1200" dirty="0" smtClean="0">
                          <a:solidFill>
                            <a:schemeClr val="dk1"/>
                          </a:solidFill>
                          <a:effectLst/>
                          <a:latin typeface="+mn-lt"/>
                          <a:ea typeface="+mn-ea"/>
                          <a:cs typeface="+mn-cs"/>
                        </a:rPr>
                        <a:t>It is</a:t>
                      </a:r>
                      <a:r>
                        <a:rPr lang="en-GB" sz="1400" b="0" i="0" kern="1200" baseline="0" dirty="0" smtClean="0">
                          <a:solidFill>
                            <a:schemeClr val="dk1"/>
                          </a:solidFill>
                          <a:effectLst/>
                          <a:latin typeface="+mn-lt"/>
                          <a:ea typeface="+mn-ea"/>
                          <a:cs typeface="+mn-cs"/>
                        </a:rPr>
                        <a:t> the opening price of WTI crude oil on the given date.</a:t>
                      </a:r>
                      <a:endParaRPr lang="en-GB" sz="1400" dirty="0"/>
                    </a:p>
                  </a:txBody>
                  <a:tcPr/>
                </a:tc>
                <a:extLst>
                  <a:ext uri="{0D108BD9-81ED-4DB2-BD59-A6C34878D82A}">
                    <a16:rowId xmlns:a16="http://schemas.microsoft.com/office/drawing/2014/main" val="3648306208"/>
                  </a:ext>
                </a:extLst>
              </a:tr>
              <a:tr h="630901">
                <a:tc>
                  <a:txBody>
                    <a:bodyPr/>
                    <a:lstStyle/>
                    <a:p>
                      <a:r>
                        <a:rPr lang="en-US" dirty="0" smtClean="0"/>
                        <a:t>38</a:t>
                      </a:r>
                      <a:endParaRPr lang="en-GB" dirty="0"/>
                    </a:p>
                  </a:txBody>
                  <a:tcPr/>
                </a:tc>
                <a:tc>
                  <a:txBody>
                    <a:bodyPr/>
                    <a:lstStyle/>
                    <a:p>
                      <a:r>
                        <a:rPr lang="en-GB" sz="1800" b="0" i="1" kern="1200" dirty="0" err="1" smtClean="0">
                          <a:solidFill>
                            <a:schemeClr val="dk1"/>
                          </a:solidFill>
                          <a:effectLst/>
                          <a:latin typeface="+mn-lt"/>
                          <a:ea typeface="+mn-ea"/>
                          <a:cs typeface="+mn-cs"/>
                        </a:rPr>
                        <a:t>OS</a:t>
                      </a:r>
                      <a:r>
                        <a:rPr lang="en-GB" sz="1800" b="0" i="0" kern="1200" dirty="0" err="1" smtClean="0">
                          <a:solidFill>
                            <a:schemeClr val="dk1"/>
                          </a:solidFill>
                          <a:effectLst/>
                          <a:latin typeface="+mn-lt"/>
                          <a:ea typeface="+mn-ea"/>
                          <a:cs typeface="+mn-cs"/>
                        </a:rPr>
                        <a:t>High</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400" b="0" i="0" kern="1200" dirty="0" smtClean="0">
                          <a:solidFill>
                            <a:schemeClr val="dk1"/>
                          </a:solidFill>
                          <a:effectLst/>
                          <a:latin typeface="+mn-lt"/>
                          <a:ea typeface="+mn-ea"/>
                          <a:cs typeface="+mn-cs"/>
                        </a:rPr>
                        <a:t>It is</a:t>
                      </a:r>
                      <a:r>
                        <a:rPr lang="en-GB" sz="1400" b="0" i="0" kern="1200" baseline="0" dirty="0" smtClean="0">
                          <a:solidFill>
                            <a:schemeClr val="dk1"/>
                          </a:solidFill>
                          <a:effectLst/>
                          <a:latin typeface="+mn-lt"/>
                          <a:ea typeface="+mn-ea"/>
                          <a:cs typeface="+mn-cs"/>
                        </a:rPr>
                        <a:t> the highest price of WTI crude oil on the given date.</a:t>
                      </a:r>
                      <a:endParaRPr lang="en-GB" sz="1400" dirty="0" smtClean="0"/>
                    </a:p>
                    <a:p>
                      <a:endParaRPr lang="en-GB" dirty="0"/>
                    </a:p>
                  </a:txBody>
                  <a:tcPr/>
                </a:tc>
                <a:extLst>
                  <a:ext uri="{0D108BD9-81ED-4DB2-BD59-A6C34878D82A}">
                    <a16:rowId xmlns:a16="http://schemas.microsoft.com/office/drawing/2014/main" val="2439435480"/>
                  </a:ext>
                </a:extLst>
              </a:tr>
              <a:tr h="630901">
                <a:tc>
                  <a:txBody>
                    <a:bodyPr/>
                    <a:lstStyle/>
                    <a:p>
                      <a:r>
                        <a:rPr lang="en-US" dirty="0" smtClean="0"/>
                        <a:t>39</a:t>
                      </a:r>
                      <a:endParaRPr lang="en-GB" dirty="0"/>
                    </a:p>
                  </a:txBody>
                  <a:tcPr/>
                </a:tc>
                <a:tc>
                  <a:txBody>
                    <a:bodyPr/>
                    <a:lstStyle/>
                    <a:p>
                      <a:r>
                        <a:rPr lang="en-GB" sz="1800" b="0" i="0" kern="1200" dirty="0" err="1" smtClean="0">
                          <a:solidFill>
                            <a:schemeClr val="dk1"/>
                          </a:solidFill>
                          <a:effectLst/>
                          <a:latin typeface="+mn-lt"/>
                          <a:ea typeface="+mn-ea"/>
                          <a:cs typeface="+mn-cs"/>
                        </a:rPr>
                        <a:t>OS</a:t>
                      </a:r>
                      <a:r>
                        <a:rPr lang="en-GB" sz="1800" b="0" i="1" kern="1200" dirty="0" err="1" smtClean="0">
                          <a:solidFill>
                            <a:schemeClr val="dk1"/>
                          </a:solidFill>
                          <a:effectLst/>
                          <a:latin typeface="+mn-lt"/>
                          <a:ea typeface="+mn-ea"/>
                          <a:cs typeface="+mn-cs"/>
                        </a:rPr>
                        <a:t>Low</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400" b="0" i="0" kern="1200" dirty="0" smtClean="0">
                          <a:solidFill>
                            <a:schemeClr val="dk1"/>
                          </a:solidFill>
                          <a:effectLst/>
                          <a:latin typeface="+mn-lt"/>
                          <a:ea typeface="+mn-ea"/>
                          <a:cs typeface="+mn-cs"/>
                        </a:rPr>
                        <a:t>It is</a:t>
                      </a:r>
                      <a:r>
                        <a:rPr lang="en-GB" sz="1400" b="0" i="0" kern="1200" baseline="0" dirty="0" smtClean="0">
                          <a:solidFill>
                            <a:schemeClr val="dk1"/>
                          </a:solidFill>
                          <a:effectLst/>
                          <a:latin typeface="+mn-lt"/>
                          <a:ea typeface="+mn-ea"/>
                          <a:cs typeface="+mn-cs"/>
                        </a:rPr>
                        <a:t> the lowest price of WTI crude oil on the given date.</a:t>
                      </a:r>
                      <a:endParaRPr lang="en-GB" sz="1400" dirty="0" smtClean="0"/>
                    </a:p>
                    <a:p>
                      <a:endParaRPr lang="en-GB" dirty="0"/>
                    </a:p>
                  </a:txBody>
                  <a:tcPr/>
                </a:tc>
                <a:extLst>
                  <a:ext uri="{0D108BD9-81ED-4DB2-BD59-A6C34878D82A}">
                    <a16:rowId xmlns:a16="http://schemas.microsoft.com/office/drawing/2014/main" val="978823362"/>
                  </a:ext>
                </a:extLst>
              </a:tr>
              <a:tr h="630901">
                <a:tc>
                  <a:txBody>
                    <a:bodyPr/>
                    <a:lstStyle/>
                    <a:p>
                      <a:r>
                        <a:rPr lang="en-US" dirty="0" smtClean="0"/>
                        <a:t>40</a:t>
                      </a:r>
                      <a:endParaRPr lang="en-GB" dirty="0"/>
                    </a:p>
                  </a:txBody>
                  <a:tcPr/>
                </a:tc>
                <a:tc>
                  <a:txBody>
                    <a:bodyPr/>
                    <a:lstStyle/>
                    <a:p>
                      <a:r>
                        <a:rPr lang="en-GB" sz="1800" b="0" i="1" kern="1200" dirty="0" err="1" smtClean="0">
                          <a:solidFill>
                            <a:schemeClr val="dk1"/>
                          </a:solidFill>
                          <a:effectLst/>
                          <a:latin typeface="+mn-lt"/>
                          <a:ea typeface="+mn-ea"/>
                          <a:cs typeface="+mn-cs"/>
                        </a:rPr>
                        <a:t>OS</a:t>
                      </a:r>
                      <a:r>
                        <a:rPr lang="en-GB" sz="1800" b="0" i="0" kern="1200" dirty="0" err="1" smtClean="0">
                          <a:solidFill>
                            <a:schemeClr val="dk1"/>
                          </a:solidFill>
                          <a:effectLst/>
                          <a:latin typeface="+mn-lt"/>
                          <a:ea typeface="+mn-ea"/>
                          <a:cs typeface="+mn-cs"/>
                        </a:rPr>
                        <a:t>Trend</a:t>
                      </a:r>
                      <a:endParaRPr lang="en-GB" dirty="0"/>
                    </a:p>
                  </a:txBody>
                  <a:tcPr/>
                </a:tc>
                <a:tc>
                  <a:txBody>
                    <a:bodyPr/>
                    <a:lstStyle/>
                    <a:p>
                      <a:r>
                        <a:rPr lang="en-US" sz="1400" dirty="0" smtClean="0"/>
                        <a:t>The trend of WTI crude oil</a:t>
                      </a:r>
                      <a:endParaRPr lang="en-GB" sz="1400" dirty="0"/>
                    </a:p>
                  </a:txBody>
                  <a:tcPr/>
                </a:tc>
                <a:extLst>
                  <a:ext uri="{0D108BD9-81ED-4DB2-BD59-A6C34878D82A}">
                    <a16:rowId xmlns:a16="http://schemas.microsoft.com/office/drawing/2014/main" val="380338608"/>
                  </a:ext>
                </a:extLst>
              </a:tr>
            </a:tbl>
          </a:graphicData>
        </a:graphic>
      </p:graphicFrame>
    </p:spTree>
    <p:extLst>
      <p:ext uri="{BB962C8B-B14F-4D97-AF65-F5344CB8AC3E}">
        <p14:creationId xmlns:p14="http://schemas.microsoft.com/office/powerpoint/2010/main" val="1315677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180377752"/>
              </p:ext>
            </p:extLst>
          </p:nvPr>
        </p:nvGraphicFramePr>
        <p:xfrm>
          <a:off x="461963" y="157161"/>
          <a:ext cx="9901236" cy="7013056"/>
        </p:xfrm>
        <a:graphic>
          <a:graphicData uri="http://schemas.openxmlformats.org/drawingml/2006/table">
            <a:tbl>
              <a:tblPr firstRow="1" bandRow="1">
                <a:tableStyleId>{7DF18680-E054-41AD-8BC1-D1AEF772440D}</a:tableStyleId>
              </a:tblPr>
              <a:tblGrid>
                <a:gridCol w="1006619">
                  <a:extLst>
                    <a:ext uri="{9D8B030D-6E8A-4147-A177-3AD203B41FA5}">
                      <a16:colId xmlns:a16="http://schemas.microsoft.com/office/drawing/2014/main" val="646577978"/>
                    </a:ext>
                  </a:extLst>
                </a:gridCol>
                <a:gridCol w="1754909">
                  <a:extLst>
                    <a:ext uri="{9D8B030D-6E8A-4147-A177-3AD203B41FA5}">
                      <a16:colId xmlns:a16="http://schemas.microsoft.com/office/drawing/2014/main" val="3759754201"/>
                    </a:ext>
                  </a:extLst>
                </a:gridCol>
                <a:gridCol w="7139708">
                  <a:extLst>
                    <a:ext uri="{9D8B030D-6E8A-4147-A177-3AD203B41FA5}">
                      <a16:colId xmlns:a16="http://schemas.microsoft.com/office/drawing/2014/main" val="1602361559"/>
                    </a:ext>
                  </a:extLst>
                </a:gridCol>
              </a:tblGrid>
              <a:tr h="659462">
                <a:tc>
                  <a:txBody>
                    <a:bodyPr/>
                    <a:lstStyle/>
                    <a:p>
                      <a:r>
                        <a:rPr lang="en-US" dirty="0" smtClean="0"/>
                        <a:t>41</a:t>
                      </a:r>
                      <a:endParaRPr lang="en-GB" dirty="0"/>
                    </a:p>
                  </a:txBody>
                  <a:tcPr/>
                </a:tc>
                <a:tc>
                  <a:txBody>
                    <a:bodyPr/>
                    <a:lstStyle/>
                    <a:p>
                      <a:r>
                        <a:rPr lang="en-GB" sz="1800" kern="1200" dirty="0" err="1" smtClean="0">
                          <a:effectLst/>
                        </a:rPr>
                        <a:t>SFPrice</a:t>
                      </a:r>
                      <a:endParaRPr lang="en-GB" dirty="0"/>
                    </a:p>
                  </a:txBody>
                  <a:tcPr/>
                </a:tc>
                <a:tc>
                  <a:txBody>
                    <a:bodyPr/>
                    <a:lstStyle/>
                    <a:p>
                      <a:r>
                        <a:rPr lang="en-GB" sz="1400" kern="1200" dirty="0" smtClean="0">
                          <a:effectLst/>
                        </a:rPr>
                        <a:t>Silver futures are standardized, exchange-traded contracts in which the contract buyer agrees to take delivery, from the seller, a specific quantity of silver at a predetermined price on a future delivery date. It is the price of that exchange trade.</a:t>
                      </a:r>
                      <a:endParaRPr lang="en-GB" sz="1400" b="0" dirty="0"/>
                    </a:p>
                  </a:txBody>
                  <a:tcPr/>
                </a:tc>
                <a:extLst>
                  <a:ext uri="{0D108BD9-81ED-4DB2-BD59-A6C34878D82A}">
                    <a16:rowId xmlns:a16="http://schemas.microsoft.com/office/drawing/2014/main" val="3947485881"/>
                  </a:ext>
                </a:extLst>
              </a:tr>
              <a:tr h="659462">
                <a:tc>
                  <a:txBody>
                    <a:bodyPr/>
                    <a:lstStyle/>
                    <a:p>
                      <a:r>
                        <a:rPr lang="en-US" dirty="0" smtClean="0"/>
                        <a:t>42</a:t>
                      </a:r>
                      <a:endParaRPr lang="en-GB" dirty="0"/>
                    </a:p>
                  </a:txBody>
                  <a:tcPr/>
                </a:tc>
                <a:tc>
                  <a:txBody>
                    <a:bodyPr/>
                    <a:lstStyle/>
                    <a:p>
                      <a:r>
                        <a:rPr lang="en-GB" sz="1800" kern="1200" dirty="0" err="1" smtClean="0">
                          <a:effectLst/>
                        </a:rPr>
                        <a:t>SFOpen</a:t>
                      </a:r>
                      <a:endParaRPr lang="en-GB" dirty="0"/>
                    </a:p>
                  </a:txBody>
                  <a:tcPr/>
                </a:tc>
                <a:tc>
                  <a:txBody>
                    <a:bodyPr/>
                    <a:lstStyle/>
                    <a:p>
                      <a:r>
                        <a:rPr lang="en-GB" sz="1400" kern="1200" dirty="0" smtClean="0">
                          <a:effectLst/>
                        </a:rPr>
                        <a:t>It is the opening price of that exchange trade.</a:t>
                      </a:r>
                      <a:endParaRPr lang="en-GB" sz="1400" dirty="0"/>
                    </a:p>
                  </a:txBody>
                  <a:tcPr/>
                </a:tc>
                <a:extLst>
                  <a:ext uri="{0D108BD9-81ED-4DB2-BD59-A6C34878D82A}">
                    <a16:rowId xmlns:a16="http://schemas.microsoft.com/office/drawing/2014/main" val="784126259"/>
                  </a:ext>
                </a:extLst>
              </a:tr>
              <a:tr h="659462">
                <a:tc>
                  <a:txBody>
                    <a:bodyPr/>
                    <a:lstStyle/>
                    <a:p>
                      <a:r>
                        <a:rPr lang="en-US" dirty="0" smtClean="0"/>
                        <a:t>43</a:t>
                      </a:r>
                      <a:endParaRPr lang="en-GB" dirty="0"/>
                    </a:p>
                  </a:txBody>
                  <a:tcPr/>
                </a:tc>
                <a:tc>
                  <a:txBody>
                    <a:bodyPr/>
                    <a:lstStyle/>
                    <a:p>
                      <a:r>
                        <a:rPr lang="en-GB" sz="1800" kern="1200" dirty="0" err="1" smtClean="0">
                          <a:effectLst/>
                        </a:rPr>
                        <a:t>SFHigh</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400" kern="1200" dirty="0" smtClean="0">
                          <a:effectLst/>
                        </a:rPr>
                        <a:t>It is the highest price of that exchange trade.</a:t>
                      </a:r>
                      <a:endParaRPr lang="en-GB" sz="1400" dirty="0" smtClean="0"/>
                    </a:p>
                    <a:p>
                      <a:endParaRPr lang="en-GB" sz="1400" dirty="0"/>
                    </a:p>
                  </a:txBody>
                  <a:tcPr/>
                </a:tc>
                <a:extLst>
                  <a:ext uri="{0D108BD9-81ED-4DB2-BD59-A6C34878D82A}">
                    <a16:rowId xmlns:a16="http://schemas.microsoft.com/office/drawing/2014/main" val="2582205053"/>
                  </a:ext>
                </a:extLst>
              </a:tr>
              <a:tr h="659462">
                <a:tc>
                  <a:txBody>
                    <a:bodyPr/>
                    <a:lstStyle/>
                    <a:p>
                      <a:r>
                        <a:rPr lang="en-US" dirty="0" smtClean="0"/>
                        <a:t>44</a:t>
                      </a:r>
                      <a:endParaRPr lang="en-GB" dirty="0"/>
                    </a:p>
                  </a:txBody>
                  <a:tcPr/>
                </a:tc>
                <a:tc>
                  <a:txBody>
                    <a:bodyPr/>
                    <a:lstStyle/>
                    <a:p>
                      <a:r>
                        <a:rPr lang="en-GB" sz="1800" kern="1200" dirty="0" err="1" smtClean="0">
                          <a:effectLst/>
                        </a:rPr>
                        <a:t>SFLow</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400" kern="1200" dirty="0" smtClean="0">
                          <a:effectLst/>
                        </a:rPr>
                        <a:t>It is the lowest price of that exchange trade.</a:t>
                      </a:r>
                      <a:endParaRPr lang="en-GB" sz="1400" dirty="0" smtClean="0"/>
                    </a:p>
                    <a:p>
                      <a:endParaRPr lang="en-GB" sz="1400" dirty="0"/>
                    </a:p>
                  </a:txBody>
                  <a:tcPr/>
                </a:tc>
                <a:extLst>
                  <a:ext uri="{0D108BD9-81ED-4DB2-BD59-A6C34878D82A}">
                    <a16:rowId xmlns:a16="http://schemas.microsoft.com/office/drawing/2014/main" val="4251133105"/>
                  </a:ext>
                </a:extLst>
              </a:tr>
              <a:tr h="659462">
                <a:tc>
                  <a:txBody>
                    <a:bodyPr/>
                    <a:lstStyle/>
                    <a:p>
                      <a:r>
                        <a:rPr lang="en-US" dirty="0" smtClean="0"/>
                        <a:t>45</a:t>
                      </a:r>
                      <a:endParaRPr lang="en-GB" dirty="0"/>
                    </a:p>
                  </a:txBody>
                  <a:tcPr/>
                </a:tc>
                <a:tc>
                  <a:txBody>
                    <a:bodyPr/>
                    <a:lstStyle/>
                    <a:p>
                      <a:r>
                        <a:rPr lang="en-GB" sz="1800" kern="1200" dirty="0" err="1" smtClean="0">
                          <a:effectLst/>
                        </a:rPr>
                        <a:t>SFVolume</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aseline="0" dirty="0" err="1" smtClean="0"/>
                        <a:t>SFvolume</a:t>
                      </a:r>
                      <a:r>
                        <a:rPr lang="en-US" sz="1400" baseline="0" dirty="0" smtClean="0"/>
                        <a:t> </a:t>
                      </a:r>
                      <a:r>
                        <a:rPr lang="en-GB" sz="1400" kern="1200" dirty="0" smtClean="0">
                          <a:effectLst/>
                        </a:rPr>
                        <a:t>represents the amount of contracts of silver exchange rate that were traded in a given period</a:t>
                      </a:r>
                      <a:endParaRPr lang="en-GB" sz="1400" dirty="0" smtClean="0"/>
                    </a:p>
                    <a:p>
                      <a:endParaRPr lang="en-GB" dirty="0"/>
                    </a:p>
                  </a:txBody>
                  <a:tcPr/>
                </a:tc>
                <a:extLst>
                  <a:ext uri="{0D108BD9-81ED-4DB2-BD59-A6C34878D82A}">
                    <a16:rowId xmlns:a16="http://schemas.microsoft.com/office/drawing/2014/main" val="2903692402"/>
                  </a:ext>
                </a:extLst>
              </a:tr>
              <a:tr h="659462">
                <a:tc>
                  <a:txBody>
                    <a:bodyPr/>
                    <a:lstStyle/>
                    <a:p>
                      <a:r>
                        <a:rPr lang="en-US" dirty="0" smtClean="0"/>
                        <a:t>46</a:t>
                      </a:r>
                      <a:endParaRPr lang="en-GB" dirty="0"/>
                    </a:p>
                  </a:txBody>
                  <a:tcPr/>
                </a:tc>
                <a:tc>
                  <a:txBody>
                    <a:bodyPr/>
                    <a:lstStyle/>
                    <a:p>
                      <a:r>
                        <a:rPr lang="en-GB" sz="1800" kern="1200" dirty="0" err="1" smtClean="0">
                          <a:effectLst/>
                        </a:rPr>
                        <a:t>SFTrend</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The trend of silver exchange rate</a:t>
                      </a:r>
                      <a:endParaRPr lang="en-GB" sz="1400" dirty="0" smtClean="0"/>
                    </a:p>
                    <a:p>
                      <a:endParaRPr lang="en-GB" dirty="0"/>
                    </a:p>
                  </a:txBody>
                  <a:tcPr/>
                </a:tc>
                <a:extLst>
                  <a:ext uri="{0D108BD9-81ED-4DB2-BD59-A6C34878D82A}">
                    <a16:rowId xmlns:a16="http://schemas.microsoft.com/office/drawing/2014/main" val="2698618403"/>
                  </a:ext>
                </a:extLst>
              </a:tr>
              <a:tr h="659462">
                <a:tc>
                  <a:txBody>
                    <a:bodyPr/>
                    <a:lstStyle/>
                    <a:p>
                      <a:r>
                        <a:rPr lang="en-US" dirty="0" smtClean="0"/>
                        <a:t>47</a:t>
                      </a:r>
                      <a:endParaRPr lang="en-GB" dirty="0"/>
                    </a:p>
                  </a:txBody>
                  <a:tcPr/>
                </a:tc>
                <a:tc>
                  <a:txBody>
                    <a:bodyPr/>
                    <a:lstStyle/>
                    <a:p>
                      <a:r>
                        <a:rPr lang="en-GB" sz="1800" b="0" i="0" kern="1200" dirty="0" err="1" smtClean="0">
                          <a:solidFill>
                            <a:schemeClr val="dk1"/>
                          </a:solidFill>
                          <a:effectLst/>
                          <a:latin typeface="+mn-lt"/>
                          <a:ea typeface="+mn-ea"/>
                          <a:cs typeface="+mn-cs"/>
                        </a:rPr>
                        <a:t>USB</a:t>
                      </a:r>
                      <a:r>
                        <a:rPr lang="en-GB" sz="1800" b="0" i="1" kern="1200" dirty="0" err="1" smtClean="0">
                          <a:solidFill>
                            <a:schemeClr val="dk1"/>
                          </a:solidFill>
                          <a:effectLst/>
                          <a:latin typeface="+mn-lt"/>
                          <a:ea typeface="+mn-ea"/>
                          <a:cs typeface="+mn-cs"/>
                        </a:rPr>
                        <a:t>Price</a:t>
                      </a:r>
                      <a:endParaRPr lang="en-GB" dirty="0"/>
                    </a:p>
                  </a:txBody>
                  <a:tcPr/>
                </a:tc>
                <a:tc>
                  <a:txBody>
                    <a:bodyPr/>
                    <a:lstStyle/>
                    <a:p>
                      <a:r>
                        <a:rPr lang="en-GB" sz="1400" b="0" i="0" kern="1200" dirty="0" smtClean="0">
                          <a:solidFill>
                            <a:schemeClr val="dk1"/>
                          </a:solidFill>
                          <a:effectLst/>
                          <a:latin typeface="+mn-lt"/>
                          <a:ea typeface="+mn-ea"/>
                          <a:cs typeface="+mn-cs"/>
                        </a:rPr>
                        <a:t> The rate of interest the bond issuer will pay on the face value of the bond, expressed as a percentage. It is the price of that rate of interest on bond.</a:t>
                      </a:r>
                      <a:endParaRPr lang="en-GB" sz="1400" b="0" dirty="0"/>
                    </a:p>
                  </a:txBody>
                  <a:tcPr/>
                </a:tc>
                <a:extLst>
                  <a:ext uri="{0D108BD9-81ED-4DB2-BD59-A6C34878D82A}">
                    <a16:rowId xmlns:a16="http://schemas.microsoft.com/office/drawing/2014/main" val="3725020448"/>
                  </a:ext>
                </a:extLst>
              </a:tr>
              <a:tr h="659462">
                <a:tc>
                  <a:txBody>
                    <a:bodyPr/>
                    <a:lstStyle/>
                    <a:p>
                      <a:r>
                        <a:rPr lang="en-US" dirty="0" smtClean="0"/>
                        <a:t>48</a:t>
                      </a:r>
                      <a:endParaRPr lang="en-GB" dirty="0"/>
                    </a:p>
                  </a:txBody>
                  <a:tcPr/>
                </a:tc>
                <a:tc>
                  <a:txBody>
                    <a:bodyPr/>
                    <a:lstStyle/>
                    <a:p>
                      <a:r>
                        <a:rPr lang="en-GB" sz="1800" b="0" i="1" kern="1200" dirty="0" err="1" smtClean="0">
                          <a:solidFill>
                            <a:schemeClr val="dk1"/>
                          </a:solidFill>
                          <a:effectLst/>
                          <a:latin typeface="+mn-lt"/>
                          <a:ea typeface="+mn-ea"/>
                          <a:cs typeface="+mn-cs"/>
                        </a:rPr>
                        <a:t>USB</a:t>
                      </a:r>
                      <a:r>
                        <a:rPr lang="en-GB" sz="1800" b="0" i="0" kern="1200" dirty="0" err="1" smtClean="0">
                          <a:solidFill>
                            <a:schemeClr val="dk1"/>
                          </a:solidFill>
                          <a:effectLst/>
                          <a:latin typeface="+mn-lt"/>
                          <a:ea typeface="+mn-ea"/>
                          <a:cs typeface="+mn-cs"/>
                        </a:rPr>
                        <a:t>Open</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400" b="0" i="0" kern="1200" dirty="0" smtClean="0">
                          <a:solidFill>
                            <a:schemeClr val="dk1"/>
                          </a:solidFill>
                          <a:effectLst/>
                          <a:latin typeface="+mn-lt"/>
                          <a:ea typeface="+mn-ea"/>
                          <a:cs typeface="+mn-cs"/>
                        </a:rPr>
                        <a:t>It is the opening price of that rate of interest on bond.</a:t>
                      </a:r>
                      <a:endParaRPr lang="en-GB" sz="1400" b="0" dirty="0" smtClean="0"/>
                    </a:p>
                    <a:p>
                      <a:endParaRPr lang="en-GB" dirty="0"/>
                    </a:p>
                  </a:txBody>
                  <a:tcPr/>
                </a:tc>
                <a:extLst>
                  <a:ext uri="{0D108BD9-81ED-4DB2-BD59-A6C34878D82A}">
                    <a16:rowId xmlns:a16="http://schemas.microsoft.com/office/drawing/2014/main" val="2983500631"/>
                  </a:ext>
                </a:extLst>
              </a:tr>
              <a:tr h="659462">
                <a:tc>
                  <a:txBody>
                    <a:bodyPr/>
                    <a:lstStyle/>
                    <a:p>
                      <a:r>
                        <a:rPr lang="en-US" dirty="0" smtClean="0"/>
                        <a:t>49</a:t>
                      </a:r>
                      <a:endParaRPr lang="en-GB" dirty="0"/>
                    </a:p>
                  </a:txBody>
                  <a:tcPr/>
                </a:tc>
                <a:tc>
                  <a:txBody>
                    <a:bodyPr/>
                    <a:lstStyle/>
                    <a:p>
                      <a:r>
                        <a:rPr lang="en-GB" sz="1800" b="0" i="0" kern="1200" dirty="0" err="1" smtClean="0">
                          <a:solidFill>
                            <a:schemeClr val="dk1"/>
                          </a:solidFill>
                          <a:effectLst/>
                          <a:latin typeface="+mn-lt"/>
                          <a:ea typeface="+mn-ea"/>
                          <a:cs typeface="+mn-cs"/>
                        </a:rPr>
                        <a:t>USB</a:t>
                      </a:r>
                      <a:r>
                        <a:rPr lang="en-GB" sz="1800" b="0" i="1" kern="1200" dirty="0" err="1" smtClean="0">
                          <a:solidFill>
                            <a:schemeClr val="dk1"/>
                          </a:solidFill>
                          <a:effectLst/>
                          <a:latin typeface="+mn-lt"/>
                          <a:ea typeface="+mn-ea"/>
                          <a:cs typeface="+mn-cs"/>
                        </a:rPr>
                        <a:t>High</a:t>
                      </a:r>
                      <a:r>
                        <a:rPr lang="en-GB" sz="1800" b="0" i="1" kern="1200" dirty="0" smtClean="0">
                          <a:solidFill>
                            <a:schemeClr val="dk1"/>
                          </a:solidFill>
                          <a:effectLst/>
                          <a:latin typeface="+mn-lt"/>
                          <a:ea typeface="+mn-ea"/>
                          <a:cs typeface="+mn-cs"/>
                        </a:rPr>
                        <a:t>'</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400" b="0" i="0" kern="1200" dirty="0" smtClean="0">
                          <a:solidFill>
                            <a:schemeClr val="dk1"/>
                          </a:solidFill>
                          <a:effectLst/>
                          <a:latin typeface="+mn-lt"/>
                          <a:ea typeface="+mn-ea"/>
                          <a:cs typeface="+mn-cs"/>
                        </a:rPr>
                        <a:t>It is the high price of that rate of interest on bond.</a:t>
                      </a:r>
                      <a:endParaRPr lang="en-GB" sz="1400" b="0" dirty="0" smtClean="0"/>
                    </a:p>
                    <a:p>
                      <a:endParaRPr lang="en-GB" dirty="0"/>
                    </a:p>
                  </a:txBody>
                  <a:tcPr/>
                </a:tc>
                <a:extLst>
                  <a:ext uri="{0D108BD9-81ED-4DB2-BD59-A6C34878D82A}">
                    <a16:rowId xmlns:a16="http://schemas.microsoft.com/office/drawing/2014/main" val="3174438633"/>
                  </a:ext>
                </a:extLst>
              </a:tr>
              <a:tr h="659462">
                <a:tc>
                  <a:txBody>
                    <a:bodyPr/>
                    <a:lstStyle/>
                    <a:p>
                      <a:r>
                        <a:rPr lang="en-US" dirty="0" smtClean="0"/>
                        <a:t>50</a:t>
                      </a:r>
                      <a:endParaRPr lang="en-GB" dirty="0"/>
                    </a:p>
                  </a:txBody>
                  <a:tcPr/>
                </a:tc>
                <a:tc>
                  <a:txBody>
                    <a:bodyPr/>
                    <a:lstStyle/>
                    <a:p>
                      <a:r>
                        <a:rPr lang="en-GB" sz="1800" b="0" i="1" kern="1200" dirty="0" err="1" smtClean="0">
                          <a:solidFill>
                            <a:schemeClr val="dk1"/>
                          </a:solidFill>
                          <a:effectLst/>
                          <a:latin typeface="+mn-lt"/>
                          <a:ea typeface="+mn-ea"/>
                          <a:cs typeface="+mn-cs"/>
                        </a:rPr>
                        <a:t>USB</a:t>
                      </a:r>
                      <a:r>
                        <a:rPr lang="en-GB" sz="1800" b="0" i="0" kern="1200" dirty="0" err="1" smtClean="0">
                          <a:solidFill>
                            <a:schemeClr val="dk1"/>
                          </a:solidFill>
                          <a:effectLst/>
                          <a:latin typeface="+mn-lt"/>
                          <a:ea typeface="+mn-ea"/>
                          <a:cs typeface="+mn-cs"/>
                        </a:rPr>
                        <a:t>Low</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400" b="0" i="0" kern="1200" dirty="0" smtClean="0">
                          <a:solidFill>
                            <a:schemeClr val="dk1"/>
                          </a:solidFill>
                          <a:effectLst/>
                          <a:latin typeface="+mn-lt"/>
                          <a:ea typeface="+mn-ea"/>
                          <a:cs typeface="+mn-cs"/>
                        </a:rPr>
                        <a:t>It is the lowest price of that rate of interest on bond.</a:t>
                      </a:r>
                      <a:endParaRPr lang="en-GB" sz="1400" b="0" dirty="0" smtClean="0"/>
                    </a:p>
                    <a:p>
                      <a:endParaRPr lang="en-GB" dirty="0"/>
                    </a:p>
                  </a:txBody>
                  <a:tcPr/>
                </a:tc>
                <a:extLst>
                  <a:ext uri="{0D108BD9-81ED-4DB2-BD59-A6C34878D82A}">
                    <a16:rowId xmlns:a16="http://schemas.microsoft.com/office/drawing/2014/main" val="491247530"/>
                  </a:ext>
                </a:extLst>
              </a:tr>
            </a:tbl>
          </a:graphicData>
        </a:graphic>
      </p:graphicFrame>
    </p:spTree>
    <p:extLst>
      <p:ext uri="{BB962C8B-B14F-4D97-AF65-F5344CB8AC3E}">
        <p14:creationId xmlns:p14="http://schemas.microsoft.com/office/powerpoint/2010/main" val="4156895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80391206"/>
              </p:ext>
            </p:extLst>
          </p:nvPr>
        </p:nvGraphicFramePr>
        <p:xfrm>
          <a:off x="184150" y="166686"/>
          <a:ext cx="10179051" cy="6520440"/>
        </p:xfrm>
        <a:graphic>
          <a:graphicData uri="http://schemas.openxmlformats.org/drawingml/2006/table">
            <a:tbl>
              <a:tblPr firstRow="1" bandRow="1">
                <a:tableStyleId>{7DF18680-E054-41AD-8BC1-D1AEF772440D}</a:tableStyleId>
              </a:tblPr>
              <a:tblGrid>
                <a:gridCol w="1090468">
                  <a:extLst>
                    <a:ext uri="{9D8B030D-6E8A-4147-A177-3AD203B41FA5}">
                      <a16:colId xmlns:a16="http://schemas.microsoft.com/office/drawing/2014/main" val="2231104666"/>
                    </a:ext>
                  </a:extLst>
                </a:gridCol>
                <a:gridCol w="1828800">
                  <a:extLst>
                    <a:ext uri="{9D8B030D-6E8A-4147-A177-3AD203B41FA5}">
                      <a16:colId xmlns:a16="http://schemas.microsoft.com/office/drawing/2014/main" val="2149294915"/>
                    </a:ext>
                  </a:extLst>
                </a:gridCol>
                <a:gridCol w="7259783">
                  <a:extLst>
                    <a:ext uri="{9D8B030D-6E8A-4147-A177-3AD203B41FA5}">
                      <a16:colId xmlns:a16="http://schemas.microsoft.com/office/drawing/2014/main" val="3935274795"/>
                    </a:ext>
                  </a:extLst>
                </a:gridCol>
              </a:tblGrid>
              <a:tr h="652044">
                <a:tc>
                  <a:txBody>
                    <a:bodyPr/>
                    <a:lstStyle/>
                    <a:p>
                      <a:r>
                        <a:rPr lang="en-US" dirty="0" smtClean="0"/>
                        <a:t>51</a:t>
                      </a:r>
                      <a:endParaRPr lang="en-GB" dirty="0"/>
                    </a:p>
                  </a:txBody>
                  <a:tcPr/>
                </a:tc>
                <a:tc>
                  <a:txBody>
                    <a:bodyPr/>
                    <a:lstStyle/>
                    <a:p>
                      <a:r>
                        <a:rPr lang="en-GB" sz="1800" kern="1200" dirty="0" err="1" smtClean="0">
                          <a:effectLst/>
                        </a:rPr>
                        <a:t>USBTrend</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rPr>
                        <a:t>The trend of </a:t>
                      </a:r>
                      <a:r>
                        <a:rPr lang="en-GB" sz="1400" b="0" i="0" kern="1200" dirty="0" smtClean="0">
                          <a:solidFill>
                            <a:schemeClr val="tx1"/>
                          </a:solidFill>
                          <a:effectLst/>
                          <a:latin typeface="+mn-lt"/>
                          <a:ea typeface="+mn-ea"/>
                          <a:cs typeface="+mn-cs"/>
                        </a:rPr>
                        <a:t>rate of interest on bond</a:t>
                      </a:r>
                      <a:endParaRPr lang="en-GB" dirty="0">
                        <a:solidFill>
                          <a:schemeClr val="tx1"/>
                        </a:solidFill>
                      </a:endParaRPr>
                    </a:p>
                  </a:txBody>
                  <a:tcPr/>
                </a:tc>
                <a:extLst>
                  <a:ext uri="{0D108BD9-81ED-4DB2-BD59-A6C34878D82A}">
                    <a16:rowId xmlns:a16="http://schemas.microsoft.com/office/drawing/2014/main" val="2564106258"/>
                  </a:ext>
                </a:extLst>
              </a:tr>
              <a:tr h="652044">
                <a:tc>
                  <a:txBody>
                    <a:bodyPr/>
                    <a:lstStyle/>
                    <a:p>
                      <a:r>
                        <a:rPr lang="en-US" dirty="0" smtClean="0"/>
                        <a:t>52</a:t>
                      </a:r>
                      <a:endParaRPr lang="en-GB" dirty="0"/>
                    </a:p>
                  </a:txBody>
                  <a:tcPr/>
                </a:tc>
                <a:tc>
                  <a:txBody>
                    <a:bodyPr/>
                    <a:lstStyle/>
                    <a:p>
                      <a:r>
                        <a:rPr lang="en-GB" sz="1800" b="0" i="1" kern="1200" dirty="0" err="1" smtClean="0">
                          <a:solidFill>
                            <a:schemeClr val="dk1"/>
                          </a:solidFill>
                          <a:effectLst/>
                          <a:latin typeface="+mn-lt"/>
                          <a:ea typeface="+mn-ea"/>
                          <a:cs typeface="+mn-cs"/>
                        </a:rPr>
                        <a:t>PLT</a:t>
                      </a:r>
                      <a:r>
                        <a:rPr lang="en-GB" sz="1800" b="0" i="0" kern="1200" dirty="0" err="1" smtClean="0">
                          <a:solidFill>
                            <a:schemeClr val="dk1"/>
                          </a:solidFill>
                          <a:effectLst/>
                          <a:latin typeface="+mn-lt"/>
                          <a:ea typeface="+mn-ea"/>
                          <a:cs typeface="+mn-cs"/>
                        </a:rPr>
                        <a:t>Price</a:t>
                      </a:r>
                      <a:endParaRPr lang="en-GB" dirty="0"/>
                    </a:p>
                  </a:txBody>
                  <a:tcPr/>
                </a:tc>
                <a:tc>
                  <a:txBody>
                    <a:bodyPr/>
                    <a:lstStyle/>
                    <a:p>
                      <a:r>
                        <a:rPr lang="en-US" sz="1800" b="0" i="1" kern="1200" dirty="0" smtClean="0">
                          <a:solidFill>
                            <a:schemeClr val="dk1"/>
                          </a:solidFill>
                          <a:effectLst/>
                          <a:latin typeface="+mn-lt"/>
                          <a:ea typeface="+mn-ea"/>
                          <a:cs typeface="+mn-cs"/>
                        </a:rPr>
                        <a:t>It</a:t>
                      </a:r>
                      <a:r>
                        <a:rPr lang="en-US" sz="1800" b="0" i="1" kern="1200" baseline="0" dirty="0" smtClean="0">
                          <a:solidFill>
                            <a:schemeClr val="dk1"/>
                          </a:solidFill>
                          <a:effectLst/>
                          <a:latin typeface="+mn-lt"/>
                          <a:ea typeface="+mn-ea"/>
                          <a:cs typeface="+mn-cs"/>
                        </a:rPr>
                        <a:t> is the price of </a:t>
                      </a:r>
                      <a:r>
                        <a:rPr lang="en-US" sz="1800" b="0" i="1" kern="1200" baseline="0" dirty="0" err="1" smtClean="0">
                          <a:solidFill>
                            <a:schemeClr val="dk1"/>
                          </a:solidFill>
                          <a:effectLst/>
                          <a:latin typeface="+mn-lt"/>
                          <a:ea typeface="+mn-ea"/>
                          <a:cs typeface="+mn-cs"/>
                        </a:rPr>
                        <a:t>platinium</a:t>
                      </a:r>
                      <a:endParaRPr lang="en-GB" dirty="0"/>
                    </a:p>
                  </a:txBody>
                  <a:tcPr/>
                </a:tc>
                <a:extLst>
                  <a:ext uri="{0D108BD9-81ED-4DB2-BD59-A6C34878D82A}">
                    <a16:rowId xmlns:a16="http://schemas.microsoft.com/office/drawing/2014/main" val="1365903916"/>
                  </a:ext>
                </a:extLst>
              </a:tr>
              <a:tr h="652044">
                <a:tc>
                  <a:txBody>
                    <a:bodyPr/>
                    <a:lstStyle/>
                    <a:p>
                      <a:r>
                        <a:rPr lang="en-US" dirty="0" smtClean="0"/>
                        <a:t>53</a:t>
                      </a:r>
                      <a:endParaRPr lang="en-GB" dirty="0"/>
                    </a:p>
                  </a:txBody>
                  <a:tcPr/>
                </a:tc>
                <a:tc>
                  <a:txBody>
                    <a:bodyPr/>
                    <a:lstStyle/>
                    <a:p>
                      <a:r>
                        <a:rPr lang="en-GB" sz="1800" b="0" i="0" kern="1200" dirty="0" err="1" smtClean="0">
                          <a:solidFill>
                            <a:schemeClr val="dk1"/>
                          </a:solidFill>
                          <a:effectLst/>
                          <a:latin typeface="+mn-lt"/>
                          <a:ea typeface="+mn-ea"/>
                          <a:cs typeface="+mn-cs"/>
                        </a:rPr>
                        <a:t>PLT</a:t>
                      </a:r>
                      <a:r>
                        <a:rPr lang="en-GB" sz="1800" b="0" i="1" kern="1200" dirty="0" err="1" smtClean="0">
                          <a:solidFill>
                            <a:schemeClr val="dk1"/>
                          </a:solidFill>
                          <a:effectLst/>
                          <a:latin typeface="+mn-lt"/>
                          <a:ea typeface="+mn-ea"/>
                          <a:cs typeface="+mn-cs"/>
                        </a:rPr>
                        <a:t>Open</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i="1" kern="1200" dirty="0" smtClean="0">
                          <a:solidFill>
                            <a:schemeClr val="dk1"/>
                          </a:solidFill>
                          <a:effectLst/>
                          <a:latin typeface="+mn-lt"/>
                          <a:ea typeface="+mn-ea"/>
                          <a:cs typeface="+mn-cs"/>
                        </a:rPr>
                        <a:t>It</a:t>
                      </a:r>
                      <a:r>
                        <a:rPr lang="en-US" sz="1800" b="0" i="1" kern="1200" baseline="0" dirty="0" smtClean="0">
                          <a:solidFill>
                            <a:schemeClr val="dk1"/>
                          </a:solidFill>
                          <a:effectLst/>
                          <a:latin typeface="+mn-lt"/>
                          <a:ea typeface="+mn-ea"/>
                          <a:cs typeface="+mn-cs"/>
                        </a:rPr>
                        <a:t> is the opening price of </a:t>
                      </a:r>
                      <a:r>
                        <a:rPr lang="en-US" sz="1800" b="0" i="1" kern="1200" baseline="0" dirty="0" err="1" smtClean="0">
                          <a:solidFill>
                            <a:schemeClr val="dk1"/>
                          </a:solidFill>
                          <a:effectLst/>
                          <a:latin typeface="+mn-lt"/>
                          <a:ea typeface="+mn-ea"/>
                          <a:cs typeface="+mn-cs"/>
                        </a:rPr>
                        <a:t>platinium</a:t>
                      </a:r>
                      <a:endParaRPr lang="en-GB" dirty="0" smtClean="0"/>
                    </a:p>
                    <a:p>
                      <a:endParaRPr lang="en-GB" dirty="0"/>
                    </a:p>
                  </a:txBody>
                  <a:tcPr/>
                </a:tc>
                <a:extLst>
                  <a:ext uri="{0D108BD9-81ED-4DB2-BD59-A6C34878D82A}">
                    <a16:rowId xmlns:a16="http://schemas.microsoft.com/office/drawing/2014/main" val="3243575387"/>
                  </a:ext>
                </a:extLst>
              </a:tr>
              <a:tr h="652044">
                <a:tc>
                  <a:txBody>
                    <a:bodyPr/>
                    <a:lstStyle/>
                    <a:p>
                      <a:r>
                        <a:rPr lang="en-US" dirty="0" smtClean="0"/>
                        <a:t>54</a:t>
                      </a:r>
                      <a:endParaRPr lang="en-GB" dirty="0"/>
                    </a:p>
                  </a:txBody>
                  <a:tcPr/>
                </a:tc>
                <a:tc>
                  <a:txBody>
                    <a:bodyPr/>
                    <a:lstStyle/>
                    <a:p>
                      <a:r>
                        <a:rPr lang="en-GB" sz="1800" b="0" i="1" kern="1200" dirty="0" err="1" smtClean="0">
                          <a:solidFill>
                            <a:schemeClr val="dk1"/>
                          </a:solidFill>
                          <a:effectLst/>
                          <a:latin typeface="+mn-lt"/>
                          <a:ea typeface="+mn-ea"/>
                          <a:cs typeface="+mn-cs"/>
                        </a:rPr>
                        <a:t>PLT</a:t>
                      </a:r>
                      <a:r>
                        <a:rPr lang="en-GB" sz="1800" b="0" i="0" kern="1200" dirty="0" err="1" smtClean="0">
                          <a:solidFill>
                            <a:schemeClr val="dk1"/>
                          </a:solidFill>
                          <a:effectLst/>
                          <a:latin typeface="+mn-lt"/>
                          <a:ea typeface="+mn-ea"/>
                          <a:cs typeface="+mn-cs"/>
                        </a:rPr>
                        <a:t>High</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i="1" kern="1200" dirty="0" smtClean="0">
                          <a:solidFill>
                            <a:schemeClr val="dk1"/>
                          </a:solidFill>
                          <a:effectLst/>
                          <a:latin typeface="+mn-lt"/>
                          <a:ea typeface="+mn-ea"/>
                          <a:cs typeface="+mn-cs"/>
                        </a:rPr>
                        <a:t>It</a:t>
                      </a:r>
                      <a:r>
                        <a:rPr lang="en-US" sz="1800" b="0" i="1" kern="1200" baseline="0" dirty="0" smtClean="0">
                          <a:solidFill>
                            <a:schemeClr val="dk1"/>
                          </a:solidFill>
                          <a:effectLst/>
                          <a:latin typeface="+mn-lt"/>
                          <a:ea typeface="+mn-ea"/>
                          <a:cs typeface="+mn-cs"/>
                        </a:rPr>
                        <a:t> is the highest price of </a:t>
                      </a:r>
                      <a:r>
                        <a:rPr lang="en-US" sz="1800" b="0" i="1" kern="1200" baseline="0" dirty="0" err="1" smtClean="0">
                          <a:solidFill>
                            <a:schemeClr val="dk1"/>
                          </a:solidFill>
                          <a:effectLst/>
                          <a:latin typeface="+mn-lt"/>
                          <a:ea typeface="+mn-ea"/>
                          <a:cs typeface="+mn-cs"/>
                        </a:rPr>
                        <a:t>platinium</a:t>
                      </a:r>
                      <a:endParaRPr lang="en-GB" dirty="0" smtClean="0"/>
                    </a:p>
                    <a:p>
                      <a:endParaRPr lang="en-GB" dirty="0"/>
                    </a:p>
                  </a:txBody>
                  <a:tcPr/>
                </a:tc>
                <a:extLst>
                  <a:ext uri="{0D108BD9-81ED-4DB2-BD59-A6C34878D82A}">
                    <a16:rowId xmlns:a16="http://schemas.microsoft.com/office/drawing/2014/main" val="2909426125"/>
                  </a:ext>
                </a:extLst>
              </a:tr>
              <a:tr h="652044">
                <a:tc>
                  <a:txBody>
                    <a:bodyPr/>
                    <a:lstStyle/>
                    <a:p>
                      <a:r>
                        <a:rPr lang="en-US" dirty="0" smtClean="0"/>
                        <a:t>55</a:t>
                      </a:r>
                      <a:endParaRPr lang="en-GB" dirty="0"/>
                    </a:p>
                  </a:txBody>
                  <a:tcPr/>
                </a:tc>
                <a:tc>
                  <a:txBody>
                    <a:bodyPr/>
                    <a:lstStyle/>
                    <a:p>
                      <a:r>
                        <a:rPr lang="en-GB" sz="1800" b="0" i="0" kern="1200" dirty="0" err="1" smtClean="0">
                          <a:solidFill>
                            <a:schemeClr val="dk1"/>
                          </a:solidFill>
                          <a:effectLst/>
                          <a:latin typeface="+mn-lt"/>
                          <a:ea typeface="+mn-ea"/>
                          <a:cs typeface="+mn-cs"/>
                        </a:rPr>
                        <a:t>PLT</a:t>
                      </a:r>
                      <a:r>
                        <a:rPr lang="en-GB" sz="1800" b="0" i="1" kern="1200" dirty="0" err="1" smtClean="0">
                          <a:solidFill>
                            <a:schemeClr val="dk1"/>
                          </a:solidFill>
                          <a:effectLst/>
                          <a:latin typeface="+mn-lt"/>
                          <a:ea typeface="+mn-ea"/>
                          <a:cs typeface="+mn-cs"/>
                        </a:rPr>
                        <a:t>Low</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i="1" kern="1200" dirty="0" smtClean="0">
                          <a:solidFill>
                            <a:schemeClr val="dk1"/>
                          </a:solidFill>
                          <a:effectLst/>
                          <a:latin typeface="+mn-lt"/>
                          <a:ea typeface="+mn-ea"/>
                          <a:cs typeface="+mn-cs"/>
                        </a:rPr>
                        <a:t>It</a:t>
                      </a:r>
                      <a:r>
                        <a:rPr lang="en-US" sz="1800" b="0" i="1" kern="1200" baseline="0" dirty="0" smtClean="0">
                          <a:solidFill>
                            <a:schemeClr val="dk1"/>
                          </a:solidFill>
                          <a:effectLst/>
                          <a:latin typeface="+mn-lt"/>
                          <a:ea typeface="+mn-ea"/>
                          <a:cs typeface="+mn-cs"/>
                        </a:rPr>
                        <a:t> is the lowest price of </a:t>
                      </a:r>
                      <a:r>
                        <a:rPr lang="en-US" sz="1800" b="0" i="1" kern="1200" baseline="0" dirty="0" err="1" smtClean="0">
                          <a:solidFill>
                            <a:schemeClr val="dk1"/>
                          </a:solidFill>
                          <a:effectLst/>
                          <a:latin typeface="+mn-lt"/>
                          <a:ea typeface="+mn-ea"/>
                          <a:cs typeface="+mn-cs"/>
                        </a:rPr>
                        <a:t>platinium</a:t>
                      </a:r>
                      <a:endParaRPr lang="en-GB" dirty="0" smtClean="0"/>
                    </a:p>
                    <a:p>
                      <a:endParaRPr lang="en-GB" dirty="0"/>
                    </a:p>
                  </a:txBody>
                  <a:tcPr/>
                </a:tc>
                <a:extLst>
                  <a:ext uri="{0D108BD9-81ED-4DB2-BD59-A6C34878D82A}">
                    <a16:rowId xmlns:a16="http://schemas.microsoft.com/office/drawing/2014/main" val="2855935690"/>
                  </a:ext>
                </a:extLst>
              </a:tr>
              <a:tr h="652044">
                <a:tc>
                  <a:txBody>
                    <a:bodyPr/>
                    <a:lstStyle/>
                    <a:p>
                      <a:r>
                        <a:rPr lang="en-US" dirty="0" smtClean="0"/>
                        <a:t>56</a:t>
                      </a:r>
                      <a:endParaRPr lang="en-GB" dirty="0"/>
                    </a:p>
                  </a:txBody>
                  <a:tcPr/>
                </a:tc>
                <a:tc>
                  <a:txBody>
                    <a:bodyPr/>
                    <a:lstStyle/>
                    <a:p>
                      <a:r>
                        <a:rPr lang="en-GB" sz="1800" b="0" i="1" kern="1200" dirty="0" err="1" smtClean="0">
                          <a:solidFill>
                            <a:schemeClr val="dk1"/>
                          </a:solidFill>
                          <a:effectLst/>
                          <a:latin typeface="+mn-lt"/>
                          <a:ea typeface="+mn-ea"/>
                          <a:cs typeface="+mn-cs"/>
                        </a:rPr>
                        <a:t>PLT</a:t>
                      </a:r>
                      <a:r>
                        <a:rPr lang="en-GB" sz="1800" b="0" i="0" kern="1200" dirty="0" err="1" smtClean="0">
                          <a:solidFill>
                            <a:schemeClr val="dk1"/>
                          </a:solidFill>
                          <a:effectLst/>
                          <a:latin typeface="+mn-lt"/>
                          <a:ea typeface="+mn-ea"/>
                          <a:cs typeface="+mn-cs"/>
                        </a:rPr>
                        <a:t>Trend</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i="1" kern="1200" dirty="0" smtClean="0">
                          <a:solidFill>
                            <a:schemeClr val="dk1"/>
                          </a:solidFill>
                          <a:effectLst/>
                          <a:latin typeface="+mn-lt"/>
                          <a:ea typeface="+mn-ea"/>
                          <a:cs typeface="+mn-cs"/>
                        </a:rPr>
                        <a:t>It</a:t>
                      </a:r>
                      <a:r>
                        <a:rPr lang="en-US" sz="1800" b="0" i="1" kern="1200" baseline="0" dirty="0" smtClean="0">
                          <a:solidFill>
                            <a:schemeClr val="dk1"/>
                          </a:solidFill>
                          <a:effectLst/>
                          <a:latin typeface="+mn-lt"/>
                          <a:ea typeface="+mn-ea"/>
                          <a:cs typeface="+mn-cs"/>
                        </a:rPr>
                        <a:t> is the trend of price of </a:t>
                      </a:r>
                      <a:r>
                        <a:rPr lang="en-US" sz="1800" b="0" i="1" kern="1200" baseline="0" dirty="0" err="1" smtClean="0">
                          <a:solidFill>
                            <a:schemeClr val="dk1"/>
                          </a:solidFill>
                          <a:effectLst/>
                          <a:latin typeface="+mn-lt"/>
                          <a:ea typeface="+mn-ea"/>
                          <a:cs typeface="+mn-cs"/>
                        </a:rPr>
                        <a:t>platinium</a:t>
                      </a:r>
                      <a:endParaRPr lang="en-GB" dirty="0" smtClean="0"/>
                    </a:p>
                    <a:p>
                      <a:endParaRPr lang="en-GB" dirty="0"/>
                    </a:p>
                  </a:txBody>
                  <a:tcPr/>
                </a:tc>
                <a:extLst>
                  <a:ext uri="{0D108BD9-81ED-4DB2-BD59-A6C34878D82A}">
                    <a16:rowId xmlns:a16="http://schemas.microsoft.com/office/drawing/2014/main" val="283945413"/>
                  </a:ext>
                </a:extLst>
              </a:tr>
              <a:tr h="652044">
                <a:tc>
                  <a:txBody>
                    <a:bodyPr/>
                    <a:lstStyle/>
                    <a:p>
                      <a:r>
                        <a:rPr lang="en-US" dirty="0" smtClean="0"/>
                        <a:t>57</a:t>
                      </a:r>
                      <a:endParaRPr lang="en-GB" dirty="0"/>
                    </a:p>
                  </a:txBody>
                  <a:tcPr/>
                </a:tc>
                <a:tc>
                  <a:txBody>
                    <a:bodyPr/>
                    <a:lstStyle/>
                    <a:p>
                      <a:r>
                        <a:rPr lang="en-GB" sz="1800" b="0" i="0" kern="1200" dirty="0" err="1" smtClean="0">
                          <a:solidFill>
                            <a:schemeClr val="dk1"/>
                          </a:solidFill>
                          <a:effectLst/>
                          <a:latin typeface="+mn-lt"/>
                          <a:ea typeface="+mn-ea"/>
                          <a:cs typeface="+mn-cs"/>
                        </a:rPr>
                        <a:t>PLD</a:t>
                      </a:r>
                      <a:r>
                        <a:rPr lang="en-GB" sz="1800" b="0" i="1" kern="1200" dirty="0" err="1" smtClean="0">
                          <a:solidFill>
                            <a:schemeClr val="dk1"/>
                          </a:solidFill>
                          <a:effectLst/>
                          <a:latin typeface="+mn-lt"/>
                          <a:ea typeface="+mn-ea"/>
                          <a:cs typeface="+mn-cs"/>
                        </a:rPr>
                        <a:t>Price</a:t>
                      </a:r>
                      <a:endParaRPr lang="en-GB" dirty="0"/>
                    </a:p>
                  </a:txBody>
                  <a:tcPr/>
                </a:tc>
                <a:tc>
                  <a:txBody>
                    <a:bodyPr/>
                    <a:lstStyle/>
                    <a:p>
                      <a:r>
                        <a:rPr lang="en-US" dirty="0" smtClean="0"/>
                        <a:t>It is the price of </a:t>
                      </a:r>
                      <a:r>
                        <a:rPr lang="en-US" dirty="0" err="1" smtClean="0"/>
                        <a:t>palladium.It</a:t>
                      </a:r>
                      <a:r>
                        <a:rPr lang="en-US" dirty="0" smtClean="0"/>
                        <a:t> is the most valuable metal among 4 others</a:t>
                      </a:r>
                      <a:endParaRPr lang="en-GB" dirty="0"/>
                    </a:p>
                  </a:txBody>
                  <a:tcPr/>
                </a:tc>
                <a:extLst>
                  <a:ext uri="{0D108BD9-81ED-4DB2-BD59-A6C34878D82A}">
                    <a16:rowId xmlns:a16="http://schemas.microsoft.com/office/drawing/2014/main" val="3453318971"/>
                  </a:ext>
                </a:extLst>
              </a:tr>
              <a:tr h="652044">
                <a:tc>
                  <a:txBody>
                    <a:bodyPr/>
                    <a:lstStyle/>
                    <a:p>
                      <a:r>
                        <a:rPr lang="en-US" dirty="0" smtClean="0"/>
                        <a:t>58</a:t>
                      </a:r>
                      <a:endParaRPr lang="en-GB" dirty="0"/>
                    </a:p>
                  </a:txBody>
                  <a:tcPr/>
                </a:tc>
                <a:tc>
                  <a:txBody>
                    <a:bodyPr/>
                    <a:lstStyle/>
                    <a:p>
                      <a:r>
                        <a:rPr lang="en-GB" sz="1800" b="0" i="1" kern="1200" dirty="0" err="1" smtClean="0">
                          <a:solidFill>
                            <a:schemeClr val="dk1"/>
                          </a:solidFill>
                          <a:effectLst/>
                          <a:latin typeface="+mn-lt"/>
                          <a:ea typeface="+mn-ea"/>
                          <a:cs typeface="+mn-cs"/>
                        </a:rPr>
                        <a:t>PLD</a:t>
                      </a:r>
                      <a:r>
                        <a:rPr lang="en-GB" sz="1800" b="0" i="0" kern="1200" dirty="0" err="1" smtClean="0">
                          <a:solidFill>
                            <a:schemeClr val="dk1"/>
                          </a:solidFill>
                          <a:effectLst/>
                          <a:latin typeface="+mn-lt"/>
                          <a:ea typeface="+mn-ea"/>
                          <a:cs typeface="+mn-cs"/>
                        </a:rPr>
                        <a:t>Open</a:t>
                      </a:r>
                      <a:r>
                        <a:rPr lang="en-GB" sz="1800" b="0" i="0" kern="1200" dirty="0" smtClean="0">
                          <a:solidFill>
                            <a:schemeClr val="dk1"/>
                          </a:solidFill>
                          <a:effectLst/>
                          <a:latin typeface="+mn-lt"/>
                          <a:ea typeface="+mn-ea"/>
                          <a:cs typeface="+mn-cs"/>
                        </a:rPr>
                        <a:t>'</a:t>
                      </a:r>
                      <a:endParaRPr lang="en-GB" dirty="0"/>
                    </a:p>
                  </a:txBody>
                  <a:tcPr/>
                </a:tc>
                <a:tc>
                  <a:txBody>
                    <a:bodyPr/>
                    <a:lstStyle/>
                    <a:p>
                      <a:r>
                        <a:rPr lang="en-US" dirty="0" smtClean="0"/>
                        <a:t>It is the opening price of palladium</a:t>
                      </a:r>
                      <a:r>
                        <a:rPr lang="en-US" baseline="0" dirty="0" smtClean="0"/>
                        <a:t> on the given date</a:t>
                      </a:r>
                      <a:endParaRPr lang="en-GB" dirty="0"/>
                    </a:p>
                  </a:txBody>
                  <a:tcPr/>
                </a:tc>
                <a:extLst>
                  <a:ext uri="{0D108BD9-81ED-4DB2-BD59-A6C34878D82A}">
                    <a16:rowId xmlns:a16="http://schemas.microsoft.com/office/drawing/2014/main" val="904906291"/>
                  </a:ext>
                </a:extLst>
              </a:tr>
              <a:tr h="652044">
                <a:tc>
                  <a:txBody>
                    <a:bodyPr/>
                    <a:lstStyle/>
                    <a:p>
                      <a:r>
                        <a:rPr lang="en-US" dirty="0" smtClean="0"/>
                        <a:t>59</a:t>
                      </a:r>
                      <a:endParaRPr lang="en-GB" dirty="0"/>
                    </a:p>
                  </a:txBody>
                  <a:tcPr/>
                </a:tc>
                <a:tc>
                  <a:txBody>
                    <a:bodyPr/>
                    <a:lstStyle/>
                    <a:p>
                      <a:r>
                        <a:rPr lang="en-GB" sz="1800" b="0" i="0" kern="1200" dirty="0" err="1" smtClean="0">
                          <a:solidFill>
                            <a:schemeClr val="dk1"/>
                          </a:solidFill>
                          <a:effectLst/>
                          <a:latin typeface="+mn-lt"/>
                          <a:ea typeface="+mn-ea"/>
                          <a:cs typeface="+mn-cs"/>
                        </a:rPr>
                        <a:t>PLD</a:t>
                      </a:r>
                      <a:r>
                        <a:rPr lang="en-GB" sz="1800" b="0" i="1" kern="1200" dirty="0" err="1" smtClean="0">
                          <a:solidFill>
                            <a:schemeClr val="dk1"/>
                          </a:solidFill>
                          <a:effectLst/>
                          <a:latin typeface="+mn-lt"/>
                          <a:ea typeface="+mn-ea"/>
                          <a:cs typeface="+mn-cs"/>
                        </a:rPr>
                        <a:t>High</a:t>
                      </a:r>
                      <a:r>
                        <a:rPr lang="en-GB" sz="1800" b="0" i="1" kern="1200" dirty="0" smtClean="0">
                          <a:solidFill>
                            <a:schemeClr val="dk1"/>
                          </a:solidFill>
                          <a:effectLst/>
                          <a:latin typeface="+mn-lt"/>
                          <a:ea typeface="+mn-ea"/>
                          <a:cs typeface="+mn-cs"/>
                        </a:rPr>
                        <a:t>'</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It is the highest price of palladium</a:t>
                      </a:r>
                      <a:r>
                        <a:rPr lang="en-US" baseline="0" dirty="0" smtClean="0"/>
                        <a:t> on the given date</a:t>
                      </a:r>
                      <a:endParaRPr lang="en-GB" dirty="0" smtClean="0"/>
                    </a:p>
                    <a:p>
                      <a:endParaRPr lang="en-GB" dirty="0"/>
                    </a:p>
                  </a:txBody>
                  <a:tcPr/>
                </a:tc>
                <a:extLst>
                  <a:ext uri="{0D108BD9-81ED-4DB2-BD59-A6C34878D82A}">
                    <a16:rowId xmlns:a16="http://schemas.microsoft.com/office/drawing/2014/main" val="3961359449"/>
                  </a:ext>
                </a:extLst>
              </a:tr>
              <a:tr h="652044">
                <a:tc>
                  <a:txBody>
                    <a:bodyPr/>
                    <a:lstStyle/>
                    <a:p>
                      <a:r>
                        <a:rPr lang="en-US" dirty="0" smtClean="0"/>
                        <a:t>60</a:t>
                      </a:r>
                      <a:endParaRPr lang="en-GB" dirty="0"/>
                    </a:p>
                  </a:txBody>
                  <a:tcPr/>
                </a:tc>
                <a:tc>
                  <a:txBody>
                    <a:bodyPr/>
                    <a:lstStyle/>
                    <a:p>
                      <a:r>
                        <a:rPr lang="en-GB" sz="1800" b="0" i="1" kern="1200" dirty="0" err="1" smtClean="0">
                          <a:solidFill>
                            <a:schemeClr val="dk1"/>
                          </a:solidFill>
                          <a:effectLst/>
                          <a:latin typeface="+mn-lt"/>
                          <a:ea typeface="+mn-ea"/>
                          <a:cs typeface="+mn-cs"/>
                        </a:rPr>
                        <a:t>PLD</a:t>
                      </a:r>
                      <a:r>
                        <a:rPr lang="en-GB" sz="1800" b="0" i="0" kern="1200" dirty="0" err="1" smtClean="0">
                          <a:solidFill>
                            <a:schemeClr val="dk1"/>
                          </a:solidFill>
                          <a:effectLst/>
                          <a:latin typeface="+mn-lt"/>
                          <a:ea typeface="+mn-ea"/>
                          <a:cs typeface="+mn-cs"/>
                        </a:rPr>
                        <a:t>Low</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It is the opening price of palladium</a:t>
                      </a:r>
                      <a:r>
                        <a:rPr lang="en-US" baseline="0" dirty="0" smtClean="0"/>
                        <a:t> on the given date</a:t>
                      </a:r>
                      <a:endParaRPr lang="en-GB" dirty="0" smtClean="0"/>
                    </a:p>
                    <a:p>
                      <a:endParaRPr lang="en-GB" dirty="0"/>
                    </a:p>
                  </a:txBody>
                  <a:tcPr/>
                </a:tc>
                <a:extLst>
                  <a:ext uri="{0D108BD9-81ED-4DB2-BD59-A6C34878D82A}">
                    <a16:rowId xmlns:a16="http://schemas.microsoft.com/office/drawing/2014/main" val="771294774"/>
                  </a:ext>
                </a:extLst>
              </a:tr>
            </a:tbl>
          </a:graphicData>
        </a:graphic>
      </p:graphicFrame>
    </p:spTree>
    <p:extLst>
      <p:ext uri="{BB962C8B-B14F-4D97-AF65-F5344CB8AC3E}">
        <p14:creationId xmlns:p14="http://schemas.microsoft.com/office/powerpoint/2010/main" val="4177375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62950363"/>
              </p:ext>
            </p:extLst>
          </p:nvPr>
        </p:nvGraphicFramePr>
        <p:xfrm>
          <a:off x="230188" y="203200"/>
          <a:ext cx="10133013" cy="6992848"/>
        </p:xfrm>
        <a:graphic>
          <a:graphicData uri="http://schemas.openxmlformats.org/drawingml/2006/table">
            <a:tbl>
              <a:tblPr firstRow="1" bandRow="1">
                <a:tableStyleId>{7DF18680-E054-41AD-8BC1-D1AEF772440D}</a:tableStyleId>
              </a:tblPr>
              <a:tblGrid>
                <a:gridCol w="1109085">
                  <a:extLst>
                    <a:ext uri="{9D8B030D-6E8A-4147-A177-3AD203B41FA5}">
                      <a16:colId xmlns:a16="http://schemas.microsoft.com/office/drawing/2014/main" val="549730408"/>
                    </a:ext>
                  </a:extLst>
                </a:gridCol>
                <a:gridCol w="1708727">
                  <a:extLst>
                    <a:ext uri="{9D8B030D-6E8A-4147-A177-3AD203B41FA5}">
                      <a16:colId xmlns:a16="http://schemas.microsoft.com/office/drawing/2014/main" val="3507651907"/>
                    </a:ext>
                  </a:extLst>
                </a:gridCol>
                <a:gridCol w="7315201">
                  <a:extLst>
                    <a:ext uri="{9D8B030D-6E8A-4147-A177-3AD203B41FA5}">
                      <a16:colId xmlns:a16="http://schemas.microsoft.com/office/drawing/2014/main" val="1739399136"/>
                    </a:ext>
                  </a:extLst>
                </a:gridCol>
              </a:tblGrid>
              <a:tr h="649316">
                <a:tc>
                  <a:txBody>
                    <a:bodyPr/>
                    <a:lstStyle/>
                    <a:p>
                      <a:r>
                        <a:rPr lang="en-US" dirty="0" smtClean="0"/>
                        <a:t>61</a:t>
                      </a:r>
                      <a:endParaRPr lang="en-GB" dirty="0"/>
                    </a:p>
                  </a:txBody>
                  <a:tcPr/>
                </a:tc>
                <a:tc>
                  <a:txBody>
                    <a:bodyPr/>
                    <a:lstStyle/>
                    <a:p>
                      <a:r>
                        <a:rPr lang="en-GB" sz="1800" kern="1200" dirty="0" err="1" smtClean="0">
                          <a:effectLst/>
                        </a:rPr>
                        <a:t>PLDTrend</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effectLst/>
                        </a:rPr>
                        <a:t>It</a:t>
                      </a:r>
                      <a:r>
                        <a:rPr lang="en-US" sz="1800" kern="1200" baseline="0" dirty="0" smtClean="0">
                          <a:effectLst/>
                        </a:rPr>
                        <a:t> is the trend of price of palladium</a:t>
                      </a:r>
                      <a:endParaRPr lang="en-GB" dirty="0" smtClean="0"/>
                    </a:p>
                    <a:p>
                      <a:endParaRPr lang="en-GB" dirty="0"/>
                    </a:p>
                  </a:txBody>
                  <a:tcPr/>
                </a:tc>
                <a:extLst>
                  <a:ext uri="{0D108BD9-81ED-4DB2-BD59-A6C34878D82A}">
                    <a16:rowId xmlns:a16="http://schemas.microsoft.com/office/drawing/2014/main" val="2496098669"/>
                  </a:ext>
                </a:extLst>
              </a:tr>
              <a:tr h="649316">
                <a:tc>
                  <a:txBody>
                    <a:bodyPr/>
                    <a:lstStyle/>
                    <a:p>
                      <a:r>
                        <a:rPr lang="en-US" dirty="0" smtClean="0"/>
                        <a:t>62</a:t>
                      </a:r>
                      <a:endParaRPr lang="en-GB" dirty="0"/>
                    </a:p>
                  </a:txBody>
                  <a:tcPr/>
                </a:tc>
                <a:tc>
                  <a:txBody>
                    <a:bodyPr/>
                    <a:lstStyle/>
                    <a:p>
                      <a:r>
                        <a:rPr lang="en-GB" sz="1800" b="0" i="0" kern="1200" dirty="0" err="1" smtClean="0">
                          <a:solidFill>
                            <a:schemeClr val="dk1"/>
                          </a:solidFill>
                          <a:effectLst/>
                          <a:latin typeface="+mn-lt"/>
                          <a:ea typeface="+mn-ea"/>
                          <a:cs typeface="+mn-cs"/>
                        </a:rPr>
                        <a:t>USDI</a:t>
                      </a:r>
                      <a:r>
                        <a:rPr lang="en-GB" sz="1800" b="0" i="1" kern="1200" dirty="0" err="1" smtClean="0">
                          <a:solidFill>
                            <a:schemeClr val="dk1"/>
                          </a:solidFill>
                          <a:effectLst/>
                          <a:latin typeface="+mn-lt"/>
                          <a:ea typeface="+mn-ea"/>
                          <a:cs typeface="+mn-cs"/>
                        </a:rPr>
                        <a:t>Price</a:t>
                      </a:r>
                      <a:endParaRPr lang="en-GB" dirty="0"/>
                    </a:p>
                  </a:txBody>
                  <a:tcPr/>
                </a:tc>
                <a:tc>
                  <a:txBody>
                    <a:bodyPr/>
                    <a:lstStyle/>
                    <a:p>
                      <a:r>
                        <a:rPr lang="en-GB" sz="1400" b="0" i="0" kern="1200" dirty="0" smtClean="0">
                          <a:solidFill>
                            <a:schemeClr val="dk1"/>
                          </a:solidFill>
                          <a:effectLst/>
                          <a:latin typeface="+mn-lt"/>
                          <a:ea typeface="+mn-ea"/>
                          <a:cs typeface="+mn-cs"/>
                        </a:rPr>
                        <a:t>The value of each currency is multiplied by its weight, which is a positive number when the U.S. dollar is the base currency. It is calculated by a specific </a:t>
                      </a:r>
                      <a:r>
                        <a:rPr lang="en-GB" sz="1400" b="0" i="0" kern="1200" dirty="0" err="1" smtClean="0">
                          <a:solidFill>
                            <a:schemeClr val="dk1"/>
                          </a:solidFill>
                          <a:effectLst/>
                          <a:latin typeface="+mn-lt"/>
                          <a:ea typeface="+mn-ea"/>
                          <a:cs typeface="+mn-cs"/>
                        </a:rPr>
                        <a:t>formula.So</a:t>
                      </a:r>
                      <a:r>
                        <a:rPr lang="en-GB" sz="1400" b="0" i="0" kern="1200" dirty="0" smtClean="0">
                          <a:solidFill>
                            <a:schemeClr val="dk1"/>
                          </a:solidFill>
                          <a:effectLst/>
                          <a:latin typeface="+mn-lt"/>
                          <a:ea typeface="+mn-ea"/>
                          <a:cs typeface="+mn-cs"/>
                        </a:rPr>
                        <a:t> it is the price of that index.</a:t>
                      </a:r>
                      <a:endParaRPr lang="en-GB" sz="1400" b="0" dirty="0"/>
                    </a:p>
                  </a:txBody>
                  <a:tcPr/>
                </a:tc>
                <a:extLst>
                  <a:ext uri="{0D108BD9-81ED-4DB2-BD59-A6C34878D82A}">
                    <a16:rowId xmlns:a16="http://schemas.microsoft.com/office/drawing/2014/main" val="542875120"/>
                  </a:ext>
                </a:extLst>
              </a:tr>
              <a:tr h="649316">
                <a:tc>
                  <a:txBody>
                    <a:bodyPr/>
                    <a:lstStyle/>
                    <a:p>
                      <a:r>
                        <a:rPr lang="en-US" dirty="0" smtClean="0"/>
                        <a:t>63</a:t>
                      </a:r>
                      <a:endParaRPr lang="en-GB" dirty="0"/>
                    </a:p>
                  </a:txBody>
                  <a:tcPr/>
                </a:tc>
                <a:tc>
                  <a:txBody>
                    <a:bodyPr/>
                    <a:lstStyle/>
                    <a:p>
                      <a:r>
                        <a:rPr lang="en-GB" sz="1800" b="0" i="1" kern="1200" dirty="0" err="1" smtClean="0">
                          <a:solidFill>
                            <a:schemeClr val="dk1"/>
                          </a:solidFill>
                          <a:effectLst/>
                          <a:latin typeface="+mn-lt"/>
                          <a:ea typeface="+mn-ea"/>
                          <a:cs typeface="+mn-cs"/>
                        </a:rPr>
                        <a:t>USDI</a:t>
                      </a:r>
                      <a:r>
                        <a:rPr lang="en-GB" sz="1800" b="0" i="0" kern="1200" dirty="0" err="1" smtClean="0">
                          <a:solidFill>
                            <a:schemeClr val="dk1"/>
                          </a:solidFill>
                          <a:effectLst/>
                          <a:latin typeface="+mn-lt"/>
                          <a:ea typeface="+mn-ea"/>
                          <a:cs typeface="+mn-cs"/>
                        </a:rPr>
                        <a:t>Open</a:t>
                      </a:r>
                      <a:endParaRPr lang="en-GB" dirty="0"/>
                    </a:p>
                  </a:txBody>
                  <a:tcPr/>
                </a:tc>
                <a:tc>
                  <a:txBody>
                    <a:bodyPr/>
                    <a:lstStyle/>
                    <a:p>
                      <a:r>
                        <a:rPr lang="en-GB" sz="1400" b="0" i="0" kern="1200" dirty="0" smtClean="0">
                          <a:solidFill>
                            <a:schemeClr val="dk1"/>
                          </a:solidFill>
                          <a:effectLst/>
                          <a:latin typeface="+mn-lt"/>
                          <a:ea typeface="+mn-ea"/>
                          <a:cs typeface="+mn-cs"/>
                        </a:rPr>
                        <a:t>It is the opening price of USD index.</a:t>
                      </a:r>
                      <a:endParaRPr lang="en-GB" sz="1400" dirty="0"/>
                    </a:p>
                  </a:txBody>
                  <a:tcPr/>
                </a:tc>
                <a:extLst>
                  <a:ext uri="{0D108BD9-81ED-4DB2-BD59-A6C34878D82A}">
                    <a16:rowId xmlns:a16="http://schemas.microsoft.com/office/drawing/2014/main" val="625423579"/>
                  </a:ext>
                </a:extLst>
              </a:tr>
              <a:tr h="649316">
                <a:tc>
                  <a:txBody>
                    <a:bodyPr/>
                    <a:lstStyle/>
                    <a:p>
                      <a:r>
                        <a:rPr lang="en-US" dirty="0" smtClean="0"/>
                        <a:t>64</a:t>
                      </a:r>
                      <a:endParaRPr lang="en-GB" dirty="0"/>
                    </a:p>
                  </a:txBody>
                  <a:tcPr/>
                </a:tc>
                <a:tc>
                  <a:txBody>
                    <a:bodyPr/>
                    <a:lstStyle/>
                    <a:p>
                      <a:r>
                        <a:rPr lang="en-GB" sz="1800" b="0" i="0" kern="1200" dirty="0" err="1" smtClean="0">
                          <a:solidFill>
                            <a:schemeClr val="dk1"/>
                          </a:solidFill>
                          <a:effectLst/>
                          <a:latin typeface="+mn-lt"/>
                          <a:ea typeface="+mn-ea"/>
                          <a:cs typeface="+mn-cs"/>
                        </a:rPr>
                        <a:t>USDI</a:t>
                      </a:r>
                      <a:r>
                        <a:rPr lang="en-GB" sz="1800" b="0" i="1" kern="1200" dirty="0" err="1" smtClean="0">
                          <a:solidFill>
                            <a:schemeClr val="dk1"/>
                          </a:solidFill>
                          <a:effectLst/>
                          <a:latin typeface="+mn-lt"/>
                          <a:ea typeface="+mn-ea"/>
                          <a:cs typeface="+mn-cs"/>
                        </a:rPr>
                        <a:t>High</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400" b="0" i="0" kern="1200" dirty="0" smtClean="0">
                          <a:solidFill>
                            <a:schemeClr val="dk1"/>
                          </a:solidFill>
                          <a:effectLst/>
                          <a:latin typeface="+mn-lt"/>
                          <a:ea typeface="+mn-ea"/>
                          <a:cs typeface="+mn-cs"/>
                        </a:rPr>
                        <a:t>It is the highest price of USD index.</a:t>
                      </a:r>
                      <a:endParaRPr lang="en-GB" sz="1400" dirty="0" smtClean="0"/>
                    </a:p>
                    <a:p>
                      <a:endParaRPr lang="en-GB" dirty="0"/>
                    </a:p>
                  </a:txBody>
                  <a:tcPr/>
                </a:tc>
                <a:extLst>
                  <a:ext uri="{0D108BD9-81ED-4DB2-BD59-A6C34878D82A}">
                    <a16:rowId xmlns:a16="http://schemas.microsoft.com/office/drawing/2014/main" val="1025490664"/>
                  </a:ext>
                </a:extLst>
              </a:tr>
              <a:tr h="649316">
                <a:tc>
                  <a:txBody>
                    <a:bodyPr/>
                    <a:lstStyle/>
                    <a:p>
                      <a:r>
                        <a:rPr lang="en-US" dirty="0" smtClean="0"/>
                        <a:t>65</a:t>
                      </a:r>
                      <a:endParaRPr lang="en-GB" dirty="0"/>
                    </a:p>
                  </a:txBody>
                  <a:tcPr/>
                </a:tc>
                <a:tc>
                  <a:txBody>
                    <a:bodyPr/>
                    <a:lstStyle/>
                    <a:p>
                      <a:r>
                        <a:rPr lang="en-GB" sz="1800" b="0" i="1" kern="1200" dirty="0" err="1" smtClean="0">
                          <a:solidFill>
                            <a:schemeClr val="dk1"/>
                          </a:solidFill>
                          <a:effectLst/>
                          <a:latin typeface="+mn-lt"/>
                          <a:ea typeface="+mn-ea"/>
                          <a:cs typeface="+mn-cs"/>
                        </a:rPr>
                        <a:t>USDI</a:t>
                      </a:r>
                      <a:r>
                        <a:rPr lang="en-GB" sz="1800" b="0" i="0" kern="1200" dirty="0" err="1" smtClean="0">
                          <a:solidFill>
                            <a:schemeClr val="dk1"/>
                          </a:solidFill>
                          <a:effectLst/>
                          <a:latin typeface="+mn-lt"/>
                          <a:ea typeface="+mn-ea"/>
                          <a:cs typeface="+mn-cs"/>
                        </a:rPr>
                        <a:t>Low</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400" b="0" i="0" kern="1200" dirty="0" smtClean="0">
                          <a:solidFill>
                            <a:schemeClr val="dk1"/>
                          </a:solidFill>
                          <a:effectLst/>
                          <a:latin typeface="+mn-lt"/>
                          <a:ea typeface="+mn-ea"/>
                          <a:cs typeface="+mn-cs"/>
                        </a:rPr>
                        <a:t>It is the lowest price of USD index.</a:t>
                      </a:r>
                      <a:endParaRPr lang="en-GB" sz="1400" dirty="0" smtClean="0"/>
                    </a:p>
                    <a:p>
                      <a:endParaRPr lang="en-GB" dirty="0"/>
                    </a:p>
                  </a:txBody>
                  <a:tcPr/>
                </a:tc>
                <a:extLst>
                  <a:ext uri="{0D108BD9-81ED-4DB2-BD59-A6C34878D82A}">
                    <a16:rowId xmlns:a16="http://schemas.microsoft.com/office/drawing/2014/main" val="1901837169"/>
                  </a:ext>
                </a:extLst>
              </a:tr>
              <a:tr h="649316">
                <a:tc>
                  <a:txBody>
                    <a:bodyPr/>
                    <a:lstStyle/>
                    <a:p>
                      <a:r>
                        <a:rPr lang="en-US" dirty="0" smtClean="0"/>
                        <a:t>66</a:t>
                      </a:r>
                      <a:endParaRPr lang="en-GB" dirty="0"/>
                    </a:p>
                  </a:txBody>
                  <a:tcPr/>
                </a:tc>
                <a:tc>
                  <a:txBody>
                    <a:bodyPr/>
                    <a:lstStyle/>
                    <a:p>
                      <a:r>
                        <a:rPr lang="en-GB" sz="1800" b="0" i="0" kern="1200" dirty="0" err="1" smtClean="0">
                          <a:solidFill>
                            <a:schemeClr val="dk1"/>
                          </a:solidFill>
                          <a:effectLst/>
                          <a:latin typeface="+mn-lt"/>
                          <a:ea typeface="+mn-ea"/>
                          <a:cs typeface="+mn-cs"/>
                        </a:rPr>
                        <a:t>USDI</a:t>
                      </a:r>
                      <a:r>
                        <a:rPr lang="en-GB" sz="1800" b="0" i="1" kern="1200" dirty="0" err="1" smtClean="0">
                          <a:solidFill>
                            <a:schemeClr val="dk1"/>
                          </a:solidFill>
                          <a:effectLst/>
                          <a:latin typeface="+mn-lt"/>
                          <a:ea typeface="+mn-ea"/>
                          <a:cs typeface="+mn-cs"/>
                        </a:rPr>
                        <a:t>Volume</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aseline="0" dirty="0" err="1" smtClean="0"/>
                        <a:t>USDIvolume</a:t>
                      </a:r>
                      <a:r>
                        <a:rPr lang="en-US" sz="1400" baseline="0" dirty="0" smtClean="0"/>
                        <a:t> </a:t>
                      </a:r>
                      <a:r>
                        <a:rPr lang="en-GB" sz="1400" kern="1200" dirty="0" smtClean="0">
                          <a:effectLst/>
                        </a:rPr>
                        <a:t>represents the amount of contracts of USD index that were traded in a given period</a:t>
                      </a:r>
                      <a:endParaRPr lang="en-GB" sz="1400" dirty="0" smtClean="0"/>
                    </a:p>
                    <a:p>
                      <a:endParaRPr lang="en-GB" dirty="0" smtClean="0"/>
                    </a:p>
                    <a:p>
                      <a:endParaRPr lang="en-GB" dirty="0"/>
                    </a:p>
                  </a:txBody>
                  <a:tcPr/>
                </a:tc>
                <a:extLst>
                  <a:ext uri="{0D108BD9-81ED-4DB2-BD59-A6C34878D82A}">
                    <a16:rowId xmlns:a16="http://schemas.microsoft.com/office/drawing/2014/main" val="618742993"/>
                  </a:ext>
                </a:extLst>
              </a:tr>
              <a:tr h="649316">
                <a:tc>
                  <a:txBody>
                    <a:bodyPr/>
                    <a:lstStyle/>
                    <a:p>
                      <a:r>
                        <a:rPr lang="en-US" dirty="0" smtClean="0"/>
                        <a:t>67</a:t>
                      </a:r>
                      <a:endParaRPr lang="en-GB" dirty="0"/>
                    </a:p>
                  </a:txBody>
                  <a:tcPr/>
                </a:tc>
                <a:tc>
                  <a:txBody>
                    <a:bodyPr/>
                    <a:lstStyle/>
                    <a:p>
                      <a:r>
                        <a:rPr lang="en-GB" sz="1800" b="0" i="1" kern="1200" dirty="0" err="1" smtClean="0">
                          <a:solidFill>
                            <a:schemeClr val="dk1"/>
                          </a:solidFill>
                          <a:effectLst/>
                          <a:latin typeface="+mn-lt"/>
                          <a:ea typeface="+mn-ea"/>
                          <a:cs typeface="+mn-cs"/>
                        </a:rPr>
                        <a:t>USDI</a:t>
                      </a:r>
                      <a:r>
                        <a:rPr lang="en-GB" sz="1800" b="0" i="0" kern="1200" dirty="0" err="1" smtClean="0">
                          <a:solidFill>
                            <a:schemeClr val="dk1"/>
                          </a:solidFill>
                          <a:effectLst/>
                          <a:latin typeface="+mn-lt"/>
                          <a:ea typeface="+mn-ea"/>
                          <a:cs typeface="+mn-cs"/>
                        </a:rPr>
                        <a:t>Trend</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effectLst/>
                        </a:rPr>
                        <a:t>It</a:t>
                      </a:r>
                      <a:r>
                        <a:rPr lang="en-US" sz="1400" kern="1200" baseline="0" dirty="0" smtClean="0">
                          <a:effectLst/>
                        </a:rPr>
                        <a:t> is the trend of price of USD index</a:t>
                      </a:r>
                      <a:endParaRPr lang="en-GB" sz="1400" dirty="0" smtClean="0"/>
                    </a:p>
                    <a:p>
                      <a:endParaRPr lang="en-GB" dirty="0"/>
                    </a:p>
                  </a:txBody>
                  <a:tcPr/>
                </a:tc>
                <a:extLst>
                  <a:ext uri="{0D108BD9-81ED-4DB2-BD59-A6C34878D82A}">
                    <a16:rowId xmlns:a16="http://schemas.microsoft.com/office/drawing/2014/main" val="2122713848"/>
                  </a:ext>
                </a:extLst>
              </a:tr>
              <a:tr h="649316">
                <a:tc>
                  <a:txBody>
                    <a:bodyPr/>
                    <a:lstStyle/>
                    <a:p>
                      <a:r>
                        <a:rPr lang="en-US" dirty="0" smtClean="0"/>
                        <a:t>68</a:t>
                      </a:r>
                      <a:endParaRPr lang="en-GB" dirty="0"/>
                    </a:p>
                  </a:txBody>
                  <a:tcPr/>
                </a:tc>
                <a:tc>
                  <a:txBody>
                    <a:bodyPr/>
                    <a:lstStyle/>
                    <a:p>
                      <a:r>
                        <a:rPr lang="en-GB" sz="1800" b="0" i="0" kern="1200" dirty="0" err="1" smtClean="0">
                          <a:solidFill>
                            <a:schemeClr val="dk1"/>
                          </a:solidFill>
                          <a:effectLst/>
                          <a:latin typeface="+mn-lt"/>
                          <a:ea typeface="+mn-ea"/>
                          <a:cs typeface="+mn-cs"/>
                        </a:rPr>
                        <a:t>GDX</a:t>
                      </a:r>
                      <a:r>
                        <a:rPr lang="en-GB" sz="1800" b="0" i="1" kern="1200" dirty="0" err="1" smtClean="0">
                          <a:solidFill>
                            <a:schemeClr val="dk1"/>
                          </a:solidFill>
                          <a:effectLst/>
                          <a:latin typeface="+mn-lt"/>
                          <a:ea typeface="+mn-ea"/>
                          <a:cs typeface="+mn-cs"/>
                        </a:rPr>
                        <a:t>Open</a:t>
                      </a:r>
                      <a:endParaRPr lang="en-GB" dirty="0"/>
                    </a:p>
                  </a:txBody>
                  <a:tcPr/>
                </a:tc>
                <a:tc>
                  <a:txBody>
                    <a:bodyPr/>
                    <a:lstStyle/>
                    <a:p>
                      <a:r>
                        <a:rPr lang="en-GB" sz="1400" b="0" i="0" kern="1200" dirty="0" smtClean="0">
                          <a:solidFill>
                            <a:schemeClr val="dk1"/>
                          </a:solidFill>
                          <a:effectLst/>
                          <a:latin typeface="+mn-lt"/>
                          <a:ea typeface="+mn-ea"/>
                          <a:cs typeface="+mn-cs"/>
                        </a:rPr>
                        <a:t>Gold Miners ETFs invest in stocks of companies that are actively involved in mining and other aspects of gold </a:t>
                      </a:r>
                      <a:r>
                        <a:rPr lang="en-GB" sz="1400" b="0" i="0" kern="1200" dirty="0" err="1" smtClean="0">
                          <a:solidFill>
                            <a:schemeClr val="dk1"/>
                          </a:solidFill>
                          <a:effectLst/>
                          <a:latin typeface="+mn-lt"/>
                          <a:ea typeface="+mn-ea"/>
                          <a:cs typeface="+mn-cs"/>
                        </a:rPr>
                        <a:t>production.It</a:t>
                      </a:r>
                      <a:r>
                        <a:rPr lang="en-GB" sz="1400" b="0" i="0" kern="1200" dirty="0" smtClean="0">
                          <a:solidFill>
                            <a:schemeClr val="dk1"/>
                          </a:solidFill>
                          <a:effectLst/>
                          <a:latin typeface="+mn-lt"/>
                          <a:ea typeface="+mn-ea"/>
                          <a:cs typeface="+mn-cs"/>
                        </a:rPr>
                        <a:t> is the opening price of those.</a:t>
                      </a:r>
                      <a:endParaRPr lang="en-GB" sz="1400" b="0" dirty="0"/>
                    </a:p>
                  </a:txBody>
                  <a:tcPr/>
                </a:tc>
                <a:extLst>
                  <a:ext uri="{0D108BD9-81ED-4DB2-BD59-A6C34878D82A}">
                    <a16:rowId xmlns:a16="http://schemas.microsoft.com/office/drawing/2014/main" val="3355905357"/>
                  </a:ext>
                </a:extLst>
              </a:tr>
              <a:tr h="649316">
                <a:tc>
                  <a:txBody>
                    <a:bodyPr/>
                    <a:lstStyle/>
                    <a:p>
                      <a:r>
                        <a:rPr lang="en-US" dirty="0" smtClean="0"/>
                        <a:t>69</a:t>
                      </a:r>
                      <a:endParaRPr lang="en-GB" dirty="0"/>
                    </a:p>
                  </a:txBody>
                  <a:tcPr/>
                </a:tc>
                <a:tc>
                  <a:txBody>
                    <a:bodyPr/>
                    <a:lstStyle/>
                    <a:p>
                      <a:r>
                        <a:rPr lang="en-GB" sz="1800" b="0" i="1" kern="1200" dirty="0" err="1" smtClean="0">
                          <a:solidFill>
                            <a:schemeClr val="dk1"/>
                          </a:solidFill>
                          <a:effectLst/>
                          <a:latin typeface="+mn-lt"/>
                          <a:ea typeface="+mn-ea"/>
                          <a:cs typeface="+mn-cs"/>
                        </a:rPr>
                        <a:t>GDX</a:t>
                      </a:r>
                      <a:r>
                        <a:rPr lang="en-GB" sz="1800" b="0" i="0" kern="1200" dirty="0" err="1" smtClean="0">
                          <a:solidFill>
                            <a:schemeClr val="dk1"/>
                          </a:solidFill>
                          <a:effectLst/>
                          <a:latin typeface="+mn-lt"/>
                          <a:ea typeface="+mn-ea"/>
                          <a:cs typeface="+mn-cs"/>
                        </a:rPr>
                        <a:t>High</a:t>
                      </a:r>
                      <a:endParaRPr lang="en-GB" dirty="0"/>
                    </a:p>
                  </a:txBody>
                  <a:tcPr/>
                </a:tc>
                <a:tc>
                  <a:txBody>
                    <a:bodyPr/>
                    <a:lstStyle/>
                    <a:p>
                      <a:r>
                        <a:rPr lang="en-US" sz="1400" dirty="0" smtClean="0"/>
                        <a:t>It is the highest price of Gold</a:t>
                      </a:r>
                      <a:r>
                        <a:rPr lang="en-US" sz="1400" baseline="0" dirty="0" smtClean="0"/>
                        <a:t> miners ETFs</a:t>
                      </a:r>
                      <a:endParaRPr lang="en-GB" dirty="0"/>
                    </a:p>
                  </a:txBody>
                  <a:tcPr/>
                </a:tc>
                <a:extLst>
                  <a:ext uri="{0D108BD9-81ED-4DB2-BD59-A6C34878D82A}">
                    <a16:rowId xmlns:a16="http://schemas.microsoft.com/office/drawing/2014/main" val="520202271"/>
                  </a:ext>
                </a:extLst>
              </a:tr>
              <a:tr h="649316">
                <a:tc>
                  <a:txBody>
                    <a:bodyPr/>
                    <a:lstStyle/>
                    <a:p>
                      <a:r>
                        <a:rPr lang="en-US" dirty="0" smtClean="0"/>
                        <a:t>70</a:t>
                      </a:r>
                      <a:endParaRPr lang="en-GB" dirty="0"/>
                    </a:p>
                  </a:txBody>
                  <a:tcPr/>
                </a:tc>
                <a:tc>
                  <a:txBody>
                    <a:bodyPr/>
                    <a:lstStyle/>
                    <a:p>
                      <a:r>
                        <a:rPr lang="en-GB" sz="1800" b="0" i="0" kern="1200" dirty="0" err="1" smtClean="0">
                          <a:solidFill>
                            <a:schemeClr val="dk1"/>
                          </a:solidFill>
                          <a:effectLst/>
                          <a:latin typeface="+mn-lt"/>
                          <a:ea typeface="+mn-ea"/>
                          <a:cs typeface="+mn-cs"/>
                        </a:rPr>
                        <a:t>GDX</a:t>
                      </a:r>
                      <a:r>
                        <a:rPr lang="en-GB" sz="1800" b="0" i="1" kern="1200" dirty="0" err="1" smtClean="0">
                          <a:solidFill>
                            <a:schemeClr val="dk1"/>
                          </a:solidFill>
                          <a:effectLst/>
                          <a:latin typeface="+mn-lt"/>
                          <a:ea typeface="+mn-ea"/>
                          <a:cs typeface="+mn-cs"/>
                        </a:rPr>
                        <a:t>Low</a:t>
                      </a:r>
                      <a:endParaRPr lang="en-GB" dirty="0"/>
                    </a:p>
                  </a:txBody>
                  <a:tcPr/>
                </a:tc>
                <a:tc>
                  <a:txBody>
                    <a:bodyPr/>
                    <a:lstStyle/>
                    <a:p>
                      <a:r>
                        <a:rPr lang="en-US" sz="1800" dirty="0" smtClean="0"/>
                        <a:t>It</a:t>
                      </a:r>
                      <a:r>
                        <a:rPr lang="en-US" sz="1600" dirty="0" smtClean="0"/>
                        <a:t> is </a:t>
                      </a:r>
                      <a:r>
                        <a:rPr lang="en-US" sz="1400" dirty="0" smtClean="0"/>
                        <a:t>the highest price of Gold</a:t>
                      </a:r>
                      <a:r>
                        <a:rPr lang="en-US" sz="1400" baseline="0" dirty="0" smtClean="0"/>
                        <a:t> miners ETFs</a:t>
                      </a:r>
                      <a:endParaRPr lang="en-GB" sz="1400" dirty="0"/>
                    </a:p>
                  </a:txBody>
                  <a:tcPr/>
                </a:tc>
                <a:extLst>
                  <a:ext uri="{0D108BD9-81ED-4DB2-BD59-A6C34878D82A}">
                    <a16:rowId xmlns:a16="http://schemas.microsoft.com/office/drawing/2014/main" val="3329832393"/>
                  </a:ext>
                </a:extLst>
              </a:tr>
            </a:tbl>
          </a:graphicData>
        </a:graphic>
      </p:graphicFrame>
    </p:spTree>
    <p:extLst>
      <p:ext uri="{BB962C8B-B14F-4D97-AF65-F5344CB8AC3E}">
        <p14:creationId xmlns:p14="http://schemas.microsoft.com/office/powerpoint/2010/main" val="20790162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404</TotalTime>
  <Words>1501</Words>
  <Application>Microsoft Office PowerPoint</Application>
  <PresentationFormat>Widescreen</PresentationFormat>
  <Paragraphs>294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Gold Price Prediction Using Deep Learning</vt:lpstr>
      <vt:lpstr>Given features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Features added</vt:lpstr>
      <vt:lpstr>PowerPoint Presentation</vt:lpstr>
      <vt:lpstr>Normalization/Dropping features</vt:lpstr>
      <vt:lpstr>Model</vt:lpstr>
      <vt:lpstr>ELU as Activation</vt:lpstr>
      <vt:lpstr>T-Test and P-Test Results</vt:lpstr>
      <vt:lpstr>R2 Score and Karl Pearson Corelation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Gold Price Prediction Using Deep Learning</dc:title>
  <dc:creator>Awais Khan</dc:creator>
  <cp:lastModifiedBy>awais Khan</cp:lastModifiedBy>
  <cp:revision>40</cp:revision>
  <dcterms:created xsi:type="dcterms:W3CDTF">2021-10-08T07:09:00Z</dcterms:created>
  <dcterms:modified xsi:type="dcterms:W3CDTF">2021-10-12T18:19:38Z</dcterms:modified>
</cp:coreProperties>
</file>