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4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61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0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3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5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4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3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1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2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B7EBAC-0943-46D6-8A08-BACC3F804743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8CDE-C895-4A4C-B09A-D3439C5D7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94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6331"/>
            <a:ext cx="9144000" cy="1250731"/>
          </a:xfrm>
        </p:spPr>
        <p:txBody>
          <a:bodyPr/>
          <a:lstStyle/>
          <a:p>
            <a:pPr algn="ctr"/>
            <a:r>
              <a:rPr lang="en-US" sz="3600" b="1" dirty="0" smtClean="0"/>
              <a:t>INTRUSION DETECTION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848" y="1734207"/>
            <a:ext cx="9806152" cy="455097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000" b="1" cap="none" dirty="0" smtClean="0">
                <a:solidFill>
                  <a:schemeClr val="tx1"/>
                </a:solidFill>
              </a:rPr>
              <a:t>Dataset: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cap="none" dirty="0" smtClean="0">
                <a:solidFill>
                  <a:schemeClr val="tx1"/>
                </a:solidFill>
              </a:rPr>
              <a:t>The dataset consist of intrusions simulated in a military network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cap="none" dirty="0" smtClean="0">
                <a:solidFill>
                  <a:schemeClr val="tx1"/>
                </a:solidFill>
              </a:rPr>
              <a:t>By modelling a typical US air force </a:t>
            </a:r>
            <a:r>
              <a:rPr lang="en-GB" sz="2400" cap="none" dirty="0">
                <a:solidFill>
                  <a:schemeClr val="tx1"/>
                </a:solidFill>
              </a:rPr>
              <a:t>L</a:t>
            </a:r>
            <a:r>
              <a:rPr lang="en-GB" sz="2400" cap="none" dirty="0" smtClean="0">
                <a:solidFill>
                  <a:schemeClr val="tx1"/>
                </a:solidFill>
              </a:rPr>
              <a:t>an, raw TCP/IP dump data for a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schemeClr val="tx1"/>
                </a:solidFill>
              </a:rPr>
              <a:t>Lan was blasted with multiple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cap="none" dirty="0" smtClean="0">
                <a:solidFill>
                  <a:schemeClr val="tx1"/>
                </a:solidFill>
              </a:rPr>
              <a:t>TCP packets are data packets that flow from a source IP address to a target IP address under a well-defined protocol and start and terminate at a specific time interval.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cap="none" dirty="0" smtClean="0">
                <a:solidFill>
                  <a:schemeClr val="tx1"/>
                </a:solidFill>
              </a:rPr>
              <a:t>Connection is labelled as either normal or as an attack with exactly one specific attack type</a:t>
            </a:r>
            <a:endParaRPr lang="en-GB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rmAutofit fontScale="97500"/>
          </a:bodyPr>
          <a:lstStyle/>
          <a:p>
            <a:endParaRPr lang="en-GB" sz="2400" dirty="0" smtClean="0"/>
          </a:p>
          <a:p>
            <a:r>
              <a:rPr lang="en-GB" sz="2400" dirty="0"/>
              <a:t> 41 quantitative and qualitative features are obtained from normal and attack data (3 qualitative and 38 quantitative features</a:t>
            </a:r>
            <a:r>
              <a:rPr lang="en-GB" sz="2400" dirty="0" smtClean="0"/>
              <a:t>)</a:t>
            </a:r>
          </a:p>
          <a:p>
            <a:r>
              <a:rPr lang="en-US" sz="2400" dirty="0" smtClean="0"/>
              <a:t>Classes: Normal and anomaly.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900" b="1" dirty="0" smtClean="0"/>
              <a:t>Classifiers: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Naïve Baye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Decision Tree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Kneighbour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Logistic Regression Classifier</a:t>
            </a:r>
          </a:p>
        </p:txBody>
      </p:sp>
    </p:spTree>
    <p:extLst>
      <p:ext uri="{BB962C8B-B14F-4D97-AF65-F5344CB8AC3E}">
        <p14:creationId xmlns:p14="http://schemas.microsoft.com/office/powerpoint/2010/main" val="22333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255640"/>
            <a:ext cx="11090787" cy="599276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Features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0" y="847240"/>
            <a:ext cx="6093980" cy="195177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44981"/>
              </p:ext>
            </p:extLst>
          </p:nvPr>
        </p:nvGraphicFramePr>
        <p:xfrm>
          <a:off x="7079225" y="1135740"/>
          <a:ext cx="3441291" cy="68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291">
                  <a:extLst>
                    <a:ext uri="{9D8B030D-6E8A-4147-A177-3AD203B41FA5}">
                      <a16:colId xmlns:a16="http://schemas.microsoft.com/office/drawing/2014/main" val="3754301013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Initially we have 40 features.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306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9" y="3145687"/>
            <a:ext cx="3695890" cy="275604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19427"/>
              </p:ext>
            </p:extLst>
          </p:nvPr>
        </p:nvGraphicFramePr>
        <p:xfrm>
          <a:off x="4817805" y="3850343"/>
          <a:ext cx="6961240" cy="8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240">
                  <a:extLst>
                    <a:ext uri="{9D8B030D-6E8A-4147-A177-3AD203B41FA5}">
                      <a16:colId xmlns:a16="http://schemas.microsoft.com/office/drawing/2014/main" val="2418565786"/>
                    </a:ext>
                  </a:extLst>
                </a:gridCol>
              </a:tblGrid>
              <a:tr h="849475">
                <a:tc>
                  <a:txBody>
                    <a:bodyPr/>
                    <a:lstStyle/>
                    <a:p>
                      <a:r>
                        <a:rPr lang="en-US" dirty="0" smtClean="0"/>
                        <a:t>We selected 10 most important features.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6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2116" y="245806"/>
            <a:ext cx="10903974" cy="6538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Test results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" y="845383"/>
            <a:ext cx="6558672" cy="268439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16742"/>
              </p:ext>
            </p:extLst>
          </p:nvPr>
        </p:nvGraphicFramePr>
        <p:xfrm>
          <a:off x="7176992" y="1476748"/>
          <a:ext cx="4513563" cy="127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563">
                  <a:extLst>
                    <a:ext uri="{9D8B030D-6E8A-4147-A177-3AD203B41FA5}">
                      <a16:colId xmlns:a16="http://schemas.microsoft.com/office/drawing/2014/main" val="1664602821"/>
                    </a:ext>
                  </a:extLst>
                </a:gridCol>
              </a:tblGrid>
              <a:tr h="1276283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results</a:t>
                      </a:r>
                      <a:r>
                        <a:rPr lang="en-US" baseline="0" dirty="0" smtClean="0"/>
                        <a:t> on Naïve </a:t>
                      </a:r>
                      <a:r>
                        <a:rPr lang="en-US" baseline="0" dirty="0" err="1" smtClean="0"/>
                        <a:t>bayes</a:t>
                      </a:r>
                      <a:r>
                        <a:rPr lang="en-US" baseline="0" dirty="0" smtClean="0"/>
                        <a:t> classifier.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3141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6" y="3620175"/>
            <a:ext cx="5651790" cy="319421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71178"/>
              </p:ext>
            </p:extLst>
          </p:nvPr>
        </p:nvGraphicFramePr>
        <p:xfrm>
          <a:off x="6420466" y="4212383"/>
          <a:ext cx="5224206" cy="124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206">
                  <a:extLst>
                    <a:ext uri="{9D8B030D-6E8A-4147-A177-3AD203B41FA5}">
                      <a16:colId xmlns:a16="http://schemas.microsoft.com/office/drawing/2014/main" val="2041365273"/>
                    </a:ext>
                  </a:extLst>
                </a:gridCol>
              </a:tblGrid>
              <a:tr h="1244519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results for decision tree classifier. Achieved 99% accuracy.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5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8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1" y="210566"/>
            <a:ext cx="5677370" cy="270961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63657"/>
              </p:ext>
            </p:extLst>
          </p:nvPr>
        </p:nvGraphicFramePr>
        <p:xfrm>
          <a:off x="6135329" y="1250608"/>
          <a:ext cx="4689987" cy="80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987">
                  <a:extLst>
                    <a:ext uri="{9D8B030D-6E8A-4147-A177-3AD203B41FA5}">
                      <a16:colId xmlns:a16="http://schemas.microsoft.com/office/drawing/2014/main" val="3156444741"/>
                    </a:ext>
                  </a:extLst>
                </a:gridCol>
              </a:tblGrid>
              <a:tr h="804334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results for </a:t>
                      </a:r>
                      <a:r>
                        <a:rPr lang="en-US" dirty="0" err="1" smtClean="0"/>
                        <a:t>KneighborClassifier</a:t>
                      </a:r>
                      <a:r>
                        <a:rPr lang="en-US" dirty="0" smtClean="0"/>
                        <a:t> Model.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1134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8" y="3211277"/>
            <a:ext cx="5150115" cy="316881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59981"/>
              </p:ext>
            </p:extLst>
          </p:nvPr>
        </p:nvGraphicFramePr>
        <p:xfrm>
          <a:off x="5909187" y="3969392"/>
          <a:ext cx="5745316" cy="68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316">
                  <a:extLst>
                    <a:ext uri="{9D8B030D-6E8A-4147-A177-3AD203B41FA5}">
                      <a16:colId xmlns:a16="http://schemas.microsoft.com/office/drawing/2014/main" val="3583301421"/>
                    </a:ext>
                  </a:extLst>
                </a:gridCol>
              </a:tblGrid>
              <a:tr h="681266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results for Logistic regression Model.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5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3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1" y="186813"/>
            <a:ext cx="11080953" cy="6420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Checking on Different Test Inputs</a:t>
            </a:r>
          </a:p>
          <a:p>
            <a:pPr marL="0" indent="0" algn="ctr">
              <a:buNone/>
            </a:pP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37" y="740006"/>
            <a:ext cx="6209266" cy="253413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4416"/>
              </p:ext>
            </p:extLst>
          </p:nvPr>
        </p:nvGraphicFramePr>
        <p:xfrm>
          <a:off x="7182267" y="1658484"/>
          <a:ext cx="4380467" cy="107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467">
                  <a:extLst>
                    <a:ext uri="{9D8B030D-6E8A-4147-A177-3AD203B41FA5}">
                      <a16:colId xmlns:a16="http://schemas.microsoft.com/office/drawing/2014/main" val="3713550017"/>
                    </a:ext>
                  </a:extLst>
                </a:gridCol>
              </a:tblGrid>
              <a:tr h="1074883">
                <a:tc>
                  <a:txBody>
                    <a:bodyPr/>
                    <a:lstStyle/>
                    <a:p>
                      <a:r>
                        <a:rPr lang="en-US" dirty="0" smtClean="0"/>
                        <a:t>For 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input value from test set our all 4 models gave accurate results that is normal class.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9091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8" y="3451557"/>
            <a:ext cx="6225955" cy="315571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01311"/>
              </p:ext>
            </p:extLst>
          </p:nvPr>
        </p:nvGraphicFramePr>
        <p:xfrm>
          <a:off x="6990734" y="3826951"/>
          <a:ext cx="503411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118">
                  <a:extLst>
                    <a:ext uri="{9D8B030D-6E8A-4147-A177-3AD203B41FA5}">
                      <a16:colId xmlns:a16="http://schemas.microsoft.com/office/drawing/2014/main" val="469027317"/>
                    </a:ext>
                  </a:extLst>
                </a:gridCol>
              </a:tblGrid>
              <a:tr h="1148171">
                <a:tc>
                  <a:txBody>
                    <a:bodyPr/>
                    <a:lstStyle/>
                    <a:p>
                      <a:r>
                        <a:rPr lang="en-US" dirty="0" smtClean="0"/>
                        <a:t>For 62th input value from test set the expected is anomaly and all the</a:t>
                      </a:r>
                      <a:r>
                        <a:rPr lang="en-US" baseline="0" dirty="0" smtClean="0"/>
                        <a:t> models gave accurate results and detected the anomaly.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0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6" y="147484"/>
            <a:ext cx="10579508" cy="6100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 smtClean="0"/>
              <a:t>Consclusion</a:t>
            </a:r>
            <a:endParaRPr lang="en-US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From this we concluded that all classifiers are working fine.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But from model accuracy we can conclude that Decision Tree Classifier and Knearest neighbor Classifier are best for detecting normal and anomaly in this case.</a:t>
            </a:r>
          </a:p>
          <a:p>
            <a:pPr marL="0" indent="0" algn="ctr">
              <a:buNone/>
            </a:pPr>
            <a:r>
              <a:rPr lang="en-US" sz="2800" b="1" dirty="0" smtClean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can also do more research in this domain and develop new machine learning and Deep architecture models like 1D </a:t>
            </a:r>
            <a:r>
              <a:rPr lang="en-US" sz="2400" dirty="0" err="1" smtClean="0"/>
              <a:t>cnn</a:t>
            </a:r>
            <a:r>
              <a:rPr lang="en-US" sz="2400" dirty="0" smtClean="0"/>
              <a:t> and 1D </a:t>
            </a:r>
            <a:r>
              <a:rPr lang="en-US" sz="2400" dirty="0" err="1" smtClean="0"/>
              <a:t>resnet</a:t>
            </a:r>
            <a:r>
              <a:rPr lang="en-US" sz="2400" dirty="0" smtClean="0"/>
              <a:t> models for intrusion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056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250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INTRUSION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dc:creator>Malak</dc:creator>
  <cp:lastModifiedBy>Malak</cp:lastModifiedBy>
  <cp:revision>6</cp:revision>
  <dcterms:created xsi:type="dcterms:W3CDTF">2021-11-18T06:43:12Z</dcterms:created>
  <dcterms:modified xsi:type="dcterms:W3CDTF">2021-11-18T07:30:48Z</dcterms:modified>
</cp:coreProperties>
</file>