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94" r:id="rId21"/>
    <p:sldId id="275" r:id="rId22"/>
    <p:sldId id="276" r:id="rId23"/>
    <p:sldId id="277" r:id="rId24"/>
    <p:sldId id="278" r:id="rId25"/>
    <p:sldId id="279" r:id="rId26"/>
    <p:sldId id="280" r:id="rId27"/>
    <p:sldId id="281" r:id="rId28"/>
    <p:sldId id="289" r:id="rId29"/>
    <p:sldId id="290" r:id="rId30"/>
    <p:sldId id="291" r:id="rId31"/>
    <p:sldId id="292" r:id="rId32"/>
    <p:sldId id="293" r:id="rId33"/>
    <p:sldId id="282" r:id="rId34"/>
    <p:sldId id="283" r:id="rId35"/>
    <p:sldId id="284" r:id="rId36"/>
    <p:sldId id="285" r:id="rId37"/>
    <p:sldId id="286"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VARDHAN G" initials="H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Aameena Mohammadi" userId="2eef77deb7152a32" providerId="LiveId" clId="{D466DB46-BD58-4BB5-ADCC-4F34774E4A27}"/>
    <pc:docChg chg="undo custSel addSld modSld">
      <pc:chgData name="Shaik Aameena Mohammadi" userId="2eef77deb7152a32" providerId="LiveId" clId="{D466DB46-BD58-4BB5-ADCC-4F34774E4A27}" dt="2022-06-22T13:32:39.155" v="584" actId="14100"/>
      <pc:docMkLst>
        <pc:docMk/>
      </pc:docMkLst>
      <pc:sldChg chg="addSp delSp modSp mod">
        <pc:chgData name="Shaik Aameena Mohammadi" userId="2eef77deb7152a32" providerId="LiveId" clId="{D466DB46-BD58-4BB5-ADCC-4F34774E4A27}" dt="2022-06-22T13:32:39.155" v="584" actId="14100"/>
        <pc:sldMkLst>
          <pc:docMk/>
          <pc:sldMk cId="0" sldId="256"/>
        </pc:sldMkLst>
        <pc:spChg chg="mod">
          <ac:chgData name="Shaik Aameena Mohammadi" userId="2eef77deb7152a32" providerId="LiveId" clId="{D466DB46-BD58-4BB5-ADCC-4F34774E4A27}" dt="2022-06-22T13:32:39.155" v="584" actId="14100"/>
          <ac:spMkLst>
            <pc:docMk/>
            <pc:sldMk cId="0" sldId="256"/>
            <ac:spMk id="5" creationId="{00000000-0000-0000-0000-000000000000}"/>
          </ac:spMkLst>
        </pc:spChg>
        <pc:spChg chg="add del">
          <ac:chgData name="Shaik Aameena Mohammadi" userId="2eef77deb7152a32" providerId="LiveId" clId="{D466DB46-BD58-4BB5-ADCC-4F34774E4A27}" dt="2022-06-22T13:31:02.842" v="494" actId="22"/>
          <ac:spMkLst>
            <pc:docMk/>
            <pc:sldMk cId="0" sldId="256"/>
            <ac:spMk id="6" creationId="{06F44EFA-3B27-0170-D8B0-DC1823F0F098}"/>
          </ac:spMkLst>
        </pc:spChg>
        <pc:spChg chg="mod">
          <ac:chgData name="Shaik Aameena Mohammadi" userId="2eef77deb7152a32" providerId="LiveId" clId="{D466DB46-BD58-4BB5-ADCC-4F34774E4A27}" dt="2022-06-22T13:32:14.492" v="580" actId="207"/>
          <ac:spMkLst>
            <pc:docMk/>
            <pc:sldMk cId="0" sldId="256"/>
            <ac:spMk id="7" creationId="{00000000-0000-0000-0000-000000000000}"/>
          </ac:spMkLst>
        </pc:spChg>
      </pc:sldChg>
      <pc:sldChg chg="modSp mod">
        <pc:chgData name="Shaik Aameena Mohammadi" userId="2eef77deb7152a32" providerId="LiveId" clId="{D466DB46-BD58-4BB5-ADCC-4F34774E4A27}" dt="2022-06-22T12:03:40.899" v="467" actId="403"/>
        <pc:sldMkLst>
          <pc:docMk/>
          <pc:sldMk cId="0" sldId="257"/>
        </pc:sldMkLst>
        <pc:spChg chg="mod">
          <ac:chgData name="Shaik Aameena Mohammadi" userId="2eef77deb7152a32" providerId="LiveId" clId="{D466DB46-BD58-4BB5-ADCC-4F34774E4A27}" dt="2022-06-22T12:03:40.899" v="467" actId="403"/>
          <ac:spMkLst>
            <pc:docMk/>
            <pc:sldMk cId="0" sldId="257"/>
            <ac:spMk id="3" creationId="{00000000-0000-0000-0000-000000000000}"/>
          </ac:spMkLst>
        </pc:spChg>
      </pc:sldChg>
      <pc:sldChg chg="addSp delSp modSp mod">
        <pc:chgData name="Shaik Aameena Mohammadi" userId="2eef77deb7152a32" providerId="LiveId" clId="{D466DB46-BD58-4BB5-ADCC-4F34774E4A27}" dt="2022-06-22T13:17:15.850" v="482" actId="14100"/>
        <pc:sldMkLst>
          <pc:docMk/>
          <pc:sldMk cId="0" sldId="273"/>
        </pc:sldMkLst>
        <pc:spChg chg="add del mod">
          <ac:chgData name="Shaik Aameena Mohammadi" userId="2eef77deb7152a32" providerId="LiveId" clId="{D466DB46-BD58-4BB5-ADCC-4F34774E4A27}" dt="2022-06-22T13:16:57.082" v="476"/>
          <ac:spMkLst>
            <pc:docMk/>
            <pc:sldMk cId="0" sldId="273"/>
            <ac:spMk id="4" creationId="{9BA0771A-2E27-EB79-0386-62DC3A74181C}"/>
          </ac:spMkLst>
        </pc:spChg>
        <pc:picChg chg="add mod">
          <ac:chgData name="Shaik Aameena Mohammadi" userId="2eef77deb7152a32" providerId="LiveId" clId="{D466DB46-BD58-4BB5-ADCC-4F34774E4A27}" dt="2022-06-22T13:17:15.850" v="482" actId="14100"/>
          <ac:picMkLst>
            <pc:docMk/>
            <pc:sldMk cId="0" sldId="273"/>
            <ac:picMk id="6" creationId="{F75FA003-1C82-07EA-1DD9-A31214307D37}"/>
          </ac:picMkLst>
        </pc:picChg>
        <pc:picChg chg="del">
          <ac:chgData name="Shaik Aameena Mohammadi" userId="2eef77deb7152a32" providerId="LiveId" clId="{D466DB46-BD58-4BB5-ADCC-4F34774E4A27}" dt="2022-06-22T13:16:41.433" v="475" actId="478"/>
          <ac:picMkLst>
            <pc:docMk/>
            <pc:sldMk cId="0" sldId="273"/>
            <ac:picMk id="9" creationId="{00000000-0000-0000-0000-000000000000}"/>
          </ac:picMkLst>
        </pc:picChg>
      </pc:sldChg>
      <pc:sldChg chg="addSp delSp modSp mod">
        <pc:chgData name="Shaik Aameena Mohammadi" userId="2eef77deb7152a32" providerId="LiveId" clId="{D466DB46-BD58-4BB5-ADCC-4F34774E4A27}" dt="2022-06-22T13:16:27.875" v="474" actId="14100"/>
        <pc:sldMkLst>
          <pc:docMk/>
          <pc:sldMk cId="0" sldId="274"/>
        </pc:sldMkLst>
        <pc:spChg chg="add del mod">
          <ac:chgData name="Shaik Aameena Mohammadi" userId="2eef77deb7152a32" providerId="LiveId" clId="{D466DB46-BD58-4BB5-ADCC-4F34774E4A27}" dt="2022-06-22T13:16:11.773" v="469"/>
          <ac:spMkLst>
            <pc:docMk/>
            <pc:sldMk cId="0" sldId="274"/>
            <ac:spMk id="4" creationId="{1F738BFD-50D9-B248-6D10-3A9B2F30498F}"/>
          </ac:spMkLst>
        </pc:spChg>
        <pc:picChg chg="del">
          <ac:chgData name="Shaik Aameena Mohammadi" userId="2eef77deb7152a32" providerId="LiveId" clId="{D466DB46-BD58-4BB5-ADCC-4F34774E4A27}" dt="2022-06-22T13:15:23.767" v="468" actId="478"/>
          <ac:picMkLst>
            <pc:docMk/>
            <pc:sldMk cId="0" sldId="274"/>
            <ac:picMk id="5" creationId="{00000000-0000-0000-0000-000000000000}"/>
          </ac:picMkLst>
        </pc:picChg>
        <pc:picChg chg="add mod">
          <ac:chgData name="Shaik Aameena Mohammadi" userId="2eef77deb7152a32" providerId="LiveId" clId="{D466DB46-BD58-4BB5-ADCC-4F34774E4A27}" dt="2022-06-22T13:16:27.875" v="474" actId="14100"/>
          <ac:picMkLst>
            <pc:docMk/>
            <pc:sldMk cId="0" sldId="274"/>
            <ac:picMk id="7" creationId="{2E7E67B1-4FF1-15BE-0C2E-AB138B42267F}"/>
          </ac:picMkLst>
        </pc:picChg>
      </pc:sldChg>
      <pc:sldChg chg="modSp mod">
        <pc:chgData name="Shaik Aameena Mohammadi" userId="2eef77deb7152a32" providerId="LiveId" clId="{D466DB46-BD58-4BB5-ADCC-4F34774E4A27}" dt="2022-06-22T13:29:41.661" v="490" actId="14100"/>
        <pc:sldMkLst>
          <pc:docMk/>
          <pc:sldMk cId="0" sldId="281"/>
        </pc:sldMkLst>
        <pc:picChg chg="mod">
          <ac:chgData name="Shaik Aameena Mohammadi" userId="2eef77deb7152a32" providerId="LiveId" clId="{D466DB46-BD58-4BB5-ADCC-4F34774E4A27}" dt="2022-06-22T13:29:41.661" v="490" actId="14100"/>
          <ac:picMkLst>
            <pc:docMk/>
            <pc:sldMk cId="0" sldId="281"/>
            <ac:picMk id="5" creationId="{00000000-0000-0000-0000-000000000000}"/>
          </ac:picMkLst>
        </pc:picChg>
      </pc:sldChg>
      <pc:sldChg chg="addSp delSp modSp new mod">
        <pc:chgData name="Shaik Aameena Mohammadi" userId="2eef77deb7152a32" providerId="LiveId" clId="{D466DB46-BD58-4BB5-ADCC-4F34774E4A27}" dt="2022-06-22T13:25:15.785" v="489" actId="14100"/>
        <pc:sldMkLst>
          <pc:docMk/>
          <pc:sldMk cId="4130725755" sldId="294"/>
        </pc:sldMkLst>
        <pc:spChg chg="del">
          <ac:chgData name="Shaik Aameena Mohammadi" userId="2eef77deb7152a32" providerId="LiveId" clId="{D466DB46-BD58-4BB5-ADCC-4F34774E4A27}" dt="2022-06-22T13:24:50.579" v="484"/>
          <ac:spMkLst>
            <pc:docMk/>
            <pc:sldMk cId="4130725755" sldId="294"/>
            <ac:spMk id="3" creationId="{A8CE2C56-20EB-3F31-11ED-A19B2D65AECC}"/>
          </ac:spMkLst>
        </pc:spChg>
        <pc:picChg chg="add mod">
          <ac:chgData name="Shaik Aameena Mohammadi" userId="2eef77deb7152a32" providerId="LiveId" clId="{D466DB46-BD58-4BB5-ADCC-4F34774E4A27}" dt="2022-06-22T13:25:15.785" v="489" actId="14100"/>
          <ac:picMkLst>
            <pc:docMk/>
            <pc:sldMk cId="4130725755" sldId="294"/>
            <ac:picMk id="5" creationId="{33485B38-E443-1C06-08BB-1613ED38759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064764-3CD4-4882-822C-2CC31FE5ED62}" type="datetimeFigureOut">
              <a:rPr lang="en-IN" smtClean="0"/>
              <a:t>22-06-2022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29FA83A-A8AD-4CC2-9530-12B8622BD0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64764-3CD4-4882-822C-2CC31FE5ED6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64764-3CD4-4882-822C-2CC31FE5ED6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64764-3CD4-4882-822C-2CC31FE5ED6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FA83A-A8AD-4CC2-9530-12B8622BD07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64764-3CD4-4882-822C-2CC31FE5ED6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064764-3CD4-4882-822C-2CC31FE5ED62}"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064764-3CD4-4882-822C-2CC31FE5ED62}"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64764-3CD4-4882-822C-2CC31FE5ED6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64764-3CD4-4882-822C-2CC31FE5ED6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64764-3CD4-4882-822C-2CC31FE5ED6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64764-3CD4-4882-822C-2CC31FE5ED6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064764-3CD4-4882-822C-2CC31FE5ED6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064764-3CD4-4882-822C-2CC31FE5ED62}"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064764-3CD4-4882-822C-2CC31FE5ED62}"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64764-3CD4-4882-822C-2CC31FE5ED62}" type="datetimeFigureOut">
              <a:rPr lang="en-IN" smtClean="0"/>
              <a:t>22-06-2022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64764-3CD4-4882-822C-2CC31FE5ED6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064764-3CD4-4882-822C-2CC31FE5ED6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9FA83A-A8AD-4CC2-9530-12B8622BD07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064764-3CD4-4882-822C-2CC31FE5ED62}" type="datetimeFigureOut">
              <a:rPr lang="en-IN" smtClean="0"/>
              <a:t>22-06-2022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9FA83A-A8AD-4CC2-9530-12B8622BD07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012315" y="600635"/>
            <a:ext cx="9250680" cy="1685365"/>
          </a:xfrm>
        </p:spPr>
        <p:txBody>
          <a:bodyPr>
            <a:noAutofit/>
          </a:bodyPr>
          <a:lstStyle/>
          <a:p>
            <a:r>
              <a:rPr lang="en-IN" sz="3600" b="1" dirty="0">
                <a:latin typeface="Times New Roman" panose="02020603050405020304" pitchFamily="18" charset="0"/>
                <a:cs typeface="Times New Roman" panose="02020603050405020304" pitchFamily="18" charset="0"/>
              </a:rPr>
              <a:t>BLOCK CHAIN BASED CERTIFICATE</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AUTHENTICATION</a:t>
            </a:r>
          </a:p>
        </p:txBody>
      </p:sp>
      <p:sp>
        <p:nvSpPr>
          <p:cNvPr id="7" name="Subtitle 6"/>
          <p:cNvSpPr>
            <a:spLocks noGrp="1"/>
          </p:cNvSpPr>
          <p:nvPr>
            <p:ph type="subTitle" idx="1"/>
          </p:nvPr>
        </p:nvSpPr>
        <p:spPr>
          <a:xfrm>
            <a:off x="3546475" y="2590800"/>
            <a:ext cx="7199630" cy="2493645"/>
          </a:xfrm>
        </p:spPr>
        <p:txBody>
          <a:bodyPr>
            <a:normAutofit fontScale="25000" lnSpcReduction="20000"/>
          </a:bodyPr>
          <a:lstStyle/>
          <a:p>
            <a:r>
              <a:rPr lang="en-IN" altLang="en-US" sz="7200" dirty="0">
                <a:solidFill>
                  <a:schemeClr val="bg2">
                    <a:lumMod val="75000"/>
                  </a:schemeClr>
                </a:solidFill>
                <a:latin typeface="Times New Roman" panose="02020603050405020304" pitchFamily="18" charset="0"/>
                <a:cs typeface="Times New Roman" panose="02020603050405020304" pitchFamily="18" charset="0"/>
              </a:rPr>
              <a:t>    </a:t>
            </a:r>
            <a:r>
              <a:rPr lang="en-IN" sz="7200" dirty="0">
                <a:solidFill>
                  <a:schemeClr val="tx1"/>
                </a:solidFill>
                <a:latin typeface="Times New Roman" panose="02020603050405020304" pitchFamily="18" charset="0"/>
                <a:cs typeface="Times New Roman" panose="02020603050405020304" pitchFamily="18" charset="0"/>
              </a:rPr>
              <a:t>UNDER THE GUIDANCE OF  M.RAJESH SIR</a:t>
            </a:r>
          </a:p>
          <a:p>
            <a:r>
              <a:rPr lang="en-IN" altLang="en-US" sz="6700" dirty="0">
                <a:solidFill>
                  <a:schemeClr val="tx1"/>
                </a:solidFill>
                <a:latin typeface="Times New Roman" panose="02020603050405020304" pitchFamily="18" charset="0"/>
                <a:cs typeface="Times New Roman" panose="02020603050405020304" pitchFamily="18" charset="0"/>
              </a:rPr>
              <a:t>                                        BY  </a:t>
            </a:r>
            <a:endParaRPr lang="en-IN" altLang="en-US" sz="1800" dirty="0">
              <a:solidFill>
                <a:schemeClr val="tx1"/>
              </a:solidFill>
              <a:latin typeface="Times New Roman" panose="02020603050405020304" pitchFamily="18" charset="0"/>
              <a:cs typeface="Times New Roman" panose="02020603050405020304" pitchFamily="18" charset="0"/>
            </a:endParaRPr>
          </a:p>
          <a:p>
            <a:r>
              <a:rPr lang="en-IN" altLang="en-US" sz="7200" dirty="0">
                <a:solidFill>
                  <a:schemeClr val="tx1"/>
                </a:solidFill>
                <a:latin typeface="Times New Roman" panose="02020603050405020304" pitchFamily="18" charset="0"/>
                <a:cs typeface="Times New Roman" panose="02020603050405020304" pitchFamily="18" charset="0"/>
              </a:rPr>
              <a:t>                                    SHAIK.AAYESHA MOHAMMADI(18NG1A2138)</a:t>
            </a:r>
          </a:p>
          <a:p>
            <a:r>
              <a:rPr lang="en-IN" altLang="en-US" sz="7200" dirty="0">
                <a:solidFill>
                  <a:schemeClr val="tx1"/>
                </a:solidFill>
                <a:latin typeface="Times New Roman" panose="02020603050405020304" pitchFamily="18" charset="0"/>
                <a:cs typeface="Times New Roman" panose="02020603050405020304" pitchFamily="18" charset="0"/>
              </a:rPr>
              <a:t>                                    GATLA .TEJASRI (18NG1A1214)</a:t>
            </a:r>
          </a:p>
          <a:p>
            <a:r>
              <a:rPr lang="en-IN" altLang="en-US" sz="7200" dirty="0">
                <a:solidFill>
                  <a:schemeClr val="tx1"/>
                </a:solidFill>
                <a:latin typeface="Times New Roman" panose="02020603050405020304" pitchFamily="18" charset="0"/>
                <a:cs typeface="Times New Roman" panose="02020603050405020304" pitchFamily="18" charset="0"/>
              </a:rPr>
              <a:t>                                    GUNDUBOGULA.MOHANA(18NG1A1218)</a:t>
            </a:r>
          </a:p>
          <a:p>
            <a:r>
              <a:rPr lang="en-IN" altLang="en-US" sz="7200" dirty="0">
                <a:solidFill>
                  <a:schemeClr val="tx1"/>
                </a:solidFill>
                <a:latin typeface="Times New Roman" panose="02020603050405020304" pitchFamily="18" charset="0"/>
                <a:cs typeface="Times New Roman" panose="02020603050405020304" pitchFamily="18" charset="0"/>
              </a:rPr>
              <a:t>                                    GOGINENI.HARSHAVARDHAN(18NG1A1215)          </a:t>
            </a:r>
            <a:r>
              <a:rPr lang="en-IN" altLang="en-US" sz="7200" dirty="0">
                <a:solidFill>
                  <a:schemeClr val="bg2">
                    <a:lumMod val="75000"/>
                  </a:schemeClr>
                </a:solidFill>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err="1">
                <a:latin typeface="Times New Roman" panose="02020603050405020304" pitchFamily="18" charset="0"/>
                <a:cs typeface="Times New Roman" panose="02020603050405020304" pitchFamily="18" charset="0"/>
              </a:rPr>
              <a:t>Usecase</a:t>
            </a:r>
            <a:r>
              <a:rPr lang="en-IN" sz="3600" dirty="0">
                <a:latin typeface="Times New Roman" panose="02020603050405020304" pitchFamily="18" charset="0"/>
                <a:cs typeface="Times New Roman" panose="02020603050405020304" pitchFamily="18" charset="0"/>
              </a:rPr>
              <a:t> diagram</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A use case diagram is used to represent the dynamic behavior of a system.</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It encapsulates the system's functionality by incorporating use cases, actors, and their relationships.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our use case diagram it shows what tasks can be performed by user in our block chain based certificate authentication.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use case diagrams has user(actor),use case such as </a:t>
            </a:r>
            <a:r>
              <a:rPr lang="en-US" sz="2400" dirty="0" err="1">
                <a:latin typeface="Times New Roman" panose="02020603050405020304" pitchFamily="18" charset="0"/>
                <a:cs typeface="Times New Roman" panose="02020603050405020304" pitchFamily="18" charset="0"/>
              </a:rPr>
              <a:t>start,enter</a:t>
            </a:r>
            <a:r>
              <a:rPr lang="en-US" sz="2400" dirty="0">
                <a:latin typeface="Times New Roman" panose="02020603050405020304" pitchFamily="18" charset="0"/>
                <a:cs typeface="Times New Roman" panose="02020603050405020304" pitchFamily="18" charset="0"/>
              </a:rPr>
              <a:t> roll </a:t>
            </a:r>
            <a:r>
              <a:rPr lang="en-US" sz="2400" dirty="0" err="1">
                <a:latin typeface="Times New Roman" panose="02020603050405020304" pitchFamily="18" charset="0"/>
                <a:cs typeface="Times New Roman" panose="02020603050405020304" pitchFamily="18" charset="0"/>
              </a:rPr>
              <a:t>no,student</a:t>
            </a:r>
            <a:r>
              <a:rPr lang="en-US" sz="2400" dirty="0">
                <a:latin typeface="Times New Roman" panose="02020603050405020304" pitchFamily="18" charset="0"/>
                <a:cs typeface="Times New Roman" panose="02020603050405020304" pitchFamily="18" charset="0"/>
              </a:rPr>
              <a:t> name,……</a:t>
            </a:r>
            <a:r>
              <a:rPr lang="en-US" sz="2400" dirty="0" err="1">
                <a:latin typeface="Times New Roman" panose="02020603050405020304" pitchFamily="18" charset="0"/>
                <a:cs typeface="Times New Roman" panose="02020603050405020304" pitchFamily="18" charset="0"/>
              </a:rPr>
              <a:t>stop,etc</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Content Placeholder 10"/>
          <p:cNvPicPr>
            <a:picLocks noGrp="1" noChangeAspect="1"/>
          </p:cNvPicPr>
          <p:nvPr/>
        </p:nvPicPr>
        <p:blipFill>
          <a:blip r:embed="rId2"/>
          <a:stretch>
            <a:fillRect/>
          </a:stretch>
        </p:blipFill>
        <p:spPr>
          <a:xfrm>
            <a:off x="1027289" y="224117"/>
            <a:ext cx="10116319" cy="640976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Class diagram</a:t>
            </a:r>
            <a:endParaRPr lang="en-IN"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Class diagram is a static diagram. </a:t>
            </a:r>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t represents the static view of an application.</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Class diagram describes the attributes and operations of a class and also the constraints imposed on the system.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Unified Modelling language diagram is type of a structured diagram that describes the structure of a Verifiable credential system by showing the system's classes, their attributes, operations and the relationships among objects</a:t>
            </a:r>
            <a:r>
              <a:rPr lang="en-US" dirty="0"/>
              <a:t>. </a:t>
            </a: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8"/>
          <p:cNvPicPr>
            <a:picLocks noGrp="1" noChangeAspect="1"/>
          </p:cNvPicPr>
          <p:nvPr>
            <p:ph idx="1"/>
          </p:nvPr>
        </p:nvPicPr>
        <p:blipFill>
          <a:blip r:embed="rId2"/>
          <a:stretch>
            <a:fillRect/>
          </a:stretch>
        </p:blipFill>
        <p:spPr>
          <a:xfrm>
            <a:off x="1141414" y="342900"/>
            <a:ext cx="10174286" cy="63754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SEQUENCE DIAGRAM</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Sequence diagrams are a popular dynamic modeling solution in UML.</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It depicts the objects involved in the scenario and the sequence of messages exchanged between the objects needed to carry out the functionality of scenario.</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Sequence diagrams are typically associated with use case realizations in the </a:t>
            </a:r>
            <a:r>
              <a:rPr lang="en-US" i="0" dirty="0">
                <a:effectLst/>
                <a:latin typeface="Times New Roman" panose="02020603050405020304" pitchFamily="18" charset="0"/>
                <a:cs typeface="Times New Roman" panose="02020603050405020304" pitchFamily="18" charset="0"/>
              </a:rPr>
              <a:t>logical view </a:t>
            </a:r>
            <a:r>
              <a:rPr lang="en-US" b="0" i="0" dirty="0">
                <a:effectLst/>
                <a:latin typeface="Times New Roman" panose="02020603050405020304" pitchFamily="18" charset="0"/>
                <a:cs typeface="Times New Roman" panose="02020603050405020304" pitchFamily="18" charset="0"/>
              </a:rPr>
              <a:t>of the system under development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4"/>
          <p:cNvPicPr>
            <a:picLocks noGrp="1" noChangeAspect="1"/>
          </p:cNvPicPr>
          <p:nvPr>
            <p:ph idx="1"/>
          </p:nvPr>
        </p:nvPicPr>
        <p:blipFill>
          <a:blip r:embed="rId2"/>
          <a:stretch>
            <a:fillRect/>
          </a:stretch>
        </p:blipFill>
        <p:spPr>
          <a:xfrm>
            <a:off x="952500" y="333442"/>
            <a:ext cx="10375899" cy="6308658"/>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Activity diagram</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Activity diagram is basically </a:t>
            </a:r>
            <a:r>
              <a:rPr lang="en-US" i="0" dirty="0">
                <a:effectLst/>
                <a:latin typeface="Times New Roman" panose="02020603050405020304" pitchFamily="18" charset="0"/>
                <a:cs typeface="Times New Roman" panose="02020603050405020304" pitchFamily="18" charset="0"/>
              </a:rPr>
              <a:t>a flowchart to represent the flow from one activity to another activity.</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Activity diagrams deal with all type of flow control by using different elements such as fork, join.</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It captures the dynamic behavior of the system.</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4"/>
          <p:cNvPicPr>
            <a:picLocks noGrp="1" noChangeAspect="1"/>
          </p:cNvPicPr>
          <p:nvPr>
            <p:ph idx="1"/>
          </p:nvPr>
        </p:nvPicPr>
        <p:blipFill>
          <a:blip r:embed="rId2"/>
          <a:stretch>
            <a:fillRect/>
          </a:stretch>
        </p:blipFill>
        <p:spPr>
          <a:xfrm>
            <a:off x="927100" y="177800"/>
            <a:ext cx="10261600" cy="65024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pic>
        <p:nvPicPr>
          <p:cNvPr id="7" name="Content Placeholder 6">
            <a:extLst>
              <a:ext uri="{FF2B5EF4-FFF2-40B4-BE49-F238E27FC236}">
                <a16:creationId xmlns:a16="http://schemas.microsoft.com/office/drawing/2014/main" id="{2E7E67B1-4FF1-15BE-0C2E-AB138B422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234" y="1810871"/>
            <a:ext cx="9610165" cy="4213411"/>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F75FA003-1C82-07EA-1DD9-A31214307D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4" y="618519"/>
            <a:ext cx="10136186" cy="541472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TABLE</a:t>
            </a:r>
            <a:r>
              <a:rPr lang="en-US" sz="36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3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OF CONTENTS</a:t>
            </a:r>
            <a:br>
              <a:rPr lang="en-US" sz="3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br>
            <a:br>
              <a:rPr lang="en-US" sz="3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br>
            <a:br>
              <a:rPr lang="en-US" sz="36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Content Placeholder 2"/>
          <p:cNvSpPr>
            <a:spLocks noGrp="1"/>
          </p:cNvSpPr>
          <p:nvPr>
            <p:ph idx="1"/>
          </p:nvPr>
        </p:nvSpPr>
        <p:spPr>
          <a:xfrm>
            <a:off x="1308100" y="839087"/>
            <a:ext cx="7978775" cy="5179826"/>
          </a:xfrm>
        </p:spPr>
        <p:txBody>
          <a:bodyPr>
            <a:normAutofit fontScale="25000" lnSpcReduction="20000"/>
          </a:bodyPr>
          <a:lstStyle/>
          <a:p>
            <a:endParaRPr lang="en-IN" dirty="0"/>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ABSTRACT</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LIMITATIONS OF EXISTING SYSTEM</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PROPOSED SYSTEM</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SOFTWARE  REQUIREMENTS</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HARDWARE REQUIREMENTS</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UML DIAGRAMS</a:t>
            </a: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IMPLEMENTATION</a:t>
            </a:r>
          </a:p>
          <a:p>
            <a:pPr marL="457200" indent="-457200">
              <a:buFont typeface="+mj-lt"/>
              <a:buAutoNum type="arabicPeriod"/>
            </a:pPr>
            <a:r>
              <a:rPr lang="en-IN" altLang="en-US" sz="5600" dirty="0">
                <a:latin typeface="Times New Roman" panose="02020603050405020304" pitchFamily="18" charset="0"/>
                <a:cs typeface="Times New Roman" panose="02020603050405020304" pitchFamily="18" charset="0"/>
              </a:rPr>
              <a:t>ALGORITHMS USED</a:t>
            </a:r>
          </a:p>
          <a:p>
            <a:pPr marL="457200" indent="-457200">
              <a:buFont typeface="+mj-lt"/>
              <a:buAutoNum type="arabicPeriod"/>
            </a:pPr>
            <a:r>
              <a:rPr lang="en-IN" altLang="en-US" sz="5600" dirty="0">
                <a:latin typeface="Times New Roman" panose="02020603050405020304" pitchFamily="18" charset="0"/>
                <a:cs typeface="Times New Roman" panose="02020603050405020304" pitchFamily="18" charset="0"/>
              </a:rPr>
              <a:t>ADVANTAGES</a:t>
            </a:r>
          </a:p>
          <a:p>
            <a:pPr marL="457200" indent="-457200">
              <a:buFont typeface="+mj-lt"/>
              <a:buAutoNum type="arabicPeriod"/>
            </a:pPr>
            <a:r>
              <a:rPr lang="en-IN" altLang="en-US" sz="5600" dirty="0">
                <a:latin typeface="Times New Roman" panose="02020603050405020304" pitchFamily="18" charset="0"/>
                <a:cs typeface="Times New Roman" panose="02020603050405020304" pitchFamily="18" charset="0"/>
              </a:rPr>
              <a:t>DISADVANTAGES</a:t>
            </a:r>
          </a:p>
          <a:p>
            <a:pPr marL="457200" indent="-457200">
              <a:buFont typeface="+mj-lt"/>
              <a:buAutoNum type="arabicPeriod"/>
            </a:pPr>
            <a:r>
              <a:rPr lang="en-IN" altLang="en-US" sz="5600" dirty="0">
                <a:latin typeface="Times New Roman" panose="02020603050405020304" pitchFamily="18" charset="0"/>
                <a:cs typeface="Times New Roman" panose="02020603050405020304" pitchFamily="18" charset="0"/>
              </a:rPr>
              <a:t>APPLICATIONS</a:t>
            </a:r>
            <a:endParaRPr lang="en-US" sz="5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5600" dirty="0">
                <a:latin typeface="Times New Roman" panose="02020603050405020304" pitchFamily="18" charset="0"/>
                <a:cs typeface="Times New Roman" panose="02020603050405020304" pitchFamily="18" charset="0"/>
              </a:rPr>
              <a:t>TESTING</a:t>
            </a:r>
          </a:p>
          <a:p>
            <a:pPr marL="457200" indent="-457200">
              <a:buFont typeface="+mj-lt"/>
              <a:buAutoNum type="arabicPeriod"/>
            </a:pPr>
            <a:r>
              <a:rPr lang="en-IN" altLang="en-US" sz="5600" dirty="0">
                <a:latin typeface="Times New Roman" panose="02020603050405020304" pitchFamily="18" charset="0"/>
                <a:cs typeface="Times New Roman" panose="02020603050405020304" pitchFamily="18" charset="0"/>
              </a:rPr>
              <a:t>CONCLUSION</a:t>
            </a:r>
            <a:endParaRPr lang="en-US" sz="5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solidFill>
                <a:schemeClr val="bg1"/>
              </a:solidFill>
            </a:endParaRPr>
          </a:p>
          <a:p>
            <a:pPr marL="457200" indent="-457200">
              <a:buFont typeface="+mj-lt"/>
              <a:buAutoNum type="arabicPeriod"/>
            </a:pPr>
            <a:endParaRPr lang="en-IN" dirty="0">
              <a:solidFill>
                <a:schemeClr val="bg1"/>
              </a:solidFill>
            </a:endParaRPr>
          </a:p>
          <a:p>
            <a:pPr marL="0" indent="0">
              <a:buNone/>
            </a:pPr>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59E0-5695-077E-797C-1EAB1037256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485B38-E443-1C06-08BB-1613ED3875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618517"/>
            <a:ext cx="9905997" cy="5360941"/>
          </a:xfrm>
        </p:spPr>
      </p:pic>
    </p:spTree>
    <p:extLst>
      <p:ext uri="{BB962C8B-B14F-4D97-AF65-F5344CB8AC3E}">
        <p14:creationId xmlns:p14="http://schemas.microsoft.com/office/powerpoint/2010/main" val="413072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a:srcRect l="26523" t="23777" r="5738" b="17211"/>
          <a:stretch>
            <a:fillRect/>
          </a:stretch>
        </p:blipFill>
        <p:spPr>
          <a:xfrm>
            <a:off x="1141413" y="618519"/>
            <a:ext cx="10121673" cy="543393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rotWithShape="1">
          <a:blip r:embed="rId2"/>
          <a:srcRect l="26428" t="23902" r="5952" b="12574"/>
          <a:stretch>
            <a:fillRect/>
          </a:stretch>
        </p:blipFill>
        <p:spPr>
          <a:xfrm>
            <a:off x="1016000" y="493486"/>
            <a:ext cx="10276114" cy="57459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a:srcRect l="27215" t="21317" r="6199" b="10655"/>
          <a:stretch>
            <a:fillRect/>
          </a:stretch>
        </p:blipFill>
        <p:spPr>
          <a:xfrm>
            <a:off x="1141413" y="618518"/>
            <a:ext cx="9905998" cy="551822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a:srcRect l="26985" t="20497" r="5967" b="12294"/>
          <a:stretch>
            <a:fillRect/>
          </a:stretch>
        </p:blipFill>
        <p:spPr>
          <a:xfrm>
            <a:off x="1141413" y="500743"/>
            <a:ext cx="10182764" cy="5738739"/>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rotWithShape="1">
          <a:blip r:embed="rId2"/>
          <a:srcRect l="26755" t="22546" r="5736" b="14753"/>
          <a:stretch>
            <a:fillRect/>
          </a:stretch>
        </p:blipFill>
        <p:spPr>
          <a:xfrm>
            <a:off x="1141413" y="618518"/>
            <a:ext cx="9790314" cy="511234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rotWithShape="1">
          <a:blip r:embed="rId2"/>
          <a:srcRect l="26524" t="22136" r="6198" b="17212"/>
          <a:stretch>
            <a:fillRect/>
          </a:stretch>
        </p:blipFill>
        <p:spPr>
          <a:xfrm>
            <a:off x="916892" y="618518"/>
            <a:ext cx="10355040" cy="524844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661344"/>
            <a:ext cx="9905998" cy="1478570"/>
          </a:xfrm>
        </p:spPr>
        <p:txBody>
          <a:bodyPr/>
          <a:lstStyle/>
          <a:p>
            <a:endParaRPr lang="en-IN"/>
          </a:p>
        </p:txBody>
      </p:sp>
      <p:pic>
        <p:nvPicPr>
          <p:cNvPr id="5" name="Content Placeholder 4"/>
          <p:cNvPicPr>
            <a:picLocks noGrp="1" noChangeAspect="1"/>
          </p:cNvPicPr>
          <p:nvPr>
            <p:ph idx="1"/>
          </p:nvPr>
        </p:nvPicPr>
        <p:blipFill rotWithShape="1">
          <a:blip r:embed="rId2"/>
          <a:srcRect l="26985" t="24595" r="6198" b="9425"/>
          <a:stretch>
            <a:fillRect/>
          </a:stretch>
        </p:blipFill>
        <p:spPr>
          <a:xfrm>
            <a:off x="1030941" y="661344"/>
            <a:ext cx="10120482" cy="549953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effectLst/>
                <a:latin typeface="Times New Roman" panose="02020603050405020304" pitchFamily="18" charset="0"/>
                <a:cs typeface="Times New Roman" panose="02020603050405020304" pitchFamily="18" charset="0"/>
                <a:sym typeface="+mn-ea"/>
              </a:rPr>
              <a:t>algorithms used</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sym typeface="+mn-ea"/>
              </a:rPr>
              <a:t>1. </a:t>
            </a:r>
            <a:r>
              <a:rPr lang="en-IN" sz="1800" dirty="0">
                <a:solidFill>
                  <a:schemeClr val="tx1"/>
                </a:solidFill>
                <a:latin typeface="Times New Roman" panose="02020603050405020304" pitchFamily="18" charset="0"/>
                <a:cs typeface="Times New Roman" panose="02020603050405020304" pitchFamily="18" charset="0"/>
                <a:sym typeface="+mn-ea"/>
              </a:rPr>
              <a:t>SHA(Secure Hash Algorithm):In cryptography, SHA-1 (Secure Hash Algorithm 1) is a cryptographic hash function which takes an input and produces a 160-bit (20-byte) hash value known as a message digest – typically rendered as a hexadecimal number, 40 digits long. It was designed by the United States National Security Agency, and is a U.S. Federal Information Processing Standard.</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sym typeface="+mn-ea"/>
              </a:rPr>
              <a:t>2. Mining:The mining model that an algorithm creates from your data can take various forms, including A set of clusters that describe how the cases in a dataset are related. K-mean Algorithm Apriori Algorithm etc.</a:t>
            </a:r>
            <a:endParaRPr lang="en-IN" sz="3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sym typeface="+mn-ea"/>
              </a:rPr>
              <a:t>3.Validation:An input validation algorithm is used to ensure that the data entered</a:t>
            </a:r>
            <a:r>
              <a:rPr lang="en-IN" sz="2000" dirty="0">
                <a:solidFill>
                  <a:schemeClr val="tx1"/>
                </a:solidFill>
                <a:latin typeface="Times New Roman" panose="02020603050405020304" pitchFamily="18" charset="0"/>
                <a:cs typeface="Times New Roman" panose="02020603050405020304" pitchFamily="18" charset="0"/>
                <a:sym typeface="+mn-ea"/>
              </a:rPr>
              <a:t> by a user is acceptable. For example, if a program were to ask for a score between 0 and 50, an input validation algorithm would be used to ensure that values below 0 </a:t>
            </a:r>
            <a:r>
              <a:rPr lang="en-IN" sz="2300" dirty="0">
                <a:solidFill>
                  <a:schemeClr val="tx1"/>
                </a:solidFill>
                <a:latin typeface="Times New Roman" panose="02020603050405020304" pitchFamily="18" charset="0"/>
                <a:cs typeface="Times New Roman" panose="02020603050405020304" pitchFamily="18" charset="0"/>
                <a:sym typeface="+mn-ea"/>
              </a:rPr>
              <a:t>and above 50 were rejected.</a:t>
            </a:r>
            <a:endParaRPr lang="en-IN" sz="3690" dirty="0">
              <a:solidFill>
                <a:schemeClr val="tx1"/>
              </a:solidFill>
              <a:latin typeface="Times New Roman" panose="02020603050405020304" pitchFamily="18" charset="0"/>
              <a:cs typeface="Times New Roman" panose="02020603050405020304" pitchFamily="18" charset="0"/>
            </a:endParaRPr>
          </a:p>
          <a:p>
            <a:endParaRPr lang="en-IN" sz="23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effectLst/>
                <a:latin typeface="Times New Roman" panose="02020603050405020304" pitchFamily="18" charset="0"/>
                <a:cs typeface="Times New Roman" panose="02020603050405020304" pitchFamily="18" charset="0"/>
                <a:sym typeface="+mn-ea"/>
              </a:rPr>
              <a:t>Advantages</a:t>
            </a:r>
          </a:p>
        </p:txBody>
      </p:sp>
      <p:sp>
        <p:nvSpPr>
          <p:cNvPr id="3" name="Content Placeholder 2"/>
          <p:cNvSpPr>
            <a:spLocks noGrp="1"/>
          </p:cNvSpPr>
          <p:nvPr>
            <p:ph idx="1"/>
          </p:nvPr>
        </p:nvSpPr>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sym typeface="+mn-ea"/>
              </a:rPr>
              <a:t>To eliminate the time-consuming certificate verification process, for organizations.</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sym typeface="+mn-ea"/>
              </a:rPr>
              <a:t>To reduce the database frauds from various attacks.</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sym typeface="+mn-ea"/>
              </a:rPr>
              <a:t>To enhance the transaction clarity.</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sym typeface="+mn-ea"/>
              </a:rPr>
              <a:t>Improve the trust of the system</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sym typeface="+mn-ea"/>
              </a:rPr>
              <a:t>Authenticity </a:t>
            </a:r>
          </a:p>
          <a:p>
            <a:r>
              <a:rPr lang="en-US" sz="2000">
                <a:solidFill>
                  <a:schemeClr val="tx1"/>
                </a:solidFill>
                <a:latin typeface="Times New Roman" panose="02020603050405020304" pitchFamily="18" charset="0"/>
                <a:cs typeface="Times New Roman" panose="02020603050405020304" pitchFamily="18" charset="0"/>
                <a:sym typeface="+mn-ea"/>
              </a:rPr>
              <a:t> Certificates are securely stored on Blockchain Network.</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sym typeface="+mn-ea"/>
              </a:rPr>
              <a:t>Right person will get the Right Job Opportunity. </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sym typeface="+mn-ea"/>
              </a:rPr>
              <a:t>Issues related to fake certificates will be avoided. </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Lakhs of people getting degrees year after year, due to the lack of effective anti-forge mechanism, events that cause the graduation certificate to be forged often get noticed.</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In order to solve the problem of counterfeiting certificates, our project will help to store the certificate in the block chain system and provide security</a:t>
            </a:r>
            <a:r>
              <a:rPr lang="en-IN" dirty="0">
                <a:solidFill>
                  <a:schemeClr val="bg1"/>
                </a:solidFill>
                <a:latin typeface="Times New Roman" panose="02020603050405020304" pitchFamily="18" charset="0"/>
                <a:cs typeface="Times New Roman" panose="02020603050405020304" pitchFamily="18" charset="0"/>
              </a:rPr>
              <a:t>. </a:t>
            </a:r>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chemeClr val="tx1"/>
                </a:solidFill>
                <a:sym typeface="+mn-ea"/>
              </a:rPr>
              <a:t>continued..</a:t>
            </a:r>
          </a:p>
        </p:txBody>
      </p:sp>
      <p:sp>
        <p:nvSpPr>
          <p:cNvPr id="3" name="Content Placeholder 2"/>
          <p:cNvSpPr>
            <a:spLocks noGrp="1"/>
          </p:cNvSpPr>
          <p:nvPr>
            <p:ph idx="1"/>
          </p:nvPr>
        </p:nvSpPr>
        <p:spPr/>
        <p:txBody>
          <a:bodyPr>
            <a:noAutofit/>
          </a:bodyPr>
          <a:lstStyle/>
          <a:p>
            <a:r>
              <a:rPr lang="en-US" sz="2000">
                <a:solidFill>
                  <a:schemeClr val="tx1"/>
                </a:solidFill>
                <a:latin typeface="Times New Roman" panose="02020603050405020304" pitchFamily="18" charset="0"/>
                <a:cs typeface="Times New Roman" panose="02020603050405020304" pitchFamily="18" charset="0"/>
                <a:sym typeface="+mn-ea"/>
              </a:rPr>
              <a:t>Every time student needs to attest his/her certificate for the verification. This can be avoided.</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a:solidFill>
                  <a:schemeClr val="tx1"/>
                </a:solidFill>
                <a:latin typeface="Times New Roman" panose="02020603050405020304" pitchFamily="18" charset="0"/>
                <a:cs typeface="Times New Roman" panose="02020603050405020304" pitchFamily="18" charset="0"/>
                <a:sym typeface="+mn-ea"/>
              </a:rPr>
              <a:t>• Certificates are easily accessible. </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sym typeface="+mn-ea"/>
              </a:rPr>
              <a:t>Once the certificates are deployed on the Blockchain Network that will became Immutable. So , Certificate Data will not be altered.</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sym typeface="+mn-ea"/>
              </a:rPr>
              <a:t>Manual Verification of the Certificate takes more time. This issue will be solved using Digital Certificate Verification System </a:t>
            </a:r>
          </a:p>
          <a:p>
            <a:r>
              <a:rPr lang="en-US" sz="2000">
                <a:solidFill>
                  <a:schemeClr val="tx1"/>
                </a:solidFill>
                <a:latin typeface="Times New Roman" panose="02020603050405020304" pitchFamily="18" charset="0"/>
                <a:cs typeface="Times New Roman" panose="02020603050405020304" pitchFamily="18" charset="0"/>
                <a:sym typeface="+mn-ea"/>
              </a:rPr>
              <a:t> Blockchain Contains Distributed Database So Security level is high Compare to other technology</a:t>
            </a:r>
            <a:endParaRPr lang="en-US" sz="200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sym typeface="+mn-ea"/>
              </a:rPr>
              <a:t>Accessibility</a:t>
            </a:r>
          </a:p>
          <a:p>
            <a:r>
              <a:rPr lang="en-IN" sz="2000" dirty="0">
                <a:solidFill>
                  <a:schemeClr val="tx1"/>
                </a:solidFill>
                <a:latin typeface="Times New Roman" panose="02020603050405020304" pitchFamily="18" charset="0"/>
                <a:cs typeface="Times New Roman" panose="02020603050405020304" pitchFamily="18" charset="0"/>
                <a:sym typeface="+mn-ea"/>
              </a:rPr>
              <a:t> Security</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900" dirty="0">
              <a:solidFill>
                <a:schemeClr val="bg1"/>
              </a:solidFill>
              <a:latin typeface="Times New Roman" panose="02020603050405020304" pitchFamily="18" charset="0"/>
              <a:cs typeface="Times New Roman" panose="02020603050405020304" pitchFamily="18" charset="0"/>
            </a:endParaRPr>
          </a:p>
          <a:p>
            <a:endParaRPr lang="en-IN" sz="9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effectLst/>
                <a:latin typeface="Times New Roman" panose="02020603050405020304" pitchFamily="18" charset="0"/>
                <a:cs typeface="Times New Roman" panose="02020603050405020304" pitchFamily="18" charset="0"/>
                <a:sym typeface="+mn-ea"/>
              </a:rPr>
              <a:t>DIsadvantages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latin typeface="Times New Roman" panose="02020603050405020304" pitchFamily="18" charset="0"/>
                <a:sym typeface="+mn-ea"/>
              </a:rPr>
              <a:t>Lengthy process.</a:t>
            </a:r>
            <a:endParaRPr lang="en-US" dirty="0">
              <a:solidFill>
                <a:schemeClr val="tx1"/>
              </a:solidFill>
              <a:latin typeface="Times New Roman" panose="02020603050405020304" pitchFamily="18" charset="0"/>
            </a:endParaRPr>
          </a:p>
          <a:p>
            <a:pPr>
              <a:buFont typeface="Wingdings" panose="05000000000000000000" pitchFamily="2" charset="2"/>
              <a:buChar char="Ø"/>
            </a:pPr>
            <a:r>
              <a:rPr lang="en-US" dirty="0">
                <a:solidFill>
                  <a:schemeClr val="tx1"/>
                </a:solidFill>
                <a:latin typeface="Times New Roman" panose="02020603050405020304" pitchFamily="18" charset="0"/>
                <a:sym typeface="+mn-ea"/>
              </a:rPr>
              <a:t>Cost can be high.</a:t>
            </a:r>
            <a:endParaRPr lang="en-US" dirty="0">
              <a:solidFill>
                <a:schemeClr val="tx1"/>
              </a:solidFill>
              <a:latin typeface="Times New Roman" panose="02020603050405020304" pitchFamily="18" charset="0"/>
            </a:endParaRPr>
          </a:p>
          <a:p>
            <a:pPr>
              <a:buFont typeface="Wingdings" panose="05000000000000000000" pitchFamily="2" charset="2"/>
              <a:buChar char="Ø"/>
            </a:pPr>
            <a:r>
              <a:rPr lang="en-US" dirty="0">
                <a:solidFill>
                  <a:schemeClr val="tx1"/>
                </a:solidFill>
                <a:latin typeface="Times New Roman" panose="02020603050405020304" pitchFamily="18" charset="0"/>
                <a:sym typeface="+mn-ea"/>
              </a:rPr>
              <a:t>In the phase of the</a:t>
            </a:r>
            <a:r>
              <a:rPr lang="en-IN" altLang="en-US" dirty="0">
                <a:solidFill>
                  <a:schemeClr val="tx1"/>
                </a:solidFill>
                <a:latin typeface="Times New Roman" panose="02020603050405020304" pitchFamily="18" charset="0"/>
                <a:sym typeface="+mn-ea"/>
              </a:rPr>
              <a:t> </a:t>
            </a:r>
            <a:r>
              <a:rPr lang="en-US" dirty="0">
                <a:solidFill>
                  <a:schemeClr val="tx1"/>
                </a:solidFill>
                <a:latin typeface="Times New Roman" panose="02020603050405020304" pitchFamily="18" charset="0"/>
                <a:sym typeface="+mn-ea"/>
              </a:rPr>
              <a:t>multi-signature, the</a:t>
            </a:r>
            <a:r>
              <a:rPr lang="en-IN" altLang="en-US" dirty="0">
                <a:solidFill>
                  <a:schemeClr val="tx1"/>
                </a:solidFill>
                <a:latin typeface="Times New Roman" panose="02020603050405020304" pitchFamily="18" charset="0"/>
                <a:sym typeface="+mn-ea"/>
              </a:rPr>
              <a:t> </a:t>
            </a:r>
            <a:r>
              <a:rPr lang="en-US" dirty="0">
                <a:solidFill>
                  <a:schemeClr val="tx1"/>
                </a:solidFill>
                <a:latin typeface="Times New Roman" panose="02020603050405020304" pitchFamily="18" charset="0"/>
                <a:sym typeface="+mn-ea"/>
              </a:rPr>
              <a:t>member of the academic committee</a:t>
            </a:r>
            <a:r>
              <a:rPr lang="en-IN" altLang="en-US" dirty="0">
                <a:solidFill>
                  <a:schemeClr val="tx1"/>
                </a:solidFill>
                <a:latin typeface="Times New Roman" panose="02020603050405020304" pitchFamily="18" charset="0"/>
                <a:sym typeface="+mn-ea"/>
              </a:rPr>
              <a:t> </a:t>
            </a:r>
            <a:r>
              <a:rPr lang="en-US" dirty="0">
                <a:solidFill>
                  <a:schemeClr val="tx1"/>
                </a:solidFill>
                <a:latin typeface="Times New Roman" panose="02020603050405020304" pitchFamily="18" charset="0"/>
                <a:sym typeface="+mn-ea"/>
              </a:rPr>
              <a:t>member needs to remember the privatekey. However, the private key is a format</a:t>
            </a:r>
            <a:r>
              <a:rPr lang="en-IN" altLang="en-US" dirty="0">
                <a:solidFill>
                  <a:schemeClr val="tx1"/>
                </a:solidFill>
                <a:latin typeface="Times New Roman" panose="02020603050405020304" pitchFamily="18" charset="0"/>
                <a:sym typeface="+mn-ea"/>
              </a:rPr>
              <a:t> </a:t>
            </a:r>
            <a:r>
              <a:rPr lang="en-US" dirty="0">
                <a:solidFill>
                  <a:schemeClr val="tx1"/>
                </a:solidFill>
                <a:latin typeface="Times New Roman" panose="02020603050405020304" pitchFamily="18" charset="0"/>
                <a:sym typeface="+mn-ea"/>
              </a:rPr>
              <a:t>of some irregular hexadecimal characters</a:t>
            </a:r>
            <a:r>
              <a:rPr lang="en-IN" altLang="en-US" dirty="0">
                <a:solidFill>
                  <a:schemeClr val="tx1"/>
                </a:solidFill>
                <a:latin typeface="Times New Roman" panose="02020603050405020304" pitchFamily="18" charset="0"/>
                <a:sym typeface="+mn-ea"/>
              </a:rPr>
              <a:t> </a:t>
            </a:r>
            <a:r>
              <a:rPr lang="en-US" dirty="0">
                <a:solidFill>
                  <a:schemeClr val="tx1"/>
                </a:solidFill>
                <a:latin typeface="Times New Roman" panose="02020603050405020304" pitchFamily="18" charset="0"/>
                <a:sym typeface="+mn-ea"/>
              </a:rPr>
              <a:t>which is hard to remember.</a:t>
            </a:r>
            <a:endParaRPr lang="en-US" dirty="0">
              <a:solidFill>
                <a:schemeClr val="tx1"/>
              </a:solidFill>
              <a:latin typeface="Times New Roman" panose="02020603050405020304" pitchFamily="18" charset="0"/>
            </a:endParaRPr>
          </a:p>
          <a:p>
            <a:pPr marL="0" indent="0">
              <a:buNone/>
            </a:pPr>
            <a:endParaRPr lang="en-US" dirty="0">
              <a:solidFill>
                <a:schemeClr val="tx1"/>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effectLst/>
                <a:latin typeface="Times New Roman" panose="02020603050405020304" pitchFamily="18" charset="0"/>
                <a:cs typeface="Times New Roman" panose="02020603050405020304" pitchFamily="18" charset="0"/>
                <a:sym typeface="+mn-ea"/>
              </a:rPr>
              <a:t>Applications</a:t>
            </a:r>
            <a:br>
              <a:rPr lang="en-IN" b="1" dirty="0">
                <a:solidFill>
                  <a:schemeClr val="tx1"/>
                </a:solidFill>
                <a:latin typeface="Times New Roman" panose="02020603050405020304" pitchFamily="18" charset="0"/>
                <a:cs typeface="Times New Roman" panose="02020603050405020304" pitchFamily="18" charset="0"/>
                <a:sym typeface="+mn-ea"/>
              </a:rPr>
            </a:br>
            <a:endParaRPr lang="en-IN" b="1" dirty="0">
              <a:solidFill>
                <a:schemeClr val="tx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sym typeface="+mn-ea"/>
              </a:rPr>
              <a:t>Education field.</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sym typeface="+mn-ea"/>
              </a:rPr>
              <a:t>Peer-to-peer communication transaction applications. </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sym typeface="+mn-ea"/>
              </a:rPr>
              <a:t>Banking System.</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sym typeface="+mn-ea"/>
              </a:rPr>
              <a:t>Bitcoin transaction applications.</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sym typeface="+mn-ea"/>
              </a:rPr>
              <a:t>Zebpay transaction application</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White box testing</a:t>
            </a:r>
          </a:p>
        </p:txBody>
      </p:sp>
      <p:sp>
        <p:nvSpPr>
          <p:cNvPr id="3" name="Content Placeholder 2"/>
          <p:cNvSpPr>
            <a:spLocks noGrp="1"/>
          </p:cNvSpPr>
          <p:nvPr>
            <p:ph idx="1"/>
          </p:nvPr>
        </p:nvSpPr>
        <p:spPr>
          <a:xfrm>
            <a:off x="1141412" y="1770077"/>
            <a:ext cx="9905999" cy="4021124"/>
          </a:xfrm>
        </p:spPr>
        <p:txBody>
          <a:bodyPr>
            <a:normAutofit fontScale="92500" lnSpcReduction="20000"/>
          </a:bodyPr>
          <a:lstStyle/>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White box testing is a test case design method that uses the control structure of the procedure design to derive test cases.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All independents path in a module are exercised at least once, all logical decisions are exercised at once, execute all loops at boundaries and within their operational bounds exercise internal data structure to ensure their validity. </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Here the customer is given three chances to enter a valid choice out of the given menu. After which the control exits the current menu.</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Black box testing</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Black Box Testing attempts to find errors in following areas or categories, incorrect or missing functions, interface errors, errors in data structures, performance errors and initialization and termination errors.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all the input data must match, the data type to become a valid entry.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Black testing</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Unit testing is essentially for the verification of the code produced during the coding phase and the goal is to test the internal logic of the module/program.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the Genetic code project, the unit testing is done during coding phase of data entry forms whether the functions are working properly or not.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this phase all the drivers are tested they are rightly connected or not.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Integration Testing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the tested modules are combined into sub systems, which are then tested.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goal is to see if the modules are properly integrated, and the emphasis being on the testing interfaces between the modules.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the genetic code integration testing is done mainly on table creation module and insertion module.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paper, we proposed a solution to the problem of certificate forgery based on blockchain technology. Providing security to the data is very important. By using the unchallengeable property of blockchain, we can provide more security for data and reduce the certificate forgery. The application can allow the user to view and validate the certificate. This system guarantees information accuracy and security and easy for people to manage digital certificates.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60494" y="2124635"/>
            <a:ext cx="6979023" cy="1569660"/>
          </a:xfrm>
          <a:prstGeom prst="rect">
            <a:avLst/>
          </a:prstGeom>
          <a:noFill/>
        </p:spPr>
        <p:txBody>
          <a:bodyPr wrap="square">
            <a:spAutoFit/>
          </a:bodyPr>
          <a:lstStyle/>
          <a:p>
            <a:r>
              <a:rPr lang="en-US" sz="9600" b="1" dirty="0">
                <a:latin typeface="Times New Roman" panose="02020603050405020304" pitchFamily="18" charset="0"/>
                <a:cs typeface="Times New Roman" panose="02020603050405020304" pitchFamily="18" charset="0"/>
              </a:rPr>
              <a:t>Thank you</a:t>
            </a:r>
            <a:endParaRPr lang="en-IN" sz="9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E-certificate generation system which manually creates the certificates based on current students data by using blockchain  using a decentralized approach.</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Our project will help to store the certificate in the block chain system and provide security. First ,the paper certificates are uploaded with student details and then using an algorithm a hash code value for the certificate is generated. Then the certificates are store in block chain. And these certificates are validated . By using block chain technology we can provide a more secure and efficient digital certificate validation.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 OF EXISTING SYSTEM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is time consuming as the system is handled manually.</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Assurance of data security is not given.</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 long run, it is difficult to maintain records.</a:t>
            </a:r>
          </a:p>
          <a:p>
            <a:pPr>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Manpower requirement is huge.</a:t>
            </a: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Our project will help to store the certificate in the blockchain system and provide security. First, the paper certificates are converted into digital certificates, store and retrieve them through a common portal.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Companies can retrieve valid certificates of students through this portal through permission for both the student and the institution that’s hosting certificates. Initially that issued certificates are scanned and upload to the portal through proper validation. The certificates are stored alongside the certificates are stored in various servers. The hashes of the certificates are stored in blockchain.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This research to design and develop a system for dynamic and secure e certificate generation system using smart contracts in a blockchain environment.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In this work, we also illustrate our own blockchain in an open-source environment with a custom mining strategy as well as a smart contract. </a:t>
            </a: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effectLst/>
                <a:latin typeface="Times New Roman" panose="02020603050405020304" pitchFamily="18" charset="0"/>
              </a:rPr>
              <a:t>Operating system :Windows7,8,10</a:t>
            </a:r>
            <a:r>
              <a:rPr lang="en-IN" altLang="en-US" dirty="0">
                <a:effectLst/>
                <a:latin typeface="Times New Roman" panose="02020603050405020304" pitchFamily="18" charset="0"/>
              </a:rPr>
              <a:t> </a:t>
            </a:r>
            <a:r>
              <a:rPr lang="en-US" dirty="0" err="1">
                <a:effectLst/>
                <a:latin typeface="Times New Roman" panose="02020603050405020304" pitchFamily="18" charset="0"/>
              </a:rPr>
              <a:t>Ultimate,Linux,Mac</a:t>
            </a:r>
            <a:r>
              <a:rPr lang="en-US" dirty="0">
                <a:effectLst/>
                <a:latin typeface="Times New Roman" panose="02020603050405020304" pitchFamily="18" charset="0"/>
              </a:rPr>
              <a:t>.</a:t>
            </a:r>
          </a:p>
          <a:p>
            <a:pPr>
              <a:buFont typeface="Wingdings" panose="05000000000000000000" pitchFamily="2" charset="2"/>
              <a:buChar char="Ø"/>
            </a:pPr>
            <a:r>
              <a:rPr lang="en-US" dirty="0">
                <a:effectLst/>
                <a:latin typeface="Times New Roman" panose="02020603050405020304" pitchFamily="18" charset="0"/>
              </a:rPr>
              <a:t>Front-End :Python.</a:t>
            </a:r>
          </a:p>
          <a:p>
            <a:pPr>
              <a:buFont typeface="Wingdings" panose="05000000000000000000" pitchFamily="2" charset="2"/>
              <a:buChar char="Ø"/>
            </a:pPr>
            <a:r>
              <a:rPr lang="en-US" dirty="0">
                <a:effectLst/>
                <a:latin typeface="Times New Roman" panose="02020603050405020304" pitchFamily="18" charset="0"/>
              </a:rPr>
              <a:t>Coding Language :Python.</a:t>
            </a:r>
          </a:p>
          <a:p>
            <a:pPr>
              <a:buFont typeface="Wingdings" panose="05000000000000000000" pitchFamily="2" charset="2"/>
              <a:buChar char="Ø"/>
            </a:pPr>
            <a:r>
              <a:rPr lang="en-US" dirty="0">
                <a:effectLst/>
                <a:latin typeface="Times New Roman" panose="02020603050405020304" pitchFamily="18" charset="0"/>
              </a:rPr>
              <a:t>Software Environment :Anaconda (</a:t>
            </a:r>
            <a:r>
              <a:rPr lang="en-US" dirty="0" err="1">
                <a:effectLst/>
                <a:latin typeface="Times New Roman" panose="02020603050405020304" pitchFamily="18" charset="0"/>
              </a:rPr>
              <a:t>jupyter</a:t>
            </a:r>
            <a:r>
              <a:rPr lang="en-US" dirty="0">
                <a:effectLst/>
                <a:latin typeface="Times New Roman" panose="02020603050405020304" pitchFamily="18" charset="0"/>
              </a:rPr>
              <a:t> or </a:t>
            </a:r>
            <a:r>
              <a:rPr lang="en-US" dirty="0" err="1">
                <a:effectLst/>
                <a:latin typeface="Times New Roman" panose="02020603050405020304" pitchFamily="18" charset="0"/>
              </a:rPr>
              <a:t>spyder</a:t>
            </a:r>
            <a:r>
              <a:rPr lang="en-US" dirty="0">
                <a:effectLst/>
                <a:latin typeface="Times New Roman" panose="02020603050405020304" pitchFamily="18" charset="0"/>
              </a:rPr>
              <a:t>)</a:t>
            </a:r>
            <a:r>
              <a:rPr lang="en-IN" altLang="en-US" dirty="0">
                <a:effectLst/>
                <a:latin typeface="Times New Roman" panose="02020603050405020304" pitchFamily="18" charset="0"/>
              </a:rPr>
              <a:t>0</a:t>
            </a: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Dual core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Hard Disk: 20 GB</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RAM: 1GB</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Processor: Intel corei5</a:t>
            </a:r>
          </a:p>
          <a:p>
            <a:pPr marL="0" indent="0">
              <a:buNone/>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58</TotalTime>
  <Words>1497</Words>
  <Application>Microsoft Office PowerPoint</Application>
  <PresentationFormat>Widescreen</PresentationFormat>
  <Paragraphs>128</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Times New Roman</vt:lpstr>
      <vt:lpstr>Tw Cen MT</vt:lpstr>
      <vt:lpstr>Wingdings</vt:lpstr>
      <vt:lpstr>Circuit</vt:lpstr>
      <vt:lpstr>BLOCK CHAIN BASED CERTIFICATE                  AUTHENTICATION</vt:lpstr>
      <vt:lpstr>TABLE OF CONTENTS   </vt:lpstr>
      <vt:lpstr>ABSTRACT</vt:lpstr>
      <vt:lpstr>INTRODUCTION</vt:lpstr>
      <vt:lpstr>LIMITATIONS OF EXISTING SYSTEM</vt:lpstr>
      <vt:lpstr>PROPOSED SYSTEM</vt:lpstr>
      <vt:lpstr>PROBLEM STATEMENT</vt:lpstr>
      <vt:lpstr>SOFTWARE REQUIREMENTS</vt:lpstr>
      <vt:lpstr>HARDWARE REQUIREMENTS</vt:lpstr>
      <vt:lpstr>Usecase diagram</vt:lpstr>
      <vt:lpstr>PowerPoint Presentation</vt:lpstr>
      <vt:lpstr>Class diagram</vt:lpstr>
      <vt:lpstr>PowerPoint Presentation</vt:lpstr>
      <vt:lpstr>SEQUENCE DIAGRAM</vt:lpstr>
      <vt:lpstr>PowerPoint Presentation</vt:lpstr>
      <vt:lpstr>Activity diagram</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algorithms used</vt:lpstr>
      <vt:lpstr>Advantages</vt:lpstr>
      <vt:lpstr>continued..</vt:lpstr>
      <vt:lpstr>DIsadvantages</vt:lpstr>
      <vt:lpstr>Applications </vt:lpstr>
      <vt:lpstr>White box testing</vt:lpstr>
      <vt:lpstr>Black box testing</vt:lpstr>
      <vt:lpstr>Black testing </vt:lpstr>
      <vt:lpstr>Integration Testing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USHA RAMA COLLEGE OF ENGINEERING AND TECHNOLOGY</dc:title>
  <dc:creator>Gatla lavanya</dc:creator>
  <cp:lastModifiedBy>Shaik Aameena Mohammadi</cp:lastModifiedBy>
  <cp:revision>24</cp:revision>
  <dcterms:created xsi:type="dcterms:W3CDTF">2022-05-22T09:39:00Z</dcterms:created>
  <dcterms:modified xsi:type="dcterms:W3CDTF">2022-06-22T13:33:38Z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3CF86156BC49421C82666BD16834D8B6</vt:lpwstr>
  </property>
  <property fmtid="{D5CDD505-2E9C-101B-9397-08002B2CF9AE}" pid="3" name="KSOProductBuildVer">
    <vt:lpwstr>1033-11.2.0.11130</vt:lpwstr>
  </property>
</Properties>
</file>