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sldIdLst>
    <p:sldId id="256" r:id="rId2"/>
    <p:sldId id="257" r:id="rId3"/>
    <p:sldId id="300" r:id="rId4"/>
    <p:sldId id="258" r:id="rId5"/>
    <p:sldId id="301" r:id="rId6"/>
    <p:sldId id="260" r:id="rId7"/>
    <p:sldId id="303" r:id="rId8"/>
    <p:sldId id="304" r:id="rId9"/>
    <p:sldId id="305" r:id="rId10"/>
    <p:sldId id="306" r:id="rId11"/>
    <p:sldId id="307" r:id="rId12"/>
    <p:sldId id="308" r:id="rId13"/>
    <p:sldId id="276" r:id="rId14"/>
    <p:sldId id="277" r:id="rId15"/>
    <p:sldId id="278" r:id="rId16"/>
    <p:sldId id="279" r:id="rId17"/>
    <p:sldId id="29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 Aameena Mohammadi" userId="2eef77deb7152a32" providerId="LiveId" clId="{2AC00118-03DF-4C1E-9F31-82CB77870CD8}"/>
    <pc:docChg chg="custSel addSld modSld">
      <pc:chgData name="Shaik Aameena Mohammadi" userId="2eef77deb7152a32" providerId="LiveId" clId="{2AC00118-03DF-4C1E-9F31-82CB77870CD8}" dt="2023-10-06T19:18:14.659" v="27" actId="14100"/>
      <pc:docMkLst>
        <pc:docMk/>
      </pc:docMkLst>
      <pc:sldChg chg="modSp mod">
        <pc:chgData name="Shaik Aameena Mohammadi" userId="2eef77deb7152a32" providerId="LiveId" clId="{2AC00118-03DF-4C1E-9F31-82CB77870CD8}" dt="2023-10-06T19:17:28.976" v="17" actId="20577"/>
        <pc:sldMkLst>
          <pc:docMk/>
          <pc:sldMk cId="2123123268" sldId="257"/>
        </pc:sldMkLst>
        <pc:spChg chg="mod">
          <ac:chgData name="Shaik Aameena Mohammadi" userId="2eef77deb7152a32" providerId="LiveId" clId="{2AC00118-03DF-4C1E-9F31-82CB77870CD8}" dt="2023-10-06T19:17:28.976" v="17" actId="20577"/>
          <ac:spMkLst>
            <pc:docMk/>
            <pc:sldMk cId="2123123268" sldId="257"/>
            <ac:spMk id="5" creationId="{748C40C8-D5F7-E209-6E91-5815709851E1}"/>
          </ac:spMkLst>
        </pc:spChg>
      </pc:sldChg>
      <pc:sldChg chg="modSp mod">
        <pc:chgData name="Shaik Aameena Mohammadi" userId="2eef77deb7152a32" providerId="LiveId" clId="{2AC00118-03DF-4C1E-9F31-82CB77870CD8}" dt="2023-10-06T19:18:14.659" v="27" actId="14100"/>
        <pc:sldMkLst>
          <pc:docMk/>
          <pc:sldMk cId="976278891" sldId="260"/>
        </pc:sldMkLst>
        <pc:spChg chg="mod">
          <ac:chgData name="Shaik Aameena Mohammadi" userId="2eef77deb7152a32" providerId="LiveId" clId="{2AC00118-03DF-4C1E-9F31-82CB77870CD8}" dt="2023-10-06T19:18:14.659" v="27" actId="14100"/>
          <ac:spMkLst>
            <pc:docMk/>
            <pc:sldMk cId="976278891" sldId="260"/>
            <ac:spMk id="2" creationId="{1C11C7ED-BB0F-53CE-F092-63139CF8E803}"/>
          </ac:spMkLst>
        </pc:spChg>
      </pc:sldChg>
      <pc:sldChg chg="addSp delSp modSp add mod">
        <pc:chgData name="Shaik Aameena Mohammadi" userId="2eef77deb7152a32" providerId="LiveId" clId="{2AC00118-03DF-4C1E-9F31-82CB77870CD8}" dt="2023-10-06T19:14:18.720" v="10" actId="14100"/>
        <pc:sldMkLst>
          <pc:docMk/>
          <pc:sldMk cId="1206303206" sldId="307"/>
        </pc:sldMkLst>
        <pc:spChg chg="mod">
          <ac:chgData name="Shaik Aameena Mohammadi" userId="2eef77deb7152a32" providerId="LiveId" clId="{2AC00118-03DF-4C1E-9F31-82CB77870CD8}" dt="2023-10-06T19:14:11.067" v="8" actId="20577"/>
          <ac:spMkLst>
            <pc:docMk/>
            <pc:sldMk cId="1206303206" sldId="307"/>
            <ac:spMk id="2" creationId="{1C11C7ED-BB0F-53CE-F092-63139CF8E803}"/>
          </ac:spMkLst>
        </pc:spChg>
        <pc:spChg chg="add del mod">
          <ac:chgData name="Shaik Aameena Mohammadi" userId="2eef77deb7152a32" providerId="LiveId" clId="{2AC00118-03DF-4C1E-9F31-82CB77870CD8}" dt="2023-10-06T19:13:51.286" v="2" actId="22"/>
          <ac:spMkLst>
            <pc:docMk/>
            <pc:sldMk cId="1206303206" sldId="307"/>
            <ac:spMk id="4" creationId="{83F1E687-856F-D015-CE45-8AA8F208FDE9}"/>
          </ac:spMkLst>
        </pc:spChg>
        <pc:spChg chg="del mod">
          <ac:chgData name="Shaik Aameena Mohammadi" userId="2eef77deb7152a32" providerId="LiveId" clId="{2AC00118-03DF-4C1E-9F31-82CB77870CD8}" dt="2023-10-06T19:13:55.713" v="4" actId="478"/>
          <ac:spMkLst>
            <pc:docMk/>
            <pc:sldMk cId="1206303206" sldId="307"/>
            <ac:spMk id="17" creationId="{FE372832-01EF-8164-5D95-D85F8D087C73}"/>
          </ac:spMkLst>
        </pc:spChg>
        <pc:picChg chg="add mod ord">
          <ac:chgData name="Shaik Aameena Mohammadi" userId="2eef77deb7152a32" providerId="LiveId" clId="{2AC00118-03DF-4C1E-9F31-82CB77870CD8}" dt="2023-10-06T19:14:18.720" v="10" actId="14100"/>
          <ac:picMkLst>
            <pc:docMk/>
            <pc:sldMk cId="1206303206" sldId="307"/>
            <ac:picMk id="6" creationId="{309D59B3-5776-CB42-18F4-C04B947EB01B}"/>
          </ac:picMkLst>
        </pc:picChg>
        <pc:picChg chg="del">
          <ac:chgData name="Shaik Aameena Mohammadi" userId="2eef77deb7152a32" providerId="LiveId" clId="{2AC00118-03DF-4C1E-9F31-82CB77870CD8}" dt="2023-10-06T19:13:48.940" v="1" actId="478"/>
          <ac:picMkLst>
            <pc:docMk/>
            <pc:sldMk cId="1206303206" sldId="307"/>
            <ac:picMk id="7" creationId="{87473B4F-2093-7B53-8C3B-92B8BE23AAB6}"/>
          </ac:picMkLst>
        </pc:picChg>
      </pc:sldChg>
      <pc:sldChg chg="addSp delSp modSp add mod">
        <pc:chgData name="Shaik Aameena Mohammadi" userId="2eef77deb7152a32" providerId="LiveId" clId="{2AC00118-03DF-4C1E-9F31-82CB77870CD8}" dt="2023-10-06T19:16:54.484" v="16" actId="14100"/>
        <pc:sldMkLst>
          <pc:docMk/>
          <pc:sldMk cId="1965196880" sldId="308"/>
        </pc:sldMkLst>
        <pc:spChg chg="add del mod">
          <ac:chgData name="Shaik Aameena Mohammadi" userId="2eef77deb7152a32" providerId="LiveId" clId="{2AC00118-03DF-4C1E-9F31-82CB77870CD8}" dt="2023-10-06T19:16:42.613" v="13" actId="22"/>
          <ac:spMkLst>
            <pc:docMk/>
            <pc:sldMk cId="1965196880" sldId="308"/>
            <ac:spMk id="4" creationId="{CC710B57-8182-317C-D6B8-4AAFC608E3CD}"/>
          </ac:spMkLst>
        </pc:spChg>
        <pc:picChg chg="del">
          <ac:chgData name="Shaik Aameena Mohammadi" userId="2eef77deb7152a32" providerId="LiveId" clId="{2AC00118-03DF-4C1E-9F31-82CB77870CD8}" dt="2023-10-06T19:16:40.054" v="12" actId="478"/>
          <ac:picMkLst>
            <pc:docMk/>
            <pc:sldMk cId="1965196880" sldId="308"/>
            <ac:picMk id="6" creationId="{309D59B3-5776-CB42-18F4-C04B947EB01B}"/>
          </ac:picMkLst>
        </pc:picChg>
        <pc:picChg chg="add mod ord">
          <ac:chgData name="Shaik Aameena Mohammadi" userId="2eef77deb7152a32" providerId="LiveId" clId="{2AC00118-03DF-4C1E-9F31-82CB77870CD8}" dt="2023-10-06T19:16:54.484" v="16" actId="14100"/>
          <ac:picMkLst>
            <pc:docMk/>
            <pc:sldMk cId="1965196880" sldId="308"/>
            <ac:picMk id="7" creationId="{3209FBDB-C678-C190-0EF6-024BF09D4C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9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1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7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26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0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5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6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9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7A5A-6023-D5DB-6A59-10AD0A903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4" y="1281954"/>
            <a:ext cx="10363200" cy="2034987"/>
          </a:xfrm>
        </p:spPr>
        <p:txBody>
          <a:bodyPr>
            <a:normAutofit fontScale="90000"/>
          </a:bodyPr>
          <a:lstStyle/>
          <a:p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0" i="0" dirty="0" err="1">
                <a:solidFill>
                  <a:srgbClr val="FFC000"/>
                </a:solidFill>
                <a:effectLst/>
                <a:latin typeface="Arial Black" panose="020B0A04020102020204" pitchFamily="34" charset="0"/>
              </a:rPr>
              <a:t>MovieOnRent</a:t>
            </a:r>
            <a:r>
              <a:rPr lang="en-IN" sz="4400" b="0" i="0" dirty="0">
                <a:solidFill>
                  <a:srgbClr val="FFC000"/>
                </a:solidFill>
                <a:effectLst/>
                <a:latin typeface="Arial Black" panose="020B0A04020102020204" pitchFamily="34" charset="0"/>
              </a:rPr>
              <a:t> Data Analysis Project</a:t>
            </a:r>
            <a:br>
              <a:rPr lang="en-IN" sz="9800" b="1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0" i="0" dirty="0">
                <a:effectLst/>
                <a:latin typeface="Söhne"/>
              </a:rPr>
              <a:t> Optimizing Movie Inventory and Customer Experience</a:t>
            </a:r>
            <a:br>
              <a:rPr lang="en-IN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                                                                          </a:t>
            </a:r>
            <a:r>
              <a:rPr lang="en-IN" sz="10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br>
              <a:rPr lang="en-IN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</a:t>
            </a:r>
            <a:br>
              <a:rPr lang="en-IN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Churn in Bank Data Analysis</a:t>
            </a:r>
            <a:br>
              <a:rPr lang="en-IN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BE537-A164-E33D-7E20-8129AF272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2094" y="4491319"/>
            <a:ext cx="8364071" cy="2725270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Sitka Text Semibold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</a:t>
            </a:r>
          </a:p>
          <a:p>
            <a:r>
              <a:rPr lang="en-IN" sz="1800" b="1" dirty="0">
                <a:solidFill>
                  <a:schemeClr val="tx1"/>
                </a:solidFill>
                <a:latin typeface="Sitka Text Semibold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Shaik Aayesha Mohammadi</a:t>
            </a:r>
          </a:p>
          <a:p>
            <a:r>
              <a:rPr lang="en-IN" sz="1800" b="1" dirty="0">
                <a:solidFill>
                  <a:schemeClr val="tx1"/>
                </a:solidFill>
                <a:latin typeface="Sitka Text Semibold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Batch Number: DA132S13</a:t>
            </a:r>
          </a:p>
          <a:p>
            <a:r>
              <a:rPr lang="en-IN" sz="1800" b="1" dirty="0">
                <a:solidFill>
                  <a:schemeClr val="tx1"/>
                </a:solidFill>
                <a:latin typeface="Sitka Text Semibold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Enrollment ID:EN12024078064</a:t>
            </a:r>
          </a:p>
        </p:txBody>
      </p:sp>
    </p:spTree>
    <p:extLst>
      <p:ext uri="{BB962C8B-B14F-4D97-AF65-F5344CB8AC3E}">
        <p14:creationId xmlns:p14="http://schemas.microsoft.com/office/powerpoint/2010/main" val="158126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107" y="134471"/>
            <a:ext cx="9407882" cy="218738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  <a:t> </a:t>
            </a: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</a:t>
            </a:r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wise percentage of the attrition</a:t>
            </a:r>
            <a:b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73B4F-2093-7B53-8C3B-92B8BE23A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213" y="1953839"/>
            <a:ext cx="9147663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372832-01EF-8164-5D95-D85F8D087C73}"/>
              </a:ext>
            </a:extLst>
          </p:cNvPr>
          <p:cNvSpPr txBox="1"/>
          <p:nvPr/>
        </p:nvSpPr>
        <p:spPr>
          <a:xfrm>
            <a:off x="421341" y="2111959"/>
            <a:ext cx="14971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The bank has most of the Existing Customers from Married Category.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0187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107" y="134471"/>
            <a:ext cx="9407882" cy="218738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  <a:t> </a:t>
            </a: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9D59B3-5776-CB42-18F4-C04B947EB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39" y="68283"/>
            <a:ext cx="11594490" cy="6136045"/>
          </a:xfrm>
        </p:spPr>
      </p:pic>
    </p:spTree>
    <p:extLst>
      <p:ext uri="{BB962C8B-B14F-4D97-AF65-F5344CB8AC3E}">
        <p14:creationId xmlns:p14="http://schemas.microsoft.com/office/powerpoint/2010/main" val="120630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107" y="134471"/>
            <a:ext cx="9407882" cy="218738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  <a:t> </a:t>
            </a: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09FBDB-C678-C190-0EF6-024BF09D4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81" y="59953"/>
            <a:ext cx="11310831" cy="6139950"/>
          </a:xfrm>
        </p:spPr>
      </p:pic>
    </p:spTree>
    <p:extLst>
      <p:ext uri="{BB962C8B-B14F-4D97-AF65-F5344CB8AC3E}">
        <p14:creationId xmlns:p14="http://schemas.microsoft.com/office/powerpoint/2010/main" val="196519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EA21-BB72-A7B2-97D1-10C92785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023" y="188259"/>
            <a:ext cx="7497387" cy="1766047"/>
          </a:xfrm>
        </p:spPr>
        <p:txBody>
          <a:bodyPr/>
          <a:lstStyle/>
          <a:p>
            <a:r>
              <a:rPr lang="en-I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b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9D80-F3EC-ED1D-6D52-EE58CEBD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4306"/>
            <a:ext cx="9905999" cy="39803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Improved decision-making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Increased profitability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</a:t>
            </a:r>
            <a:r>
              <a:rPr lang="en-IN" b="1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Improved Customer Retention</a:t>
            </a:r>
            <a:endParaRPr lang="en-US" b="1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Competitive advantage</a:t>
            </a:r>
            <a:endParaRPr lang="en-IN" sz="1800" b="1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0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263D-0671-40AF-96ED-017E1C09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81" y="322729"/>
            <a:ext cx="7766329" cy="2026023"/>
          </a:xfrm>
        </p:spPr>
        <p:txBody>
          <a:bodyPr/>
          <a:lstStyle/>
          <a:p>
            <a:r>
              <a:rPr lang="en-I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b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CD8E-2C42-5483-F31C-288A07AA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48751"/>
            <a:ext cx="9905999" cy="32272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Implementation Costs</a:t>
            </a:r>
            <a:endParaRPr lang="en-US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Time-consuming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Overreliance on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Privacy concerns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0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2CFC-9A85-1654-B7A1-65C5036F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023" y="457200"/>
            <a:ext cx="9021387" cy="1639888"/>
          </a:xfrm>
        </p:spPr>
        <p:txBody>
          <a:bodyPr>
            <a:normAutofit/>
          </a:bodyPr>
          <a:lstStyle/>
          <a:p>
            <a:r>
              <a:rPr lang="en-I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APPLICATIONS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C3BD-B517-FDD3-90DD-C7E0630B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IN" b="1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Risk Management</a:t>
            </a:r>
            <a:endParaRPr lang="en-US" b="1" i="0" dirty="0">
              <a:solidFill>
                <a:schemeClr val="tx1"/>
              </a:solidFill>
              <a:effectLst/>
              <a:latin typeface="Sitka Small Semibold" pitchFamily="2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Regional Expansion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Marketing Strategy</a:t>
            </a:r>
          </a:p>
        </p:txBody>
      </p:sp>
    </p:spTree>
    <p:extLst>
      <p:ext uri="{BB962C8B-B14F-4D97-AF65-F5344CB8AC3E}">
        <p14:creationId xmlns:p14="http://schemas.microsoft.com/office/powerpoint/2010/main" val="43329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2F24-436C-07DF-034E-D63B9C86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6" y="600634"/>
            <a:ext cx="7200673" cy="1667437"/>
          </a:xfrm>
        </p:spPr>
        <p:txBody>
          <a:bodyPr>
            <a:normAutofit/>
          </a:bodyPr>
          <a:lstStyle/>
          <a:p>
            <a:r>
              <a:rPr lang="en-I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2F65-AE2C-E320-CD13-89F0D917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343541"/>
                </a:solidFill>
                <a:latin typeface="Sitka Small Semibold" pitchFamily="2" charset="0"/>
              </a:rPr>
              <a:t>T</a:t>
            </a:r>
            <a:r>
              <a:rPr lang="en-US" sz="1800" b="0" i="0" dirty="0">
                <a:solidFill>
                  <a:srgbClr val="343541"/>
                </a:solidFill>
                <a:effectLst/>
                <a:latin typeface="Sitka Small Semibold" pitchFamily="2" charset="0"/>
              </a:rPr>
              <a:t>he bank should 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Sitka Small Semibold" pitchFamily="2" charset="0"/>
              </a:rPr>
              <a:t>prioritize</a:t>
            </a:r>
            <a:r>
              <a:rPr lang="en-US" sz="1800" b="0" i="0" dirty="0">
                <a:solidFill>
                  <a:srgbClr val="343541"/>
                </a:solidFill>
                <a:effectLst/>
                <a:latin typeface="Sitka Small Semibold" pitchFamily="2" charset="0"/>
              </a:rPr>
              <a:t> on retaining Existing Customers by further understanding the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itka Small Semibold" pitchFamily="2" charset="0"/>
              </a:rPr>
              <a:t>particularly among high-value demographics in regions like England and those with incomes less than $40K.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itka Small Semibold" pitchFamily="2" charset="0"/>
              </a:rPr>
              <a:t>This customer-centric approach, combined with tailored services for married customers, promotions targeting Blue cardholders, and optimized credit limits, can help maintain market dominance and potentially expand the customer base.</a:t>
            </a:r>
            <a:endParaRPr lang="en-US" sz="1800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5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B824F-C99C-9B75-AB7D-0E8961F6EBD2}"/>
              </a:ext>
            </a:extLst>
          </p:cNvPr>
          <p:cNvSpPr txBox="1"/>
          <p:nvPr/>
        </p:nvSpPr>
        <p:spPr>
          <a:xfrm>
            <a:off x="1272988" y="2715417"/>
            <a:ext cx="1005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latin typeface="Sitka Small Semibold" pitchFamily="2" charset="0"/>
                <a:cs typeface="Times New Roman" panose="02020603050405020304" pitchFamily="18" charset="0"/>
              </a:rPr>
              <a:t>   THANK YOU</a:t>
            </a:r>
            <a:endParaRPr lang="en-IN" sz="9600" dirty="0"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9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742A8-59DB-7058-4686-41840CBF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8236"/>
            <a:ext cx="10351340" cy="83371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8C40C8-D5F7-E209-6E91-58157098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1685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BUSINESS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UNDERSTANDING THE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EACH TASKS &amp; OUTPUTS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DISADVANTAGES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chemeClr val="tx1"/>
              </a:solidFill>
              <a:latin typeface="Sitka Small Semibold" pitchFamily="2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Sitka Small Semibold" pitchFamily="2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12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F6F5-7F60-5AF9-F67D-AA08019C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8259"/>
            <a:ext cx="10530634" cy="1461247"/>
          </a:xfrm>
        </p:spPr>
        <p:txBody>
          <a:bodyPr>
            <a:normAutofit/>
          </a:bodyPr>
          <a:lstStyle/>
          <a:p>
            <a:pPr algn="just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INTRODUCTION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84D4-0C89-5B2A-F630-85216889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88775"/>
            <a:ext cx="9905999" cy="30121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In today's highly competitive financial industry, retaining customers is essential for sustainable growth.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Customer churn can lead to revenue loss and decreased market share. Understanding the underlying reasons for attrition is crucial for developing proactive retention strategies. </a:t>
            </a:r>
            <a:endParaRPr lang="en-IN" sz="2400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7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F6F5-7F60-5AF9-F67D-AA08019C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613" y="206188"/>
            <a:ext cx="7897906" cy="1443318"/>
          </a:xfrm>
        </p:spPr>
        <p:txBody>
          <a:bodyPr>
            <a:normAutofit/>
          </a:bodyPr>
          <a:lstStyle/>
          <a:p>
            <a:pPr algn="just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84D4-0C89-5B2A-F630-85216889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6" y="1792940"/>
            <a:ext cx="11483788" cy="4957483"/>
          </a:xfrm>
        </p:spPr>
        <p:txBody>
          <a:bodyPr>
            <a:normAutofit/>
          </a:bodyPr>
          <a:lstStyle/>
          <a:p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hnschrift SemiBold SemiConden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Small Semibold" pitchFamily="2" charset="0"/>
              </a:rPr>
              <a:t>The credit card business of a North American bank is facing declining performance, with a significant number of customers discontinuing their credit card services.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Small Semibold" pitchFamily="2" charset="0"/>
              </a:rPr>
              <a:t>To address this issue and reduce customer attrition, the bank needs to gain a deeper understanding of the factors contributing to customer churn.</a:t>
            </a:r>
          </a:p>
        </p:txBody>
      </p:sp>
    </p:spTree>
    <p:extLst>
      <p:ext uri="{BB962C8B-B14F-4D97-AF65-F5344CB8AC3E}">
        <p14:creationId xmlns:p14="http://schemas.microsoft.com/office/powerpoint/2010/main" val="150511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F6F5-7F60-5AF9-F67D-AA08019C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2" y="161366"/>
            <a:ext cx="10838330" cy="1488140"/>
          </a:xfrm>
        </p:spPr>
        <p:txBody>
          <a:bodyPr>
            <a:normAutofit/>
          </a:bodyPr>
          <a:lstStyle/>
          <a:p>
            <a:pPr algn="just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UNDERSTANDING THE DATASET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E22D3-9620-98C4-E675-1545A6086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98" y="1775013"/>
            <a:ext cx="9345255" cy="4455458"/>
          </a:xfrm>
        </p:spPr>
      </p:pic>
    </p:spTree>
    <p:extLst>
      <p:ext uri="{BB962C8B-B14F-4D97-AF65-F5344CB8AC3E}">
        <p14:creationId xmlns:p14="http://schemas.microsoft.com/office/powerpoint/2010/main" val="290621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12" y="582706"/>
            <a:ext cx="9617976" cy="1057836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ercentage of the attrited and the existing customers</a:t>
            </a:r>
            <a:b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77A51F0-3079-B346-2D30-47ADBDD8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6095" y="1988111"/>
            <a:ext cx="4188893" cy="3713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372832-01EF-8164-5D95-D85F8D087C73}"/>
              </a:ext>
            </a:extLst>
          </p:cNvPr>
          <p:cNvSpPr txBox="1"/>
          <p:nvPr/>
        </p:nvSpPr>
        <p:spPr>
          <a:xfrm>
            <a:off x="1287012" y="3038600"/>
            <a:ext cx="4793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Piechart shows that the bank has 83.93% Existing Customers and 16.07% Attrited Customers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7627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107" y="134471"/>
            <a:ext cx="9407882" cy="218738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  <a:t> </a:t>
            </a: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 wise percentage of the attrition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77DC32-16F8-E45E-DDDC-AA0589FAF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493" y="1909017"/>
            <a:ext cx="9379150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372832-01EF-8164-5D95-D85F8D087C73}"/>
              </a:ext>
            </a:extLst>
          </p:cNvPr>
          <p:cNvSpPr txBox="1"/>
          <p:nvPr/>
        </p:nvSpPr>
        <p:spPr>
          <a:xfrm>
            <a:off x="421341" y="2111959"/>
            <a:ext cx="1783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The bank has most of the Existing Customers from England.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1670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107" y="134471"/>
            <a:ext cx="9407882" cy="218738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  <a:t> </a:t>
            </a: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Card wise percentage of the attrition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22D267-D4E5-85B1-D8DE-D6A8FC7B5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645" y="1854922"/>
            <a:ext cx="9069026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372832-01EF-8164-5D95-D85F8D087C73}"/>
              </a:ext>
            </a:extLst>
          </p:cNvPr>
          <p:cNvSpPr txBox="1"/>
          <p:nvPr/>
        </p:nvSpPr>
        <p:spPr>
          <a:xfrm>
            <a:off x="421341" y="2111959"/>
            <a:ext cx="14146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The bank has most of the Existing Customers from Blue Card Category.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9632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107" y="134471"/>
            <a:ext cx="9407882" cy="218738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  <a:t> </a:t>
            </a: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br>
              <a:rPr lang="en-US" sz="1800" b="1" dirty="0">
                <a:solidFill>
                  <a:srgbClr val="333333"/>
                </a:solidFill>
                <a:effectLst/>
                <a:latin typeface="Tableau Light"/>
              </a:rPr>
            </a:br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 wise percentage of the attrition</a:t>
            </a:r>
            <a:b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534A31-F22A-AC60-A740-92916738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176" y="1928978"/>
            <a:ext cx="9580728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372832-01EF-8164-5D95-D85F8D087C73}"/>
              </a:ext>
            </a:extLst>
          </p:cNvPr>
          <p:cNvSpPr txBox="1"/>
          <p:nvPr/>
        </p:nvSpPr>
        <p:spPr>
          <a:xfrm>
            <a:off x="421340" y="2111959"/>
            <a:ext cx="15867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The bank has most of the Existing Customers from Less than $40 Income Category.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31865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1610</TotalTime>
  <Words>600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 Black</vt:lpstr>
      <vt:lpstr>Bahnschrift SemiBold SemiConden</vt:lpstr>
      <vt:lpstr>Calibri</vt:lpstr>
      <vt:lpstr>Calibri Light</vt:lpstr>
      <vt:lpstr>Sitka Small Semibold</vt:lpstr>
      <vt:lpstr>Sitka Text Semibold</vt:lpstr>
      <vt:lpstr>Söhne</vt:lpstr>
      <vt:lpstr>Tableau Light</vt:lpstr>
      <vt:lpstr>Tahoma</vt:lpstr>
      <vt:lpstr>Times New Roman</vt:lpstr>
      <vt:lpstr>Wingdings</vt:lpstr>
      <vt:lpstr>Retrospect</vt:lpstr>
      <vt:lpstr>                                           MovieOnRent Data Analysis Project  - Optimizing Movie Inventory and Customer Experience                                                                                                                                                                                                                                                Customer Churn in Bank Data Analysis                  </vt:lpstr>
      <vt:lpstr>TABLE OF CONTENTS</vt:lpstr>
      <vt:lpstr>                   INTRODUCTION</vt:lpstr>
      <vt:lpstr>BUSINESS OBJECTIVE</vt:lpstr>
      <vt:lpstr>        UNDERSTANDING THE DATASET</vt:lpstr>
      <vt:lpstr>Percentage of the attrited and the existing customers </vt:lpstr>
      <vt:lpstr>                        Region wise percentage of the attrition  </vt:lpstr>
      <vt:lpstr>                        Credit Card wise percentage of the attrition  </vt:lpstr>
      <vt:lpstr>                        Income wise percentage of the attrition  </vt:lpstr>
      <vt:lpstr>                        Marital Status wise percentage of the attrition  </vt:lpstr>
      <vt:lpstr>                         </vt:lpstr>
      <vt:lpstr>                         </vt:lpstr>
      <vt:lpstr>ADVANTAGES </vt:lpstr>
      <vt:lpstr>DISADVANTAGES </vt:lpstr>
      <vt:lpstr>                APPLICATIONS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pictures                                                      data analysis</dc:title>
  <dc:creator>Shaik Aameena Mohammadi</dc:creator>
  <cp:lastModifiedBy>Aayesha Mohammadi Shaik</cp:lastModifiedBy>
  <cp:revision>31</cp:revision>
  <dcterms:created xsi:type="dcterms:W3CDTF">2023-07-16T16:52:50Z</dcterms:created>
  <dcterms:modified xsi:type="dcterms:W3CDTF">2023-10-09T07:38:29Z</dcterms:modified>
</cp:coreProperties>
</file>