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56" r:id="rId2"/>
    <p:sldId id="257" r:id="rId3"/>
    <p:sldId id="300" r:id="rId4"/>
    <p:sldId id="258" r:id="rId5"/>
    <p:sldId id="301" r:id="rId6"/>
    <p:sldId id="26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76" r:id="rId18"/>
    <p:sldId id="277" r:id="rId19"/>
    <p:sldId id="278" r:id="rId20"/>
    <p:sldId id="279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8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4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A5A-6023-D5DB-6A59-10AD0A90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281954"/>
            <a:ext cx="10363200" cy="2034987"/>
          </a:xfrm>
        </p:spPr>
        <p:txBody>
          <a:bodyPr>
            <a:normAutofit fontScale="90000"/>
          </a:bodyPr>
          <a:lstStyle/>
          <a:p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0" i="0" dirty="0" err="1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MovieOnRent</a:t>
            </a:r>
            <a:r>
              <a:rPr lang="en-IN" sz="4400" b="0" i="0" dirty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 Data Analysis Project</a:t>
            </a:r>
            <a:br>
              <a:rPr lang="en-IN" sz="9800" b="1" dirty="0">
                <a:solidFill>
                  <a:srgbClr val="FFC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0" i="0" dirty="0">
                <a:effectLst/>
                <a:latin typeface="Söhne"/>
              </a:rPr>
              <a:t> Optimizing Movie Inventory and Customer Experience</a:t>
            </a: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                                                           </a:t>
            </a:r>
            <a:r>
              <a:rPr lang="en-IN" sz="10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br>
              <a:rPr lang="en-I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</a:t>
            </a:r>
            <a:b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3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IN" sz="4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 Data Analysis Using Python</a:t>
            </a:r>
            <a:br>
              <a:rPr lang="en-IN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E537-A164-E33D-7E20-8129AF27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336" y="4428838"/>
            <a:ext cx="8364071" cy="2725270"/>
          </a:xfrm>
        </p:spPr>
        <p:txBody>
          <a:bodyPr>
            <a:normAutofit/>
          </a:bodyPr>
          <a:lstStyle/>
          <a:p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</a:t>
            </a:r>
          </a:p>
          <a:p>
            <a:r>
              <a:rPr lang="en-IN" sz="16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Shaik Aayesha Mohammadi</a:t>
            </a:r>
          </a:p>
          <a:p>
            <a:r>
              <a:rPr lang="en-IN" sz="16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Batch Number: DA132S13</a:t>
            </a:r>
          </a:p>
          <a:p>
            <a:r>
              <a:rPr lang="en-IN" sz="1600" b="1" dirty="0">
                <a:solidFill>
                  <a:schemeClr val="tx1"/>
                </a:solidFill>
                <a:latin typeface="Sitka Text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Enrollment ID:EN12024078064</a:t>
            </a:r>
          </a:p>
        </p:txBody>
      </p:sp>
    </p:spTree>
    <p:extLst>
      <p:ext uri="{BB962C8B-B14F-4D97-AF65-F5344CB8AC3E}">
        <p14:creationId xmlns:p14="http://schemas.microsoft.com/office/powerpoint/2010/main" val="15812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Remove rows with budget and revenue of </a:t>
            </a:r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0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10387200" cy="4399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Rows with zero budget or revenue indicate missing or unknown values, which can distort analyses.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The dataset size has reduced to 3229 rows × 20 columns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841A4-034A-4407-FDC9-1B3B21FB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8" t="37386" r="13161" b="29150"/>
          <a:stretch/>
        </p:blipFill>
        <p:spPr>
          <a:xfrm>
            <a:off x="1240023" y="3173506"/>
            <a:ext cx="8388070" cy="2375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9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op 10 movies with the highest revenues and top 10 movies with the least budget.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36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130" y="1804146"/>
            <a:ext cx="10387200" cy="4399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Identifying the top 10 revenue-generating movies and the top 10 movies with the lowest budgets provides insights into both commercial successes and cost-effective productions.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Avatar has the highest revenue of 2787965087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Modern times has the least budget of 1</a:t>
            </a:r>
            <a:endParaRPr lang="en-US" sz="1400" b="1" dirty="0">
              <a:solidFill>
                <a:schemeClr val="tx1"/>
              </a:solidFill>
              <a:latin typeface="Sitka Small Semibold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</a:t>
            </a: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FB2C1-AC21-7CBF-8FC6-81864F095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6" t="31634" r="55662" b="16732"/>
          <a:stretch/>
        </p:blipFill>
        <p:spPr>
          <a:xfrm>
            <a:off x="6580094" y="2590799"/>
            <a:ext cx="3003177" cy="3541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65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orrelation between popularity and budget.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10387200" cy="439942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Understanding this relationship can help decide how much to invest in production to maximize popularity and, ultimately, revenue.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Indicates positive correlation but not strong.</a:t>
            </a:r>
            <a:endParaRPr lang="en-US" sz="1800" b="1" u="sng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898F2-C729-6E10-1952-A971A063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74" y="1866899"/>
            <a:ext cx="5657576" cy="705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6573C-43B4-537E-FDC0-2E7652D1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57" y="3044404"/>
            <a:ext cx="9405472" cy="487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54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P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roduction company names and their frequency.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8141"/>
            <a:ext cx="10387200" cy="4778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Sitka Small Semibold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Identifying production companies and the number of times they appear in the dataset helps recognize the most active production companies in the industry.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The "Paramount Pictures has the highest frequency of  58 </a:t>
            </a:r>
            <a:endParaRPr lang="en-US" sz="1600" b="1" u="sng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92E8D-45F5-34D3-493A-51B31441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36732" r="18823" b="39739"/>
          <a:stretch/>
        </p:blipFill>
        <p:spPr>
          <a:xfrm>
            <a:off x="1272988" y="3186951"/>
            <a:ext cx="9229348" cy="20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176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op 25 production companies based on movie count.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10387200" cy="4399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It highlights the most prolific production companies in the industry.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 The paramount Pictures has the highest movie count of 48</a:t>
            </a: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8DB0B-99BB-B808-C8A1-1349633A5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3" t="29150" r="17206" b="18431"/>
          <a:stretch/>
        </p:blipFill>
        <p:spPr>
          <a:xfrm>
            <a:off x="1275883" y="2810383"/>
            <a:ext cx="7115082" cy="332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2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op 500 movies by revenue and calculate measures of central tendency.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5389"/>
            <a:ext cx="10387200" cy="4840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Sitka Small Semibold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Analyzing central tendency measures (mean, median) for budget, revenue, and runtime provides insights into typical values for these attributes.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Revenue: Mean Revenue: 458722133.294 Median Revenue: 363001569.5 Mode Revenue: 219076518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43EA8-2137-370D-F0D1-6B666CC2B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1" t="56078" r="62720" b="17124"/>
          <a:stretch/>
        </p:blipFill>
        <p:spPr>
          <a:xfrm>
            <a:off x="1362635" y="3155576"/>
            <a:ext cx="4487771" cy="255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3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itka Small Semibold" pitchFamily="2" charset="0"/>
              </a:rPr>
              <a:t>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ovie names with above-average runtime.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10387200" cy="4399429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This task aims to identify movies with runtimes above the dataset's average. It helps understand which movies have longer durations compared to the average.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Sitka Small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Titanic has the highest runtime of 194.0</a:t>
            </a:r>
            <a:endParaRPr lang="en-US" sz="1800" b="1" u="sng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71935-BF39-0A7C-8058-B70D9D866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5" t="26466" r="59485" b="45207"/>
          <a:stretch/>
        </p:blipFill>
        <p:spPr>
          <a:xfrm>
            <a:off x="5277662" y="2626660"/>
            <a:ext cx="4386291" cy="23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E4BEB-86E0-AC41-D9A4-800DA574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50" y="1866899"/>
            <a:ext cx="8447303" cy="699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8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EA21-BB72-A7B2-97D1-10C92785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023" y="188259"/>
            <a:ext cx="7497387" cy="1766047"/>
          </a:xfrm>
        </p:spPr>
        <p:txBody>
          <a:bodyPr/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9D80-F3EC-ED1D-6D52-EE58CEBD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306"/>
            <a:ext cx="9905999" cy="3980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Improved decision-making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Increased profitability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Better audience engagement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Improved content quality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Competitive advantage</a:t>
            </a:r>
            <a:endParaRPr lang="en-IN" sz="18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0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263D-0671-40AF-96ED-017E1C09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81" y="322729"/>
            <a:ext cx="7766329" cy="2026023"/>
          </a:xfrm>
        </p:spPr>
        <p:txBody>
          <a:bodyPr/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b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CD8E-2C42-5483-F31C-288A07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48751"/>
            <a:ext cx="9905999" cy="3227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Limited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High 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Time-consuming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Overreliance on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Privacy concerns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2CFC-9A85-1654-B7A1-65C5036F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023" y="457200"/>
            <a:ext cx="9021387" cy="1639888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APPLICATIONS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3BD-B517-FDD3-90DD-C7E0630B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Production Strategy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Investment Decisions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332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42A8-59DB-7058-4686-41840CBF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8236"/>
            <a:ext cx="10351340" cy="83371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8C40C8-D5F7-E209-6E91-58157098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1685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BUSINESS 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UNDERSTANDING 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EACH TASKS &amp; OUTPUTS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chemeClr val="tx1"/>
              </a:solidFill>
              <a:latin typeface="Sitka Small Semibold" pitchFamily="2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b="1" dirty="0">
                <a:solidFill>
                  <a:schemeClr val="tx1"/>
                </a:solidFill>
                <a:latin typeface="Sitka Small Semibold" pitchFamily="2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Sitka Small Semibold" pitchFamily="2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2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2F24-436C-07DF-034E-D63B9C8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6" y="600634"/>
            <a:ext cx="7200673" cy="1667437"/>
          </a:xfrm>
        </p:spPr>
        <p:txBody>
          <a:bodyPr>
            <a:normAutofit/>
          </a:bodyPr>
          <a:lstStyle/>
          <a:p>
            <a:r>
              <a:rPr lang="en-I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2F65-AE2C-E320-CD13-89F0D917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The analysis of the movie dataset has yielded valuable insights for production companies striving for commercial success.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It identifies successful movie genres and highlights top-performing movies like "Avatar" with the highest revenue of $2,787,965,087 and "Titanic" with the longest runtime of 194 minutes.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Additionally, the positive correlation between popularity and budget suggests the importance of investment in production.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The dominance of "Paramount Pictures" with the highest movie count of 48 emphasizes the significance of established production companies.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These insights, along with notable high-budget movies, empower the industry to make data-driven choices, enhancing competitiveness and success in the dynamic film market.</a:t>
            </a:r>
            <a:endParaRPr lang="en-US" sz="24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5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B824F-C99C-9B75-AB7D-0E8961F6EBD2}"/>
              </a:ext>
            </a:extLst>
          </p:cNvPr>
          <p:cNvSpPr txBox="1"/>
          <p:nvPr/>
        </p:nvSpPr>
        <p:spPr>
          <a:xfrm>
            <a:off x="1272988" y="2715417"/>
            <a:ext cx="1005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Sitka Small Semibold" pitchFamily="2" charset="0"/>
                <a:cs typeface="Times New Roman" panose="02020603050405020304" pitchFamily="18" charset="0"/>
              </a:rPr>
              <a:t>   THANK YOU</a:t>
            </a:r>
            <a:endParaRPr lang="en-IN" sz="9600" dirty="0"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9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8259"/>
            <a:ext cx="10530634" cy="1461247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INTRODUCTION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4D4-0C89-5B2A-F630-8521688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8775"/>
            <a:ext cx="9905999" cy="3012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The film industry is highly competitive, and predicting a movie's success is a complex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This analysis aims to uncover patterns and relationships within a movie dataset to help production companies enhance their ability to create commercially successful films.</a:t>
            </a:r>
            <a:endParaRPr lang="en-IN" sz="24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613" y="206188"/>
            <a:ext cx="7897906" cy="1443318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4D4-0C89-5B2A-F630-8521688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6" y="1792940"/>
            <a:ext cx="11483788" cy="4957483"/>
          </a:xfrm>
        </p:spPr>
        <p:txBody>
          <a:bodyPr>
            <a:normAutofit/>
          </a:bodyPr>
          <a:lstStyle/>
          <a:p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hnschrift SemiBold SemiConden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The primary aim of this project is to use movie data analysis to provide valuable insights into the factors that influence a movie's commercial success.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Identifying the characteristics of successful movies.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Recognizing the most popular movie genres.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Analyzing the impact of factors such as budget and revenue.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Predicting a movie's commercial success.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Assisting in strategic investment decisions.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Understanding audience preferences for better marketing strategies.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6F5-7F60-5AF9-F67D-AA08019C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161366"/>
            <a:ext cx="10838330" cy="1488140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UNDERSTANDING THE DATASET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4D4-0C89-5B2A-F630-85216889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4658"/>
            <a:ext cx="9670023" cy="43658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itka Text Semibold" pitchFamily="2" charset="0"/>
                <a:cs typeface="Times New Roman" panose="02020603050405020304" pitchFamily="18" charset="0"/>
              </a:rPr>
              <a:t>The dataset comprises of TMDB-movie related data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itka Text Semibold" pitchFamily="2" charset="0"/>
              </a:rPr>
              <a:t>It aims to uncover key factors driving a movie's commercial success and assist in strategic decision-making by analyzing movie data, including budget, genres, revenue, and audience preferences.</a:t>
            </a:r>
            <a:endParaRPr lang="en-US" sz="1800" b="1" i="0" dirty="0">
              <a:solidFill>
                <a:schemeClr val="tx1"/>
              </a:solidFill>
              <a:effectLst/>
              <a:latin typeface="Sitka Text Semibold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itka Small Semibold" pitchFamily="2" charset="0"/>
              </a:rPr>
              <a:t>Budget: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Movie budget in dollars (0 indicates unknown).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itka Small Semibold" pitchFamily="2" charset="0"/>
              </a:rPr>
              <a:t>Genres: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 Movie genres.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itka Small Semibold" pitchFamily="2" charset="0"/>
              </a:rPr>
              <a:t>Revenue: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itka Small Semibold" pitchFamily="2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Total movie revenue in dollars.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Sitka Small Semibold" pitchFamily="2" charset="0"/>
                <a:cs typeface="Times New Roman" panose="02020603050405020304" pitchFamily="18" charset="0"/>
              </a:rPr>
              <a:t>Title:</a:t>
            </a: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 English title of a movie</a:t>
            </a:r>
            <a:endParaRPr lang="en-IN" sz="800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1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Basic information about the movie dataset 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941"/>
            <a:ext cx="10387200" cy="4473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The dataset comprises TMDB-movie related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By displaying the number of rows and columns, 4803 rows and 20 columns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listing the titles and genres of the first 50 movies and last 50 movies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Analyzing the missing values which includes homepage and tagline columns are have missing values.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DE795-6FBB-74B1-1E43-D8821D157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0" t="24837" r="13015" b="46666"/>
          <a:stretch/>
        </p:blipFill>
        <p:spPr>
          <a:xfrm>
            <a:off x="1213129" y="3729318"/>
            <a:ext cx="9036091" cy="216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itka Small Semibold" pitchFamily="2" charset="0"/>
              </a:rPr>
              <a:t>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ull values in the dataset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32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941"/>
            <a:ext cx="10387200" cy="44733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Missing values can affect budget, revenue, and other columns, impacting decision-making.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Small Semibold" pitchFamily="2" charset="0"/>
                <a:cs typeface="Times New Roman" panose="02020603050405020304" pitchFamily="18" charset="0"/>
              </a:rPr>
              <a:t>Imputation methods like mean or median for numerical columns and mode for categorical columns, ensuring data completeness.</a:t>
            </a:r>
            <a:endParaRPr lang="en-US" sz="1600" b="1" u="sng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DACB-F656-2736-A3E0-313E3527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0" t="30849" r="40294" b="54641"/>
          <a:stretch/>
        </p:blipFill>
        <p:spPr>
          <a:xfrm>
            <a:off x="1141412" y="3021107"/>
            <a:ext cx="6943494" cy="237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17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Movies with a budget greater than $220,000.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6899"/>
            <a:ext cx="10387200" cy="4399429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Understanding the distribution of budgets across genres is vital for investment decisions and understanding which genres require higher financial commitments.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Action, adventure ,</a:t>
            </a:r>
            <a:r>
              <a:rPr lang="en-US" sz="1700" dirty="0" err="1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comedy,science</a:t>
            </a:r>
            <a:r>
              <a:rPr lang="en-US" sz="1700" dirty="0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 fiction, foreign are having budget greater than $220,000</a:t>
            </a:r>
            <a:endParaRPr lang="en-US" sz="1700" b="1" u="sng" dirty="0">
              <a:solidFill>
                <a:schemeClr val="tx1"/>
              </a:solidFill>
              <a:latin typeface="Sitka Text Semibold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BAEAF-643B-C31C-240A-FB12D6432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6" t="42777" r="47500" b="31112"/>
          <a:stretch/>
        </p:blipFill>
        <p:spPr>
          <a:xfrm>
            <a:off x="2813235" y="2896721"/>
            <a:ext cx="8132671" cy="2235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57638-4714-23A8-E54C-34717E1E4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"/>
          <a:stretch/>
        </p:blipFill>
        <p:spPr>
          <a:xfrm>
            <a:off x="1141412" y="1866899"/>
            <a:ext cx="6655692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120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7ED-BB0F-53CE-F092-63139CF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26141"/>
            <a:ext cx="11050587" cy="91440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Sitka Small Semibold" pitchFamily="2" charset="0"/>
              </a:rPr>
              <a:t>M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  <a:t>ovie revenue greater than $961,000,000.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Sitka Small Semibold" pitchFamily="2" charset="0"/>
              </a:rPr>
            </a:br>
            <a:endParaRPr lang="en-IN" sz="2800" b="1" dirty="0">
              <a:solidFill>
                <a:schemeClr val="tx1"/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2CE8-48C7-388F-A228-A391AB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730"/>
            <a:ext cx="10467882" cy="4428564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It helps determine which genres tend to generate the highest revenues.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Sitka Text Semibold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Action ,Adventure ,Science Fiction, Adventure, Animation, Drama are having revenue &gt; $961,000,000.</a:t>
            </a:r>
            <a:endParaRPr lang="en-US" sz="1600" b="1" u="sng" dirty="0">
              <a:solidFill>
                <a:schemeClr val="tx1"/>
              </a:solidFill>
              <a:latin typeface="Sitka Text Semibold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B63E-560B-C432-233D-A68D979CF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t="44707" r="48309" b="11633"/>
          <a:stretch/>
        </p:blipFill>
        <p:spPr>
          <a:xfrm>
            <a:off x="4222376" y="2745897"/>
            <a:ext cx="6185648" cy="2377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03396-6F50-2AE4-F6A3-D86D1F98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83" y="1965489"/>
            <a:ext cx="5680729" cy="661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9694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1802</TotalTime>
  <Words>974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Bahnschrift SemiBold SemiConden</vt:lpstr>
      <vt:lpstr>Calibri</vt:lpstr>
      <vt:lpstr>Calibri Light</vt:lpstr>
      <vt:lpstr>Segoe UI Black</vt:lpstr>
      <vt:lpstr>Sitka Small Semibold</vt:lpstr>
      <vt:lpstr>Sitka Text Semibold</vt:lpstr>
      <vt:lpstr>Söhne</vt:lpstr>
      <vt:lpstr>Tahoma</vt:lpstr>
      <vt:lpstr>Times New Roman</vt:lpstr>
      <vt:lpstr>Wingdings</vt:lpstr>
      <vt:lpstr>Retrospect</vt:lpstr>
      <vt:lpstr>                                           MovieOnRent Data Analysis Project  - Optimizing Movie Inventory and Customer Experience                                                                                                                                                                                                                                                Movie Data Analysis Using Python                  </vt:lpstr>
      <vt:lpstr>TABLE OF CONTENTS</vt:lpstr>
      <vt:lpstr>                   INTRODUCTION</vt:lpstr>
      <vt:lpstr>BUSINESS OBJECTIVE</vt:lpstr>
      <vt:lpstr>        UNDERSTANDING THE DATASET</vt:lpstr>
      <vt:lpstr>Basic information about the movie dataset  </vt:lpstr>
      <vt:lpstr>Null values in the dataset </vt:lpstr>
      <vt:lpstr>Movies with a budget greater than $220,000. </vt:lpstr>
      <vt:lpstr>Movie revenue greater than $961,000,000. </vt:lpstr>
      <vt:lpstr>Remove rows with budget and revenue of 0. </vt:lpstr>
      <vt:lpstr>Top 10 movies with the highest revenues and top 10 movies with the least budget. </vt:lpstr>
      <vt:lpstr>Correlation between popularity and budget. </vt:lpstr>
      <vt:lpstr>Production company names and their frequency. </vt:lpstr>
      <vt:lpstr>Top 25 production companies based on movie count. </vt:lpstr>
      <vt:lpstr>Top 500 movies by revenue and calculate measures of central tendency. </vt:lpstr>
      <vt:lpstr>Movie names with above-average runtime. </vt:lpstr>
      <vt:lpstr>ADVANTAGES </vt:lpstr>
      <vt:lpstr>DISADVANTAGES </vt:lpstr>
      <vt:lpstr>                APPLICATIONS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pictures                                                      data analysis</dc:title>
  <dc:creator>Shaik Aameena Mohammadi</dc:creator>
  <cp:lastModifiedBy>Aayesha Mohammadi Shaik</cp:lastModifiedBy>
  <cp:revision>34</cp:revision>
  <dcterms:created xsi:type="dcterms:W3CDTF">2023-07-16T16:52:50Z</dcterms:created>
  <dcterms:modified xsi:type="dcterms:W3CDTF">2023-10-09T07:34:39Z</dcterms:modified>
</cp:coreProperties>
</file>