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ontserrat Bold" charset="1" panose="00000800000000000000"/>
      <p:regular r:id="rId22"/>
    </p:embeddedFont>
    <p:embeddedFont>
      <p:font typeface="Montserrat" charset="1" panose="00000500000000000000"/>
      <p:regular r:id="rId23"/>
    </p:embeddedFont>
    <p:embeddedFont>
      <p:font typeface="Montserrat Bold Italics" charset="1" panose="00000800000000000000"/>
      <p:regular r:id="rId24"/>
    </p:embeddedFont>
    <p:embeddedFont>
      <p:font typeface="Prata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27632" y="553886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16335" y="-82396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79729" y="2902514"/>
            <a:ext cx="13856192" cy="367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b="true" sz="7535" spc="5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</a:t>
            </a:r>
            <a:r>
              <a:rPr lang="en-US" b="true" sz="7535" spc="5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ATED TESTING FRAMEWORK FOR </a:t>
            </a:r>
          </a:p>
          <a:p>
            <a:pPr algn="ctr">
              <a:lnSpc>
                <a:spcPts val="9720"/>
              </a:lnSpc>
            </a:pPr>
            <a:r>
              <a:rPr lang="en-US" b="true" sz="7535" spc="572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WEB APPLICATION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1057" y="8731681"/>
            <a:ext cx="14732991" cy="52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5"/>
              </a:lnSpc>
            </a:pPr>
            <a:r>
              <a:rPr lang="en-US" sz="34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 Cart website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511999" y="2696809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2470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177596" y="5874523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19167" y="3646308"/>
            <a:ext cx="11002403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LET’S SHOW ANOTHER AUTOMATION SCRIPT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-251586" y="-840894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52" t="0" r="-1414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9892" y="990600"/>
            <a:ext cx="16230600" cy="826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sz="3000" spc="36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public void testChangeCu</a:t>
            </a:r>
            <a:r>
              <a:rPr lang="en-US" sz="3000" spc="36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rrency() {</a:t>
            </a:r>
          </a:p>
          <a:p>
            <a:pPr algn="ctr">
              <a:lnSpc>
                <a:spcPts val="4350"/>
              </a:lnSpc>
            </a:pPr>
            <a:r>
              <a:rPr lang="en-US" sz="3000" spc="36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driver.get("https://awesomeqa.com/ui/");</a:t>
            </a:r>
          </a:p>
          <a:p>
            <a:pPr algn="ctr">
              <a:lnSpc>
                <a:spcPts val="4350"/>
              </a:lnSpc>
            </a:pPr>
            <a:r>
              <a:rPr lang="en-US" sz="3000" spc="36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driver.findElement(By.xpath("//button[@class='btn btn-link dropdown-toggle']")).click();</a:t>
            </a:r>
          </a:p>
          <a:p>
            <a:pPr algn="ctr">
              <a:lnSpc>
                <a:spcPts val="4350"/>
              </a:lnSpc>
            </a:pPr>
            <a:r>
              <a:rPr lang="en-US" sz="3000" spc="36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driver.findElement(By.name("EUR")).click();</a:t>
            </a:r>
          </a:p>
          <a:p>
            <a:pPr algn="ctr">
              <a:lnSpc>
                <a:spcPts val="4350"/>
              </a:lnSpc>
            </a:pPr>
          </a:p>
          <a:p>
            <a:pPr algn="ctr">
              <a:lnSpc>
                <a:spcPts val="4350"/>
              </a:lnSpc>
            </a:pPr>
            <a:r>
              <a:rPr lang="en-US" sz="3000" spc="36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driver.findElement(By.xpath("//button[@class='btn btn-link dropdown-toggle']")).click();</a:t>
            </a:r>
          </a:p>
          <a:p>
            <a:pPr algn="ctr">
              <a:lnSpc>
                <a:spcPts val="4350"/>
              </a:lnSpc>
            </a:pPr>
            <a:r>
              <a:rPr lang="en-US" sz="3000" spc="36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driver.findElement(By.name("USD")).click();</a:t>
            </a:r>
          </a:p>
          <a:p>
            <a:pPr algn="ctr">
              <a:lnSpc>
                <a:spcPts val="4350"/>
              </a:lnSpc>
            </a:pPr>
          </a:p>
          <a:p>
            <a:pPr algn="ctr">
              <a:lnSpc>
                <a:spcPts val="4350"/>
              </a:lnSpc>
            </a:pPr>
            <a:r>
              <a:rPr lang="en-US" sz="3000" spc="36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WebElement currencyBtn = driver.findElement(By.xpath("//button[@class='btn btn-link dropdown-toggle']"));</a:t>
            </a:r>
          </a:p>
          <a:p>
            <a:pPr algn="ctr">
              <a:lnSpc>
                <a:spcPts val="4350"/>
              </a:lnSpc>
            </a:pPr>
            <a:r>
              <a:rPr lang="en-US" sz="3000" spc="36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Assert.assertTrue(currencyBtn.getText().contains("$") || currencyBtn.getText().contains("€"));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52" t="0" r="-1414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123950"/>
            <a:ext cx="18288000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public void testAddSameItemTwice() {</a:t>
            </a:r>
          </a:p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driver.get("https://awesomeqa.com/ui/");</a:t>
            </a:r>
          </a:p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List&lt;WebElement&gt; products = driver.findElements(By.cssSelector(".product-thumb"));</a:t>
            </a:r>
          </a:p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if (!products.isEmpty()) {</a:t>
            </a:r>
          </a:p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WebElement addToCart = products.get(0).findElement(By.xpath(".//span[text()='Add to Cart']"));</a:t>
            </a:r>
          </a:p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addToCart.click();</a:t>
            </a:r>
          </a:p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}</a:t>
            </a:r>
          </a:p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WebElement alert = driver.findElement(By.cssSelector(".alert-success"));</a:t>
            </a:r>
          </a:p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    Assert.assertTrue(alert.getText().contains("Success"));</a:t>
            </a:r>
          </a:p>
          <a:p>
            <a:pPr algn="ctr">
              <a:lnSpc>
                <a:spcPts val="4200"/>
              </a:lnSpc>
            </a:pPr>
            <a:r>
              <a:rPr lang="en-US" sz="3000" spc="76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       }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26706" y="3967480"/>
            <a:ext cx="10034588" cy="2228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LET’S SHOW ANOTHER </a:t>
            </a:r>
          </a:p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AUTOMATION SCRIPT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02953" y="320557"/>
            <a:ext cx="16282095" cy="9569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public void NewAccount() throws InterruptedException {</a:t>
            </a:r>
          </a:p>
          <a:p>
            <a:pPr algn="ctr">
              <a:lnSpc>
                <a:spcPts val="4240"/>
              </a:lnSpc>
            </a:pP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driver.get("https://awesomeqa.com/ui/index.php?route=account/register");</a:t>
            </a: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Thread.sleep(2000);</a:t>
            </a: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driver.findElement(By.id("input-firstname")).sendKeys("Sara");</a:t>
            </a: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driver.findElement(By.id("input-lastname")).sendKeys("Ali");</a:t>
            </a: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driver.findElement(By.id("input-email")).sendKeys("aya55@test.com");</a:t>
            </a: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driver.findElement(By.id("input-telephone")).sendKeys("0123456789");</a:t>
            </a: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driver.findElement(By.id("input-password")).sendKeys("123456");</a:t>
            </a: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driver.findElement(By.id("input-confirm")).sendKeys("123456");</a:t>
            </a:r>
          </a:p>
          <a:p>
            <a:pPr algn="ctr">
              <a:lnSpc>
                <a:spcPts val="4240"/>
              </a:lnSpc>
            </a:pP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driver.findElement(By.name("agree")).click();</a:t>
            </a: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driver.findElement(By.xpath("//input[@value='Continue']")).click();</a:t>
            </a:r>
          </a:p>
          <a:p>
            <a:pPr algn="ctr">
              <a:lnSpc>
                <a:spcPts val="4240"/>
              </a:lnSpc>
            </a:pP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String currentUrl = driver.getCurrentUrl();</a:t>
            </a: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assert !currentUrl.contains("register");</a:t>
            </a:r>
          </a:p>
          <a:p>
            <a:pPr algn="ctr">
              <a:lnSpc>
                <a:spcPts val="4240"/>
              </a:lnSpc>
            </a:pPr>
          </a:p>
          <a:p>
            <a:pPr algn="ctr">
              <a:lnSpc>
                <a:spcPts val="4240"/>
              </a:lnSpc>
            </a:pPr>
            <a:r>
              <a:rPr lang="en-US" sz="2827" spc="234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driver.findElement(By.xpath("//a[text()='Continue']")).click();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75217" y="657140"/>
            <a:ext cx="18102933" cy="8896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</a:t>
            </a: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public void Login() throws InterruptedException {</a:t>
            </a:r>
          </a:p>
          <a:p>
            <a:pPr algn="ctr">
              <a:lnSpc>
                <a:spcPts val="3730"/>
              </a:lnSpc>
            </a:pP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 driver.get("https://awesomeqa.com/ui/index.php?route=account/login");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 driver.findElement(By.id("input-email")).sendKeys("aya@test.com"); // Replace with valid email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 driver.findElement(By.id("input-password")).sendKeys("1283456");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 driver.findElement(By.xpath("//input[@value='Login']")).click();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    Thread.sleep(2000);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 </a:t>
            </a:r>
          </a:p>
          <a:p>
            <a:pPr algn="ctr">
              <a:lnSpc>
                <a:spcPts val="3730"/>
              </a:lnSpc>
            </a:pPr>
          </a:p>
          <a:p>
            <a:pPr algn="ctr">
              <a:lnSpc>
                <a:spcPts val="4192"/>
              </a:lnSpc>
            </a:pPr>
            <a:r>
              <a:rPr lang="en-US" sz="2722" spc="547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public void Search() throws InterruptedException {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driver.get("https://awesomeqa.com/ui/index.php?route=common/home");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Thread.sleep(2000);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driver.findElement(By.name("search")).sendKeys(" iPhone");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driver.findElement(By.cssSelector(".btn.btn-default.btn-lg")).click();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Thread.sleep(2000);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WebElement result = driver.findElement(By.cssSelector(".product-layout"));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assert result.isDisplayed();</a:t>
            </a:r>
          </a:p>
          <a:p>
            <a:pPr algn="ctr">
              <a:lnSpc>
                <a:spcPts val="3730"/>
              </a:lnSpc>
            </a:pPr>
            <a:r>
              <a:rPr lang="en-US" sz="2422" spc="486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Thread.sleep(2000);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85" t="0" r="-791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70771" y="3533408"/>
            <a:ext cx="10946459" cy="289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31"/>
              </a:lnSpc>
              <a:spcBef>
                <a:spcPct val="0"/>
              </a:spcBef>
            </a:pPr>
            <a:r>
              <a:rPr lang="en-US" sz="16879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12503" y="5754091"/>
            <a:ext cx="996932" cy="99693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546205" y="5319336"/>
            <a:ext cx="955196" cy="95519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486500" y="3309000"/>
            <a:ext cx="916068" cy="91606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056305" y="3799296"/>
            <a:ext cx="955196" cy="95519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981554" y="904875"/>
            <a:ext cx="11002403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EXECUTIVE SUMMARY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042028" y="7698859"/>
            <a:ext cx="4971493" cy="5199900"/>
          </a:xfrm>
          <a:custGeom>
            <a:avLst/>
            <a:gdLst/>
            <a:ahLst/>
            <a:cxnLst/>
            <a:rect r="r" b="b" t="t" l="l"/>
            <a:pathLst>
              <a:path h="5199900" w="4971493">
                <a:moveTo>
                  <a:pt x="0" y="0"/>
                </a:moveTo>
                <a:lnTo>
                  <a:pt x="4971493" y="0"/>
                </a:lnTo>
                <a:lnTo>
                  <a:pt x="4971493" y="5199900"/>
                </a:lnTo>
                <a:lnTo>
                  <a:pt x="0" y="5199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546206" y="5533361"/>
            <a:ext cx="3501145" cy="198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5"/>
              </a:lnSpc>
            </a:pPr>
            <a:r>
              <a:rPr lang="en-US" sz="19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Simplified test management through test suites.</a:t>
            </a:r>
          </a:p>
          <a:p>
            <a:pPr algn="ctr">
              <a:lnSpc>
                <a:spcPts val="2695"/>
              </a:lnSpc>
            </a:pPr>
            <a:r>
              <a:rPr lang="en-US" sz="192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Built-in support for parallel execution.</a:t>
            </a:r>
          </a:p>
          <a:p>
            <a:pPr algn="ctr">
              <a:lnSpc>
                <a:spcPts val="2695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4546206" y="4938630"/>
            <a:ext cx="3584040" cy="344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6"/>
              </a:lnSpc>
            </a:pPr>
            <a:r>
              <a:rPr lang="en-US" b="true" sz="204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Benefits of Using TestNG</a:t>
            </a:r>
          </a:p>
        </p:txBody>
      </p:sp>
      <p:sp>
        <p:nvSpPr>
          <p:cNvPr name="AutoShape 19" id="19"/>
          <p:cNvSpPr/>
          <p:nvPr/>
        </p:nvSpPr>
        <p:spPr>
          <a:xfrm flipV="true">
            <a:off x="2955537" y="3736114"/>
            <a:ext cx="2815015" cy="154718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20" id="20"/>
          <p:cNvSpPr/>
          <p:nvPr/>
        </p:nvSpPr>
        <p:spPr>
          <a:xfrm flipV="true">
            <a:off x="12955869" y="4282676"/>
            <a:ext cx="2655444" cy="1388109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AutoShape 21" id="21"/>
          <p:cNvSpPr/>
          <p:nvPr/>
        </p:nvSpPr>
        <p:spPr>
          <a:xfrm flipH="true" flipV="true">
            <a:off x="8055085" y="3736114"/>
            <a:ext cx="3027433" cy="1835346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22" id="22"/>
          <p:cNvSpPr/>
          <p:nvPr/>
        </p:nvSpPr>
        <p:spPr>
          <a:xfrm flipH="false" flipV="false" rot="-10800000">
            <a:off x="-375577" y="-432837"/>
            <a:ext cx="5037765" cy="5269217"/>
          </a:xfrm>
          <a:custGeom>
            <a:avLst/>
            <a:gdLst/>
            <a:ahLst/>
            <a:cxnLst/>
            <a:rect r="r" b="b" t="t" l="l"/>
            <a:pathLst>
              <a:path h="5269217" w="5037765">
                <a:moveTo>
                  <a:pt x="0" y="0"/>
                </a:moveTo>
                <a:lnTo>
                  <a:pt x="5037765" y="0"/>
                </a:lnTo>
                <a:lnTo>
                  <a:pt x="5037765" y="5269217"/>
                </a:lnTo>
                <a:lnTo>
                  <a:pt x="0" y="52692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212503" y="5960081"/>
            <a:ext cx="996932" cy="52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2"/>
              </a:lnSpc>
            </a:pPr>
            <a:r>
              <a:rPr lang="en-US" b="true" sz="3109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46205" y="5514311"/>
            <a:ext cx="955196" cy="510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</a:pPr>
            <a:r>
              <a:rPr lang="en-US" b="true" sz="2978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486500" y="3534517"/>
            <a:ext cx="916068" cy="481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b="true" sz="2856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056305" y="3994270"/>
            <a:ext cx="955196" cy="510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0"/>
              </a:lnSpc>
            </a:pPr>
            <a:r>
              <a:rPr lang="en-US" b="true" sz="2978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1885" y="7421299"/>
            <a:ext cx="5567303" cy="197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18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main goal of this project was to a</a:t>
            </a:r>
            <a:r>
              <a:rPr lang="en-US" sz="18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utomate the testing process of a web application using Selenium WebDriver, with TestNG as the test management framework. The project aimed to reduce manual testing effort, improve test coverage, and ensure faster feedback.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010573" y="7339832"/>
            <a:ext cx="4026461" cy="1397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9"/>
              </a:lnSpc>
            </a:pPr>
            <a:r>
              <a:rPr lang="en-US" sz="1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 of TestNG annotations (@BeforeMethod, @Tes</a:t>
            </a:r>
            <a:r>
              <a:rPr lang="en-US" sz="19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t, @AfterMethod) for structured test flow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301690" y="5062651"/>
            <a:ext cx="3285687" cy="1130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1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TestNG: For test organization, exec</a:t>
            </a:r>
            <a:r>
              <a:rPr lang="en-US" sz="214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ution, and reporting.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73977" y="6875851"/>
            <a:ext cx="3778735" cy="370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1"/>
              </a:lnSpc>
            </a:pPr>
            <a:r>
              <a:rPr lang="en-US" b="true" sz="21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</a:t>
            </a:r>
            <a:r>
              <a:rPr lang="en-US" b="true" sz="215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roject Objective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31783" y="6461997"/>
            <a:ext cx="3584040" cy="703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6"/>
              </a:lnSpc>
            </a:pPr>
            <a:r>
              <a:rPr lang="en-US" b="true" sz="204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Features Implemented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046184" y="4302741"/>
            <a:ext cx="3796700" cy="75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6"/>
              </a:lnSpc>
            </a:pPr>
            <a:r>
              <a:rPr lang="en-US" b="true" sz="2168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Tools and Technologies Used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9686" y="4460678"/>
            <a:ext cx="3821696" cy="4797622"/>
            <a:chOff x="0" y="0"/>
            <a:chExt cx="852355" cy="10700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52355" cy="1070016"/>
            </a:xfrm>
            <a:custGeom>
              <a:avLst/>
              <a:gdLst/>
              <a:ahLst/>
              <a:cxnLst/>
              <a:rect r="r" b="b" t="t" l="l"/>
              <a:pathLst>
                <a:path h="1070016" w="852355">
                  <a:moveTo>
                    <a:pt x="40516" y="0"/>
                  </a:moveTo>
                  <a:lnTo>
                    <a:pt x="811839" y="0"/>
                  </a:lnTo>
                  <a:cubicBezTo>
                    <a:pt x="834215" y="0"/>
                    <a:pt x="852355" y="18139"/>
                    <a:pt x="852355" y="40516"/>
                  </a:cubicBezTo>
                  <a:lnTo>
                    <a:pt x="852355" y="1029500"/>
                  </a:lnTo>
                  <a:cubicBezTo>
                    <a:pt x="852355" y="1051876"/>
                    <a:pt x="834215" y="1070016"/>
                    <a:pt x="811839" y="1070016"/>
                  </a:cubicBezTo>
                  <a:lnTo>
                    <a:pt x="40516" y="1070016"/>
                  </a:lnTo>
                  <a:cubicBezTo>
                    <a:pt x="18139" y="1070016"/>
                    <a:pt x="0" y="1051876"/>
                    <a:pt x="0" y="1029500"/>
                  </a:cubicBezTo>
                  <a:lnTo>
                    <a:pt x="0" y="40516"/>
                  </a:lnTo>
                  <a:cubicBezTo>
                    <a:pt x="0" y="18139"/>
                    <a:pt x="18139" y="0"/>
                    <a:pt x="405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52355" cy="1108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02723" y="4460678"/>
            <a:ext cx="3821696" cy="4797622"/>
            <a:chOff x="0" y="0"/>
            <a:chExt cx="852355" cy="10700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2355" cy="1070016"/>
            </a:xfrm>
            <a:custGeom>
              <a:avLst/>
              <a:gdLst/>
              <a:ahLst/>
              <a:cxnLst/>
              <a:rect r="r" b="b" t="t" l="l"/>
              <a:pathLst>
                <a:path h="1070016" w="852355">
                  <a:moveTo>
                    <a:pt x="40516" y="0"/>
                  </a:moveTo>
                  <a:lnTo>
                    <a:pt x="811839" y="0"/>
                  </a:lnTo>
                  <a:cubicBezTo>
                    <a:pt x="834215" y="0"/>
                    <a:pt x="852355" y="18139"/>
                    <a:pt x="852355" y="40516"/>
                  </a:cubicBezTo>
                  <a:lnTo>
                    <a:pt x="852355" y="1029500"/>
                  </a:lnTo>
                  <a:cubicBezTo>
                    <a:pt x="852355" y="1051876"/>
                    <a:pt x="834215" y="1070016"/>
                    <a:pt x="811839" y="1070016"/>
                  </a:cubicBezTo>
                  <a:lnTo>
                    <a:pt x="40516" y="1070016"/>
                  </a:lnTo>
                  <a:cubicBezTo>
                    <a:pt x="18139" y="1070016"/>
                    <a:pt x="0" y="1051876"/>
                    <a:pt x="0" y="1029500"/>
                  </a:cubicBezTo>
                  <a:lnTo>
                    <a:pt x="0" y="40516"/>
                  </a:lnTo>
                  <a:cubicBezTo>
                    <a:pt x="0" y="18139"/>
                    <a:pt x="18139" y="0"/>
                    <a:pt x="405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52355" cy="1108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67469" y="4460678"/>
            <a:ext cx="3821696" cy="4797622"/>
            <a:chOff x="0" y="0"/>
            <a:chExt cx="852355" cy="1070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52355" cy="1070016"/>
            </a:xfrm>
            <a:custGeom>
              <a:avLst/>
              <a:gdLst/>
              <a:ahLst/>
              <a:cxnLst/>
              <a:rect r="r" b="b" t="t" l="l"/>
              <a:pathLst>
                <a:path h="1070016" w="852355">
                  <a:moveTo>
                    <a:pt x="40516" y="0"/>
                  </a:moveTo>
                  <a:lnTo>
                    <a:pt x="811839" y="0"/>
                  </a:lnTo>
                  <a:cubicBezTo>
                    <a:pt x="834215" y="0"/>
                    <a:pt x="852355" y="18139"/>
                    <a:pt x="852355" y="40516"/>
                  </a:cubicBezTo>
                  <a:lnTo>
                    <a:pt x="852355" y="1029500"/>
                  </a:lnTo>
                  <a:cubicBezTo>
                    <a:pt x="852355" y="1051876"/>
                    <a:pt x="834215" y="1070016"/>
                    <a:pt x="811839" y="1070016"/>
                  </a:cubicBezTo>
                  <a:lnTo>
                    <a:pt x="40516" y="1070016"/>
                  </a:lnTo>
                  <a:cubicBezTo>
                    <a:pt x="18139" y="1070016"/>
                    <a:pt x="0" y="1051876"/>
                    <a:pt x="0" y="1029500"/>
                  </a:cubicBezTo>
                  <a:lnTo>
                    <a:pt x="0" y="40516"/>
                  </a:lnTo>
                  <a:cubicBezTo>
                    <a:pt x="0" y="18139"/>
                    <a:pt x="18139" y="0"/>
                    <a:pt x="40516" y="0"/>
                  </a:cubicBezTo>
                  <a:close/>
                </a:path>
              </a:pathLst>
            </a:custGeom>
            <a:solidFill>
              <a:srgbClr val="48699F">
                <a:alpha val="75686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52355" cy="1108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449667" y="-93072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8" y="0"/>
                </a:lnTo>
                <a:lnTo>
                  <a:pt x="4697438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4050506" y="4460678"/>
            <a:ext cx="3821696" cy="4797622"/>
            <a:chOff x="0" y="0"/>
            <a:chExt cx="852355" cy="10700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2355" cy="1070016"/>
            </a:xfrm>
            <a:custGeom>
              <a:avLst/>
              <a:gdLst/>
              <a:ahLst/>
              <a:cxnLst/>
              <a:rect r="r" b="b" t="t" l="l"/>
              <a:pathLst>
                <a:path h="1070016" w="852355">
                  <a:moveTo>
                    <a:pt x="40516" y="0"/>
                  </a:moveTo>
                  <a:lnTo>
                    <a:pt x="811839" y="0"/>
                  </a:lnTo>
                  <a:cubicBezTo>
                    <a:pt x="834215" y="0"/>
                    <a:pt x="852355" y="18139"/>
                    <a:pt x="852355" y="40516"/>
                  </a:cubicBezTo>
                  <a:lnTo>
                    <a:pt x="852355" y="1029500"/>
                  </a:lnTo>
                  <a:cubicBezTo>
                    <a:pt x="852355" y="1051876"/>
                    <a:pt x="834215" y="1070016"/>
                    <a:pt x="811839" y="1070016"/>
                  </a:cubicBezTo>
                  <a:lnTo>
                    <a:pt x="40516" y="1070016"/>
                  </a:lnTo>
                  <a:cubicBezTo>
                    <a:pt x="18139" y="1070016"/>
                    <a:pt x="0" y="1051876"/>
                    <a:pt x="0" y="1029500"/>
                  </a:cubicBezTo>
                  <a:lnTo>
                    <a:pt x="0" y="40516"/>
                  </a:lnTo>
                  <a:cubicBezTo>
                    <a:pt x="0" y="18139"/>
                    <a:pt x="18139" y="0"/>
                    <a:pt x="40516" y="0"/>
                  </a:cubicBezTo>
                  <a:close/>
                </a:path>
              </a:pathLst>
            </a:custGeom>
            <a:solidFill>
              <a:srgbClr val="48699F">
                <a:alpha val="7568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52355" cy="1108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1236874" y="4788315"/>
            <a:ext cx="1041578" cy="1051133"/>
          </a:xfrm>
          <a:custGeom>
            <a:avLst/>
            <a:gdLst/>
            <a:ahLst/>
            <a:cxnLst/>
            <a:rect r="r" b="b" t="t" l="l"/>
            <a:pathLst>
              <a:path h="1051133" w="1041578">
                <a:moveTo>
                  <a:pt x="0" y="0"/>
                </a:moveTo>
                <a:lnTo>
                  <a:pt x="1041577" y="0"/>
                </a:lnTo>
                <a:lnTo>
                  <a:pt x="1041577" y="1051133"/>
                </a:lnTo>
                <a:lnTo>
                  <a:pt x="0" y="10511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524643" y="4788315"/>
            <a:ext cx="753601" cy="1108237"/>
          </a:xfrm>
          <a:custGeom>
            <a:avLst/>
            <a:gdLst/>
            <a:ahLst/>
            <a:cxnLst/>
            <a:rect r="r" b="b" t="t" l="l"/>
            <a:pathLst>
              <a:path h="1108237" w="753601">
                <a:moveTo>
                  <a:pt x="0" y="0"/>
                </a:moveTo>
                <a:lnTo>
                  <a:pt x="753601" y="0"/>
                </a:lnTo>
                <a:lnTo>
                  <a:pt x="753601" y="1108237"/>
                </a:lnTo>
                <a:lnTo>
                  <a:pt x="0" y="11082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824621" y="4845419"/>
            <a:ext cx="1306451" cy="1051133"/>
          </a:xfrm>
          <a:custGeom>
            <a:avLst/>
            <a:gdLst/>
            <a:ahLst/>
            <a:cxnLst/>
            <a:rect r="r" b="b" t="t" l="l"/>
            <a:pathLst>
              <a:path h="1051133" w="1306451">
                <a:moveTo>
                  <a:pt x="0" y="0"/>
                </a:moveTo>
                <a:lnTo>
                  <a:pt x="1306452" y="0"/>
                </a:lnTo>
                <a:lnTo>
                  <a:pt x="1306452" y="1051133"/>
                </a:lnTo>
                <a:lnTo>
                  <a:pt x="0" y="10511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909671" y="4879264"/>
            <a:ext cx="986147" cy="983443"/>
          </a:xfrm>
          <a:custGeom>
            <a:avLst/>
            <a:gdLst/>
            <a:ahLst/>
            <a:cxnLst/>
            <a:rect r="r" b="b" t="t" l="l"/>
            <a:pathLst>
              <a:path h="983443" w="986147">
                <a:moveTo>
                  <a:pt x="0" y="0"/>
                </a:moveTo>
                <a:lnTo>
                  <a:pt x="986148" y="0"/>
                </a:lnTo>
                <a:lnTo>
                  <a:pt x="986148" y="983443"/>
                </a:lnTo>
                <a:lnTo>
                  <a:pt x="0" y="9834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674749" y="1860757"/>
            <a:ext cx="12938502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WHY WE USE TESTNG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29236" y="7379093"/>
            <a:ext cx="3204808" cy="1564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08"/>
              </a:lnSpc>
            </a:pPr>
            <a:r>
              <a:rPr lang="en-US" sz="179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testNG allows you to organize tests using annotations like @Test, @BeforeMethod, @AfterClass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22589" y="7230872"/>
            <a:ext cx="3055784" cy="1812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3"/>
              </a:lnSpc>
            </a:pPr>
            <a:r>
              <a:rPr lang="en-US" sz="1766">
                <a:solidFill>
                  <a:srgbClr val="010F1F"/>
                </a:solidFill>
                <a:latin typeface="Montserrat"/>
                <a:ea typeface="Montserrat"/>
                <a:cs typeface="Montserrat"/>
                <a:sym typeface="Montserrat"/>
              </a:rPr>
              <a:t>TestNG supports running tests in parallel threads, which speeds up execution time —</a:t>
            </a:r>
            <a:r>
              <a:rPr lang="en-US" sz="1766">
                <a:solidFill>
                  <a:srgbClr val="010F1F"/>
                </a:solidFill>
                <a:latin typeface="Montserrat"/>
                <a:ea typeface="Montserrat"/>
                <a:cs typeface="Montserrat"/>
                <a:sym typeface="Montserrat"/>
              </a:rPr>
              <a:t> very useful for large test sets or cross-browser testing.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37304" y="7331985"/>
            <a:ext cx="3106696" cy="179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You can create XML-based test suites to group and run multiple test </a:t>
            </a:r>
            <a:r>
              <a:rPr lang="en-US" sz="20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classes in a defined order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90085" y="6821389"/>
            <a:ext cx="3622717" cy="2258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1"/>
              </a:lnSpc>
            </a:pPr>
            <a:r>
              <a:rPr lang="en-US" sz="18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Automatically generates detailed HTML reports with pass/fail/skipped status, execution times, and exceptions — useful for</a:t>
            </a:r>
            <a:r>
              <a:rPr lang="en-US" sz="18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debugging and sharing test results.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64364" y="6140212"/>
            <a:ext cx="2876761" cy="78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b="true" sz="2284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Test Organization &amp; Structure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53415" y="6224142"/>
            <a:ext cx="2520312" cy="78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b="true" sz="2284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Parallel Test Execution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179767" y="6224142"/>
            <a:ext cx="2964233" cy="78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b="true" sz="228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Test Suites &amp; Execution Control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165996" y="6340255"/>
            <a:ext cx="3590715" cy="38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7"/>
              </a:lnSpc>
            </a:pPr>
            <a:r>
              <a:rPr lang="en-US" b="true" sz="228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Rich Reporting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-10800000">
            <a:off x="0" y="-1427927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85" t="0" r="-791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37967" y="567690"/>
            <a:ext cx="10812066" cy="957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1- REGISTRATION FUNCTIONALITY (POSITIVE AND NEGATIVE SCENARIO)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2- LOGIN FUNCTIONALITY (POSITIVE AND NEGATIVE SCENARIO)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3- FORGET PASSWORD FUNCTIONALITY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4- LOGGED USERS COULD SEARCH FOR ANY PRODUCT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5- LOGGED USERS COULD SWITCH BETWEEN CURRENCIES US-EURO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6- SELECT MAIN AND SUB CATEGORIES RANDOMLY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7- HOVER MAIN AND SUB CATEGORIES RANDOMLY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8- LOGGED USERS COULD SELECT DIFFERENT CATEGORIES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9- ADD ITEMS TO WISHLIST 10- ADD ITEMS TOCOMPARE LIST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11- ADD ITEMS TOTHE SHIPPING CART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12- CREATE AN ORDER WITH A SUCCESSFUL PAYMENT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13- EDIT YOUR ACCOUNT DATA.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14- DELETE PRODUCTS FROM CART FUNCTIONALITY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15- DELETE PRODUCTS FROM COMPARE LIST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16- DELETE PRODUCTS FROM WISH LIST.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17- ADD ITEM TO CART THROUGH COMPARE LIST.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18- ADD THE SAME ITEMTO THE CART.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19- ADD ADDRESS BOOK TO MY ACCOUNT.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20- ADD MORETHAN 4ITEMS TO THE COMPARE LIST.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21-CHECK PAYMENT METHOD SELECTION FUNCTIONALITY.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22-VERIFY PRODUCT REVIEW SUBMISSION FUNCTIONALITY.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23-ADDING MULTIPLE PRODUCT QUANTITIES BEFORE ADDING PRODUCT TO CART.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24- VERIFY “CONTACT US” FORM SUBMISSION FUNCTIONALITY. </a:t>
            </a:r>
          </a:p>
          <a:p>
            <a:pPr algn="ctr">
              <a:lnSpc>
                <a:spcPts val="316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25- VALIDATE INPUT FIELDS IN PRODUCT RETURN REQUEST FORM.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39476" y="26035"/>
            <a:ext cx="1400904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b="true" sz="2899" i="true" u="sng">
                <a:solidFill>
                  <a:srgbClr val="48699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These are the test cases we ran the automechanical test on.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9973" y="2915285"/>
            <a:ext cx="12428054" cy="336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NOW</a:t>
            </a:r>
          </a:p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LET’S SHOW SOME SIMPLE CODES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727632" y="5538868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16335" y="-82396"/>
            <a:ext cx="4697437" cy="4913254"/>
          </a:xfrm>
          <a:custGeom>
            <a:avLst/>
            <a:gdLst/>
            <a:ahLst/>
            <a:cxnLst/>
            <a:rect r="r" b="b" t="t" l="l"/>
            <a:pathLst>
              <a:path h="4913254" w="4697437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10522" y="6871910"/>
            <a:ext cx="11002403" cy="778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9"/>
              </a:lnSpc>
            </a:pPr>
            <a:r>
              <a:rPr lang="en-US" sz="45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Are you Ready 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74749" y="268752"/>
            <a:ext cx="12938502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>
                <a:solidFill>
                  <a:srgbClr val="48699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But before we start we must know the before and after method</a:t>
            </a: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799706" y="2400447"/>
            <a:ext cx="10688587" cy="479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The automation run this method before any method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@BeforeMethod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public void preConditionMethod() {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 = new ChromeDriver();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driver.manage().window().maximize();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driver.navigate().to("https://awesomeqa.com/ui/index.php?route=common/home");  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09479" y="7921476"/>
            <a:ext cx="9144000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and run this method after any method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@AfterMethod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public void ShutDown() {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driver.quit();  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11939" y="190081"/>
            <a:ext cx="19523570" cy="1080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public  void  DeleteFromWishlist  ()  throws InterruptedException  {</a:t>
            </a:r>
          </a:p>
          <a:p>
            <a:pPr algn="ctr">
              <a:lnSpc>
                <a:spcPts val="3198"/>
              </a:lnSpc>
            </a:pP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Login with valid credentials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driver.get("https://awesomeqa.com/ui/index.php?route=account/login");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driver.findElement(By.id("input-email")).sendKeys("husseinelsalawy@gmail.com");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driver.findElement(By.id("input-password")).sendKeys("01203815297");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driver.findElement(By.cssSelector("input[type='submit']")).click();</a:t>
            </a:r>
          </a:p>
          <a:p>
            <a:pPr algn="ctr">
              <a:lnSpc>
                <a:spcPts val="3198"/>
              </a:lnSpc>
            </a:pP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go to firstPage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driver.navigate().to("https://awesomeqa.com/ui/index.php?route=common/home");</a:t>
            </a:r>
          </a:p>
          <a:p>
            <a:pPr algn="ctr">
              <a:lnSpc>
                <a:spcPts val="3198"/>
              </a:lnSpc>
            </a:pP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open a product and add it to wishlist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driver.get("https://awesomeqa.com/ui/index.php?route=product/product&amp;product_id=43");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WebElement wishButton = driver.findElement(By.xpath("//button[contains(@onclick, 'wishlist.add')]"));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wishButton.click();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Thread.sleep(3000);</a:t>
            </a:r>
          </a:p>
          <a:p>
            <a:pPr algn="ctr">
              <a:lnSpc>
                <a:spcPts val="3198"/>
              </a:lnSpc>
            </a:pP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open the wishList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driver.get("https://awesomeqa.com/ui/index.php?route=account/wishlist");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Thread.sleep(2000);</a:t>
            </a:r>
          </a:p>
          <a:p>
            <a:pPr algn="ctr">
              <a:lnSpc>
                <a:spcPts val="3198"/>
              </a:lnSpc>
            </a:pP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delete the product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driver.findElement(By.cssSelector(".btn.btn-danger")).click();</a:t>
            </a:r>
          </a:p>
          <a:p>
            <a:pPr algn="ctr">
              <a:lnSpc>
                <a:spcPts val="3198"/>
              </a:lnSpc>
            </a:pPr>
            <a:r>
              <a:rPr lang="en-US" sz="2665" spc="255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Thread.sleep(3000);</a:t>
            </a:r>
          </a:p>
          <a:p>
            <a:pPr algn="ctr">
              <a:lnSpc>
                <a:spcPts val="3198"/>
              </a:lnSpc>
            </a:pPr>
          </a:p>
          <a:p>
            <a:pPr algn="ctr">
              <a:lnSpc>
                <a:spcPts val="319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930114"/>
            <a:ext cx="18098244" cy="687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9"/>
              </a:lnSpc>
            </a:pPr>
            <a:r>
              <a:rPr lang="en-US" sz="3000" spc="3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//  check by assertion on the statement " Your wish list is empty " is displayed</a:t>
            </a:r>
          </a:p>
          <a:p>
            <a:pPr algn="ctr">
              <a:lnSpc>
                <a:spcPts val="5009"/>
              </a:lnSpc>
            </a:pPr>
          </a:p>
          <a:p>
            <a:pPr algn="ctr">
              <a:lnSpc>
                <a:spcPts val="5009"/>
              </a:lnSpc>
            </a:pPr>
            <a:r>
              <a:rPr lang="en-US" sz="3000" spc="3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WebElement emptyMessage = driver.findElement(By.cssSelector("#content &gt; p"));</a:t>
            </a:r>
          </a:p>
          <a:p>
            <a:pPr algn="ctr">
              <a:lnSpc>
                <a:spcPts val="5009"/>
              </a:lnSpc>
            </a:pPr>
            <a:r>
              <a:rPr lang="en-US" sz="3000" spc="3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String actualText = emptyMessage.getText();</a:t>
            </a:r>
          </a:p>
          <a:p>
            <a:pPr algn="ctr">
              <a:lnSpc>
                <a:spcPts val="5009"/>
              </a:lnSpc>
            </a:pPr>
            <a:r>
              <a:rPr lang="en-US" sz="3000" spc="3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String expectedText = "Your wish list is empty.";</a:t>
            </a:r>
          </a:p>
          <a:p>
            <a:pPr algn="ctr">
              <a:lnSpc>
                <a:spcPts val="5009"/>
              </a:lnSpc>
            </a:pPr>
          </a:p>
          <a:p>
            <a:pPr algn="ctr">
              <a:lnSpc>
                <a:spcPts val="5009"/>
              </a:lnSpc>
            </a:pPr>
            <a:r>
              <a:rPr lang="en-US" sz="3000" spc="3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if (actualText.equals(expectedText))</a:t>
            </a:r>
          </a:p>
          <a:p>
            <a:pPr algn="ctr">
              <a:lnSpc>
                <a:spcPts val="5009"/>
              </a:lnSpc>
            </a:pPr>
            <a:r>
              <a:rPr lang="en-US" sz="3000" spc="3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System.out.println("Assertion passed: Wishlist is empty.");</a:t>
            </a:r>
          </a:p>
          <a:p>
            <a:pPr algn="ctr">
              <a:lnSpc>
                <a:spcPts val="5009"/>
              </a:lnSpc>
            </a:pPr>
            <a:r>
              <a:rPr lang="en-US" sz="3000" spc="3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else </a:t>
            </a:r>
          </a:p>
          <a:p>
            <a:pPr algn="ctr">
              <a:lnSpc>
                <a:spcPts val="5009"/>
              </a:lnSpc>
            </a:pPr>
            <a:r>
              <a:rPr lang="en-US" sz="3000" spc="32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System.out.println("Assertion failed: Expected '" + expectedText + "' but found '" + actualText + "'");</a:t>
            </a:r>
          </a:p>
          <a:p>
            <a:pPr algn="ctr">
              <a:lnSpc>
                <a:spcPts val="500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79540" y="-9525"/>
            <a:ext cx="18102933" cy="11037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public void DeleteFromCompareList() throws InterruptedException {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add the first element (MacBook)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driver.get("https://awesomeqa.com/ui/index.php?route=product/product&amp;product_id=43");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driver.findElement(By.cssSelector(".fa.fa-exchange")).click();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add the second element (iPhone)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driver.get("https://awesomeqa.com/ui/index.php?route=product/product&amp;product_id=40");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driver.findElement(By.cssSelector(".fa.fa-exchange")).click();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go to comparison page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driver.get("https://awesomeqa.com/ui/index.php?route=product/compare");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delete one item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driver.findElement(By.cssSelector(".btn.btn-danger.btn-block")).click();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//  Check by Assertion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boolean isDeleted;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isDeleted = Objects.requireNonNull(driver.getPageSource()).contains("Success: You have modified your product comparison!");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Assert.assertTrue(isDeleted, "Item was not deleted from the compare list.");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if (isDeleted)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System.out.println("The item has been deleted and the test case 15 passes");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else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    System.out.println("The item has not been deleted and the test case 15 fails");</a:t>
            </a:r>
          </a:p>
          <a:p>
            <a:pPr algn="ctr">
              <a:lnSpc>
                <a:spcPts val="3251"/>
              </a:lnSpc>
              <a:spcBef>
                <a:spcPct val="0"/>
              </a:spcBef>
            </a:pPr>
          </a:p>
          <a:p>
            <a:pPr algn="ctr">
              <a:lnSpc>
                <a:spcPts val="3251"/>
              </a:lnSpc>
              <a:spcBef>
                <a:spcPct val="0"/>
              </a:spcBef>
            </a:pPr>
            <a:r>
              <a:rPr lang="en-US" sz="2322" spc="253">
                <a:solidFill>
                  <a:srgbClr val="FFFFFF"/>
                </a:solidFill>
                <a:latin typeface="Prata"/>
                <a:ea typeface="Prata"/>
                <a:cs typeface="Prata"/>
                <a:sym typeface="Prata"/>
              </a:rP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DAGnKh8Gmnc</dc:identifier>
  <dcterms:modified xsi:type="dcterms:W3CDTF">2011-08-01T06:04:30Z</dcterms:modified>
  <cp:revision>1</cp:revision>
  <dc:title>Blue Futuristic Business Presentation</dc:title>
</cp:coreProperties>
</file>