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Lato"/>
      <p:regular r:id="rId25"/>
      <p:bold r:id="rId26"/>
      <p:italic r:id="rId27"/>
      <p:boldItalic r:id="rId28"/>
    </p:embeddedFont>
    <p:embeddedFont>
      <p:font typeface="Lato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lack-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lack-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01a329379_2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601a329379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01a329379_0_4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601a329379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01a329379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601a32937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01a329379_0_2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601a329379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01a329379_0_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601a329379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01a329379_0_2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601a329379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01a329379_0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601a329379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01a329379_0_2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601a329379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01a329379_0_2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601a329379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01a329379_2_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601a329379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01a329379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601a329379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01a329379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601a329379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01a329379_0_5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01a329379_0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01a32937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601a3293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01a329379_0_5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601a329379_0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01a329379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Micronaut IoC container implements the JSR-330, and relies on AOT compilation to minimize the use of reflection and reduce application startup time, making it lightweight and compatible with native compilation</a:t>
            </a:r>
            <a:endParaRPr/>
          </a:p>
          <a:p>
            <a:pPr indent="-298450" lvl="0" marL="457200" rtl="0" algn="l">
              <a:spcBef>
                <a:spcPts val="0"/>
              </a:spcBef>
              <a:spcAft>
                <a:spcPts val="0"/>
              </a:spcAft>
              <a:buSzPts val="1100"/>
              <a:buChar char="●"/>
            </a:pPr>
            <a:r>
              <a:rPr lang="en"/>
              <a:t>Micronaut was designed with microservices and the cloud in mind, while preserving the MVC programming model and other features of traditional frameworks. This is achieved primarily through a brand new DI/AOP container, which performs dependency injection at compile-time rather than runtime.</a:t>
            </a:r>
            <a:endParaRPr/>
          </a:p>
          <a:p>
            <a:pPr indent="-298450" lvl="0" marL="457200" rtl="0" algn="l">
              <a:spcBef>
                <a:spcPts val="0"/>
              </a:spcBef>
              <a:spcAft>
                <a:spcPts val="0"/>
              </a:spcAft>
              <a:buSzPts val="1100"/>
              <a:buChar char="●"/>
            </a:pPr>
            <a:r>
              <a:rPr lang="en"/>
              <a:t>By annotating classes and class members in your code, you can express the dependencies and AOP behavior of your application using very similar conventions to Spring; however, the analysis of this metadata is done when the application is compiled. At that point, Micronaut will generate additional classes alongside your own code, creating bean definitions, interceptors, and other artifacts that will enable the DI/AOP behavior when the application is run</a:t>
            </a:r>
            <a:endParaRPr/>
          </a:p>
        </p:txBody>
      </p:sp>
      <p:sp>
        <p:nvSpPr>
          <p:cNvPr id="182" name="Google Shape;182;g2601a32937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01a329379_0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Micronaut IoC container implements the JSR-330, and relies on AOT compilation to minimize the use of reflection and reduce application startup time, making it lightweight and compatible with native compilation</a:t>
            </a:r>
            <a:endParaRPr/>
          </a:p>
          <a:p>
            <a:pPr indent="-298450" lvl="0" marL="457200" rtl="0" algn="l">
              <a:spcBef>
                <a:spcPts val="0"/>
              </a:spcBef>
              <a:spcAft>
                <a:spcPts val="0"/>
              </a:spcAft>
              <a:buSzPts val="1100"/>
              <a:buChar char="●"/>
            </a:pPr>
            <a:r>
              <a:rPr lang="en"/>
              <a:t>Micronaut was designed with microservices and the cloud in mind, while preserving the MVC programming model and other features of traditional frameworks. This is achieved primarily through a brand new DI/AOP container, which performs dependency injection at compile-time rather than runtime.</a:t>
            </a:r>
            <a:endParaRPr/>
          </a:p>
          <a:p>
            <a:pPr indent="-298450" lvl="0" marL="457200" rtl="0" algn="l">
              <a:spcBef>
                <a:spcPts val="0"/>
              </a:spcBef>
              <a:spcAft>
                <a:spcPts val="0"/>
              </a:spcAft>
              <a:buSzPts val="1100"/>
              <a:buChar char="●"/>
            </a:pPr>
            <a:r>
              <a:rPr lang="en"/>
              <a:t>By annotating classes and class members in your code, you can express the dependencies and AOP behavior of your application using very similar conventions to Spring; however, the analysis of this metadata is done when the application is compiled. At that point, Micronaut will generate additional classes alongside your own code, creating bean definitions, interceptors, and other artifacts that will enable the DI/AOP behavior when the application is run</a:t>
            </a:r>
            <a:endParaRPr/>
          </a:p>
        </p:txBody>
      </p:sp>
      <p:sp>
        <p:nvSpPr>
          <p:cNvPr id="188" name="Google Shape;188;g2601a329379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01a329379_0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Micronaut IoC container implements the JSR-330, and relies on AOT compilation to minimize the use of reflection and reduce application startup time, making it lightweight and compatible with native compilation</a:t>
            </a:r>
            <a:endParaRPr/>
          </a:p>
          <a:p>
            <a:pPr indent="-298450" lvl="0" marL="457200" rtl="0" algn="l">
              <a:spcBef>
                <a:spcPts val="0"/>
              </a:spcBef>
              <a:spcAft>
                <a:spcPts val="0"/>
              </a:spcAft>
              <a:buSzPts val="1100"/>
              <a:buChar char="●"/>
            </a:pPr>
            <a:r>
              <a:rPr lang="en"/>
              <a:t>Micronaut was designed with microservices and the cloud in mind, while preserving the MVC programming model and other features of traditional frameworks. This is achieved primarily through a brand new DI/AOP container, which performs dependency injection at compile-time rather than runtime.</a:t>
            </a:r>
            <a:endParaRPr/>
          </a:p>
          <a:p>
            <a:pPr indent="-298450" lvl="0" marL="457200" rtl="0" algn="l">
              <a:spcBef>
                <a:spcPts val="0"/>
              </a:spcBef>
              <a:spcAft>
                <a:spcPts val="0"/>
              </a:spcAft>
              <a:buSzPts val="1100"/>
              <a:buChar char="●"/>
            </a:pPr>
            <a:r>
              <a:rPr lang="en"/>
              <a:t>By annotating classes and class members in your code, you can express the dependencies and AOP behavior of your application using very similar conventions to Spring; however, the analysis of this metadata is done when the application is compiled. At that point, Micronaut will generate additional classes alongside your own code, creating bean definitions, interceptors, and other artifacts that will enable the DI/AOP behavior when the application is run</a:t>
            </a:r>
            <a:endParaRPr/>
          </a:p>
        </p:txBody>
      </p:sp>
      <p:sp>
        <p:nvSpPr>
          <p:cNvPr id="194" name="Google Shape;194;g2601a329379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age" type="blank">
  <p:cSld name="BLANK">
    <p:spTree>
      <p:nvGrpSpPr>
        <p:cNvPr id="51" name="Shape 51"/>
        <p:cNvGrpSpPr/>
        <p:nvPr/>
      </p:nvGrpSpPr>
      <p:grpSpPr>
        <a:xfrm>
          <a:off x="0" y="0"/>
          <a:ext cx="0" cy="0"/>
          <a:chOff x="0" y="0"/>
          <a:chExt cx="0" cy="0"/>
        </a:xfrm>
      </p:grpSpPr>
      <p:pic>
        <p:nvPicPr>
          <p:cNvPr id="52" name="Google Shape;52;p14"/>
          <p:cNvPicPr preferRelativeResize="0"/>
          <p:nvPr/>
        </p:nvPicPr>
        <p:blipFill rotWithShape="1">
          <a:blip r:embed="rId2">
            <a:alphaModFix/>
          </a:blip>
          <a:srcRect b="0" l="0" r="0" t="0"/>
          <a:stretch/>
        </p:blipFill>
        <p:spPr>
          <a:xfrm>
            <a:off x="309036" y="4643713"/>
            <a:ext cx="1254686" cy="33041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lcome Message">
  <p:cSld name="Welcome Message">
    <p:spTree>
      <p:nvGrpSpPr>
        <p:cNvPr id="53" name="Shape 53"/>
        <p:cNvGrpSpPr/>
        <p:nvPr/>
      </p:nvGrpSpPr>
      <p:grpSpPr>
        <a:xfrm>
          <a:off x="0" y="0"/>
          <a:ext cx="0" cy="0"/>
          <a:chOff x="0" y="0"/>
          <a:chExt cx="0" cy="0"/>
        </a:xfrm>
      </p:grpSpPr>
      <p:sp>
        <p:nvSpPr>
          <p:cNvPr id="54" name="Google Shape;54;p15"/>
          <p:cNvSpPr/>
          <p:nvPr>
            <p:ph idx="2" type="pic"/>
          </p:nvPr>
        </p:nvSpPr>
        <p:spPr>
          <a:xfrm>
            <a:off x="4090271" y="1588761"/>
            <a:ext cx="782810" cy="781812"/>
          </a:xfrm>
          <a:prstGeom prst="ellipse">
            <a:avLst/>
          </a:prstGeom>
          <a:noFill/>
          <a:ln cap="flat" cmpd="sng" w="12700">
            <a:solidFill>
              <a:schemeClr val="lt1"/>
            </a:solidFill>
            <a:prstDash val="solid"/>
            <a:round/>
            <a:headEnd len="sm" w="sm" type="none"/>
            <a:tailEnd len="sm" w="sm" type="none"/>
          </a:ln>
        </p:spPr>
      </p:sp>
      <p:pic>
        <p:nvPicPr>
          <p:cNvPr id="55" name="Google Shape;55;p15"/>
          <p:cNvPicPr preferRelativeResize="0"/>
          <p:nvPr/>
        </p:nvPicPr>
        <p:blipFill rotWithShape="1">
          <a:blip r:embed="rId2">
            <a:alphaModFix/>
          </a:blip>
          <a:srcRect b="0" l="0" r="0" t="0"/>
          <a:stretch/>
        </p:blipFill>
        <p:spPr>
          <a:xfrm>
            <a:off x="309036" y="4626568"/>
            <a:ext cx="1254686" cy="33041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56" name="Shape 56"/>
        <p:cNvGrpSpPr/>
        <p:nvPr/>
      </p:nvGrpSpPr>
      <p:grpSpPr>
        <a:xfrm>
          <a:off x="0" y="0"/>
          <a:ext cx="0" cy="0"/>
          <a:chOff x="0" y="0"/>
          <a:chExt cx="0" cy="0"/>
        </a:xfrm>
      </p:grpSpPr>
      <p:sp>
        <p:nvSpPr>
          <p:cNvPr id="57" name="Google Shape;57;p16"/>
          <p:cNvSpPr txBox="1"/>
          <p:nvPr>
            <p:ph idx="1" type="body"/>
          </p:nvPr>
        </p:nvSpPr>
        <p:spPr>
          <a:xfrm>
            <a:off x="584202" y="575841"/>
            <a:ext cx="7953374" cy="3832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2100"/>
              <a:buFont typeface="Arial"/>
              <a:buNone/>
              <a:defRPr b="0" i="0" sz="2100" u="none" cap="none" strike="noStrike">
                <a:solidFill>
                  <a:schemeClr val="accent1"/>
                </a:solidFill>
                <a:latin typeface="Lato Black"/>
                <a:ea typeface="Lato Black"/>
                <a:cs typeface="Lato Black"/>
                <a:sym typeface="Lato Black"/>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Google Shape;58;p16"/>
          <p:cNvSpPr txBox="1"/>
          <p:nvPr>
            <p:ph idx="2" type="body"/>
          </p:nvPr>
        </p:nvSpPr>
        <p:spPr>
          <a:xfrm>
            <a:off x="593725" y="959101"/>
            <a:ext cx="7953374" cy="141344"/>
          </a:xfrm>
          <a:prstGeom prst="rect">
            <a:avLst/>
          </a:prstGeom>
          <a:noFill/>
          <a:ln>
            <a:noFill/>
          </a:ln>
        </p:spPr>
        <p:txBody>
          <a:bodyPr anchorCtr="0" anchor="t" bIns="0" lIns="0" spcFirstLastPara="1" rIns="0" wrap="square" tIns="0">
            <a:noAutofit/>
          </a:bodyPr>
          <a:lstStyle>
            <a:lvl1pPr indent="-228600" lvl="0" marL="457200" marR="0" rtl="0" algn="l">
              <a:lnSpc>
                <a:spcPct val="133333"/>
              </a:lnSpc>
              <a:spcBef>
                <a:spcPts val="0"/>
              </a:spcBef>
              <a:spcAft>
                <a:spcPts val="0"/>
              </a:spcAft>
              <a:buClr>
                <a:schemeClr val="accent4"/>
              </a:buClr>
              <a:buSzPts val="800"/>
              <a:buFont typeface="Arial"/>
              <a:buNone/>
              <a:defRPr b="0" i="0" sz="800" u="none" cap="none" strike="noStrike">
                <a:solidFill>
                  <a:schemeClr val="accent4"/>
                </a:solidFill>
                <a:latin typeface="Lato"/>
                <a:ea typeface="Lato"/>
                <a:cs typeface="Lato"/>
                <a:sym typeface="Lato"/>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cxnSp>
        <p:nvCxnSpPr>
          <p:cNvPr id="59" name="Google Shape;59;p16"/>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sp>
        <p:nvSpPr>
          <p:cNvPr id="60" name="Google Shape;60;p16"/>
          <p:cNvSpPr txBox="1"/>
          <p:nvPr/>
        </p:nvSpPr>
        <p:spPr>
          <a:xfrm>
            <a:off x="7939422" y="4722841"/>
            <a:ext cx="206993" cy="100075"/>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fld id="{00000000-1234-1234-1234-123412341234}" type="slidenum">
              <a:rPr b="0" lang="en"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61" name="Google Shape;61;p16">
            <a:hlinkClick action="ppaction://hlinkshowjump?jump=nextslide"/>
          </p:cNvPr>
          <p:cNvSpPr/>
          <p:nvPr/>
        </p:nvSpPr>
        <p:spPr>
          <a:xfrm>
            <a:off x="8395658" y="4713317"/>
            <a:ext cx="151931" cy="123444"/>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2850" lIns="85725" spcFirstLastPara="1" rIns="85725" wrap="square" tIns="428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62" name="Google Shape;62;p16">
            <a:hlinkClick action="ppaction://hlinkshowjump?jump=previousslide"/>
          </p:cNvPr>
          <p:cNvSpPr/>
          <p:nvPr/>
        </p:nvSpPr>
        <p:spPr>
          <a:xfrm>
            <a:off x="8226510" y="4713317"/>
            <a:ext cx="151931" cy="123444"/>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2850" lIns="85725" spcFirstLastPara="1" rIns="85725" wrap="square" tIns="4285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63" name="Google Shape;63;p16"/>
          <p:cNvPicPr preferRelativeResize="0"/>
          <p:nvPr/>
        </p:nvPicPr>
        <p:blipFill rotWithShape="1">
          <a:blip r:embed="rId2">
            <a:alphaModFix/>
          </a:blip>
          <a:srcRect b="0" l="0" r="0" t="0"/>
          <a:stretch/>
        </p:blipFill>
        <p:spPr>
          <a:xfrm>
            <a:off x="309036" y="4626568"/>
            <a:ext cx="1254686" cy="330410"/>
          </a:xfrm>
          <a:prstGeom prst="rect">
            <a:avLst/>
          </a:prstGeom>
          <a:noFill/>
          <a:ln>
            <a:noFill/>
          </a:ln>
        </p:spPr>
      </p:pic>
    </p:spTree>
  </p:cSld>
  <p:clrMapOvr>
    <a:masterClrMapping/>
  </p:clrMapOvr>
  <p:extLst>
    <p:ext uri="{DCECCB84-F9BA-43D5-87BE-67443E8EF086}">
      <p15:sldGuideLst>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ull Color">
  <p:cSld name="Blank Full Color">
    <p:spTree>
      <p:nvGrpSpPr>
        <p:cNvPr id="64" name="Shape 64"/>
        <p:cNvGrpSpPr/>
        <p:nvPr/>
      </p:nvGrpSpPr>
      <p:grpSpPr>
        <a:xfrm>
          <a:off x="0" y="0"/>
          <a:ext cx="0" cy="0"/>
          <a:chOff x="0" y="0"/>
          <a:chExt cx="0" cy="0"/>
        </a:xfrm>
      </p:grpSpPr>
      <p:sp>
        <p:nvSpPr>
          <p:cNvPr id="65" name="Google Shape;65;p17"/>
          <p:cNvSpPr/>
          <p:nvPr/>
        </p:nvSpPr>
        <p:spPr>
          <a:xfrm>
            <a:off x="0" y="0"/>
            <a:ext cx="9144000" cy="5143500"/>
          </a:xfrm>
          <a:prstGeom prst="rect">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8"/>
          <p:cNvSpPr txBox="1"/>
          <p:nvPr>
            <p:ph idx="1" type="body"/>
          </p:nvPr>
        </p:nvSpPr>
        <p:spPr>
          <a:xfrm>
            <a:off x="0" y="0"/>
            <a:ext cx="2769231" cy="2250000"/>
          </a:xfrm>
          <a:prstGeom prst="rect">
            <a:avLst/>
          </a:prstGeom>
          <a:noFill/>
          <a:ln>
            <a:noFill/>
          </a:ln>
        </p:spPr>
        <p:txBody>
          <a:bodyPr anchorCtr="0" anchor="t" bIns="39550" lIns="79125" spcFirstLastPara="1" rIns="79125" wrap="square" tIns="39550">
            <a:noAutofit/>
          </a:bodyPr>
          <a:lstStyle>
            <a:lvl1pPr indent="-381000" lvl="0" marL="457200" marR="0" rtl="0" algn="l">
              <a:lnSpc>
                <a:spcPct val="90000"/>
              </a:lnSpc>
              <a:spcBef>
                <a:spcPts val="9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8" name="Google Shape;68;p18"/>
          <p:cNvSpPr txBox="1"/>
          <p:nvPr>
            <p:ph idx="10" type="dt"/>
          </p:nvPr>
        </p:nvSpPr>
        <p:spPr>
          <a:xfrm>
            <a:off x="0" y="0"/>
            <a:ext cx="2769231" cy="2250000"/>
          </a:xfrm>
          <a:prstGeom prst="rect">
            <a:avLst/>
          </a:prstGeom>
          <a:noFill/>
          <a:ln>
            <a:noFill/>
          </a:ln>
        </p:spPr>
        <p:txBody>
          <a:bodyPr anchorCtr="0" anchor="t" bIns="39550" lIns="79125" spcFirstLastPara="1" rIns="79125" wrap="square" tIns="39550">
            <a:noAutofit/>
          </a:bodyPr>
          <a:lstStyle>
            <a:lvl1pPr lvl="0" marR="0" rtl="0" algn="l">
              <a:spcBef>
                <a:spcPts val="0"/>
              </a:spcBef>
              <a:spcAft>
                <a:spcPts val="0"/>
              </a:spcAft>
              <a:buSzPts val="1200"/>
              <a:buNone/>
              <a:defRPr sz="1400">
                <a:solidFill>
                  <a:schemeClr val="dk1"/>
                </a:solidFill>
                <a:latin typeface="Calibri"/>
                <a:ea typeface="Calibri"/>
                <a:cs typeface="Calibri"/>
                <a:sym typeface="Calibri"/>
              </a:defRPr>
            </a:lvl1pPr>
            <a:lvl2pPr lvl="1"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9pPr>
          </a:lstStyle>
          <a:p/>
        </p:txBody>
      </p:sp>
      <p:sp>
        <p:nvSpPr>
          <p:cNvPr id="69" name="Google Shape;69;p18"/>
          <p:cNvSpPr txBox="1"/>
          <p:nvPr>
            <p:ph idx="11" type="ftr"/>
          </p:nvPr>
        </p:nvSpPr>
        <p:spPr>
          <a:xfrm>
            <a:off x="0" y="0"/>
            <a:ext cx="2769231" cy="2250000"/>
          </a:xfrm>
          <a:prstGeom prst="rect">
            <a:avLst/>
          </a:prstGeom>
          <a:noFill/>
          <a:ln>
            <a:noFill/>
          </a:ln>
        </p:spPr>
        <p:txBody>
          <a:bodyPr anchorCtr="0" anchor="t" bIns="39550" lIns="79125" spcFirstLastPara="1" rIns="79125" wrap="square" tIns="39550">
            <a:noAutofit/>
          </a:bodyPr>
          <a:lstStyle>
            <a:lvl1pPr lvl="0" marR="0" rtl="0" algn="l">
              <a:spcBef>
                <a:spcPts val="0"/>
              </a:spcBef>
              <a:spcAft>
                <a:spcPts val="0"/>
              </a:spcAft>
              <a:buSzPts val="1200"/>
              <a:buNone/>
              <a:defRPr sz="1400">
                <a:solidFill>
                  <a:schemeClr val="dk1"/>
                </a:solidFill>
                <a:latin typeface="Calibri"/>
                <a:ea typeface="Calibri"/>
                <a:cs typeface="Calibri"/>
                <a:sym typeface="Calibri"/>
              </a:defRPr>
            </a:lvl1pPr>
            <a:lvl2pPr lvl="1"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200"/>
              <a:buNone/>
              <a:defRPr b="0" i="0" sz="1400" u="none" cap="none" strike="noStrike">
                <a:solidFill>
                  <a:schemeClr val="dk1"/>
                </a:solidFill>
                <a:latin typeface="Calibri"/>
                <a:ea typeface="Calibri"/>
                <a:cs typeface="Calibri"/>
                <a:sym typeface="Calibri"/>
              </a:defRPr>
            </a:lvl9pPr>
          </a:lstStyle>
          <a:p/>
        </p:txBody>
      </p:sp>
      <p:sp>
        <p:nvSpPr>
          <p:cNvPr id="70" name="Google Shape;70;p18"/>
          <p:cNvSpPr txBox="1"/>
          <p:nvPr>
            <p:ph idx="12" type="sldNum"/>
          </p:nvPr>
        </p:nvSpPr>
        <p:spPr>
          <a:xfrm>
            <a:off x="0" y="0"/>
            <a:ext cx="2769231" cy="2250000"/>
          </a:xfrm>
          <a:prstGeom prst="rect">
            <a:avLst/>
          </a:prstGeom>
          <a:noFill/>
          <a:ln>
            <a:noFill/>
          </a:ln>
        </p:spPr>
        <p:txBody>
          <a:bodyPr anchorCtr="0" anchor="t" bIns="39550" lIns="79125" spcFirstLastPara="1" rIns="79125" wrap="square" tIns="3955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8FA"/>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guides.micronaut.io/latest/creating-your-first-micronaut-app.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micronaut.io/launch/"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9"/>
          <p:cNvSpPr/>
          <p:nvPr/>
        </p:nvSpPr>
        <p:spPr>
          <a:xfrm>
            <a:off x="0" y="4215283"/>
            <a:ext cx="9144000" cy="928217"/>
          </a:xfrm>
          <a:prstGeom prst="rect">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b="0" i="0" sz="1500" u="none" cap="none" strike="noStrike">
              <a:solidFill>
                <a:schemeClr val="lt1"/>
              </a:solidFill>
              <a:latin typeface="Calibri"/>
              <a:ea typeface="Calibri"/>
              <a:cs typeface="Calibri"/>
              <a:sym typeface="Calibri"/>
            </a:endParaRPr>
          </a:p>
        </p:txBody>
      </p:sp>
      <p:sp>
        <p:nvSpPr>
          <p:cNvPr id="76" name="Google Shape;76;p19"/>
          <p:cNvSpPr txBox="1"/>
          <p:nvPr/>
        </p:nvSpPr>
        <p:spPr>
          <a:xfrm>
            <a:off x="1882775" y="2028467"/>
            <a:ext cx="53784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 sz="3200">
                <a:solidFill>
                  <a:schemeClr val="accent1"/>
                </a:solidFill>
                <a:latin typeface="Lato Black"/>
                <a:ea typeface="Lato Black"/>
                <a:cs typeface="Lato Black"/>
                <a:sym typeface="Lato Black"/>
              </a:rPr>
              <a:t>MICRONAUT</a:t>
            </a:r>
            <a:endParaRPr b="0" i="0" sz="3200" u="none" cap="none" strike="noStrike">
              <a:solidFill>
                <a:schemeClr val="accent2"/>
              </a:solidFill>
              <a:latin typeface="Lato Black"/>
              <a:ea typeface="Lato Black"/>
              <a:cs typeface="Lato Black"/>
              <a:sym typeface="Lato Black"/>
            </a:endParaRPr>
          </a:p>
        </p:txBody>
      </p:sp>
      <p:cxnSp>
        <p:nvCxnSpPr>
          <p:cNvPr id="77" name="Google Shape;77;p19"/>
          <p:cNvCxnSpPr/>
          <p:nvPr/>
        </p:nvCxnSpPr>
        <p:spPr>
          <a:xfrm>
            <a:off x="4114800" y="1885559"/>
            <a:ext cx="914400" cy="0"/>
          </a:xfrm>
          <a:prstGeom prst="straightConnector1">
            <a:avLst/>
          </a:prstGeom>
          <a:noFill/>
          <a:ln cap="flat" cmpd="sng" w="28575">
            <a:solidFill>
              <a:schemeClr val="accent2"/>
            </a:solidFill>
            <a:prstDash val="solid"/>
            <a:miter lim="800000"/>
            <a:headEnd len="sm" w="sm" type="none"/>
            <a:tailEnd len="sm" w="sm" type="none"/>
          </a:ln>
        </p:spPr>
      </p:cxnSp>
      <p:sp>
        <p:nvSpPr>
          <p:cNvPr id="78" name="Google Shape;78;p19"/>
          <p:cNvSpPr txBox="1"/>
          <p:nvPr/>
        </p:nvSpPr>
        <p:spPr>
          <a:xfrm>
            <a:off x="1882775" y="3153448"/>
            <a:ext cx="5378400" cy="1539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000">
                <a:solidFill>
                  <a:schemeClr val="accent3"/>
                </a:solidFill>
                <a:latin typeface="Lato"/>
                <a:ea typeface="Lato"/>
                <a:cs typeface="Lato"/>
                <a:sym typeface="Lato"/>
              </a:rPr>
              <a:t>Introduction</a:t>
            </a:r>
            <a:endParaRPr sz="1200"/>
          </a:p>
        </p:txBody>
      </p:sp>
      <p:sp>
        <p:nvSpPr>
          <p:cNvPr id="79" name="Google Shape;79;p19"/>
          <p:cNvSpPr txBox="1"/>
          <p:nvPr/>
        </p:nvSpPr>
        <p:spPr>
          <a:xfrm>
            <a:off x="1882775" y="4484153"/>
            <a:ext cx="5378400" cy="18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sz="1200"/>
          </a:p>
        </p:txBody>
      </p:sp>
      <p:pic>
        <p:nvPicPr>
          <p:cNvPr id="80" name="Google Shape;80;p19"/>
          <p:cNvPicPr preferRelativeResize="0"/>
          <p:nvPr/>
        </p:nvPicPr>
        <p:blipFill rotWithShape="1">
          <a:blip r:embed="rId3">
            <a:alphaModFix/>
          </a:blip>
          <a:srcRect b="0" l="0" r="0" t="0"/>
          <a:stretch/>
        </p:blipFill>
        <p:spPr>
          <a:xfrm>
            <a:off x="3547581" y="1036642"/>
            <a:ext cx="1683557" cy="443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203" name="Google Shape;203;p28"/>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204" name="Google Shape;204;p28"/>
          <p:cNvGrpSpPr/>
          <p:nvPr/>
        </p:nvGrpSpPr>
        <p:grpSpPr>
          <a:xfrm>
            <a:off x="4962617" y="2021202"/>
            <a:ext cx="3584363" cy="2327477"/>
            <a:chOff x="5586770" y="3085222"/>
            <a:chExt cx="3672503" cy="2718697"/>
          </a:xfrm>
        </p:grpSpPr>
        <p:grpSp>
          <p:nvGrpSpPr>
            <p:cNvPr id="205" name="Google Shape;205;p28"/>
            <p:cNvGrpSpPr/>
            <p:nvPr/>
          </p:nvGrpSpPr>
          <p:grpSpPr>
            <a:xfrm>
              <a:off x="5586770" y="3085222"/>
              <a:ext cx="3672503" cy="2718697"/>
              <a:chOff x="5586770" y="3085222"/>
              <a:chExt cx="3672503" cy="2718697"/>
            </a:xfrm>
          </p:grpSpPr>
          <p:sp>
            <p:nvSpPr>
              <p:cNvPr id="206" name="Google Shape;206;p28"/>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207" name="Google Shape;207;p28"/>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208" name="Google Shape;208;p28"/>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209" name="Google Shape;209;p28"/>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210" name="Google Shape;210;p28"/>
              <p:cNvSpPr/>
              <p:nvPr/>
            </p:nvSpPr>
            <p:spPr>
              <a:xfrm>
                <a:off x="5586952" y="4426792"/>
                <a:ext cx="92400" cy="924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11" name="Google Shape;211;p28"/>
              <p:cNvSpPr/>
              <p:nvPr/>
            </p:nvSpPr>
            <p:spPr>
              <a:xfrm>
                <a:off x="5601942" y="523915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12" name="Google Shape;212;p28"/>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213" name="Google Shape;213;p28"/>
              <p:cNvGrpSpPr/>
              <p:nvPr/>
            </p:nvGrpSpPr>
            <p:grpSpPr>
              <a:xfrm>
                <a:off x="5586770" y="3119740"/>
                <a:ext cx="92622" cy="544681"/>
                <a:chOff x="5157186" y="2286347"/>
                <a:chExt cx="85500" cy="502798"/>
              </a:xfrm>
            </p:grpSpPr>
            <p:sp>
              <p:nvSpPr>
                <p:cNvPr id="214" name="Google Shape;214;p28"/>
                <p:cNvSpPr/>
                <p:nvPr/>
              </p:nvSpPr>
              <p:spPr>
                <a:xfrm>
                  <a:off x="5157186" y="2286347"/>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15" name="Google Shape;215;p28"/>
                <p:cNvSpPr/>
                <p:nvPr/>
              </p:nvSpPr>
              <p:spPr>
                <a:xfrm>
                  <a:off x="5157186" y="2703645"/>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216" name="Google Shape;216;p28"/>
              <p:cNvSpPr/>
              <p:nvPr/>
            </p:nvSpPr>
            <p:spPr>
              <a:xfrm>
                <a:off x="5586952" y="399450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17" name="Google Shape;217;p28"/>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18" name="Google Shape;218;p28"/>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19" name="Google Shape;219;p28"/>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20" name="Google Shape;220;p28"/>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221" name="Google Shape;221;p28"/>
              <p:cNvSpPr/>
              <p:nvPr/>
            </p:nvSpPr>
            <p:spPr>
              <a:xfrm>
                <a:off x="5606860" y="5657027"/>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22" name="Google Shape;222;p28"/>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223" name="Google Shape;223;p28"/>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224" name="Google Shape;224;p28"/>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225" name="Google Shape;225;p28"/>
            <p:cNvSpPr/>
            <p:nvPr/>
          </p:nvSpPr>
          <p:spPr>
            <a:xfrm>
              <a:off x="5586952" y="4834894"/>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26" name="Google Shape;226;p28"/>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SCOPES</a:t>
            </a:r>
            <a:endParaRPr>
              <a:solidFill>
                <a:schemeClr val="accent2"/>
              </a:solidFill>
            </a:endParaRPr>
          </a:p>
        </p:txBody>
      </p:sp>
      <p:sp>
        <p:nvSpPr>
          <p:cNvPr id="232" name="Google Shape;232;p29"/>
          <p:cNvSpPr txBox="1"/>
          <p:nvPr/>
        </p:nvSpPr>
        <p:spPr>
          <a:xfrm>
            <a:off x="596900" y="1231953"/>
            <a:ext cx="7953300" cy="2924700"/>
          </a:xfrm>
          <a:prstGeom prst="rect">
            <a:avLst/>
          </a:prstGeom>
          <a:noFill/>
          <a:ln>
            <a:noFill/>
          </a:ln>
        </p:spPr>
        <p:txBody>
          <a:bodyPr anchorCtr="0" anchor="t" bIns="0" lIns="0" spcFirstLastPara="1" rIns="0" wrap="square" tIns="0">
            <a:spAutoFit/>
          </a:bodyPr>
          <a:lstStyle/>
          <a:p>
            <a:pPr indent="-247650" lvl="0" marL="254000" marR="0" rtl="0" algn="just">
              <a:spcBef>
                <a:spcPts val="100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Scopes allow IOC container know when to create an instance of beans and how to manage existing ones according to predefined rules.</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Singleton: </a:t>
            </a:r>
            <a:r>
              <a:rPr b="1" lang="en" sz="1900">
                <a:solidFill>
                  <a:schemeClr val="accent2"/>
                </a:solidFill>
                <a:latin typeface="Lato"/>
                <a:ea typeface="Lato"/>
                <a:cs typeface="Lato"/>
                <a:sym typeface="Lato"/>
              </a:rPr>
              <a:t>created lazily on the first injection</a:t>
            </a:r>
            <a:endParaRPr b="1" sz="1900">
              <a:solidFill>
                <a:schemeClr val="accent2"/>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Context: similar scope to singleton created eagerly at the start of the context. </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Prototype: </a:t>
            </a:r>
            <a:r>
              <a:rPr b="1" lang="en" sz="1900">
                <a:solidFill>
                  <a:schemeClr val="accent2"/>
                </a:solidFill>
                <a:latin typeface="Lato"/>
                <a:ea typeface="Lato"/>
                <a:cs typeface="Lato"/>
                <a:sym typeface="Lato"/>
              </a:rPr>
              <a:t>default bean scope</a:t>
            </a:r>
            <a:endParaRPr b="1" sz="1900">
              <a:solidFill>
                <a:schemeClr val="accent2"/>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RequestScope</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Infrastructure</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ThreadLocal</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Refreshable</a:t>
            </a:r>
            <a:endParaRPr sz="1900">
              <a:solidFill>
                <a:schemeClr val="accent4"/>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238" name="Google Shape;238;p30"/>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239" name="Google Shape;239;p30"/>
          <p:cNvGrpSpPr/>
          <p:nvPr/>
        </p:nvGrpSpPr>
        <p:grpSpPr>
          <a:xfrm>
            <a:off x="4962617" y="2021202"/>
            <a:ext cx="3584363" cy="2327477"/>
            <a:chOff x="5586770" y="3085222"/>
            <a:chExt cx="3672503" cy="2718697"/>
          </a:xfrm>
        </p:grpSpPr>
        <p:grpSp>
          <p:nvGrpSpPr>
            <p:cNvPr id="240" name="Google Shape;240;p30"/>
            <p:cNvGrpSpPr/>
            <p:nvPr/>
          </p:nvGrpSpPr>
          <p:grpSpPr>
            <a:xfrm>
              <a:off x="5586770" y="3085222"/>
              <a:ext cx="3672503" cy="2718697"/>
              <a:chOff x="5586770" y="3085222"/>
              <a:chExt cx="3672503" cy="2718697"/>
            </a:xfrm>
          </p:grpSpPr>
          <p:sp>
            <p:nvSpPr>
              <p:cNvPr id="241" name="Google Shape;241;p30"/>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242" name="Google Shape;242;p30"/>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243" name="Google Shape;243;p30"/>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244" name="Google Shape;244;p30"/>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245" name="Google Shape;245;p30"/>
              <p:cNvSpPr/>
              <p:nvPr/>
            </p:nvSpPr>
            <p:spPr>
              <a:xfrm>
                <a:off x="5586952" y="4426792"/>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46" name="Google Shape;246;p30"/>
              <p:cNvSpPr/>
              <p:nvPr/>
            </p:nvSpPr>
            <p:spPr>
              <a:xfrm>
                <a:off x="5601942" y="523915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47" name="Google Shape;247;p30"/>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248" name="Google Shape;248;p30"/>
              <p:cNvGrpSpPr/>
              <p:nvPr/>
            </p:nvGrpSpPr>
            <p:grpSpPr>
              <a:xfrm>
                <a:off x="5586770" y="3119740"/>
                <a:ext cx="92622" cy="544681"/>
                <a:chOff x="5157186" y="2286347"/>
                <a:chExt cx="85500" cy="502798"/>
              </a:xfrm>
            </p:grpSpPr>
            <p:sp>
              <p:nvSpPr>
                <p:cNvPr id="249" name="Google Shape;249;p30"/>
                <p:cNvSpPr/>
                <p:nvPr/>
              </p:nvSpPr>
              <p:spPr>
                <a:xfrm>
                  <a:off x="5157186" y="2286347"/>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50" name="Google Shape;250;p30"/>
                <p:cNvSpPr/>
                <p:nvPr/>
              </p:nvSpPr>
              <p:spPr>
                <a:xfrm>
                  <a:off x="5157186" y="2703645"/>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251" name="Google Shape;251;p30"/>
              <p:cNvSpPr/>
              <p:nvPr/>
            </p:nvSpPr>
            <p:spPr>
              <a:xfrm>
                <a:off x="5586952" y="399450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52" name="Google Shape;252;p30"/>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53" name="Google Shape;253;p30"/>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54" name="Google Shape;254;p30"/>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55" name="Google Shape;255;p30"/>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256" name="Google Shape;256;p30"/>
              <p:cNvSpPr/>
              <p:nvPr/>
            </p:nvSpPr>
            <p:spPr>
              <a:xfrm>
                <a:off x="5606860" y="5657027"/>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57" name="Google Shape;257;p30"/>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258" name="Google Shape;258;p30"/>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259" name="Google Shape;259;p30"/>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260" name="Google Shape;260;p30"/>
            <p:cNvSpPr/>
            <p:nvPr/>
          </p:nvSpPr>
          <p:spPr>
            <a:xfrm>
              <a:off x="5586952" y="4834894"/>
              <a:ext cx="92400" cy="924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61" name="Google Shape;261;p30"/>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solidFill>
                  <a:schemeClr val="dk1"/>
                </a:solidFill>
              </a:rPr>
              <a:t>Spring VS Micronaut Annotations</a:t>
            </a:r>
            <a:endParaRPr>
              <a:solidFill>
                <a:schemeClr val="dk1"/>
              </a:solidFill>
            </a:endParaRPr>
          </a:p>
        </p:txBody>
      </p:sp>
      <p:sp>
        <p:nvSpPr>
          <p:cNvPr id="267" name="Google Shape;267;p31"/>
          <p:cNvSpPr txBox="1"/>
          <p:nvPr/>
        </p:nvSpPr>
        <p:spPr>
          <a:xfrm>
            <a:off x="596900" y="1231953"/>
            <a:ext cx="7953300" cy="292500"/>
          </a:xfrm>
          <a:prstGeom prst="rect">
            <a:avLst/>
          </a:prstGeom>
          <a:noFill/>
          <a:ln>
            <a:noFill/>
          </a:ln>
        </p:spPr>
        <p:txBody>
          <a:bodyPr anchorCtr="0" anchor="t" bIns="0" lIns="0" spcFirstLastPara="1" rIns="0" wrap="square" tIns="0">
            <a:spAutoFit/>
          </a:bodyPr>
          <a:lstStyle/>
          <a:p>
            <a:pPr indent="0" lvl="0" marL="457200" marR="0" rtl="0" algn="just">
              <a:spcBef>
                <a:spcPts val="1000"/>
              </a:spcBef>
              <a:spcAft>
                <a:spcPts val="0"/>
              </a:spcAft>
              <a:buNone/>
            </a:pPr>
            <a:r>
              <a:t/>
            </a:r>
            <a:endParaRPr sz="1900">
              <a:solidFill>
                <a:schemeClr val="accent4"/>
              </a:solidFill>
              <a:latin typeface="Lato"/>
              <a:ea typeface="Lato"/>
              <a:cs typeface="Lato"/>
              <a:sym typeface="Lato"/>
            </a:endParaRPr>
          </a:p>
        </p:txBody>
      </p:sp>
      <p:pic>
        <p:nvPicPr>
          <p:cNvPr id="268" name="Google Shape;268;p31"/>
          <p:cNvPicPr preferRelativeResize="0"/>
          <p:nvPr/>
        </p:nvPicPr>
        <p:blipFill>
          <a:blip r:embed="rId3">
            <a:alphaModFix/>
          </a:blip>
          <a:stretch>
            <a:fillRect/>
          </a:stretch>
        </p:blipFill>
        <p:spPr>
          <a:xfrm>
            <a:off x="2008188" y="1035975"/>
            <a:ext cx="5105324" cy="3525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274" name="Google Shape;274;p32"/>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275" name="Google Shape;275;p32"/>
          <p:cNvGrpSpPr/>
          <p:nvPr/>
        </p:nvGrpSpPr>
        <p:grpSpPr>
          <a:xfrm>
            <a:off x="4962617" y="2021202"/>
            <a:ext cx="3584363" cy="2327477"/>
            <a:chOff x="5586770" y="3085222"/>
            <a:chExt cx="3672503" cy="2718697"/>
          </a:xfrm>
        </p:grpSpPr>
        <p:grpSp>
          <p:nvGrpSpPr>
            <p:cNvPr id="276" name="Google Shape;276;p32"/>
            <p:cNvGrpSpPr/>
            <p:nvPr/>
          </p:nvGrpSpPr>
          <p:grpSpPr>
            <a:xfrm>
              <a:off x="5586770" y="3085222"/>
              <a:ext cx="3672503" cy="2718697"/>
              <a:chOff x="5586770" y="3085222"/>
              <a:chExt cx="3672503" cy="2718697"/>
            </a:xfrm>
          </p:grpSpPr>
          <p:sp>
            <p:nvSpPr>
              <p:cNvPr id="277" name="Google Shape;277;p32"/>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278" name="Google Shape;278;p32"/>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279" name="Google Shape;279;p32"/>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280" name="Google Shape;280;p32"/>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281" name="Google Shape;281;p32"/>
              <p:cNvSpPr/>
              <p:nvPr/>
            </p:nvSpPr>
            <p:spPr>
              <a:xfrm>
                <a:off x="5586952" y="4426792"/>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82" name="Google Shape;282;p32"/>
              <p:cNvSpPr/>
              <p:nvPr/>
            </p:nvSpPr>
            <p:spPr>
              <a:xfrm>
                <a:off x="5601942" y="5239155"/>
                <a:ext cx="92400" cy="924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83" name="Google Shape;283;p32"/>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284" name="Google Shape;284;p32"/>
              <p:cNvGrpSpPr/>
              <p:nvPr/>
            </p:nvGrpSpPr>
            <p:grpSpPr>
              <a:xfrm>
                <a:off x="5586770" y="3119740"/>
                <a:ext cx="92622" cy="544681"/>
                <a:chOff x="5157186" y="2286347"/>
                <a:chExt cx="85500" cy="502798"/>
              </a:xfrm>
            </p:grpSpPr>
            <p:sp>
              <p:nvSpPr>
                <p:cNvPr id="285" name="Google Shape;285;p32"/>
                <p:cNvSpPr/>
                <p:nvPr/>
              </p:nvSpPr>
              <p:spPr>
                <a:xfrm>
                  <a:off x="5157186" y="2286347"/>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286" name="Google Shape;286;p32"/>
                <p:cNvSpPr/>
                <p:nvPr/>
              </p:nvSpPr>
              <p:spPr>
                <a:xfrm>
                  <a:off x="5157186" y="2703645"/>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287" name="Google Shape;287;p32"/>
              <p:cNvSpPr/>
              <p:nvPr/>
            </p:nvSpPr>
            <p:spPr>
              <a:xfrm>
                <a:off x="5586952" y="399450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88" name="Google Shape;288;p32"/>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89" name="Google Shape;289;p32"/>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90" name="Google Shape;290;p32"/>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291" name="Google Shape;291;p32"/>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292" name="Google Shape;292;p32"/>
              <p:cNvSpPr/>
              <p:nvPr/>
            </p:nvSpPr>
            <p:spPr>
              <a:xfrm>
                <a:off x="5606860" y="5657027"/>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93" name="Google Shape;293;p32"/>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294" name="Google Shape;294;p32"/>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295" name="Google Shape;295;p32"/>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296" name="Google Shape;296;p32"/>
            <p:cNvSpPr/>
            <p:nvPr/>
          </p:nvSpPr>
          <p:spPr>
            <a:xfrm>
              <a:off x="5586952" y="4834894"/>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297" name="Google Shape;297;p32"/>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SETUP &amp; FIRST MICRONAUT APPLICATION</a:t>
            </a:r>
            <a:endParaRPr>
              <a:solidFill>
                <a:schemeClr val="accent2"/>
              </a:solidFill>
            </a:endParaRPr>
          </a:p>
        </p:txBody>
      </p:sp>
      <p:sp>
        <p:nvSpPr>
          <p:cNvPr id="303" name="Google Shape;303;p33"/>
          <p:cNvSpPr txBox="1"/>
          <p:nvPr/>
        </p:nvSpPr>
        <p:spPr>
          <a:xfrm>
            <a:off x="596900" y="1231953"/>
            <a:ext cx="7953300" cy="2139600"/>
          </a:xfrm>
          <a:prstGeom prst="rect">
            <a:avLst/>
          </a:prstGeom>
          <a:noFill/>
          <a:ln>
            <a:noFill/>
          </a:ln>
        </p:spPr>
        <p:txBody>
          <a:bodyPr anchorCtr="0" anchor="t" bIns="0" lIns="0" spcFirstLastPara="1" rIns="0" wrap="square" tIns="0">
            <a:spAutoFit/>
          </a:bodyPr>
          <a:lstStyle/>
          <a:p>
            <a:pPr indent="-247650" lvl="0" marL="254000" marR="0" rtl="0" algn="just">
              <a:spcBef>
                <a:spcPts val="100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Please ensure you have Java 8 or higher JDK installed. With Micronaut’s 4.0.0 release, </a:t>
            </a:r>
            <a:r>
              <a:rPr lang="en" sz="1900">
                <a:solidFill>
                  <a:schemeClr val="accent4"/>
                </a:solidFill>
                <a:latin typeface="Lato"/>
                <a:ea typeface="Lato"/>
                <a:cs typeface="Lato"/>
                <a:sym typeface="Lato"/>
              </a:rPr>
              <a:t>Java</a:t>
            </a:r>
            <a:r>
              <a:rPr lang="en" sz="1900">
                <a:solidFill>
                  <a:schemeClr val="accent4"/>
                </a:solidFill>
                <a:latin typeface="Lato"/>
                <a:ea typeface="Lato"/>
                <a:cs typeface="Lato"/>
                <a:sym typeface="Lato"/>
              </a:rPr>
              <a:t> 17 is the baseline.</a:t>
            </a:r>
            <a:endParaRPr sz="1900">
              <a:solidFill>
                <a:schemeClr val="accent4"/>
              </a:solidFill>
              <a:latin typeface="Lato"/>
              <a:ea typeface="Lato"/>
              <a:cs typeface="Lato"/>
              <a:sym typeface="Lato"/>
            </a:endParaRPr>
          </a:p>
          <a:p>
            <a:pPr indent="-247650" lvl="0" marL="254000" marR="0" rtl="0" algn="just">
              <a:spcBef>
                <a:spcPts val="100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Please go through the following link</a:t>
            </a:r>
            <a:endParaRPr sz="1900">
              <a:solidFill>
                <a:schemeClr val="accent4"/>
              </a:solidFill>
              <a:latin typeface="Lato"/>
              <a:ea typeface="Lato"/>
              <a:cs typeface="Lato"/>
              <a:sym typeface="Lato"/>
            </a:endParaRPr>
          </a:p>
          <a:p>
            <a:pPr indent="-349250" lvl="1" marL="914400" marR="0" rtl="0" algn="just">
              <a:spcBef>
                <a:spcPts val="1000"/>
              </a:spcBef>
              <a:spcAft>
                <a:spcPts val="0"/>
              </a:spcAft>
              <a:buClr>
                <a:schemeClr val="accent4"/>
              </a:buClr>
              <a:buSzPts val="1900"/>
              <a:buFont typeface="Noto Sans Symbols"/>
              <a:buChar char="○"/>
            </a:pPr>
            <a:r>
              <a:rPr lang="en" sz="1900" u="sng">
                <a:solidFill>
                  <a:schemeClr val="hlink"/>
                </a:solidFill>
                <a:latin typeface="Lato"/>
                <a:ea typeface="Lato"/>
                <a:cs typeface="Lato"/>
                <a:sym typeface="Lato"/>
                <a:hlinkClick r:id="rId3"/>
              </a:rPr>
              <a:t>https://guides.micronaut.io/latest/creating-your-first-micronaut-app.html</a:t>
            </a:r>
            <a:endParaRPr sz="1900">
              <a:solidFill>
                <a:schemeClr val="accent4"/>
              </a:solidFill>
              <a:latin typeface="Lato"/>
              <a:ea typeface="Lato"/>
              <a:cs typeface="Lato"/>
              <a:sym typeface="Lato"/>
            </a:endParaRPr>
          </a:p>
          <a:p>
            <a:pPr indent="0" lvl="0" marL="457200" marR="0" rtl="0" algn="just">
              <a:spcBef>
                <a:spcPts val="1000"/>
              </a:spcBef>
              <a:spcAft>
                <a:spcPts val="0"/>
              </a:spcAft>
              <a:buNone/>
            </a:pPr>
            <a:r>
              <a:t/>
            </a:r>
            <a:endParaRPr sz="1900">
              <a:solidFill>
                <a:schemeClr val="accent4"/>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309" name="Google Shape;309;p34"/>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310" name="Google Shape;310;p34"/>
          <p:cNvGrpSpPr/>
          <p:nvPr/>
        </p:nvGrpSpPr>
        <p:grpSpPr>
          <a:xfrm>
            <a:off x="4962617" y="2021202"/>
            <a:ext cx="3584363" cy="2327477"/>
            <a:chOff x="5586770" y="3085222"/>
            <a:chExt cx="3672503" cy="2718697"/>
          </a:xfrm>
        </p:grpSpPr>
        <p:grpSp>
          <p:nvGrpSpPr>
            <p:cNvPr id="311" name="Google Shape;311;p34"/>
            <p:cNvGrpSpPr/>
            <p:nvPr/>
          </p:nvGrpSpPr>
          <p:grpSpPr>
            <a:xfrm>
              <a:off x="5586770" y="3085222"/>
              <a:ext cx="3672503" cy="2718697"/>
              <a:chOff x="5586770" y="3085222"/>
              <a:chExt cx="3672503" cy="2718697"/>
            </a:xfrm>
          </p:grpSpPr>
          <p:sp>
            <p:nvSpPr>
              <p:cNvPr id="312" name="Google Shape;312;p34"/>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313" name="Google Shape;313;p34"/>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314" name="Google Shape;314;p34"/>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315" name="Google Shape;315;p34"/>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316" name="Google Shape;316;p34"/>
              <p:cNvSpPr/>
              <p:nvPr/>
            </p:nvSpPr>
            <p:spPr>
              <a:xfrm>
                <a:off x="5586952" y="4426792"/>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317" name="Google Shape;317;p34"/>
              <p:cNvSpPr/>
              <p:nvPr/>
            </p:nvSpPr>
            <p:spPr>
              <a:xfrm>
                <a:off x="5601942" y="523915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318" name="Google Shape;318;p34"/>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319" name="Google Shape;319;p34"/>
              <p:cNvGrpSpPr/>
              <p:nvPr/>
            </p:nvGrpSpPr>
            <p:grpSpPr>
              <a:xfrm>
                <a:off x="5586770" y="3119740"/>
                <a:ext cx="92622" cy="544681"/>
                <a:chOff x="5157186" y="2286347"/>
                <a:chExt cx="85500" cy="502798"/>
              </a:xfrm>
            </p:grpSpPr>
            <p:sp>
              <p:nvSpPr>
                <p:cNvPr id="320" name="Google Shape;320;p34"/>
                <p:cNvSpPr/>
                <p:nvPr/>
              </p:nvSpPr>
              <p:spPr>
                <a:xfrm>
                  <a:off x="5157186" y="2286347"/>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321" name="Google Shape;321;p34"/>
                <p:cNvSpPr/>
                <p:nvPr/>
              </p:nvSpPr>
              <p:spPr>
                <a:xfrm>
                  <a:off x="5157186" y="2703645"/>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322" name="Google Shape;322;p34"/>
              <p:cNvSpPr/>
              <p:nvPr/>
            </p:nvSpPr>
            <p:spPr>
              <a:xfrm>
                <a:off x="5586952" y="399450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323" name="Google Shape;323;p34"/>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324" name="Google Shape;324;p34"/>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325" name="Google Shape;325;p34"/>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326" name="Google Shape;326;p34"/>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327" name="Google Shape;327;p34"/>
              <p:cNvSpPr/>
              <p:nvPr/>
            </p:nvSpPr>
            <p:spPr>
              <a:xfrm>
                <a:off x="5606860" y="5657027"/>
                <a:ext cx="92400" cy="924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328" name="Google Shape;328;p34"/>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329" name="Google Shape;329;p34"/>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330" name="Google Shape;330;p34"/>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331" name="Google Shape;331;p34"/>
            <p:cNvSpPr/>
            <p:nvPr/>
          </p:nvSpPr>
          <p:spPr>
            <a:xfrm>
              <a:off x="5586952" y="4834894"/>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332" name="Google Shape;332;p34"/>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MICRONAUT LAUNCH</a:t>
            </a:r>
            <a:endParaRPr>
              <a:solidFill>
                <a:schemeClr val="accent2"/>
              </a:solidFill>
            </a:endParaRPr>
          </a:p>
        </p:txBody>
      </p:sp>
      <p:sp>
        <p:nvSpPr>
          <p:cNvPr id="338" name="Google Shape;338;p35"/>
          <p:cNvSpPr txBox="1"/>
          <p:nvPr/>
        </p:nvSpPr>
        <p:spPr>
          <a:xfrm>
            <a:off x="596900" y="1231953"/>
            <a:ext cx="7953300" cy="1134000"/>
          </a:xfrm>
          <a:prstGeom prst="rect">
            <a:avLst/>
          </a:prstGeom>
          <a:noFill/>
          <a:ln>
            <a:noFill/>
          </a:ln>
        </p:spPr>
        <p:txBody>
          <a:bodyPr anchorCtr="0" anchor="t" bIns="0" lIns="0" spcFirstLastPara="1" rIns="0" wrap="square" tIns="0">
            <a:spAutoFit/>
          </a:bodyPr>
          <a:lstStyle/>
          <a:p>
            <a:pPr indent="-247650" lvl="0" marL="254000" marR="0" rtl="0" algn="just">
              <a:spcBef>
                <a:spcPts val="1000"/>
              </a:spcBef>
              <a:spcAft>
                <a:spcPts val="0"/>
              </a:spcAft>
              <a:buClr>
                <a:schemeClr val="accent4"/>
              </a:buClr>
              <a:buSzPts val="1900"/>
              <a:buFont typeface="Noto Sans Symbols"/>
              <a:buChar char="⮚"/>
            </a:pPr>
            <a:r>
              <a:rPr lang="en" sz="1900" u="sng">
                <a:solidFill>
                  <a:schemeClr val="hlink"/>
                </a:solidFill>
                <a:latin typeface="Lato"/>
                <a:ea typeface="Lato"/>
                <a:cs typeface="Lato"/>
                <a:sym typeface="Lato"/>
                <a:hlinkClick r:id="rId3"/>
              </a:rPr>
              <a:t>https://micronaut.io/launch/</a:t>
            </a:r>
            <a:endParaRPr sz="1900">
              <a:solidFill>
                <a:schemeClr val="accent4"/>
              </a:solidFill>
              <a:latin typeface="Lato"/>
              <a:ea typeface="Lato"/>
              <a:cs typeface="Lato"/>
              <a:sym typeface="Lato"/>
            </a:endParaRPr>
          </a:p>
          <a:p>
            <a:pPr indent="0" lvl="0" marL="0" marR="0" rtl="0" algn="just">
              <a:spcBef>
                <a:spcPts val="1000"/>
              </a:spcBef>
              <a:spcAft>
                <a:spcPts val="0"/>
              </a:spcAft>
              <a:buNone/>
            </a:pPr>
            <a:r>
              <a:t/>
            </a:r>
            <a:endParaRPr sz="1900">
              <a:solidFill>
                <a:schemeClr val="accent4"/>
              </a:solidFill>
              <a:latin typeface="Lato"/>
              <a:ea typeface="Lato"/>
              <a:cs typeface="Lato"/>
              <a:sym typeface="Lato"/>
            </a:endParaRPr>
          </a:p>
          <a:p>
            <a:pPr indent="0" lvl="0" marL="457200" marR="0" rtl="0" algn="just">
              <a:spcBef>
                <a:spcPts val="1000"/>
              </a:spcBef>
              <a:spcAft>
                <a:spcPts val="0"/>
              </a:spcAft>
              <a:buNone/>
            </a:pPr>
            <a:r>
              <a:t/>
            </a:r>
            <a:endParaRPr sz="1900">
              <a:solidFill>
                <a:schemeClr val="accent4"/>
              </a:solidFill>
              <a:latin typeface="Lato"/>
              <a:ea typeface="Lato"/>
              <a:cs typeface="Lato"/>
              <a:sym typeface="Lato"/>
            </a:endParaRPr>
          </a:p>
        </p:txBody>
      </p:sp>
      <p:pic>
        <p:nvPicPr>
          <p:cNvPr id="339" name="Google Shape;339;p35"/>
          <p:cNvPicPr preferRelativeResize="0"/>
          <p:nvPr/>
        </p:nvPicPr>
        <p:blipFill>
          <a:blip r:embed="rId4">
            <a:alphaModFix/>
          </a:blip>
          <a:stretch>
            <a:fillRect/>
          </a:stretch>
        </p:blipFill>
        <p:spPr>
          <a:xfrm>
            <a:off x="596900" y="1713125"/>
            <a:ext cx="5910523" cy="2759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p36"/>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sp>
        <p:nvSpPr>
          <p:cNvPr id="345" name="Google Shape;345;p36"/>
          <p:cNvSpPr txBox="1"/>
          <p:nvPr/>
        </p:nvSpPr>
        <p:spPr>
          <a:xfrm>
            <a:off x="593724" y="677600"/>
            <a:ext cx="7529700" cy="4109700"/>
          </a:xfrm>
          <a:prstGeom prst="rect">
            <a:avLst/>
          </a:prstGeom>
          <a:noFill/>
          <a:ln>
            <a:noFill/>
          </a:ln>
        </p:spPr>
        <p:txBody>
          <a:bodyPr anchorCtr="0" anchor="ctr" bIns="0" lIns="0" spcFirstLastPara="1" rIns="0" wrap="square" tIns="0">
            <a:spAutoFit/>
          </a:bodyPr>
          <a:lstStyle/>
          <a:p>
            <a:pPr indent="0" lvl="1" marL="12700" marR="0" rtl="0" algn="ctr">
              <a:spcBef>
                <a:spcPts val="0"/>
              </a:spcBef>
              <a:spcAft>
                <a:spcPts val="0"/>
              </a:spcAft>
              <a:buNone/>
            </a:pPr>
            <a:r>
              <a:t/>
            </a:r>
            <a:endParaRPr b="0" i="0" sz="3100" u="none" cap="none" strike="noStrike">
              <a:solidFill>
                <a:schemeClr val="accent2"/>
              </a:solidFill>
              <a:latin typeface="Lato"/>
              <a:ea typeface="Lato"/>
              <a:cs typeface="Lato"/>
              <a:sym typeface="Lato"/>
            </a:endParaRPr>
          </a:p>
          <a:p>
            <a:pPr indent="0" lvl="1" marL="12700" marR="0" rtl="0" algn="ctr">
              <a:spcBef>
                <a:spcPts val="1000"/>
              </a:spcBef>
              <a:spcAft>
                <a:spcPts val="0"/>
              </a:spcAft>
              <a:buNone/>
            </a:pPr>
            <a:r>
              <a:t/>
            </a:r>
            <a:endParaRPr b="0" i="0" sz="3100" u="none" cap="none" strike="noStrike">
              <a:solidFill>
                <a:schemeClr val="accent2"/>
              </a:solidFill>
              <a:latin typeface="Lato"/>
              <a:ea typeface="Lato"/>
              <a:cs typeface="Lato"/>
              <a:sym typeface="Lato"/>
            </a:endParaRPr>
          </a:p>
          <a:p>
            <a:pPr indent="0" lvl="1" marL="12700" marR="0" rtl="0" algn="ctr">
              <a:spcBef>
                <a:spcPts val="1000"/>
              </a:spcBef>
              <a:spcAft>
                <a:spcPts val="0"/>
              </a:spcAft>
              <a:buNone/>
            </a:pPr>
            <a:r>
              <a:t/>
            </a:r>
            <a:endParaRPr b="0" i="0" sz="3100" u="none" cap="none" strike="noStrike">
              <a:solidFill>
                <a:schemeClr val="accent2"/>
              </a:solidFill>
              <a:latin typeface="Lato"/>
              <a:ea typeface="Lato"/>
              <a:cs typeface="Lato"/>
              <a:sym typeface="Lato"/>
            </a:endParaRPr>
          </a:p>
          <a:p>
            <a:pPr indent="0" lvl="1" marL="12700" marR="0" rtl="0" algn="ctr">
              <a:spcBef>
                <a:spcPts val="1000"/>
              </a:spcBef>
              <a:spcAft>
                <a:spcPts val="0"/>
              </a:spcAft>
              <a:buNone/>
            </a:pPr>
            <a:r>
              <a:rPr b="0" i="0" lang="en" sz="3100" u="none" cap="none" strike="noStrike">
                <a:solidFill>
                  <a:schemeClr val="accent2"/>
                </a:solidFill>
                <a:latin typeface="Lato"/>
                <a:ea typeface="Lato"/>
                <a:cs typeface="Lato"/>
                <a:sym typeface="Lato"/>
              </a:rPr>
              <a:t>Thank You!</a:t>
            </a:r>
            <a:endParaRPr sz="1200"/>
          </a:p>
          <a:p>
            <a:pPr indent="0" lvl="1" marL="12700" marR="0" rtl="0" algn="ctr">
              <a:spcBef>
                <a:spcPts val="1000"/>
              </a:spcBef>
              <a:spcAft>
                <a:spcPts val="0"/>
              </a:spcAft>
              <a:buNone/>
            </a:pPr>
            <a:r>
              <a:t/>
            </a:r>
            <a:endParaRPr b="0" i="0" sz="3100" u="none" cap="none" strike="noStrike">
              <a:solidFill>
                <a:schemeClr val="accent2"/>
              </a:solidFill>
              <a:latin typeface="Lato"/>
              <a:ea typeface="Lato"/>
              <a:cs typeface="Lato"/>
              <a:sym typeface="Lato"/>
            </a:endParaRPr>
          </a:p>
          <a:p>
            <a:pPr indent="0" lvl="1" marL="12700" marR="0" rtl="0" algn="ctr">
              <a:spcBef>
                <a:spcPts val="1000"/>
              </a:spcBef>
              <a:spcAft>
                <a:spcPts val="0"/>
              </a:spcAft>
              <a:buNone/>
            </a:pPr>
            <a:r>
              <a:t/>
            </a:r>
            <a:endParaRPr b="0" i="0" sz="3100" u="none" cap="none" strike="noStrike">
              <a:solidFill>
                <a:schemeClr val="accent2"/>
              </a:solidFill>
              <a:latin typeface="Lato"/>
              <a:ea typeface="Lato"/>
              <a:cs typeface="Lato"/>
              <a:sym typeface="Lato"/>
            </a:endParaRPr>
          </a:p>
          <a:p>
            <a:pPr indent="0" lvl="1" marL="12700" marR="0" rtl="0" algn="ctr">
              <a:spcBef>
                <a:spcPts val="1000"/>
              </a:spcBef>
              <a:spcAft>
                <a:spcPts val="0"/>
              </a:spcAft>
              <a:buNone/>
            </a:pPr>
            <a:r>
              <a:t/>
            </a:r>
            <a:endParaRPr b="0" i="0" sz="3100" u="none" cap="none" strike="noStrike">
              <a:solidFill>
                <a:schemeClr val="accen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0"/>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86" name="Google Shape;86;p20"/>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87" name="Google Shape;87;p20"/>
          <p:cNvGrpSpPr/>
          <p:nvPr/>
        </p:nvGrpSpPr>
        <p:grpSpPr>
          <a:xfrm>
            <a:off x="4962617" y="2021202"/>
            <a:ext cx="3584363" cy="2327477"/>
            <a:chOff x="5586770" y="3085222"/>
            <a:chExt cx="3672503" cy="2718697"/>
          </a:xfrm>
        </p:grpSpPr>
        <p:grpSp>
          <p:nvGrpSpPr>
            <p:cNvPr id="88" name="Google Shape;88;p20"/>
            <p:cNvGrpSpPr/>
            <p:nvPr/>
          </p:nvGrpSpPr>
          <p:grpSpPr>
            <a:xfrm>
              <a:off x="5586770" y="3085222"/>
              <a:ext cx="3672503" cy="2718697"/>
              <a:chOff x="5586770" y="3085222"/>
              <a:chExt cx="3672503" cy="2718697"/>
            </a:xfrm>
          </p:grpSpPr>
          <p:sp>
            <p:nvSpPr>
              <p:cNvPr id="89" name="Google Shape;89;p20"/>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90" name="Google Shape;90;p20"/>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91" name="Google Shape;91;p20"/>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92" name="Google Shape;92;p20"/>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93" name="Google Shape;93;p20"/>
              <p:cNvSpPr/>
              <p:nvPr/>
            </p:nvSpPr>
            <p:spPr>
              <a:xfrm>
                <a:off x="5586952" y="4426792"/>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94" name="Google Shape;94;p20"/>
              <p:cNvSpPr/>
              <p:nvPr/>
            </p:nvSpPr>
            <p:spPr>
              <a:xfrm>
                <a:off x="5601942" y="523915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95" name="Google Shape;95;p20"/>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96" name="Google Shape;96;p20"/>
              <p:cNvGrpSpPr/>
              <p:nvPr/>
            </p:nvGrpSpPr>
            <p:grpSpPr>
              <a:xfrm>
                <a:off x="5586770" y="3119740"/>
                <a:ext cx="92622" cy="544681"/>
                <a:chOff x="5157186" y="2286347"/>
                <a:chExt cx="85500" cy="502798"/>
              </a:xfrm>
            </p:grpSpPr>
            <p:sp>
              <p:nvSpPr>
                <p:cNvPr id="97" name="Google Shape;97;p20"/>
                <p:cNvSpPr/>
                <p:nvPr/>
              </p:nvSpPr>
              <p:spPr>
                <a:xfrm>
                  <a:off x="5157186" y="2286347"/>
                  <a:ext cx="85500" cy="855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98" name="Google Shape;98;p20"/>
                <p:cNvSpPr/>
                <p:nvPr/>
              </p:nvSpPr>
              <p:spPr>
                <a:xfrm>
                  <a:off x="5157186" y="2703645"/>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99" name="Google Shape;99;p20"/>
              <p:cNvSpPr/>
              <p:nvPr/>
            </p:nvSpPr>
            <p:spPr>
              <a:xfrm>
                <a:off x="5586952" y="399450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00" name="Google Shape;100;p20"/>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01" name="Google Shape;101;p20"/>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02" name="Google Shape;102;p20"/>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03" name="Google Shape;103;p20"/>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104" name="Google Shape;104;p20"/>
              <p:cNvSpPr/>
              <p:nvPr/>
            </p:nvSpPr>
            <p:spPr>
              <a:xfrm>
                <a:off x="5606860" y="5657027"/>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05" name="Google Shape;105;p20"/>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106" name="Google Shape;106;p20"/>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107" name="Google Shape;107;p20"/>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108" name="Google Shape;108;p20"/>
            <p:cNvSpPr/>
            <p:nvPr/>
          </p:nvSpPr>
          <p:spPr>
            <a:xfrm>
              <a:off x="5586952" y="4834894"/>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09" name="Google Shape;109;p20"/>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584202" y="575841"/>
            <a:ext cx="7953374" cy="3832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INTRODUCTION</a:t>
            </a:r>
            <a:endParaRPr>
              <a:solidFill>
                <a:schemeClr val="accent2"/>
              </a:solidFill>
            </a:endParaRPr>
          </a:p>
        </p:txBody>
      </p:sp>
      <p:sp>
        <p:nvSpPr>
          <p:cNvPr id="115" name="Google Shape;115;p21"/>
          <p:cNvSpPr txBox="1"/>
          <p:nvPr/>
        </p:nvSpPr>
        <p:spPr>
          <a:xfrm>
            <a:off x="596900" y="1231961"/>
            <a:ext cx="7953300" cy="3052800"/>
          </a:xfrm>
          <a:prstGeom prst="rect">
            <a:avLst/>
          </a:prstGeom>
          <a:noFill/>
          <a:ln>
            <a:noFill/>
          </a:ln>
        </p:spPr>
        <p:txBody>
          <a:bodyPr anchorCtr="0" anchor="t" bIns="0" lIns="0" spcFirstLastPara="1" rIns="0" wrap="square" tIns="0">
            <a:spAutoFit/>
          </a:bodyPr>
          <a:lstStyle/>
          <a:p>
            <a:pPr indent="-247650" lvl="0" marL="2540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The Micronaut Framework is a modern, JVM-based Java framework designed for building modular, easily testable JVM applications with support for Java, Kotlin, and Groovy.</a:t>
            </a:r>
            <a:endParaRPr sz="1900">
              <a:solidFill>
                <a:schemeClr val="accent4"/>
              </a:solidFill>
              <a:latin typeface="Lato"/>
              <a:ea typeface="Lato"/>
              <a:cs typeface="Lato"/>
              <a:sym typeface="Lato"/>
            </a:endParaRPr>
          </a:p>
          <a:p>
            <a:pPr indent="0" lvl="0" marL="457200" marR="0" rtl="0" algn="just">
              <a:spcBef>
                <a:spcPts val="0"/>
              </a:spcBef>
              <a:spcAft>
                <a:spcPts val="0"/>
              </a:spcAft>
              <a:buNone/>
            </a:pPr>
            <a:r>
              <a:t/>
            </a:r>
            <a:endParaRPr sz="1900">
              <a:solidFill>
                <a:schemeClr val="accent4"/>
              </a:solidFill>
              <a:latin typeface="Lato"/>
              <a:ea typeface="Lato"/>
              <a:cs typeface="Lato"/>
              <a:sym typeface="Lato"/>
            </a:endParaRPr>
          </a:p>
          <a:p>
            <a:pPr indent="-247650" lvl="0" marL="2540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The Micronaut framework provides all the tools necessary to build JVM applications including:</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Dependency Injection and Inversion of Control (IoC)</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Aspect Oriented Programming (AOP)</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Sensible Defaults and Auto-Configuration</a:t>
            </a:r>
            <a:endParaRPr sz="1900">
              <a:solidFill>
                <a:schemeClr val="accent4"/>
              </a:solidFill>
              <a:latin typeface="Lato"/>
              <a:ea typeface="Lato"/>
              <a:cs typeface="Lato"/>
              <a:sym typeface="Lato"/>
            </a:endParaRPr>
          </a:p>
          <a:p>
            <a:pPr indent="-247650" lvl="0" marL="254000" marR="0" rtl="0" algn="just">
              <a:spcBef>
                <a:spcPts val="100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Current version of Micronaut framework is 4.X.X, released in July 2023.</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121" name="Google Shape;121;p22"/>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122" name="Google Shape;122;p22"/>
          <p:cNvGrpSpPr/>
          <p:nvPr/>
        </p:nvGrpSpPr>
        <p:grpSpPr>
          <a:xfrm>
            <a:off x="4962617" y="2021202"/>
            <a:ext cx="3584363" cy="2327477"/>
            <a:chOff x="5586770" y="3085222"/>
            <a:chExt cx="3672503" cy="2718697"/>
          </a:xfrm>
        </p:grpSpPr>
        <p:grpSp>
          <p:nvGrpSpPr>
            <p:cNvPr id="123" name="Google Shape;123;p22"/>
            <p:cNvGrpSpPr/>
            <p:nvPr/>
          </p:nvGrpSpPr>
          <p:grpSpPr>
            <a:xfrm>
              <a:off x="5586770" y="3085222"/>
              <a:ext cx="3672503" cy="2718697"/>
              <a:chOff x="5586770" y="3085222"/>
              <a:chExt cx="3672503" cy="2718697"/>
            </a:xfrm>
          </p:grpSpPr>
          <p:sp>
            <p:nvSpPr>
              <p:cNvPr id="124" name="Google Shape;124;p22"/>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125" name="Google Shape;125;p22"/>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126" name="Google Shape;126;p22"/>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127" name="Google Shape;127;p22"/>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128" name="Google Shape;128;p22"/>
              <p:cNvSpPr/>
              <p:nvPr/>
            </p:nvSpPr>
            <p:spPr>
              <a:xfrm>
                <a:off x="5586952" y="4426792"/>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129" name="Google Shape;129;p22"/>
              <p:cNvSpPr/>
              <p:nvPr/>
            </p:nvSpPr>
            <p:spPr>
              <a:xfrm>
                <a:off x="5601942" y="523915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130" name="Google Shape;130;p22"/>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131" name="Google Shape;131;p22"/>
              <p:cNvGrpSpPr/>
              <p:nvPr/>
            </p:nvGrpSpPr>
            <p:grpSpPr>
              <a:xfrm>
                <a:off x="5586770" y="3119740"/>
                <a:ext cx="92622" cy="544681"/>
                <a:chOff x="5157186" y="2286347"/>
                <a:chExt cx="85500" cy="502798"/>
              </a:xfrm>
            </p:grpSpPr>
            <p:sp>
              <p:nvSpPr>
                <p:cNvPr id="132" name="Google Shape;132;p22"/>
                <p:cNvSpPr/>
                <p:nvPr/>
              </p:nvSpPr>
              <p:spPr>
                <a:xfrm>
                  <a:off x="5157186" y="2286347"/>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133" name="Google Shape;133;p22"/>
                <p:cNvSpPr/>
                <p:nvPr/>
              </p:nvSpPr>
              <p:spPr>
                <a:xfrm>
                  <a:off x="5157186" y="2703645"/>
                  <a:ext cx="85500" cy="855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134" name="Google Shape;134;p22"/>
              <p:cNvSpPr/>
              <p:nvPr/>
            </p:nvSpPr>
            <p:spPr>
              <a:xfrm>
                <a:off x="5586952" y="399450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35" name="Google Shape;135;p22"/>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36" name="Google Shape;136;p22"/>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37" name="Google Shape;137;p22"/>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38" name="Google Shape;138;p22"/>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139" name="Google Shape;139;p22"/>
              <p:cNvSpPr/>
              <p:nvPr/>
            </p:nvSpPr>
            <p:spPr>
              <a:xfrm>
                <a:off x="5606860" y="5657027"/>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40" name="Google Shape;140;p22"/>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141" name="Google Shape;141;p22"/>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142" name="Google Shape;142;p22"/>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143" name="Google Shape;143;p22"/>
            <p:cNvSpPr/>
            <p:nvPr/>
          </p:nvSpPr>
          <p:spPr>
            <a:xfrm>
              <a:off x="5586952" y="4834894"/>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44" name="Google Shape;144;p22"/>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MICRONAUT CONTAINERS: </a:t>
            </a:r>
            <a:r>
              <a:rPr lang="en"/>
              <a:t>How it Works</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accent1"/>
              </a:buClr>
              <a:buSzPts val="2000"/>
              <a:buNone/>
            </a:pPr>
            <a:r>
              <a:t/>
            </a:r>
            <a:endParaRPr/>
          </a:p>
        </p:txBody>
      </p:sp>
      <p:sp>
        <p:nvSpPr>
          <p:cNvPr id="150" name="Google Shape;150;p23"/>
          <p:cNvSpPr txBox="1"/>
          <p:nvPr/>
        </p:nvSpPr>
        <p:spPr>
          <a:xfrm>
            <a:off x="596900" y="1231961"/>
            <a:ext cx="7953300" cy="3530100"/>
          </a:xfrm>
          <a:prstGeom prst="rect">
            <a:avLst/>
          </a:prstGeom>
          <a:noFill/>
          <a:ln>
            <a:noFill/>
          </a:ln>
        </p:spPr>
        <p:txBody>
          <a:bodyPr anchorCtr="0" anchor="t" bIns="0" lIns="0" spcFirstLastPara="1" rIns="0" wrap="square" tIns="0">
            <a:spAutoFit/>
          </a:bodyPr>
          <a:lstStyle/>
          <a:p>
            <a:pPr indent="-247650" lvl="0" marL="2540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Similar to the Spring Framework, Micronaut also provides a container for managing beans and handling dependency injection.</a:t>
            </a:r>
            <a:endParaRPr sz="1900">
              <a:solidFill>
                <a:schemeClr val="accent4"/>
              </a:solidFill>
              <a:latin typeface="Lato"/>
              <a:ea typeface="Lato"/>
              <a:cs typeface="Lato"/>
              <a:sym typeface="Lato"/>
            </a:endParaRPr>
          </a:p>
          <a:p>
            <a:pPr indent="-247650" lvl="0" marL="2540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The Micronaut container is designed to minimize startup time, memory usage, and runtime overhead, making it particularly suitable for cloud-native and resource-constrained environments.</a:t>
            </a:r>
            <a:endParaRPr sz="1900">
              <a:solidFill>
                <a:schemeClr val="accent4"/>
              </a:solidFill>
              <a:latin typeface="Lato"/>
              <a:ea typeface="Lato"/>
              <a:cs typeface="Lato"/>
              <a:sym typeface="Lato"/>
            </a:endParaRPr>
          </a:p>
          <a:p>
            <a:pPr indent="-247650" lvl="0" marL="2540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Features:</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Micronaut AOT, Reflection Free</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Fast Startup Time &amp; Low Memory Consumption</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Lifecycle Management</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AOP (Aspect-Oriented Programming) Support</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Cloud-Native Features</a:t>
            </a:r>
            <a:endParaRPr sz="1900">
              <a:solidFill>
                <a:schemeClr val="accent4"/>
              </a:solidFill>
              <a:latin typeface="Lato"/>
              <a:ea typeface="Lato"/>
              <a:cs typeface="Lato"/>
              <a:sym typeface="Lato"/>
            </a:endParaRPr>
          </a:p>
          <a:p>
            <a:pPr indent="0" lvl="0" marL="0" marR="0" rtl="0" algn="just">
              <a:spcBef>
                <a:spcPts val="100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594360" y="612959"/>
            <a:ext cx="7955400" cy="923700"/>
          </a:xfrm>
          <a:prstGeom prst="rect">
            <a:avLst/>
          </a:prstGeom>
          <a:noFill/>
          <a:ln>
            <a:noFill/>
          </a:ln>
        </p:spPr>
        <p:txBody>
          <a:bodyPr anchorCtr="0" anchor="t" bIns="0" lIns="0" spcFirstLastPara="1" rIns="0" wrap="square" tIns="0">
            <a:spAutoFit/>
          </a:bodyPr>
          <a:lstStyle/>
          <a:p>
            <a:pPr indent="0" lvl="0" marL="0" marR="0" rtl="0" algn="l">
              <a:lnSpc>
                <a:spcPct val="100028"/>
              </a:lnSpc>
              <a:spcBef>
                <a:spcPts val="0"/>
              </a:spcBef>
              <a:spcAft>
                <a:spcPts val="0"/>
              </a:spcAft>
              <a:buNone/>
            </a:pPr>
            <a:r>
              <a:rPr b="0" i="0" lang="en" sz="3000" u="none" cap="none" strike="noStrike">
                <a:solidFill>
                  <a:schemeClr val="accent1"/>
                </a:solidFill>
                <a:latin typeface="Lato Black"/>
                <a:ea typeface="Lato Black"/>
                <a:cs typeface="Lato Black"/>
                <a:sym typeface="Lato Black"/>
              </a:rPr>
              <a:t>PRESENTATION</a:t>
            </a:r>
            <a:endParaRPr sz="1200"/>
          </a:p>
          <a:p>
            <a:pPr indent="0" lvl="0" marL="0" marR="0" rtl="0" algn="l">
              <a:lnSpc>
                <a:spcPct val="100028"/>
              </a:lnSpc>
              <a:spcBef>
                <a:spcPts val="0"/>
              </a:spcBef>
              <a:spcAft>
                <a:spcPts val="0"/>
              </a:spcAft>
              <a:buNone/>
            </a:pPr>
            <a:r>
              <a:rPr b="0" i="0" lang="en" sz="3000" u="none" cap="none" strike="noStrike">
                <a:solidFill>
                  <a:schemeClr val="accent2"/>
                </a:solidFill>
                <a:latin typeface="Lato Black"/>
                <a:ea typeface="Lato Black"/>
                <a:cs typeface="Lato Black"/>
                <a:sym typeface="Lato Black"/>
              </a:rPr>
              <a:t>AGENDA</a:t>
            </a:r>
            <a:endParaRPr sz="1200"/>
          </a:p>
        </p:txBody>
      </p:sp>
      <p:cxnSp>
        <p:nvCxnSpPr>
          <p:cNvPr id="156" name="Google Shape;156;p24"/>
          <p:cNvCxnSpPr/>
          <p:nvPr/>
        </p:nvCxnSpPr>
        <p:spPr>
          <a:xfrm>
            <a:off x="593725" y="492067"/>
            <a:ext cx="914400" cy="0"/>
          </a:xfrm>
          <a:prstGeom prst="straightConnector1">
            <a:avLst/>
          </a:prstGeom>
          <a:noFill/>
          <a:ln cap="flat" cmpd="sng" w="28575">
            <a:solidFill>
              <a:schemeClr val="accent2"/>
            </a:solidFill>
            <a:prstDash val="solid"/>
            <a:miter lim="800000"/>
            <a:headEnd len="sm" w="sm" type="none"/>
            <a:tailEnd len="sm" w="sm" type="none"/>
          </a:ln>
        </p:spPr>
      </p:cxnSp>
      <p:grpSp>
        <p:nvGrpSpPr>
          <p:cNvPr id="157" name="Google Shape;157;p24"/>
          <p:cNvGrpSpPr/>
          <p:nvPr/>
        </p:nvGrpSpPr>
        <p:grpSpPr>
          <a:xfrm>
            <a:off x="4962617" y="2021202"/>
            <a:ext cx="3584363" cy="2327477"/>
            <a:chOff x="5586770" y="3085222"/>
            <a:chExt cx="3672503" cy="2718697"/>
          </a:xfrm>
        </p:grpSpPr>
        <p:grpSp>
          <p:nvGrpSpPr>
            <p:cNvPr id="158" name="Google Shape;158;p24"/>
            <p:cNvGrpSpPr/>
            <p:nvPr/>
          </p:nvGrpSpPr>
          <p:grpSpPr>
            <a:xfrm>
              <a:off x="5586770" y="3085222"/>
              <a:ext cx="3672503" cy="2718697"/>
              <a:chOff x="5586770" y="3085222"/>
              <a:chExt cx="3672503" cy="2718697"/>
            </a:xfrm>
          </p:grpSpPr>
          <p:sp>
            <p:nvSpPr>
              <p:cNvPr id="159" name="Google Shape;159;p24"/>
              <p:cNvSpPr txBox="1"/>
              <p:nvPr/>
            </p:nvSpPr>
            <p:spPr>
              <a:xfrm>
                <a:off x="5871373" y="3085222"/>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1000" u="none" cap="none" strike="noStrike">
                    <a:solidFill>
                      <a:schemeClr val="accent3"/>
                    </a:solidFill>
                    <a:latin typeface="Lato"/>
                    <a:ea typeface="Lato"/>
                    <a:cs typeface="Lato"/>
                    <a:sym typeface="Lato"/>
                  </a:rPr>
                  <a:t>Introduction</a:t>
                </a:r>
                <a:endParaRPr sz="1200"/>
              </a:p>
            </p:txBody>
          </p:sp>
          <p:sp>
            <p:nvSpPr>
              <p:cNvPr id="160" name="Google Shape;160;p24"/>
              <p:cNvSpPr txBox="1"/>
              <p:nvPr/>
            </p:nvSpPr>
            <p:spPr>
              <a:xfrm>
                <a:off x="5871373" y="353729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Containers: How it Works</a:t>
                </a:r>
                <a:endParaRPr sz="1200"/>
              </a:p>
            </p:txBody>
          </p:sp>
          <p:sp>
            <p:nvSpPr>
              <p:cNvPr id="161" name="Google Shape;161;p24"/>
              <p:cNvSpPr txBox="1"/>
              <p:nvPr/>
            </p:nvSpPr>
            <p:spPr>
              <a:xfrm>
                <a:off x="5871373" y="4392201"/>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Scopes</a:t>
                </a:r>
                <a:endParaRPr sz="1200"/>
              </a:p>
            </p:txBody>
          </p:sp>
          <p:sp>
            <p:nvSpPr>
              <p:cNvPr id="162" name="Google Shape;162;p24"/>
              <p:cNvSpPr txBox="1"/>
              <p:nvPr/>
            </p:nvSpPr>
            <p:spPr>
              <a:xfrm>
                <a:off x="5871373" y="5189576"/>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Setup &amp; First Micronaut Application</a:t>
                </a:r>
                <a:endParaRPr sz="1200"/>
              </a:p>
            </p:txBody>
          </p:sp>
          <p:sp>
            <p:nvSpPr>
              <p:cNvPr id="163" name="Google Shape;163;p24"/>
              <p:cNvSpPr/>
              <p:nvPr/>
            </p:nvSpPr>
            <p:spPr>
              <a:xfrm>
                <a:off x="5586952" y="4426792"/>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164" name="Google Shape;164;p24"/>
              <p:cNvSpPr/>
              <p:nvPr/>
            </p:nvSpPr>
            <p:spPr>
              <a:xfrm>
                <a:off x="5601942" y="5239155"/>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165" name="Google Shape;165;p24"/>
              <p:cNvSpPr txBox="1"/>
              <p:nvPr/>
            </p:nvSpPr>
            <p:spPr>
              <a:xfrm>
                <a:off x="5871373" y="3959915"/>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Introspection</a:t>
                </a:r>
                <a:endParaRPr sz="1200"/>
              </a:p>
            </p:txBody>
          </p:sp>
          <p:grpSp>
            <p:nvGrpSpPr>
              <p:cNvPr id="166" name="Google Shape;166;p24"/>
              <p:cNvGrpSpPr/>
              <p:nvPr/>
            </p:nvGrpSpPr>
            <p:grpSpPr>
              <a:xfrm>
                <a:off x="5586770" y="3119740"/>
                <a:ext cx="92622" cy="544681"/>
                <a:chOff x="5157186" y="2286347"/>
                <a:chExt cx="85500" cy="502798"/>
              </a:xfrm>
            </p:grpSpPr>
            <p:sp>
              <p:nvSpPr>
                <p:cNvPr id="167" name="Google Shape;167;p24"/>
                <p:cNvSpPr/>
                <p:nvPr/>
              </p:nvSpPr>
              <p:spPr>
                <a:xfrm>
                  <a:off x="5157186" y="2286347"/>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sp>
              <p:nvSpPr>
                <p:cNvPr id="168" name="Google Shape;168;p24"/>
                <p:cNvSpPr/>
                <p:nvPr/>
              </p:nvSpPr>
              <p:spPr>
                <a:xfrm>
                  <a:off x="5157186" y="2703645"/>
                  <a:ext cx="85500" cy="855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grpSp>
          <p:sp>
            <p:nvSpPr>
              <p:cNvPr id="169" name="Google Shape;169;p24"/>
              <p:cNvSpPr/>
              <p:nvPr/>
            </p:nvSpPr>
            <p:spPr>
              <a:xfrm>
                <a:off x="5586952" y="3994505"/>
                <a:ext cx="92400" cy="92400"/>
              </a:xfrm>
              <a:prstGeom prst="ellipse">
                <a:avLst/>
              </a:prstGeom>
              <a:solidFill>
                <a:srgbClr val="6AA84F"/>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70" name="Google Shape;170;p24"/>
              <p:cNvCxnSpPr/>
              <p:nvPr/>
            </p:nvCxnSpPr>
            <p:spPr>
              <a:xfrm>
                <a:off x="5633198" y="3268271"/>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71" name="Google Shape;171;p24"/>
              <p:cNvCxnSpPr/>
              <p:nvPr/>
            </p:nvCxnSpPr>
            <p:spPr>
              <a:xfrm>
                <a:off x="5633198" y="370561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72" name="Google Shape;172;p24"/>
              <p:cNvCxnSpPr/>
              <p:nvPr/>
            </p:nvCxnSpPr>
            <p:spPr>
              <a:xfrm>
                <a:off x="5633198" y="4128236"/>
                <a:ext cx="0" cy="247800"/>
              </a:xfrm>
              <a:prstGeom prst="straightConnector1">
                <a:avLst/>
              </a:prstGeom>
              <a:noFill/>
              <a:ln cap="flat" cmpd="sng" w="9525">
                <a:solidFill>
                  <a:schemeClr val="accent1"/>
                </a:solidFill>
                <a:prstDash val="solid"/>
                <a:miter lim="800000"/>
                <a:headEnd len="sm" w="sm" type="none"/>
                <a:tailEnd len="sm" w="sm" type="none"/>
              </a:ln>
            </p:spPr>
          </p:cxnSp>
          <p:cxnSp>
            <p:nvCxnSpPr>
              <p:cNvPr id="173" name="Google Shape;173;p24"/>
              <p:cNvCxnSpPr/>
              <p:nvPr/>
            </p:nvCxnSpPr>
            <p:spPr>
              <a:xfrm>
                <a:off x="5633198" y="4560524"/>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174" name="Google Shape;174;p24"/>
              <p:cNvSpPr/>
              <p:nvPr/>
            </p:nvSpPr>
            <p:spPr>
              <a:xfrm>
                <a:off x="5606860" y="5657027"/>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75" name="Google Shape;175;p24"/>
              <p:cNvCxnSpPr/>
              <p:nvPr/>
            </p:nvCxnSpPr>
            <p:spPr>
              <a:xfrm>
                <a:off x="5638360" y="5368137"/>
                <a:ext cx="0" cy="247800"/>
              </a:xfrm>
              <a:prstGeom prst="straightConnector1">
                <a:avLst/>
              </a:prstGeom>
              <a:noFill/>
              <a:ln cap="flat" cmpd="sng" w="9525">
                <a:solidFill>
                  <a:schemeClr val="accent1"/>
                </a:solidFill>
                <a:prstDash val="solid"/>
                <a:miter lim="800000"/>
                <a:headEnd len="sm" w="sm" type="none"/>
                <a:tailEnd len="sm" w="sm" type="none"/>
              </a:ln>
            </p:spPr>
          </p:cxnSp>
          <p:sp>
            <p:nvSpPr>
              <p:cNvPr id="176" name="Google Shape;176;p24"/>
              <p:cNvSpPr txBox="1"/>
              <p:nvPr/>
            </p:nvSpPr>
            <p:spPr>
              <a:xfrm>
                <a:off x="5871372" y="5624219"/>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Micronaut Launch</a:t>
                </a:r>
                <a:endParaRPr sz="1200"/>
              </a:p>
            </p:txBody>
          </p:sp>
        </p:grpSp>
        <p:sp>
          <p:nvSpPr>
            <p:cNvPr id="177" name="Google Shape;177;p24"/>
            <p:cNvSpPr txBox="1"/>
            <p:nvPr/>
          </p:nvSpPr>
          <p:spPr>
            <a:xfrm>
              <a:off x="5871373" y="4800303"/>
              <a:ext cx="3387900" cy="179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000">
                  <a:solidFill>
                    <a:schemeClr val="accent3"/>
                  </a:solidFill>
                  <a:latin typeface="Lato"/>
                  <a:ea typeface="Lato"/>
                  <a:cs typeface="Lato"/>
                  <a:sym typeface="Lato"/>
                </a:rPr>
                <a:t>Spring Vs Micronaut Annotations</a:t>
              </a:r>
              <a:endParaRPr sz="1200"/>
            </a:p>
          </p:txBody>
        </p:sp>
        <p:sp>
          <p:nvSpPr>
            <p:cNvPr id="178" name="Google Shape;178;p24"/>
            <p:cNvSpPr/>
            <p:nvPr/>
          </p:nvSpPr>
          <p:spPr>
            <a:xfrm>
              <a:off x="5586952" y="4834894"/>
              <a:ext cx="92400" cy="92400"/>
            </a:xfrm>
            <a:prstGeom prst="ellipse">
              <a:avLst/>
            </a:prstGeom>
            <a:solidFill>
              <a:schemeClr val="accent2"/>
            </a:solidFill>
            <a:ln>
              <a:noFill/>
            </a:ln>
          </p:spPr>
          <p:txBody>
            <a:bodyPr anchorCtr="0" anchor="ctr" bIns="39550" lIns="79125" spcFirstLastPara="1" rIns="79125" wrap="square" tIns="39550">
              <a:noAutofit/>
            </a:bodyPr>
            <a:lstStyle/>
            <a:p>
              <a:pPr indent="0" lvl="0" marL="0" marR="0" rtl="0" algn="ctr">
                <a:spcBef>
                  <a:spcPts val="0"/>
                </a:spcBef>
                <a:spcAft>
                  <a:spcPts val="0"/>
                </a:spcAft>
                <a:buNone/>
              </a:pPr>
              <a:r>
                <a:t/>
              </a:r>
              <a:endParaRPr sz="1000">
                <a:solidFill>
                  <a:schemeClr val="accent3"/>
                </a:solidFill>
                <a:latin typeface="Calibri"/>
                <a:ea typeface="Calibri"/>
                <a:cs typeface="Calibri"/>
                <a:sym typeface="Calibri"/>
              </a:endParaRPr>
            </a:p>
          </p:txBody>
        </p:sp>
        <p:cxnSp>
          <p:nvCxnSpPr>
            <p:cNvPr id="179" name="Google Shape;179;p24"/>
            <p:cNvCxnSpPr/>
            <p:nvPr/>
          </p:nvCxnSpPr>
          <p:spPr>
            <a:xfrm>
              <a:off x="5623370" y="4963876"/>
              <a:ext cx="0" cy="2478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MICRONAUT </a:t>
            </a:r>
            <a:r>
              <a:rPr lang="en"/>
              <a:t>INTROSPECTION</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accent1"/>
              </a:buClr>
              <a:buSzPts val="2000"/>
              <a:buNone/>
            </a:pPr>
            <a:r>
              <a:t/>
            </a:r>
            <a:endParaRPr/>
          </a:p>
        </p:txBody>
      </p:sp>
      <p:sp>
        <p:nvSpPr>
          <p:cNvPr id="185" name="Google Shape;185;p25"/>
          <p:cNvSpPr txBox="1"/>
          <p:nvPr/>
        </p:nvSpPr>
        <p:spPr>
          <a:xfrm>
            <a:off x="595350" y="1051211"/>
            <a:ext cx="7953300" cy="3822300"/>
          </a:xfrm>
          <a:prstGeom prst="rect">
            <a:avLst/>
          </a:prstGeom>
          <a:noFill/>
          <a:ln>
            <a:noFill/>
          </a:ln>
        </p:spPr>
        <p:txBody>
          <a:bodyPr anchorCtr="0" anchor="t" bIns="0" lIns="0" spcFirstLastPara="1" rIns="0" wrap="square" tIns="0">
            <a:spAutoFit/>
          </a:bodyPr>
          <a:lstStyle/>
          <a:p>
            <a:pPr indent="-247650" lvl="0" marL="254000" marR="0" rtl="0" algn="just">
              <a:spcBef>
                <a:spcPts val="0"/>
              </a:spcBef>
              <a:spcAft>
                <a:spcPts val="0"/>
              </a:spcAft>
              <a:buClr>
                <a:schemeClr val="accent4"/>
              </a:buClr>
              <a:buSzPts val="1900"/>
              <a:buFont typeface="Noto Sans Symbols"/>
              <a:buChar char="⮚"/>
            </a:pPr>
            <a:r>
              <a:rPr lang="en" sz="1900">
                <a:solidFill>
                  <a:schemeClr val="accent4"/>
                </a:solidFill>
                <a:latin typeface="Lato"/>
                <a:ea typeface="Lato"/>
                <a:cs typeface="Lato"/>
                <a:sym typeface="Lato"/>
              </a:rPr>
              <a:t>Process by which the Micronaut framework analyzes and understands the structure of your application's classes and their dependencies.</a:t>
            </a:r>
            <a:endParaRPr sz="1900">
              <a:solidFill>
                <a:schemeClr val="accent4"/>
              </a:solidFill>
              <a:latin typeface="Lato"/>
              <a:ea typeface="Lato"/>
              <a:cs typeface="Lato"/>
              <a:sym typeface="Lato"/>
            </a:endParaRPr>
          </a:p>
          <a:p>
            <a:pPr indent="-247650" lvl="0" marL="2540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Working:</a:t>
            </a:r>
            <a:endParaRPr sz="1900">
              <a:solidFill>
                <a:schemeClr val="accent4"/>
              </a:solidFill>
              <a:latin typeface="Lato"/>
              <a:ea typeface="Lato"/>
              <a:cs typeface="Lato"/>
              <a:sym typeface="Lato"/>
            </a:endParaRPr>
          </a:p>
          <a:p>
            <a:pPr indent="0" lvl="0" marL="914400" marR="0" rtl="0" algn="just">
              <a:spcBef>
                <a:spcPts val="0"/>
              </a:spcBef>
              <a:spcAft>
                <a:spcPts val="0"/>
              </a:spcAft>
              <a:buNone/>
            </a:pPr>
            <a:r>
              <a:t/>
            </a:r>
            <a:endParaRPr sz="1900">
              <a:solidFill>
                <a:schemeClr val="accent4"/>
              </a:solidFill>
              <a:latin typeface="Lato"/>
              <a:ea typeface="Lato"/>
              <a:cs typeface="Lato"/>
              <a:sym typeface="Lato"/>
            </a:endParaRPr>
          </a:p>
          <a:p>
            <a:pPr indent="-349250" lvl="1" marL="91440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Identifying Key Elements of Application</a:t>
            </a:r>
            <a:endParaRPr sz="1900">
              <a:solidFill>
                <a:schemeClr val="accent4"/>
              </a:solidFill>
              <a:latin typeface="Lato"/>
              <a:ea typeface="Lato"/>
              <a:cs typeface="Lato"/>
              <a:sym typeface="Lato"/>
            </a:endParaRPr>
          </a:p>
          <a:p>
            <a:pPr indent="-349250" lvl="2" marL="13716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Annotations like @Singleton, @Controller, @Repository, @ConfigurationProperties</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Dependency Graph Generation</a:t>
            </a:r>
            <a:endParaRPr sz="1900">
              <a:solidFill>
                <a:schemeClr val="accent4"/>
              </a:solidFill>
              <a:latin typeface="Lato"/>
              <a:ea typeface="Lato"/>
              <a:cs typeface="Lato"/>
              <a:sym typeface="Lato"/>
            </a:endParaRPr>
          </a:p>
          <a:p>
            <a:pPr indent="-349250" lvl="2" marL="13716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Micronaut generates additional classes alongside your own code, creating bean definitions, interceptors, and other artifacts that will enable the DI/AOP behavior when the application is run</a:t>
            </a:r>
            <a:endParaRPr sz="1900">
              <a:solidFill>
                <a:schemeClr val="accent4"/>
              </a:solidFill>
              <a:latin typeface="Lato"/>
              <a:ea typeface="Lato"/>
              <a:cs typeface="Lato"/>
              <a:sym typeface="Lato"/>
            </a:endParaRPr>
          </a:p>
          <a:p>
            <a:pPr indent="0" lvl="0" marL="0" marR="0" rtl="0" algn="just">
              <a:spcBef>
                <a:spcPts val="1000"/>
              </a:spcBef>
              <a:spcAft>
                <a:spcPts val="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MICRONAUT INTROSPECTION - CONTD..</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accent1"/>
              </a:buClr>
              <a:buSzPts val="2000"/>
              <a:buNone/>
            </a:pPr>
            <a:r>
              <a:t/>
            </a:r>
            <a:endParaRPr/>
          </a:p>
        </p:txBody>
      </p:sp>
      <p:sp>
        <p:nvSpPr>
          <p:cNvPr id="191" name="Google Shape;191;p26"/>
          <p:cNvSpPr txBox="1"/>
          <p:nvPr/>
        </p:nvSpPr>
        <p:spPr>
          <a:xfrm>
            <a:off x="595350" y="1051211"/>
            <a:ext cx="7953300" cy="3822300"/>
          </a:xfrm>
          <a:prstGeom prst="rect">
            <a:avLst/>
          </a:prstGeom>
          <a:noFill/>
          <a:ln>
            <a:noFill/>
          </a:ln>
        </p:spPr>
        <p:txBody>
          <a:bodyPr anchorCtr="0" anchor="t" bIns="0" lIns="0" spcFirstLastPara="1" rIns="0" wrap="square" tIns="0">
            <a:spAutoFit/>
          </a:bodyPr>
          <a:lstStyle/>
          <a:p>
            <a:pPr indent="-247650" lvl="0" marL="2540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Working:</a:t>
            </a:r>
            <a:endParaRPr sz="1900">
              <a:solidFill>
                <a:schemeClr val="accent4"/>
              </a:solidFill>
              <a:latin typeface="Lato"/>
              <a:ea typeface="Lato"/>
              <a:cs typeface="Lato"/>
              <a:sym typeface="Lato"/>
            </a:endParaRPr>
          </a:p>
          <a:p>
            <a:pPr indent="0" lvl="0" marL="914400" marR="0" rtl="0" algn="just">
              <a:spcBef>
                <a:spcPts val="0"/>
              </a:spcBef>
              <a:spcAft>
                <a:spcPts val="0"/>
              </a:spcAft>
              <a:buNone/>
            </a:pPr>
            <a:r>
              <a:t/>
            </a:r>
            <a:endParaRPr sz="1900">
              <a:solidFill>
                <a:schemeClr val="accent4"/>
              </a:solidFill>
              <a:latin typeface="Lato"/>
              <a:ea typeface="Lato"/>
              <a:cs typeface="Lato"/>
              <a:sym typeface="Lato"/>
            </a:endParaRPr>
          </a:p>
          <a:p>
            <a:pPr indent="-349250" lvl="1" marL="91440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AOT Compilation</a:t>
            </a:r>
            <a:endParaRPr sz="1900">
              <a:solidFill>
                <a:schemeClr val="accent4"/>
              </a:solidFill>
              <a:latin typeface="Lato"/>
              <a:ea typeface="Lato"/>
              <a:cs typeface="Lato"/>
              <a:sym typeface="Lato"/>
            </a:endParaRPr>
          </a:p>
          <a:p>
            <a:pPr indent="-349250" lvl="2" marL="13716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During introspection, Micronaut analyzes the dependency graph and generates optimized bytecode for your beans. </a:t>
            </a:r>
            <a:endParaRPr sz="1900">
              <a:solidFill>
                <a:schemeClr val="accent4"/>
              </a:solidFill>
              <a:latin typeface="Lato"/>
              <a:ea typeface="Lato"/>
              <a:cs typeface="Lato"/>
              <a:sym typeface="Lato"/>
            </a:endParaRPr>
          </a:p>
          <a:p>
            <a:pPr indent="-349250" lvl="2" marL="13716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This compilation process happens at build time, not runtime, which leads to faster startup times and reduced memory overhead.</a:t>
            </a:r>
            <a:endParaRPr sz="1900">
              <a:solidFill>
                <a:schemeClr val="accent4"/>
              </a:solidFill>
              <a:latin typeface="Lato"/>
              <a:ea typeface="Lato"/>
              <a:cs typeface="Lato"/>
              <a:sym typeface="Lato"/>
            </a:endParaRPr>
          </a:p>
          <a:p>
            <a:pPr indent="-349250" lvl="1" marL="9144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Efficient Dependency Injection</a:t>
            </a:r>
            <a:endParaRPr sz="1900">
              <a:solidFill>
                <a:schemeClr val="accent4"/>
              </a:solidFill>
              <a:latin typeface="Lato"/>
              <a:ea typeface="Lato"/>
              <a:cs typeface="Lato"/>
              <a:sym typeface="Lato"/>
            </a:endParaRPr>
          </a:p>
          <a:p>
            <a:pPr indent="-349250" lvl="2" marL="13716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When a bean is instantiated, Micronaut uses the graph to determine the required dependencies and injects them directly, without the need for extensive runtime analysis</a:t>
            </a:r>
            <a:endParaRPr sz="1900">
              <a:solidFill>
                <a:schemeClr val="accent4"/>
              </a:solidFill>
              <a:latin typeface="Lato"/>
              <a:ea typeface="Lato"/>
              <a:cs typeface="Lato"/>
              <a:sym typeface="Lato"/>
            </a:endParaRPr>
          </a:p>
          <a:p>
            <a:pPr indent="0" lvl="0" marL="0" marR="0" rtl="0" algn="just">
              <a:spcBef>
                <a:spcPts val="100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1" type="body"/>
          </p:nvPr>
        </p:nvSpPr>
        <p:spPr>
          <a:xfrm>
            <a:off x="584202" y="575841"/>
            <a:ext cx="7953300" cy="38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2000"/>
              <a:buNone/>
            </a:pPr>
            <a:r>
              <a:rPr lang="en"/>
              <a:t>MICRONAUT INTROSPECTION - CONTD..</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accent1"/>
              </a:buClr>
              <a:buSzPts val="2000"/>
              <a:buNone/>
            </a:pPr>
            <a:r>
              <a:t/>
            </a:r>
            <a:endParaRPr/>
          </a:p>
        </p:txBody>
      </p:sp>
      <p:sp>
        <p:nvSpPr>
          <p:cNvPr id="197" name="Google Shape;197;p27"/>
          <p:cNvSpPr txBox="1"/>
          <p:nvPr/>
        </p:nvSpPr>
        <p:spPr>
          <a:xfrm>
            <a:off x="595350" y="1051211"/>
            <a:ext cx="7953300" cy="2067600"/>
          </a:xfrm>
          <a:prstGeom prst="rect">
            <a:avLst/>
          </a:prstGeom>
          <a:noFill/>
          <a:ln>
            <a:noFill/>
          </a:ln>
        </p:spPr>
        <p:txBody>
          <a:bodyPr anchorCtr="0" anchor="t" bIns="0" lIns="0" spcFirstLastPara="1" rIns="0" wrap="square" tIns="0">
            <a:spAutoFit/>
          </a:bodyPr>
          <a:lstStyle/>
          <a:p>
            <a:pPr indent="-247650" lvl="0" marL="2540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Working:</a:t>
            </a:r>
            <a:endParaRPr sz="1900">
              <a:solidFill>
                <a:schemeClr val="accent4"/>
              </a:solidFill>
              <a:latin typeface="Lato"/>
              <a:ea typeface="Lato"/>
              <a:cs typeface="Lato"/>
              <a:sym typeface="Lato"/>
            </a:endParaRPr>
          </a:p>
          <a:p>
            <a:pPr indent="0" lvl="0" marL="914400" marR="0" rtl="0" algn="just">
              <a:spcBef>
                <a:spcPts val="0"/>
              </a:spcBef>
              <a:spcAft>
                <a:spcPts val="0"/>
              </a:spcAft>
              <a:buNone/>
            </a:pPr>
            <a:r>
              <a:t/>
            </a:r>
            <a:endParaRPr sz="1900">
              <a:solidFill>
                <a:schemeClr val="accent4"/>
              </a:solidFill>
              <a:latin typeface="Lato"/>
              <a:ea typeface="Lato"/>
              <a:cs typeface="Lato"/>
              <a:sym typeface="Lato"/>
            </a:endParaRPr>
          </a:p>
          <a:p>
            <a:pPr indent="-349250" lvl="1" marL="91440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Customization and Extension</a:t>
            </a:r>
            <a:endParaRPr sz="1900">
              <a:solidFill>
                <a:schemeClr val="accent4"/>
              </a:solidFill>
              <a:latin typeface="Lato"/>
              <a:ea typeface="Lato"/>
              <a:cs typeface="Lato"/>
              <a:sym typeface="Lato"/>
            </a:endParaRPr>
          </a:p>
          <a:p>
            <a:pPr indent="-349250" lvl="2" marL="1371600" marR="0" rtl="0" algn="just">
              <a:spcBef>
                <a:spcPts val="0"/>
              </a:spcBef>
              <a:spcAft>
                <a:spcPts val="0"/>
              </a:spcAft>
              <a:buClr>
                <a:schemeClr val="accent4"/>
              </a:buClr>
              <a:buSzPts val="1900"/>
              <a:buFont typeface="Lato"/>
              <a:buChar char="■"/>
            </a:pPr>
            <a:r>
              <a:rPr lang="en" sz="1900">
                <a:solidFill>
                  <a:schemeClr val="accent4"/>
                </a:solidFill>
                <a:latin typeface="Lato"/>
                <a:ea typeface="Lato"/>
                <a:cs typeface="Lato"/>
                <a:sym typeface="Lato"/>
              </a:rPr>
              <a:t>Micronaut's introspection process can be extended and customized using annotations and custom processors.</a:t>
            </a:r>
            <a:endParaRPr sz="1900">
              <a:solidFill>
                <a:schemeClr val="accent4"/>
              </a:solidFill>
              <a:latin typeface="Lato"/>
              <a:ea typeface="Lato"/>
              <a:cs typeface="Lato"/>
              <a:sym typeface="Lato"/>
            </a:endParaRPr>
          </a:p>
          <a:p>
            <a:pPr indent="0" lvl="0" marL="0" marR="0" rtl="0" algn="just">
              <a:spcBef>
                <a:spcPts val="0"/>
              </a:spcBef>
              <a:spcAft>
                <a:spcPts val="0"/>
              </a:spcAft>
              <a:buNone/>
            </a:pPr>
            <a:r>
              <a:t/>
            </a:r>
            <a:endParaRPr sz="1900">
              <a:solidFill>
                <a:schemeClr val="accent4"/>
              </a:solidFill>
              <a:latin typeface="Lato"/>
              <a:ea typeface="Lato"/>
              <a:cs typeface="Lato"/>
              <a:sym typeface="Lato"/>
            </a:endParaRPr>
          </a:p>
          <a:p>
            <a:pPr indent="0" lvl="0" marL="0" marR="0" rtl="0" algn="just">
              <a:spcBef>
                <a:spcPts val="100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06-Light Orange">
      <a:dk1>
        <a:srgbClr val="000000"/>
      </a:dk1>
      <a:lt1>
        <a:srgbClr val="FFFFFF"/>
      </a:lt1>
      <a:dk2>
        <a:srgbClr val="000000"/>
      </a:dk2>
      <a:lt2>
        <a:srgbClr val="E7E6E6"/>
      </a:lt2>
      <a:accent1>
        <a:srgbClr val="4B5050"/>
      </a:accent1>
      <a:accent2>
        <a:srgbClr val="FF9B00"/>
      </a:accent2>
      <a:accent3>
        <a:srgbClr val="6E7378"/>
      </a:accent3>
      <a:accent4>
        <a:srgbClr val="91969B"/>
      </a:accent4>
      <a:accent5>
        <a:srgbClr val="AAAFB4"/>
      </a:accent5>
      <a:accent6>
        <a:srgbClr val="DCE1E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