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7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urdue0-my.sharepoint.com/personal/aankit_purdue_edu/Documents/dpe_ISCA/dpe_emulate/isca_results/puma_energy_letency_through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purdue0-my.sharepoint.com/personal/aankit_purdue_edu/Documents/dpe_ISCA/dpe_emulate/isca_results/puma_energy_letency_through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purdue0-my.sharepoint.com/personal/aankit_purdue_edu/Documents/dpe_ISCA/dpe_emulate/isca_results/puma_energy_letency_through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Inference Latency comparison (Log10 scale)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inference_latency!$A$11</c:f>
              <c:strCache>
                <c:ptCount val="1"/>
                <c:pt idx="0">
                  <c:v>PUMA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inference_latency!$B$10:$G$10</c:f>
              <c:strCache>
                <c:ptCount val="6"/>
                <c:pt idx="0">
                  <c:v>mlp_l4</c:v>
                </c:pt>
                <c:pt idx="1">
                  <c:v>mlp_l5</c:v>
                </c:pt>
                <c:pt idx="2">
                  <c:v>nmt_l3</c:v>
                </c:pt>
                <c:pt idx="3">
                  <c:v>nmt_l5</c:v>
                </c:pt>
                <c:pt idx="4">
                  <c:v>wlm_bigLSTM</c:v>
                </c:pt>
                <c:pt idx="5">
                  <c:v>wlm_anotherLSTM</c:v>
                </c:pt>
              </c:strCache>
            </c:strRef>
          </c:cat>
          <c:val>
            <c:numRef>
              <c:f>inference_latency!$B$11:$G$11</c:f>
              <c:numCache>
                <c:formatCode>0.00</c:formatCode>
                <c:ptCount val="6"/>
                <c:pt idx="0">
                  <c:v>0</c:v>
                </c:pt>
                <c:pt idx="1">
                  <c:v>0.36967884494981884</c:v>
                </c:pt>
                <c:pt idx="2">
                  <c:v>0.65110966133852655</c:v>
                </c:pt>
                <c:pt idx="3">
                  <c:v>0.82436182745311248</c:v>
                </c:pt>
                <c:pt idx="4">
                  <c:v>0.71605197020492539</c:v>
                </c:pt>
                <c:pt idx="5">
                  <c:v>0.41502197454094419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29-41C4-86BC-9689D60E8E10}"/>
            </c:ext>
          </c:extLst>
        </c:ser>
        <c:ser>
          <c:idx val="1"/>
          <c:order val="1"/>
          <c:tx>
            <c:strRef>
              <c:f>inference_latency!$A$12</c:f>
              <c:strCache>
                <c:ptCount val="1"/>
                <c:pt idx="0">
                  <c:v>Maxwell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inference_latency!$B$10:$G$10</c:f>
              <c:strCache>
                <c:ptCount val="6"/>
                <c:pt idx="0">
                  <c:v>mlp_l4</c:v>
                </c:pt>
                <c:pt idx="1">
                  <c:v>mlp_l5</c:v>
                </c:pt>
                <c:pt idx="2">
                  <c:v>nmt_l3</c:v>
                </c:pt>
                <c:pt idx="3">
                  <c:v>nmt_l5</c:v>
                </c:pt>
                <c:pt idx="4">
                  <c:v>wlm_bigLSTM</c:v>
                </c:pt>
                <c:pt idx="5">
                  <c:v>wlm_anotherLSTM</c:v>
                </c:pt>
              </c:strCache>
            </c:strRef>
          </c:cat>
          <c:val>
            <c:numRef>
              <c:f>inference_latency!$B$12:$G$12</c:f>
              <c:numCache>
                <c:formatCode>0.00</c:formatCode>
                <c:ptCount val="6"/>
                <c:pt idx="0">
                  <c:v>2.3277092622523461</c:v>
                </c:pt>
                <c:pt idx="1">
                  <c:v>2.3097358912404453</c:v>
                </c:pt>
                <c:pt idx="2">
                  <c:v>3.9208755404203259</c:v>
                </c:pt>
                <c:pt idx="3">
                  <c:v>4.1277944230874821</c:v>
                </c:pt>
                <c:pt idx="4">
                  <c:v>2.7681077099472686</c:v>
                </c:pt>
                <c:pt idx="5">
                  <c:v>2.377555634897444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29-41C4-86BC-9689D60E8E10}"/>
            </c:ext>
          </c:extLst>
        </c:ser>
        <c:ser>
          <c:idx val="2"/>
          <c:order val="2"/>
          <c:tx>
            <c:strRef>
              <c:f>inference_latency!$A$13</c:f>
              <c:strCache>
                <c:ptCount val="1"/>
                <c:pt idx="0">
                  <c:v>K80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inference_latency!$B$10:$G$10</c:f>
              <c:strCache>
                <c:ptCount val="6"/>
                <c:pt idx="0">
                  <c:v>mlp_l4</c:v>
                </c:pt>
                <c:pt idx="1">
                  <c:v>mlp_l5</c:v>
                </c:pt>
                <c:pt idx="2">
                  <c:v>nmt_l3</c:v>
                </c:pt>
                <c:pt idx="3">
                  <c:v>nmt_l5</c:v>
                </c:pt>
                <c:pt idx="4">
                  <c:v>wlm_bigLSTM</c:v>
                </c:pt>
                <c:pt idx="5">
                  <c:v>wlm_anotherLSTM</c:v>
                </c:pt>
              </c:strCache>
            </c:strRef>
          </c:cat>
          <c:val>
            <c:numRef>
              <c:f>inference_latency!$B$13:$G$13</c:f>
              <c:numCache>
                <c:formatCode>0.00</c:formatCode>
                <c:ptCount val="6"/>
                <c:pt idx="0">
                  <c:v>2.5622812634773267</c:v>
                </c:pt>
                <c:pt idx="1">
                  <c:v>2.5690672528206191</c:v>
                </c:pt>
                <c:pt idx="2">
                  <c:v>3.7586380794727221</c:v>
                </c:pt>
                <c:pt idx="3">
                  <c:v>3.9604947573485174</c:v>
                </c:pt>
                <c:pt idx="4">
                  <c:v>2.9498392363556425</c:v>
                </c:pt>
                <c:pt idx="5">
                  <c:v>2.5823291834884556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29-41C4-86BC-9689D60E8E10}"/>
            </c:ext>
          </c:extLst>
        </c:ser>
        <c:ser>
          <c:idx val="3"/>
          <c:order val="3"/>
          <c:tx>
            <c:strRef>
              <c:f>inference_latency!$A$14</c:f>
              <c:strCache>
                <c:ptCount val="1"/>
                <c:pt idx="0">
                  <c:v>Haswell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inference_latency!$B$10:$G$10</c:f>
              <c:strCache>
                <c:ptCount val="6"/>
                <c:pt idx="0">
                  <c:v>mlp_l4</c:v>
                </c:pt>
                <c:pt idx="1">
                  <c:v>mlp_l5</c:v>
                </c:pt>
                <c:pt idx="2">
                  <c:v>nmt_l3</c:v>
                </c:pt>
                <c:pt idx="3">
                  <c:v>nmt_l5</c:v>
                </c:pt>
                <c:pt idx="4">
                  <c:v>wlm_bigLSTM</c:v>
                </c:pt>
                <c:pt idx="5">
                  <c:v>wlm_anotherLSTM</c:v>
                </c:pt>
              </c:strCache>
            </c:strRef>
          </c:cat>
          <c:val>
            <c:numRef>
              <c:f>inference_latency!$B$14:$G$14</c:f>
              <c:numCache>
                <c:formatCode>0.00</c:formatCode>
                <c:ptCount val="6"/>
                <c:pt idx="0">
                  <c:v>1.2366287929050135</c:v>
                </c:pt>
                <c:pt idx="1">
                  <c:v>1.9208755404203259</c:v>
                </c:pt>
                <c:pt idx="2">
                  <c:v>5.8487819352352854</c:v>
                </c:pt>
                <c:pt idx="3">
                  <c:v>6.0644050263027545</c:v>
                </c:pt>
                <c:pt idx="4">
                  <c:v>5.3726090551522638</c:v>
                </c:pt>
                <c:pt idx="5">
                  <c:v>5.2046055479856976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29-41C4-86BC-9689D60E8E10}"/>
            </c:ext>
          </c:extLst>
        </c:ser>
        <c:ser>
          <c:idx val="4"/>
          <c:order val="4"/>
          <c:tx>
            <c:strRef>
              <c:f>inference_latency!$A$15</c:f>
              <c:strCache>
                <c:ptCount val="1"/>
                <c:pt idx="0">
                  <c:v>Skylake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inference_latency!$B$10:$G$10</c:f>
              <c:strCache>
                <c:ptCount val="6"/>
                <c:pt idx="0">
                  <c:v>mlp_l4</c:v>
                </c:pt>
                <c:pt idx="1">
                  <c:v>mlp_l5</c:v>
                </c:pt>
                <c:pt idx="2">
                  <c:v>nmt_l3</c:v>
                </c:pt>
                <c:pt idx="3">
                  <c:v>nmt_l5</c:v>
                </c:pt>
                <c:pt idx="4">
                  <c:v>wlm_bigLSTM</c:v>
                </c:pt>
                <c:pt idx="5">
                  <c:v>wlm_anotherLSTM</c:v>
                </c:pt>
              </c:strCache>
            </c:strRef>
          </c:cat>
          <c:val>
            <c:numRef>
              <c:f>inference_latency!$B$15:$G$15</c:f>
              <c:numCache>
                <c:formatCode>0.00</c:formatCode>
                <c:ptCount val="6"/>
                <c:pt idx="0">
                  <c:v>1.0605375338493324</c:v>
                </c:pt>
                <c:pt idx="1">
                  <c:v>1.8202053785389629</c:v>
                </c:pt>
                <c:pt idx="2">
                  <c:v>5.4947869862458081</c:v>
                </c:pt>
                <c:pt idx="3">
                  <c:v>5.7612239480806693</c:v>
                </c:pt>
                <c:pt idx="4">
                  <c:v>5.237929725925432</c:v>
                </c:pt>
                <c:pt idx="5">
                  <c:v>5.3180841207275868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29-41C4-86BC-9689D60E8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22600392"/>
        <c:axId val="522601048"/>
      </c:barChart>
      <c:catAx>
        <c:axId val="522600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Benchmarks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01048"/>
        <c:crosses val="autoZero"/>
        <c:auto val="1"/>
        <c:lblAlgn val="ctr"/>
        <c:lblOffset val="100"/>
        <c:noMultiLvlLbl val="0"/>
      </c:catAx>
      <c:valAx>
        <c:axId val="52260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Normalized  Latency (w.r.t. PUMA nmp_l4)</a:t>
                </a:r>
              </a:p>
            </c:rich>
          </c:tx>
          <c:layout>
            <c:manualLayout>
              <c:xMode val="edge"/>
              <c:yMode val="edge"/>
              <c:x val="3.2626864361055101E-3"/>
              <c:y val="7.740883637533388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0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Energy</a:t>
            </a:r>
            <a:r>
              <a:rPr lang="en-US" baseline="0"/>
              <a:t> Reduction of PUMA</a:t>
            </a:r>
            <a:r>
              <a:rPr lang="en-US"/>
              <a:t> </a:t>
            </a:r>
            <a:r>
              <a:rPr lang="en-US" baseline="0"/>
              <a:t>with varying batch sizes (log10 scale)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'puma energy reduction'!$A$28</c:f>
              <c:strCache>
                <c:ptCount val="1"/>
                <c:pt idx="0">
                  <c:v>PUMA_Maxwell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'puma energy reduction'!$B$26:$AJ$27</c:f>
              <c:strCache>
                <c:ptCount val="35"/>
                <c:pt idx="0">
                  <c:v>mlp-l4-B16</c:v>
                </c:pt>
                <c:pt idx="1">
                  <c:v>mlp-l4-B32</c:v>
                </c:pt>
                <c:pt idx="2">
                  <c:v>mlp-l4-B64</c:v>
                </c:pt>
                <c:pt idx="3">
                  <c:v>mlp-l4-B128</c:v>
                </c:pt>
                <c:pt idx="4">
                  <c:v>mlp-l4-B256</c:v>
                </c:pt>
                <c:pt idx="6">
                  <c:v>mlp-l5-B16</c:v>
                </c:pt>
                <c:pt idx="7">
                  <c:v>mlp-l5-B32</c:v>
                </c:pt>
                <c:pt idx="8">
                  <c:v>mlp-l5-B64</c:v>
                </c:pt>
                <c:pt idx="9">
                  <c:v>mlp-l5-B128</c:v>
                </c:pt>
                <c:pt idx="10">
                  <c:v>mlp-l5-B256</c:v>
                </c:pt>
                <c:pt idx="12">
                  <c:v>nmt-l3-B16</c:v>
                </c:pt>
                <c:pt idx="13">
                  <c:v>nmt-l3-B16</c:v>
                </c:pt>
                <c:pt idx="14">
                  <c:v>nmt-l3-B64</c:v>
                </c:pt>
                <c:pt idx="15">
                  <c:v>nmt-l3-B128</c:v>
                </c:pt>
                <c:pt idx="16">
                  <c:v>nmt-l3-B256</c:v>
                </c:pt>
                <c:pt idx="18">
                  <c:v>nmt-l5-B16</c:v>
                </c:pt>
                <c:pt idx="19">
                  <c:v>nmt-l5-B32</c:v>
                </c:pt>
                <c:pt idx="20">
                  <c:v>nmt-l5-B64</c:v>
                </c:pt>
                <c:pt idx="21">
                  <c:v>nmt-l5-B128</c:v>
                </c:pt>
                <c:pt idx="22">
                  <c:v>nmt-l5-B256</c:v>
                </c:pt>
                <c:pt idx="24">
                  <c:v>wlm-b-B16</c:v>
                </c:pt>
                <c:pt idx="25">
                  <c:v>wlm-b-B32</c:v>
                </c:pt>
                <c:pt idx="26">
                  <c:v>wlm-b-B64</c:v>
                </c:pt>
                <c:pt idx="27">
                  <c:v>wlm-b-B128</c:v>
                </c:pt>
                <c:pt idx="28">
                  <c:v>wlm-b-B256</c:v>
                </c:pt>
                <c:pt idx="30">
                  <c:v>wlm-a-B16</c:v>
                </c:pt>
                <c:pt idx="31">
                  <c:v>wlm-a-B32</c:v>
                </c:pt>
                <c:pt idx="32">
                  <c:v>wlm-a-B64</c:v>
                </c:pt>
                <c:pt idx="33">
                  <c:v>wlm-a-B128</c:v>
                </c:pt>
                <c:pt idx="34">
                  <c:v>wlm-a-B256</c:v>
                </c:pt>
              </c:strCache>
            </c:strRef>
          </c:cat>
          <c:val>
            <c:numRef>
              <c:f>'puma energy reduction'!$B$28:$AJ$28</c:f>
              <c:numCache>
                <c:formatCode>General</c:formatCode>
                <c:ptCount val="35"/>
                <c:pt idx="0">
                  <c:v>3.5451738318278823</c:v>
                </c:pt>
                <c:pt idx="1">
                  <c:v>3.244143836163901</c:v>
                </c:pt>
                <c:pt idx="2">
                  <c:v>2.925140469488019</c:v>
                </c:pt>
                <c:pt idx="3">
                  <c:v>2.6301846215362308</c:v>
                </c:pt>
                <c:pt idx="4">
                  <c:v>2.3291546258722495</c:v>
                </c:pt>
                <c:pt idx="6">
                  <c:v>2.73210854844196</c:v>
                </c:pt>
                <c:pt idx="7">
                  <c:v>2.4310785527779788</c:v>
                </c:pt>
                <c:pt idx="8">
                  <c:v>2.1300485571139975</c:v>
                </c:pt>
                <c:pt idx="9">
                  <c:v>1.8410830728513969</c:v>
                </c:pt>
                <c:pt idx="10">
                  <c:v>1.5400530771874157</c:v>
                </c:pt>
                <c:pt idx="12">
                  <c:v>2.9347635600786726</c:v>
                </c:pt>
                <c:pt idx="13">
                  <c:v>2.6510304989974163</c:v>
                </c:pt>
                <c:pt idx="14">
                  <c:v>2.3836893440290612</c:v>
                </c:pt>
                <c:pt idx="15">
                  <c:v>2.2990920677534841</c:v>
                </c:pt>
                <c:pt idx="16">
                  <c:v>2.3064574474143784</c:v>
                </c:pt>
                <c:pt idx="18">
                  <c:v>2.9636112951715021</c:v>
                </c:pt>
                <c:pt idx="19">
                  <c:v>2.6870499741149345</c:v>
                </c:pt>
                <c:pt idx="20">
                  <c:v>2.3990244278913853</c:v>
                </c:pt>
                <c:pt idx="21">
                  <c:v>2.3216287384714747</c:v>
                </c:pt>
                <c:pt idx="22">
                  <c:v>2.3400742091361537</c:v>
                </c:pt>
                <c:pt idx="24">
                  <c:v>2.0076005286991783</c:v>
                </c:pt>
                <c:pt idx="25">
                  <c:v>1.8171627517811313</c:v>
                </c:pt>
                <c:pt idx="26">
                  <c:v>1.5706723651435348</c:v>
                </c:pt>
                <c:pt idx="27">
                  <c:v>1.4513065670431944</c:v>
                </c:pt>
                <c:pt idx="28">
                  <c:v>1.4169312412664388</c:v>
                </c:pt>
                <c:pt idx="30">
                  <c:v>1.5674896218452838</c:v>
                </c:pt>
                <c:pt idx="31">
                  <c:v>1.1856409354172408</c:v>
                </c:pt>
                <c:pt idx="32">
                  <c:v>0.90648148520900973</c:v>
                </c:pt>
                <c:pt idx="33">
                  <c:v>0.57974608931012661</c:v>
                </c:pt>
                <c:pt idx="34">
                  <c:v>0.32890458799090988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72-4AE9-9023-92854800717A}"/>
            </c:ext>
          </c:extLst>
        </c:ser>
        <c:ser>
          <c:idx val="1"/>
          <c:order val="1"/>
          <c:tx>
            <c:strRef>
              <c:f>'puma energy reduction'!$A$29</c:f>
              <c:strCache>
                <c:ptCount val="1"/>
                <c:pt idx="0">
                  <c:v>PUMA_K80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'puma energy reduction'!$B$26:$AJ$27</c:f>
              <c:strCache>
                <c:ptCount val="35"/>
                <c:pt idx="0">
                  <c:v>mlp-l4-B16</c:v>
                </c:pt>
                <c:pt idx="1">
                  <c:v>mlp-l4-B32</c:v>
                </c:pt>
                <c:pt idx="2">
                  <c:v>mlp-l4-B64</c:v>
                </c:pt>
                <c:pt idx="3">
                  <c:v>mlp-l4-B128</c:v>
                </c:pt>
                <c:pt idx="4">
                  <c:v>mlp-l4-B256</c:v>
                </c:pt>
                <c:pt idx="6">
                  <c:v>mlp-l5-B16</c:v>
                </c:pt>
                <c:pt idx="7">
                  <c:v>mlp-l5-B32</c:v>
                </c:pt>
                <c:pt idx="8">
                  <c:v>mlp-l5-B64</c:v>
                </c:pt>
                <c:pt idx="9">
                  <c:v>mlp-l5-B128</c:v>
                </c:pt>
                <c:pt idx="10">
                  <c:v>mlp-l5-B256</c:v>
                </c:pt>
                <c:pt idx="12">
                  <c:v>nmt-l3-B16</c:v>
                </c:pt>
                <c:pt idx="13">
                  <c:v>nmt-l3-B16</c:v>
                </c:pt>
                <c:pt idx="14">
                  <c:v>nmt-l3-B64</c:v>
                </c:pt>
                <c:pt idx="15">
                  <c:v>nmt-l3-B128</c:v>
                </c:pt>
                <c:pt idx="16">
                  <c:v>nmt-l3-B256</c:v>
                </c:pt>
                <c:pt idx="18">
                  <c:v>nmt-l5-B16</c:v>
                </c:pt>
                <c:pt idx="19">
                  <c:v>nmt-l5-B32</c:v>
                </c:pt>
                <c:pt idx="20">
                  <c:v>nmt-l5-B64</c:v>
                </c:pt>
                <c:pt idx="21">
                  <c:v>nmt-l5-B128</c:v>
                </c:pt>
                <c:pt idx="22">
                  <c:v>nmt-l5-B256</c:v>
                </c:pt>
                <c:pt idx="24">
                  <c:v>wlm-b-B16</c:v>
                </c:pt>
                <c:pt idx="25">
                  <c:v>wlm-b-B32</c:v>
                </c:pt>
                <c:pt idx="26">
                  <c:v>wlm-b-B64</c:v>
                </c:pt>
                <c:pt idx="27">
                  <c:v>wlm-b-B128</c:v>
                </c:pt>
                <c:pt idx="28">
                  <c:v>wlm-b-B256</c:v>
                </c:pt>
                <c:pt idx="30">
                  <c:v>wlm-a-B16</c:v>
                </c:pt>
                <c:pt idx="31">
                  <c:v>wlm-a-B32</c:v>
                </c:pt>
                <c:pt idx="32">
                  <c:v>wlm-a-B64</c:v>
                </c:pt>
                <c:pt idx="33">
                  <c:v>wlm-a-B128</c:v>
                </c:pt>
                <c:pt idx="34">
                  <c:v>wlm-a-B256</c:v>
                </c:pt>
              </c:strCache>
            </c:strRef>
          </c:cat>
          <c:val>
            <c:numRef>
              <c:f>'puma energy reduction'!$B$29:$AJ$29</c:f>
              <c:numCache>
                <c:formatCode>General</c:formatCode>
                <c:ptCount val="35"/>
                <c:pt idx="0">
                  <c:v>3.7185347433010438</c:v>
                </c:pt>
                <c:pt idx="1">
                  <c:v>3.4175047476370626</c:v>
                </c:pt>
                <c:pt idx="2">
                  <c:v>3.1062555867913955</c:v>
                </c:pt>
                <c:pt idx="3">
                  <c:v>2.8120650156577196</c:v>
                </c:pt>
                <c:pt idx="4">
                  <c:v>2.5210963460016345</c:v>
                </c:pt>
                <c:pt idx="6">
                  <c:v>2.9340957116761097</c:v>
                </c:pt>
                <c:pt idx="7">
                  <c:v>2.6330657160121285</c:v>
                </c:pt>
                <c:pt idx="8">
                  <c:v>2.3358606629676828</c:v>
                </c:pt>
                <c:pt idx="9">
                  <c:v>2.0711818978931764</c:v>
                </c:pt>
                <c:pt idx="10">
                  <c:v>1.7475441114837227</c:v>
                </c:pt>
                <c:pt idx="12">
                  <c:v>3.0748364961563928</c:v>
                </c:pt>
                <c:pt idx="13">
                  <c:v>2.7905900414174454</c:v>
                </c:pt>
                <c:pt idx="14">
                  <c:v>2.529745207089376</c:v>
                </c:pt>
                <c:pt idx="15">
                  <c:v>2.4070298150866485</c:v>
                </c:pt>
                <c:pt idx="16">
                  <c:v>2.4032901986258488</c:v>
                </c:pt>
                <c:pt idx="18">
                  <c:v>3.1112797941024861</c:v>
                </c:pt>
                <c:pt idx="19">
                  <c:v>2.8186451400745129</c:v>
                </c:pt>
                <c:pt idx="20">
                  <c:v>2.5544223449904808</c:v>
                </c:pt>
                <c:pt idx="21">
                  <c:v>2.435379635181814</c:v>
                </c:pt>
                <c:pt idx="22">
                  <c:v>2.4348693451790617</c:v>
                </c:pt>
                <c:pt idx="24">
                  <c:v>2.336178090000534</c:v>
                </c:pt>
                <c:pt idx="25">
                  <c:v>2.0483095403945235</c:v>
                </c:pt>
                <c:pt idx="26">
                  <c:v>1.7442901756527691</c:v>
                </c:pt>
                <c:pt idx="27">
                  <c:v>1.5744507648889776</c:v>
                </c:pt>
                <c:pt idx="28">
                  <c:v>1.5825955056424228</c:v>
                </c:pt>
                <c:pt idx="30">
                  <c:v>1.5822425933170163</c:v>
                </c:pt>
                <c:pt idx="31">
                  <c:v>1.3774327066527787</c:v>
                </c:pt>
                <c:pt idx="32">
                  <c:v>1.1547072211735903</c:v>
                </c:pt>
                <c:pt idx="33">
                  <c:v>0.69494687350830464</c:v>
                </c:pt>
                <c:pt idx="34">
                  <c:v>0.51074817593568245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72-4AE9-9023-928548007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4267448"/>
        <c:axId val="52426810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'puma energy reduction'!$A$30</c15:sqref>
                        </c15:formulaRef>
                      </c:ext>
                    </c:extLst>
                    <c:strCache>
                      <c:ptCount val="1"/>
                      <c:pt idx="0">
                        <c:v>PUMA_Haswell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'puma energy reduction'!$B$26:$AJ$27</c15:sqref>
                        </c15:formulaRef>
                      </c:ext>
                    </c:extLst>
                    <c:strCache>
                      <c:ptCount val="35"/>
                      <c:pt idx="0">
                        <c:v>mlp-l4-B16</c:v>
                      </c:pt>
                      <c:pt idx="1">
                        <c:v>mlp-l4-B32</c:v>
                      </c:pt>
                      <c:pt idx="2">
                        <c:v>mlp-l4-B64</c:v>
                      </c:pt>
                      <c:pt idx="3">
                        <c:v>mlp-l4-B128</c:v>
                      </c:pt>
                      <c:pt idx="4">
                        <c:v>mlp-l4-B256</c:v>
                      </c:pt>
                      <c:pt idx="6">
                        <c:v>mlp-l5-B16</c:v>
                      </c:pt>
                      <c:pt idx="7">
                        <c:v>mlp-l5-B32</c:v>
                      </c:pt>
                      <c:pt idx="8">
                        <c:v>mlp-l5-B64</c:v>
                      </c:pt>
                      <c:pt idx="9">
                        <c:v>mlp-l5-B128</c:v>
                      </c:pt>
                      <c:pt idx="10">
                        <c:v>mlp-l5-B256</c:v>
                      </c:pt>
                      <c:pt idx="12">
                        <c:v>nmt-l3-B16</c:v>
                      </c:pt>
                      <c:pt idx="13">
                        <c:v>nmt-l3-B16</c:v>
                      </c:pt>
                      <c:pt idx="14">
                        <c:v>nmt-l3-B64</c:v>
                      </c:pt>
                      <c:pt idx="15">
                        <c:v>nmt-l3-B128</c:v>
                      </c:pt>
                      <c:pt idx="16">
                        <c:v>nmt-l3-B256</c:v>
                      </c:pt>
                      <c:pt idx="18">
                        <c:v>nmt-l5-B16</c:v>
                      </c:pt>
                      <c:pt idx="19">
                        <c:v>nmt-l5-B32</c:v>
                      </c:pt>
                      <c:pt idx="20">
                        <c:v>nmt-l5-B64</c:v>
                      </c:pt>
                      <c:pt idx="21">
                        <c:v>nmt-l5-B128</c:v>
                      </c:pt>
                      <c:pt idx="22">
                        <c:v>nmt-l5-B256</c:v>
                      </c:pt>
                      <c:pt idx="24">
                        <c:v>wlm-b-B16</c:v>
                      </c:pt>
                      <c:pt idx="25">
                        <c:v>wlm-b-B32</c:v>
                      </c:pt>
                      <c:pt idx="26">
                        <c:v>wlm-b-B64</c:v>
                      </c:pt>
                      <c:pt idx="27">
                        <c:v>wlm-b-B128</c:v>
                      </c:pt>
                      <c:pt idx="28">
                        <c:v>wlm-b-B256</c:v>
                      </c:pt>
                      <c:pt idx="30">
                        <c:v>wlm-a-B16</c:v>
                      </c:pt>
                      <c:pt idx="31">
                        <c:v>wlm-a-B32</c:v>
                      </c:pt>
                      <c:pt idx="32">
                        <c:v>wlm-a-B64</c:v>
                      </c:pt>
                      <c:pt idx="33">
                        <c:v>wlm-a-B128</c:v>
                      </c:pt>
                      <c:pt idx="34">
                        <c:v>wlm-a-B256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'puma energy reduction'!$B$30:$AJ$30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3.0700891317518044</c:v>
                      </c:pt>
                      <c:pt idx="1">
                        <c:v>2.9909078857041798</c:v>
                      </c:pt>
                      <c:pt idx="2">
                        <c:v>3.291937881368161</c:v>
                      </c:pt>
                      <c:pt idx="3">
                        <c:v>2.9909078857041798</c:v>
                      </c:pt>
                      <c:pt idx="4">
                        <c:v>2.7410304124875799</c:v>
                      </c:pt>
                      <c:pt idx="6">
                        <c:v>3.1500584827694831</c:v>
                      </c:pt>
                      <c:pt idx="7">
                        <c:v>3.0591388334506142</c:v>
                      </c:pt>
                      <c:pt idx="8">
                        <c:v>2.9629718394123388</c:v>
                      </c:pt>
                      <c:pt idx="9">
                        <c:v>2.9739672237138017</c:v>
                      </c:pt>
                      <c:pt idx="10">
                        <c:v>2.7367707822562912</c:v>
                      </c:pt>
                      <c:pt idx="12">
                        <c:v>5.1316874676314441</c:v>
                      </c:pt>
                      <c:pt idx="13">
                        <c:v>4.916841521584379</c:v>
                      </c:pt>
                      <c:pt idx="14">
                        <c:v>4.738992391520517</c:v>
                      </c:pt>
                      <c:pt idx="15">
                        <c:v>4.6139775088564532</c:v>
                      </c:pt>
                      <c:pt idx="16">
                        <c:v>3.8236646362793896</c:v>
                      </c:pt>
                      <c:pt idx="18">
                        <c:v>5.1632140458759244</c:v>
                      </c:pt>
                      <c:pt idx="19">
                        <c:v>4.9499270888029878</c:v>
                      </c:pt>
                      <c:pt idx="20">
                        <c:v>4.7657104981405176</c:v>
                      </c:pt>
                      <c:pt idx="21">
                        <c:v>4.6505010787829653</c:v>
                      </c:pt>
                      <c:pt idx="22">
                        <c:v>3.859189980065465</c:v>
                      </c:pt>
                      <c:pt idx="24">
                        <c:v>4.7289549576006413</c:v>
                      </c:pt>
                      <c:pt idx="25">
                        <c:v>4.4786876395824713</c:v>
                      </c:pt>
                      <c:pt idx="26">
                        <c:v>4.2139361642447222</c:v>
                      </c:pt>
                      <c:pt idx="27">
                        <c:v>4.0361340073182035</c:v>
                      </c:pt>
                      <c:pt idx="28">
                        <c:v>3.2478534645130392</c:v>
                      </c:pt>
                      <c:pt idx="30">
                        <c:v>4.8318415419137573</c:v>
                      </c:pt>
                      <c:pt idx="31">
                        <c:v>4.5751297718141295</c:v>
                      </c:pt>
                      <c:pt idx="32">
                        <c:v>4.3471105463949593</c:v>
                      </c:pt>
                      <c:pt idx="33">
                        <c:v>4.1771083067052341</c:v>
                      </c:pt>
                      <c:pt idx="34">
                        <c:v>3.1834640161629664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072-4AE9-9023-92854800717A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'puma energy reduction'!$A$31</c15:sqref>
                        </c15:formulaRef>
                      </c:ext>
                    </c:extLst>
                    <c:strCache>
                      <c:ptCount val="1"/>
                      <c:pt idx="0">
                        <c:v>PUMA_Skylake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'puma energy reduction'!$B$26:$AJ$27</c15:sqref>
                        </c15:formulaRef>
                      </c:ext>
                    </c:extLst>
                    <c:strCache>
                      <c:ptCount val="35"/>
                      <c:pt idx="0">
                        <c:v>mlp-l4-B16</c:v>
                      </c:pt>
                      <c:pt idx="1">
                        <c:v>mlp-l4-B32</c:v>
                      </c:pt>
                      <c:pt idx="2">
                        <c:v>mlp-l4-B64</c:v>
                      </c:pt>
                      <c:pt idx="3">
                        <c:v>mlp-l4-B128</c:v>
                      </c:pt>
                      <c:pt idx="4">
                        <c:v>mlp-l4-B256</c:v>
                      </c:pt>
                      <c:pt idx="6">
                        <c:v>mlp-l5-B16</c:v>
                      </c:pt>
                      <c:pt idx="7">
                        <c:v>mlp-l5-B32</c:v>
                      </c:pt>
                      <c:pt idx="8">
                        <c:v>mlp-l5-B64</c:v>
                      </c:pt>
                      <c:pt idx="9">
                        <c:v>mlp-l5-B128</c:v>
                      </c:pt>
                      <c:pt idx="10">
                        <c:v>mlp-l5-B256</c:v>
                      </c:pt>
                      <c:pt idx="12">
                        <c:v>nmt-l3-B16</c:v>
                      </c:pt>
                      <c:pt idx="13">
                        <c:v>nmt-l3-B16</c:v>
                      </c:pt>
                      <c:pt idx="14">
                        <c:v>nmt-l3-B64</c:v>
                      </c:pt>
                      <c:pt idx="15">
                        <c:v>nmt-l3-B128</c:v>
                      </c:pt>
                      <c:pt idx="16">
                        <c:v>nmt-l3-B256</c:v>
                      </c:pt>
                      <c:pt idx="18">
                        <c:v>nmt-l5-B16</c:v>
                      </c:pt>
                      <c:pt idx="19">
                        <c:v>nmt-l5-B32</c:v>
                      </c:pt>
                      <c:pt idx="20">
                        <c:v>nmt-l5-B64</c:v>
                      </c:pt>
                      <c:pt idx="21">
                        <c:v>nmt-l5-B128</c:v>
                      </c:pt>
                      <c:pt idx="22">
                        <c:v>nmt-l5-B256</c:v>
                      </c:pt>
                      <c:pt idx="24">
                        <c:v>wlm-b-B16</c:v>
                      </c:pt>
                      <c:pt idx="25">
                        <c:v>wlm-b-B32</c:v>
                      </c:pt>
                      <c:pt idx="26">
                        <c:v>wlm-b-B64</c:v>
                      </c:pt>
                      <c:pt idx="27">
                        <c:v>wlm-b-B128</c:v>
                      </c:pt>
                      <c:pt idx="28">
                        <c:v>wlm-b-B256</c:v>
                      </c:pt>
                      <c:pt idx="30">
                        <c:v>wlm-a-B16</c:v>
                      </c:pt>
                      <c:pt idx="31">
                        <c:v>wlm-a-B32</c:v>
                      </c:pt>
                      <c:pt idx="32">
                        <c:v>wlm-a-B64</c:v>
                      </c:pt>
                      <c:pt idx="33">
                        <c:v>wlm-a-B128</c:v>
                      </c:pt>
                      <c:pt idx="34">
                        <c:v>wlm-a-B256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'puma energy reduction'!$B$31:$AJ$31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2.8102208749593496</c:v>
                      </c:pt>
                      <c:pt idx="1">
                        <c:v>2.7522289279816627</c:v>
                      </c:pt>
                      <c:pt idx="2">
                        <c:v>2.9863121340150305</c:v>
                      </c:pt>
                      <c:pt idx="3">
                        <c:v>2.6852821383510497</c:v>
                      </c:pt>
                      <c:pt idx="4">
                        <c:v>2.3464635817976687</c:v>
                      </c:pt>
                      <c:pt idx="6">
                        <c:v>3.1354227941478645</c:v>
                      </c:pt>
                      <c:pt idx="7">
                        <c:v>2.9504861278642793</c:v>
                      </c:pt>
                      <c:pt idx="8">
                        <c:v>2.6330657160121285</c:v>
                      </c:pt>
                      <c:pt idx="9">
                        <c:v>2.5605150488635169</c:v>
                      </c:pt>
                      <c:pt idx="10">
                        <c:v>2.4153729261669299</c:v>
                      </c:pt>
                      <c:pt idx="12">
                        <c:v>5.022049813997234</c:v>
                      </c:pt>
                      <c:pt idx="13">
                        <c:v>4.834263938195873</c:v>
                      </c:pt>
                      <c:pt idx="14">
                        <c:v>4.700750047378448</c:v>
                      </c:pt>
                      <c:pt idx="15">
                        <c:v>4.5814210628736145</c:v>
                      </c:pt>
                      <c:pt idx="16">
                        <c:v>4.2803910672096332</c:v>
                      </c:pt>
                      <c:pt idx="18">
                        <c:v>5.0979881695890352</c:v>
                      </c:pt>
                      <c:pt idx="19">
                        <c:v>4.8717469885190141</c:v>
                      </c:pt>
                      <c:pt idx="20">
                        <c:v>4.7376104117253579</c:v>
                      </c:pt>
                      <c:pt idx="21">
                        <c:v>4.6373095065667567</c:v>
                      </c:pt>
                      <c:pt idx="22">
                        <c:v>3.9058789570618719</c:v>
                      </c:pt>
                      <c:pt idx="24">
                        <c:v>4.7631942805648366</c:v>
                      </c:pt>
                      <c:pt idx="25">
                        <c:v>4.4930987684056962</c:v>
                      </c:pt>
                      <c:pt idx="26">
                        <c:v>4.2626355193141139</c:v>
                      </c:pt>
                      <c:pt idx="27">
                        <c:v>4.0955311144647775</c:v>
                      </c:pt>
                      <c:pt idx="28">
                        <c:v>3.1762235604301918</c:v>
                      </c:pt>
                      <c:pt idx="30">
                        <c:v>5.1624738140195134</c:v>
                      </c:pt>
                      <c:pt idx="31">
                        <c:v>4.8990114579267789</c:v>
                      </c:pt>
                      <c:pt idx="32">
                        <c:v>4.6561236172823719</c:v>
                      </c:pt>
                      <c:pt idx="33">
                        <c:v>4.4653129708608823</c:v>
                      </c:pt>
                      <c:pt idx="34">
                        <c:v>3.5804950464861065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072-4AE9-9023-92854800717A}"/>
                  </c:ext>
                </c:extLst>
              </c15:ser>
            </c15:filteredBarSeries>
          </c:ext>
        </c:extLst>
      </c:barChart>
      <c:catAx>
        <c:axId val="52426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268104"/>
        <c:crosses val="autoZero"/>
        <c:auto val="0"/>
        <c:lblAlgn val="ctr"/>
        <c:lblOffset val="100"/>
        <c:noMultiLvlLbl val="0"/>
      </c:catAx>
      <c:valAx>
        <c:axId val="524268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26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 of PUMA with varying batch sizes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puma_speedup!$A$27</c:f>
              <c:strCache>
                <c:ptCount val="1"/>
                <c:pt idx="0">
                  <c:v>PUMA_Maxwell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puma_speedup!$B$26:$AJ$26</c:f>
              <c:strCache>
                <c:ptCount val="35"/>
                <c:pt idx="0">
                  <c:v>mlp-l4-B16</c:v>
                </c:pt>
                <c:pt idx="1">
                  <c:v>mlp-l4-B32</c:v>
                </c:pt>
                <c:pt idx="2">
                  <c:v>mlp-l4-B64</c:v>
                </c:pt>
                <c:pt idx="3">
                  <c:v>mlp-l4-B128</c:v>
                </c:pt>
                <c:pt idx="4">
                  <c:v>mlp-l4-B256</c:v>
                </c:pt>
                <c:pt idx="6">
                  <c:v>mlp-l5-B16</c:v>
                </c:pt>
                <c:pt idx="7">
                  <c:v>mlp-l5-B32</c:v>
                </c:pt>
                <c:pt idx="8">
                  <c:v>mlp-l5-B64</c:v>
                </c:pt>
                <c:pt idx="9">
                  <c:v>mlp-l5-B128</c:v>
                </c:pt>
                <c:pt idx="10">
                  <c:v>mlp-l5-B256</c:v>
                </c:pt>
                <c:pt idx="12">
                  <c:v>nmt-l3-B16</c:v>
                </c:pt>
                <c:pt idx="13">
                  <c:v>nmt-l3-B32</c:v>
                </c:pt>
                <c:pt idx="14">
                  <c:v>nmt-l3-B64</c:v>
                </c:pt>
                <c:pt idx="15">
                  <c:v>nmt-l3-B128</c:v>
                </c:pt>
                <c:pt idx="16">
                  <c:v>nmt-l3-B256</c:v>
                </c:pt>
                <c:pt idx="18">
                  <c:v>nmt-l5-B16</c:v>
                </c:pt>
                <c:pt idx="19">
                  <c:v>nmt-l5-B32</c:v>
                </c:pt>
                <c:pt idx="20">
                  <c:v>nmt-l5-B64</c:v>
                </c:pt>
                <c:pt idx="21">
                  <c:v>nmt-l5-B128</c:v>
                </c:pt>
                <c:pt idx="22">
                  <c:v>nmt-l5-B256</c:v>
                </c:pt>
                <c:pt idx="24">
                  <c:v>wlm-b-B16</c:v>
                </c:pt>
                <c:pt idx="25">
                  <c:v>wlm-b-B32</c:v>
                </c:pt>
                <c:pt idx="26">
                  <c:v>wlm-b-B64</c:v>
                </c:pt>
                <c:pt idx="27">
                  <c:v>wlm-b-B128</c:v>
                </c:pt>
                <c:pt idx="28">
                  <c:v>wlm-b-B256</c:v>
                </c:pt>
                <c:pt idx="30">
                  <c:v>wlm-a-B16</c:v>
                </c:pt>
                <c:pt idx="31">
                  <c:v>wlm-a-B32</c:v>
                </c:pt>
                <c:pt idx="32">
                  <c:v>wlm-a-B64</c:v>
                </c:pt>
                <c:pt idx="33">
                  <c:v>wlm-a-B128</c:v>
                </c:pt>
                <c:pt idx="34">
                  <c:v>wlm-a-B256</c:v>
                </c:pt>
              </c:strCache>
            </c:strRef>
          </c:cat>
          <c:val>
            <c:numRef>
              <c:f>puma_speedup!$B$27:$AJ$27</c:f>
              <c:numCache>
                <c:formatCode>General</c:formatCode>
                <c:ptCount val="35"/>
                <c:pt idx="0">
                  <c:v>1.4110376063970802</c:v>
                </c:pt>
                <c:pt idx="1">
                  <c:v>1.1100076107330989</c:v>
                </c:pt>
                <c:pt idx="2">
                  <c:v>0.79100424405721692</c:v>
                </c:pt>
                <c:pt idx="3">
                  <c:v>0.49604839610542889</c:v>
                </c:pt>
                <c:pt idx="4">
                  <c:v>0.19501840044144769</c:v>
                </c:pt>
                <c:pt idx="6">
                  <c:v>0.93427830139869306</c:v>
                </c:pt>
                <c:pt idx="7">
                  <c:v>0.6332483057347118</c:v>
                </c:pt>
                <c:pt idx="8">
                  <c:v>0.3322183100707306</c:v>
                </c:pt>
                <c:pt idx="9">
                  <c:v>4.3252825808130113E-2</c:v>
                </c:pt>
                <c:pt idx="10">
                  <c:v>-0.25777716985585108</c:v>
                </c:pt>
                <c:pt idx="12">
                  <c:v>2.9347635600786726</c:v>
                </c:pt>
                <c:pt idx="13">
                  <c:v>2.6510304989974163</c:v>
                </c:pt>
                <c:pt idx="14">
                  <c:v>2.3836893440290612</c:v>
                </c:pt>
                <c:pt idx="15">
                  <c:v>2.2990920677534841</c:v>
                </c:pt>
                <c:pt idx="16">
                  <c:v>2.3064574474143784</c:v>
                </c:pt>
                <c:pt idx="18">
                  <c:v>2.9636112951715021</c:v>
                </c:pt>
                <c:pt idx="19">
                  <c:v>2.6870499741149345</c:v>
                </c:pt>
                <c:pt idx="20">
                  <c:v>2.3990244278913853</c:v>
                </c:pt>
                <c:pt idx="21">
                  <c:v>2.3216287384714747</c:v>
                </c:pt>
                <c:pt idx="22">
                  <c:v>2.3400742091361537</c:v>
                </c:pt>
                <c:pt idx="24">
                  <c:v>2.0076005286991783</c:v>
                </c:pt>
                <c:pt idx="25">
                  <c:v>1.8171627517811313</c:v>
                </c:pt>
                <c:pt idx="26">
                  <c:v>1.5706723651435348</c:v>
                </c:pt>
                <c:pt idx="27">
                  <c:v>1.4513065670431944</c:v>
                </c:pt>
                <c:pt idx="28">
                  <c:v>1.4169312412664388</c:v>
                </c:pt>
                <c:pt idx="30">
                  <c:v>1.5674896218452838</c:v>
                </c:pt>
                <c:pt idx="31">
                  <c:v>1.1856409354172408</c:v>
                </c:pt>
                <c:pt idx="32">
                  <c:v>0.90648148520900973</c:v>
                </c:pt>
                <c:pt idx="33">
                  <c:v>0.57974608931012661</c:v>
                </c:pt>
                <c:pt idx="34">
                  <c:v>0.32890458799090988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3-4F7B-91F6-809AF658BD4B}"/>
            </c:ext>
          </c:extLst>
        </c:ser>
        <c:ser>
          <c:idx val="1"/>
          <c:order val="1"/>
          <c:tx>
            <c:strRef>
              <c:f>puma_speedup!$A$28</c:f>
              <c:strCache>
                <c:ptCount val="1"/>
                <c:pt idx="0">
                  <c:v>PUMA_K80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puma_speedup!$B$26:$AJ$26</c:f>
              <c:strCache>
                <c:ptCount val="35"/>
                <c:pt idx="0">
                  <c:v>mlp-l4-B16</c:v>
                </c:pt>
                <c:pt idx="1">
                  <c:v>mlp-l4-B32</c:v>
                </c:pt>
                <c:pt idx="2">
                  <c:v>mlp-l4-B64</c:v>
                </c:pt>
                <c:pt idx="3">
                  <c:v>mlp-l4-B128</c:v>
                </c:pt>
                <c:pt idx="4">
                  <c:v>mlp-l4-B256</c:v>
                </c:pt>
                <c:pt idx="6">
                  <c:v>mlp-l5-B16</c:v>
                </c:pt>
                <c:pt idx="7">
                  <c:v>mlp-l5-B32</c:v>
                </c:pt>
                <c:pt idx="8">
                  <c:v>mlp-l5-B64</c:v>
                </c:pt>
                <c:pt idx="9">
                  <c:v>mlp-l5-B128</c:v>
                </c:pt>
                <c:pt idx="10">
                  <c:v>mlp-l5-B256</c:v>
                </c:pt>
                <c:pt idx="12">
                  <c:v>nmt-l3-B16</c:v>
                </c:pt>
                <c:pt idx="13">
                  <c:v>nmt-l3-B32</c:v>
                </c:pt>
                <c:pt idx="14">
                  <c:v>nmt-l3-B64</c:v>
                </c:pt>
                <c:pt idx="15">
                  <c:v>nmt-l3-B128</c:v>
                </c:pt>
                <c:pt idx="16">
                  <c:v>nmt-l3-B256</c:v>
                </c:pt>
                <c:pt idx="18">
                  <c:v>nmt-l5-B16</c:v>
                </c:pt>
                <c:pt idx="19">
                  <c:v>nmt-l5-B32</c:v>
                </c:pt>
                <c:pt idx="20">
                  <c:v>nmt-l5-B64</c:v>
                </c:pt>
                <c:pt idx="21">
                  <c:v>nmt-l5-B128</c:v>
                </c:pt>
                <c:pt idx="22">
                  <c:v>nmt-l5-B256</c:v>
                </c:pt>
                <c:pt idx="24">
                  <c:v>wlm-b-B16</c:v>
                </c:pt>
                <c:pt idx="25">
                  <c:v>wlm-b-B32</c:v>
                </c:pt>
                <c:pt idx="26">
                  <c:v>wlm-b-B64</c:v>
                </c:pt>
                <c:pt idx="27">
                  <c:v>wlm-b-B128</c:v>
                </c:pt>
                <c:pt idx="28">
                  <c:v>wlm-b-B256</c:v>
                </c:pt>
                <c:pt idx="30">
                  <c:v>wlm-a-B16</c:v>
                </c:pt>
                <c:pt idx="31">
                  <c:v>wlm-a-B32</c:v>
                </c:pt>
                <c:pt idx="32">
                  <c:v>wlm-a-B64</c:v>
                </c:pt>
                <c:pt idx="33">
                  <c:v>wlm-a-B128</c:v>
                </c:pt>
                <c:pt idx="34">
                  <c:v>wlm-a-B256</c:v>
                </c:pt>
              </c:strCache>
            </c:strRef>
          </c:cat>
          <c:val>
            <c:numRef>
              <c:f>puma_speedup!$B$28:$AJ$28</c:f>
              <c:numCache>
                <c:formatCode>General</c:formatCode>
                <c:ptCount val="35"/>
                <c:pt idx="0">
                  <c:v>1.652395596965353</c:v>
                </c:pt>
                <c:pt idx="1">
                  <c:v>1.3513656013013717</c:v>
                </c:pt>
                <c:pt idx="2">
                  <c:v>1.0401164404557046</c:v>
                </c:pt>
                <c:pt idx="3">
                  <c:v>0.74592586932202887</c:v>
                </c:pt>
                <c:pt idx="4">
                  <c:v>0.45495719966594356</c:v>
                </c:pt>
                <c:pt idx="6">
                  <c:v>1.1969633049864545</c:v>
                </c:pt>
                <c:pt idx="7">
                  <c:v>0.89593330932247339</c:v>
                </c:pt>
                <c:pt idx="8">
                  <c:v>0.59154967165090433</c:v>
                </c:pt>
                <c:pt idx="9">
                  <c:v>0.31980905208891075</c:v>
                </c:pt>
                <c:pt idx="10">
                  <c:v>-3.8287343205427398E-3</c:v>
                </c:pt>
                <c:pt idx="12">
                  <c:v>3.0748364961563928</c:v>
                </c:pt>
                <c:pt idx="13">
                  <c:v>2.7905900414174454</c:v>
                </c:pt>
                <c:pt idx="14">
                  <c:v>2.529745207089376</c:v>
                </c:pt>
                <c:pt idx="15">
                  <c:v>2.4070298150866485</c:v>
                </c:pt>
                <c:pt idx="16">
                  <c:v>2.4032901986258488</c:v>
                </c:pt>
                <c:pt idx="18">
                  <c:v>3.1112797941024861</c:v>
                </c:pt>
                <c:pt idx="19">
                  <c:v>2.8186451400745129</c:v>
                </c:pt>
                <c:pt idx="20">
                  <c:v>2.5544223449904808</c:v>
                </c:pt>
                <c:pt idx="21">
                  <c:v>2.435379635181814</c:v>
                </c:pt>
                <c:pt idx="22">
                  <c:v>2.4348693451790617</c:v>
                </c:pt>
                <c:pt idx="24">
                  <c:v>2.336178090000534</c:v>
                </c:pt>
                <c:pt idx="25">
                  <c:v>2.0483095403945235</c:v>
                </c:pt>
                <c:pt idx="26">
                  <c:v>1.7442901756527691</c:v>
                </c:pt>
                <c:pt idx="27">
                  <c:v>1.5744507648889776</c:v>
                </c:pt>
                <c:pt idx="28">
                  <c:v>1.5825955056424228</c:v>
                </c:pt>
                <c:pt idx="30">
                  <c:v>1.5822425933170163</c:v>
                </c:pt>
                <c:pt idx="31">
                  <c:v>1.3774327066527787</c:v>
                </c:pt>
                <c:pt idx="32">
                  <c:v>1.1547072211735903</c:v>
                </c:pt>
                <c:pt idx="33">
                  <c:v>0.69494687350830464</c:v>
                </c:pt>
                <c:pt idx="34">
                  <c:v>0.51074817593568245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93-4F7B-91F6-809AF658B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28829384"/>
        <c:axId val="62883069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puma_speedup!$A$29</c15:sqref>
                        </c15:formulaRef>
                      </c:ext>
                    </c:extLst>
                    <c:strCache>
                      <c:ptCount val="1"/>
                      <c:pt idx="0">
                        <c:v>PUMA_Haswell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puma_speedup!$B$26:$AJ$26</c15:sqref>
                        </c15:formulaRef>
                      </c:ext>
                    </c:extLst>
                    <c:strCache>
                      <c:ptCount val="35"/>
                      <c:pt idx="0">
                        <c:v>mlp-l4-B16</c:v>
                      </c:pt>
                      <c:pt idx="1">
                        <c:v>mlp-l4-B32</c:v>
                      </c:pt>
                      <c:pt idx="2">
                        <c:v>mlp-l4-B64</c:v>
                      </c:pt>
                      <c:pt idx="3">
                        <c:v>mlp-l4-B128</c:v>
                      </c:pt>
                      <c:pt idx="4">
                        <c:v>mlp-l4-B256</c:v>
                      </c:pt>
                      <c:pt idx="6">
                        <c:v>mlp-l5-B16</c:v>
                      </c:pt>
                      <c:pt idx="7">
                        <c:v>mlp-l5-B32</c:v>
                      </c:pt>
                      <c:pt idx="8">
                        <c:v>mlp-l5-B64</c:v>
                      </c:pt>
                      <c:pt idx="9">
                        <c:v>mlp-l5-B128</c:v>
                      </c:pt>
                      <c:pt idx="10">
                        <c:v>mlp-l5-B256</c:v>
                      </c:pt>
                      <c:pt idx="12">
                        <c:v>nmt-l3-B16</c:v>
                      </c:pt>
                      <c:pt idx="13">
                        <c:v>nmt-l3-B32</c:v>
                      </c:pt>
                      <c:pt idx="14">
                        <c:v>nmt-l3-B64</c:v>
                      </c:pt>
                      <c:pt idx="15">
                        <c:v>nmt-l3-B128</c:v>
                      </c:pt>
                      <c:pt idx="16">
                        <c:v>nmt-l3-B256</c:v>
                      </c:pt>
                      <c:pt idx="18">
                        <c:v>nmt-l5-B16</c:v>
                      </c:pt>
                      <c:pt idx="19">
                        <c:v>nmt-l5-B32</c:v>
                      </c:pt>
                      <c:pt idx="20">
                        <c:v>nmt-l5-B64</c:v>
                      </c:pt>
                      <c:pt idx="21">
                        <c:v>nmt-l5-B128</c:v>
                      </c:pt>
                      <c:pt idx="22">
                        <c:v>nmt-l5-B256</c:v>
                      </c:pt>
                      <c:pt idx="24">
                        <c:v>wlm-b-B16</c:v>
                      </c:pt>
                      <c:pt idx="25">
                        <c:v>wlm-b-B32</c:v>
                      </c:pt>
                      <c:pt idx="26">
                        <c:v>wlm-b-B64</c:v>
                      </c:pt>
                      <c:pt idx="27">
                        <c:v>wlm-b-B128</c:v>
                      </c:pt>
                      <c:pt idx="28">
                        <c:v>wlm-b-B256</c:v>
                      </c:pt>
                      <c:pt idx="30">
                        <c:v>wlm-a-B16</c:v>
                      </c:pt>
                      <c:pt idx="31">
                        <c:v>wlm-a-B32</c:v>
                      </c:pt>
                      <c:pt idx="32">
                        <c:v>wlm-a-B64</c:v>
                      </c:pt>
                      <c:pt idx="33">
                        <c:v>wlm-a-B128</c:v>
                      </c:pt>
                      <c:pt idx="34">
                        <c:v>wlm-a-B256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puma_speedup!$B$29:$AJ$29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0.31995713704974765</c:v>
                      </c:pt>
                      <c:pt idx="1">
                        <c:v>0.24077589100212285</c:v>
                      </c:pt>
                      <c:pt idx="2">
                        <c:v>0.14386587799406647</c:v>
                      </c:pt>
                      <c:pt idx="3">
                        <c:v>0.20691762374115547</c:v>
                      </c:pt>
                      <c:pt idx="4">
                        <c:v>-6.0254104661858349E-2</c:v>
                      </c:pt>
                      <c:pt idx="6">
                        <c:v>0.73623246645496143</c:v>
                      </c:pt>
                      <c:pt idx="7">
                        <c:v>0.64531281713609245</c:v>
                      </c:pt>
                      <c:pt idx="8">
                        <c:v>0.54914582309781701</c:v>
                      </c:pt>
                      <c:pt idx="9">
                        <c:v>0.56014120739928019</c:v>
                      </c:pt>
                      <c:pt idx="10">
                        <c:v>0.3229447659417693</c:v>
                      </c:pt>
                      <c:pt idx="12">
                        <c:v>5.1316874676314441</c:v>
                      </c:pt>
                      <c:pt idx="13">
                        <c:v>4.916841521584379</c:v>
                      </c:pt>
                      <c:pt idx="14">
                        <c:v>4.738992391520517</c:v>
                      </c:pt>
                      <c:pt idx="15">
                        <c:v>4.6139775088564532</c:v>
                      </c:pt>
                      <c:pt idx="16">
                        <c:v>3.8236646362793896</c:v>
                      </c:pt>
                      <c:pt idx="18">
                        <c:v>5.1632140458759244</c:v>
                      </c:pt>
                      <c:pt idx="19">
                        <c:v>4.9499270888029878</c:v>
                      </c:pt>
                      <c:pt idx="20">
                        <c:v>4.7657104981405176</c:v>
                      </c:pt>
                      <c:pt idx="21">
                        <c:v>4.6505010787829653</c:v>
                      </c:pt>
                      <c:pt idx="22">
                        <c:v>3.859189980065465</c:v>
                      </c:pt>
                      <c:pt idx="24">
                        <c:v>4.7289549576006413</c:v>
                      </c:pt>
                      <c:pt idx="25">
                        <c:v>4.4786876395824713</c:v>
                      </c:pt>
                      <c:pt idx="26">
                        <c:v>4.2139361642447222</c:v>
                      </c:pt>
                      <c:pt idx="27">
                        <c:v>4.0361340073182035</c:v>
                      </c:pt>
                      <c:pt idx="28">
                        <c:v>3.2478534645130392</c:v>
                      </c:pt>
                      <c:pt idx="30">
                        <c:v>4.8318415419137573</c:v>
                      </c:pt>
                      <c:pt idx="31">
                        <c:v>4.5751297718141295</c:v>
                      </c:pt>
                      <c:pt idx="32">
                        <c:v>4.3471105463949593</c:v>
                      </c:pt>
                      <c:pt idx="33">
                        <c:v>4.1771083067052341</c:v>
                      </c:pt>
                      <c:pt idx="34">
                        <c:v>3.1834640161629664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4293-4F7B-91F6-809AF658BD4B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puma_speedup!$A$30</c15:sqref>
                        </c15:formulaRef>
                      </c:ext>
                    </c:extLst>
                    <c:strCache>
                      <c:ptCount val="1"/>
                      <c:pt idx="0">
                        <c:v>PUMA_Skylake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puma_speedup!$B$26:$AJ$26</c15:sqref>
                        </c15:formulaRef>
                      </c:ext>
                    </c:extLst>
                    <c:strCache>
                      <c:ptCount val="35"/>
                      <c:pt idx="0">
                        <c:v>mlp-l4-B16</c:v>
                      </c:pt>
                      <c:pt idx="1">
                        <c:v>mlp-l4-B32</c:v>
                      </c:pt>
                      <c:pt idx="2">
                        <c:v>mlp-l4-B64</c:v>
                      </c:pt>
                      <c:pt idx="3">
                        <c:v>mlp-l4-B128</c:v>
                      </c:pt>
                      <c:pt idx="4">
                        <c:v>mlp-l4-B256</c:v>
                      </c:pt>
                      <c:pt idx="6">
                        <c:v>mlp-l5-B16</c:v>
                      </c:pt>
                      <c:pt idx="7">
                        <c:v>mlp-l5-B32</c:v>
                      </c:pt>
                      <c:pt idx="8">
                        <c:v>mlp-l5-B64</c:v>
                      </c:pt>
                      <c:pt idx="9">
                        <c:v>mlp-l5-B128</c:v>
                      </c:pt>
                      <c:pt idx="10">
                        <c:v>mlp-l5-B256</c:v>
                      </c:pt>
                      <c:pt idx="12">
                        <c:v>nmt-l3-B16</c:v>
                      </c:pt>
                      <c:pt idx="13">
                        <c:v>nmt-l3-B32</c:v>
                      </c:pt>
                      <c:pt idx="14">
                        <c:v>nmt-l3-B64</c:v>
                      </c:pt>
                      <c:pt idx="15">
                        <c:v>nmt-l3-B128</c:v>
                      </c:pt>
                      <c:pt idx="16">
                        <c:v>nmt-l3-B256</c:v>
                      </c:pt>
                      <c:pt idx="18">
                        <c:v>nmt-l5-B16</c:v>
                      </c:pt>
                      <c:pt idx="19">
                        <c:v>nmt-l5-B32</c:v>
                      </c:pt>
                      <c:pt idx="20">
                        <c:v>nmt-l5-B64</c:v>
                      </c:pt>
                      <c:pt idx="21">
                        <c:v>nmt-l5-B128</c:v>
                      </c:pt>
                      <c:pt idx="22">
                        <c:v>nmt-l5-B256</c:v>
                      </c:pt>
                      <c:pt idx="24">
                        <c:v>wlm-b-B16</c:v>
                      </c:pt>
                      <c:pt idx="25">
                        <c:v>wlm-b-B32</c:v>
                      </c:pt>
                      <c:pt idx="26">
                        <c:v>wlm-b-B64</c:v>
                      </c:pt>
                      <c:pt idx="27">
                        <c:v>wlm-b-B128</c:v>
                      </c:pt>
                      <c:pt idx="28">
                        <c:v>wlm-b-B256</c:v>
                      </c:pt>
                      <c:pt idx="30">
                        <c:v>wlm-a-B16</c:v>
                      </c:pt>
                      <c:pt idx="31">
                        <c:v>wlm-a-B32</c:v>
                      </c:pt>
                      <c:pt idx="32">
                        <c:v>wlm-a-B64</c:v>
                      </c:pt>
                      <c:pt idx="33">
                        <c:v>wlm-a-B128</c:v>
                      </c:pt>
                      <c:pt idx="34">
                        <c:v>wlm-a-B256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puma_speedup!$B$30:$AJ$30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0.14386587799406647</c:v>
                      </c:pt>
                      <c:pt idx="1">
                        <c:v>8.587393101637969E-2</c:v>
                      </c:pt>
                      <c:pt idx="2">
                        <c:v>-1.8861419503633341E-2</c:v>
                      </c:pt>
                      <c:pt idx="3">
                        <c:v>-0.18519284127015828</c:v>
                      </c:pt>
                      <c:pt idx="4">
                        <c:v>-0.28210285427821474</c:v>
                      </c:pt>
                      <c:pt idx="6">
                        <c:v>0.87541164217787171</c:v>
                      </c:pt>
                      <c:pt idx="7">
                        <c:v>0.6904749758942863</c:v>
                      </c:pt>
                      <c:pt idx="8">
                        <c:v>0.37305456404213577</c:v>
                      </c:pt>
                      <c:pt idx="9">
                        <c:v>0.30050389689352414</c:v>
                      </c:pt>
                      <c:pt idx="10">
                        <c:v>0.15536177419693717</c:v>
                      </c:pt>
                      <c:pt idx="12">
                        <c:v>5.022049813997234</c:v>
                      </c:pt>
                      <c:pt idx="13">
                        <c:v>4.834263938195873</c:v>
                      </c:pt>
                      <c:pt idx="14">
                        <c:v>4.700750047378448</c:v>
                      </c:pt>
                      <c:pt idx="15">
                        <c:v>4.5814210628736145</c:v>
                      </c:pt>
                      <c:pt idx="16">
                        <c:v>4.2803910672096332</c:v>
                      </c:pt>
                      <c:pt idx="18">
                        <c:v>5.0979881695890352</c:v>
                      </c:pt>
                      <c:pt idx="19">
                        <c:v>4.8717469885190141</c:v>
                      </c:pt>
                      <c:pt idx="20">
                        <c:v>4.7376104117253579</c:v>
                      </c:pt>
                      <c:pt idx="21">
                        <c:v>4.6373095065667567</c:v>
                      </c:pt>
                      <c:pt idx="22">
                        <c:v>3.9058789570618719</c:v>
                      </c:pt>
                      <c:pt idx="24">
                        <c:v>4.7631942805648366</c:v>
                      </c:pt>
                      <c:pt idx="25">
                        <c:v>4.4930987684056962</c:v>
                      </c:pt>
                      <c:pt idx="26">
                        <c:v>4.2626355193141139</c:v>
                      </c:pt>
                      <c:pt idx="27">
                        <c:v>4.0955311144647775</c:v>
                      </c:pt>
                      <c:pt idx="28">
                        <c:v>3.1762235604301918</c:v>
                      </c:pt>
                      <c:pt idx="30">
                        <c:v>5.1624738140195134</c:v>
                      </c:pt>
                      <c:pt idx="31">
                        <c:v>4.8990114579267789</c:v>
                      </c:pt>
                      <c:pt idx="32">
                        <c:v>4.6561236172823719</c:v>
                      </c:pt>
                      <c:pt idx="33">
                        <c:v>4.4653129708608823</c:v>
                      </c:pt>
                      <c:pt idx="34">
                        <c:v>3.5804950464861065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293-4F7B-91F6-809AF658BD4B}"/>
                  </c:ext>
                </c:extLst>
              </c15:ser>
            </c15:filteredBarSeries>
          </c:ext>
        </c:extLst>
      </c:barChart>
      <c:catAx>
        <c:axId val="62882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830696"/>
        <c:crosses val="autoZero"/>
        <c:auto val="1"/>
        <c:lblAlgn val="ctr"/>
        <c:lblOffset val="100"/>
        <c:noMultiLvlLbl val="0"/>
      </c:catAx>
      <c:valAx>
        <c:axId val="62883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82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A32D3-50E6-43E4-8502-664AC073D90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C1EF3-8A5C-4560-BAED-2515FD2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1EF3-8A5C-4560-BAED-2515FD2509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1EF3-8A5C-4560-BAED-2515FD2509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8A21-7E83-440E-B040-91C8CD413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89CEC-61E9-4290-AC30-52157F7A5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AFC2-1887-495A-93E1-C28F5C8E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68B5-180D-4787-88DB-3BD44471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636A6-1576-4B5B-842D-4C54A6AF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8567-A98E-4D50-8D32-F9823704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CDB54-F7BA-457C-8EE4-633E450D9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CC44-CD6C-45F6-B1F5-4CC0B075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6344-4ABA-4DE9-BDA3-70EDBDD8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D14D5-E3AB-4C4E-B072-2AA675B2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1EF46-C777-4D46-85AB-894442777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1F2C5-91AA-4786-BE54-65194CCF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E191-3C0B-4A1D-841C-A52CD45C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7FBA-215F-40F4-A644-9F9B2164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4262-928C-4247-A4DB-A3ED26C1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40F-96CC-4FE3-800B-40C28CF9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DC01-C59F-43C7-96DC-B42AA472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DA8A-3880-4826-BEAC-2EE3071B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6C24-0C40-4A20-A8C3-9A24485E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5809-5BA7-41F8-80F4-7474CCFB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54C-6E41-4341-AD20-6B030B3D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E727-7485-4AC7-95EF-B39E3F3A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D34C-ABB3-4C23-A8ED-9AED8FF7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A140-D297-40E2-A8E2-C3397DE9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7F61-2018-4C3B-8DDD-956C30B6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5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F41D-C0B3-451B-8B2D-C4E5E15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1679-6FBF-4085-9D3A-A5B445A4A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F416D-D408-4056-B674-13097580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86B6D-F085-4E4B-87B5-82BBC98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84C36-BACA-419C-B0EA-AB14097B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91A46-1B4D-40A1-BDB4-B8B80624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99E4-C62E-4E56-8C79-3371F8FA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286E-95D0-45B3-9E75-36328574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9311D-DBAE-49DE-966B-30FCDDCA8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2E2A1-EB51-4244-8014-84014F370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B6779-5930-493C-81BA-08ABB34CD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43F15-0873-4453-BC58-392B88D7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2A8A0-ECF9-41D4-9504-D33FC32E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E3CC0-7093-443C-9183-712875F2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B3BB-CEA7-496C-9435-3C005175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A9F53-834A-4BDF-A2C4-FE1D5158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F2DE3-A7C8-47D1-A91C-4E9A8BE4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54DF0-7C77-4C0D-B9A1-880DB0FE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A84A2-430F-4A68-89DB-A95C284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AA4B3-5F6D-43E6-BE85-17763FED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C2C7-1ECB-448E-BD2A-3A71B516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FA14-38F9-4197-BD90-31C93239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9904-2443-49DC-AA0E-D7A9DEBF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DFA5B-050A-46B1-941C-2C9D409D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52C03-A066-4D34-814E-345CBF04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5CD41-E2D5-4A70-92BB-951D81EE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7D588-94A0-4F43-9950-1A645558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12D3-60F7-4ECC-BDA1-1777F478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D07DB-2F98-4A1E-B88E-471C5B9FD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47353-83EA-48E3-9671-6BB55FE2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4E51A-8DDC-4B4A-AE06-76E956CC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1A53-7EE8-41A1-AC11-6373BCC6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FDFD2-4137-467C-B557-3E7C5611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06051-1580-45E0-81EA-C4056D16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092C-AB29-4FED-AF74-C81A3FDD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926D0-9C4A-4337-BC14-3F4265329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4C29-5B1C-4478-B7B8-3C0AD91CEFE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B538-7C50-4D90-B644-7E7BDBDCF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E930-746C-4D2B-B056-777357C86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89A8-A90A-43A2-AE70-39FE6993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2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6302-008B-416C-B7BE-07C4C445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PUMA Results</a:t>
            </a:r>
          </a:p>
        </p:txBody>
      </p:sp>
    </p:spTree>
    <p:extLst>
      <p:ext uri="{BB962C8B-B14F-4D97-AF65-F5344CB8AC3E}">
        <p14:creationId xmlns:p14="http://schemas.microsoft.com/office/powerpoint/2010/main" val="29072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455C1-B3AC-4FF3-BC9D-ECF58B8C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660"/>
            <a:ext cx="12192000" cy="4819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51ABAD-A384-49B7-B88D-B23E3DE21200}"/>
              </a:ext>
            </a:extLst>
          </p:cNvPr>
          <p:cNvSpPr txBox="1"/>
          <p:nvPr/>
        </p:nvSpPr>
        <p:spPr>
          <a:xfrm>
            <a:off x="4656525" y="184417"/>
            <a:ext cx="27508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PUMA Tile PE</a:t>
            </a:r>
          </a:p>
        </p:txBody>
      </p:sp>
    </p:spTree>
    <p:extLst>
      <p:ext uri="{BB962C8B-B14F-4D97-AF65-F5344CB8AC3E}">
        <p14:creationId xmlns:p14="http://schemas.microsoft.com/office/powerpoint/2010/main" val="13193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46E1-557A-4CCD-9C96-72582827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1CE9-501B-4832-90A9-B3A6970A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an ASIC data point (possibly TPU) for Inference Time, Energy reduction and throughput results.</a:t>
            </a:r>
          </a:p>
          <a:p>
            <a:pPr lvl="1"/>
            <a:r>
              <a:rPr lang="en-US" dirty="0" err="1"/>
              <a:t>Cambricon</a:t>
            </a:r>
            <a:r>
              <a:rPr lang="en-US"/>
              <a:t> uses </a:t>
            </a:r>
            <a:r>
              <a:rPr lang="en-US" dirty="0"/>
              <a:t>small benchmarks. </a:t>
            </a:r>
          </a:p>
          <a:p>
            <a:pPr lvl="1"/>
            <a:r>
              <a:rPr lang="en-US" dirty="0"/>
              <a:t>Small benchmarks don’t expose penalties stemming form MVM aggregation across Tiles, Nodes.</a:t>
            </a:r>
          </a:p>
          <a:p>
            <a:endParaRPr lang="en-US" dirty="0"/>
          </a:p>
          <a:p>
            <a:r>
              <a:rPr lang="en-US" dirty="0"/>
              <a:t>Add CNN benchmarks (</a:t>
            </a:r>
            <a:r>
              <a:rPr lang="en-US" dirty="0" err="1"/>
              <a:t>AlexNet</a:t>
            </a:r>
            <a:r>
              <a:rPr lang="en-US" dirty="0"/>
              <a:t>, Vgg16, Vgg19)</a:t>
            </a:r>
          </a:p>
          <a:p>
            <a:pPr lvl="1"/>
            <a:r>
              <a:rPr lang="en-US" dirty="0"/>
              <a:t>GPU results available</a:t>
            </a:r>
          </a:p>
          <a:p>
            <a:pPr lvl="1"/>
            <a:r>
              <a:rPr lang="en-US" dirty="0"/>
              <a:t>PUMA results awaiting [Should be ~similar to ISSAC], given out area-efficiency and energy efficiency per tile are comparable.</a:t>
            </a:r>
          </a:p>
          <a:p>
            <a:pPr lvl="1"/>
            <a:endParaRPr lang="en-US" dirty="0"/>
          </a:p>
          <a:p>
            <a:r>
              <a:rPr lang="en-US" dirty="0"/>
              <a:t>Improve CE, PE graphs (add colors!)</a:t>
            </a:r>
          </a:p>
        </p:txBody>
      </p:sp>
    </p:spTree>
    <p:extLst>
      <p:ext uri="{BB962C8B-B14F-4D97-AF65-F5344CB8AC3E}">
        <p14:creationId xmlns:p14="http://schemas.microsoft.com/office/powerpoint/2010/main" val="331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A1E5-3BD8-41C0-81DE-8F15527F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41" y="53789"/>
            <a:ext cx="9196508" cy="998924"/>
          </a:xfrm>
        </p:spPr>
        <p:txBody>
          <a:bodyPr/>
          <a:lstStyle/>
          <a:p>
            <a:r>
              <a:rPr lang="en-US" dirty="0"/>
              <a:t>PUMA inference latency (batch size = 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727001-4B89-47F6-B897-54D9432C2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502893"/>
              </p:ext>
            </p:extLst>
          </p:nvPr>
        </p:nvGraphicFramePr>
        <p:xfrm>
          <a:off x="1676401" y="998925"/>
          <a:ext cx="8586789" cy="355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4FAED-98A6-4D54-87FE-E10CAE525C31}"/>
              </a:ext>
            </a:extLst>
          </p:cNvPr>
          <p:cNvSpPr txBox="1"/>
          <p:nvPr/>
        </p:nvSpPr>
        <p:spPr>
          <a:xfrm>
            <a:off x="660827" y="4605912"/>
            <a:ext cx="11041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inference latency is a win! [Ref: EIE, Deep Compression, Microsoft </a:t>
            </a:r>
            <a:r>
              <a:rPr lang="en-US" dirty="0" err="1"/>
              <a:t>Brainscale</a:t>
            </a:r>
            <a:r>
              <a:rPr lang="en-US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real-time applications (driverless car, google autosuggest etc.) have very strict inference latency requirements (~100ms).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Unlike training, there isn’t large chunks of data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PUMA yields improvement of 600X in inference latency (averaged across all benchmarks) compared to GPUs (K80, Maxwell) </a:t>
            </a:r>
          </a:p>
        </p:txBody>
      </p:sp>
    </p:spTree>
    <p:extLst>
      <p:ext uri="{BB962C8B-B14F-4D97-AF65-F5344CB8AC3E}">
        <p14:creationId xmlns:p14="http://schemas.microsoft.com/office/powerpoint/2010/main" val="293651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C755-A833-40B4-BAAD-77C48412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1348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GPU/ASIC(</a:t>
            </a:r>
            <a:r>
              <a:rPr lang="en-US" sz="3800" dirty="0" err="1"/>
              <a:t>cmos</a:t>
            </a:r>
            <a:r>
              <a:rPr lang="en-US" sz="3800" dirty="0"/>
              <a:t>) computation with batching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00B569-5399-4C4C-855F-78F8168B2E26}"/>
              </a:ext>
            </a:extLst>
          </p:cNvPr>
          <p:cNvGrpSpPr/>
          <p:nvPr/>
        </p:nvGrpSpPr>
        <p:grpSpPr>
          <a:xfrm>
            <a:off x="1827201" y="1096467"/>
            <a:ext cx="2466575" cy="1903042"/>
            <a:chOff x="1114184" y="1951745"/>
            <a:chExt cx="2466575" cy="19030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9E94B5-44B1-4112-B456-FED75A337CE5}"/>
                </a:ext>
              </a:extLst>
            </p:cNvPr>
            <p:cNvSpPr/>
            <p:nvPr/>
          </p:nvSpPr>
          <p:spPr>
            <a:xfrm>
              <a:off x="1775011" y="1951745"/>
              <a:ext cx="291993" cy="1536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  <a:p>
              <a:pPr algn="ctr"/>
              <a:r>
                <a:rPr lang="en-US" dirty="0"/>
                <a:t>N</a:t>
              </a:r>
            </a:p>
            <a:p>
              <a:pPr algn="ctr"/>
              <a:r>
                <a:rPr lang="en-US" dirty="0"/>
                <a:t>P</a:t>
              </a:r>
            </a:p>
            <a:p>
              <a:pPr algn="ctr"/>
              <a:r>
                <a:rPr lang="en-US" dirty="0"/>
                <a:t>U</a:t>
              </a:r>
            </a:p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E8DB06-91FC-439C-AF6C-27209CAA7FCB}"/>
                </a:ext>
              </a:extLst>
            </p:cNvPr>
            <p:cNvSpPr/>
            <p:nvPr/>
          </p:nvSpPr>
          <p:spPr>
            <a:xfrm>
              <a:off x="2296244" y="1951745"/>
              <a:ext cx="1284515" cy="15368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Small DNN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BF681D-3424-4495-8689-E5ABB7B4B7A2}"/>
                </a:ext>
              </a:extLst>
            </p:cNvPr>
            <p:cNvSpPr txBox="1"/>
            <p:nvPr/>
          </p:nvSpPr>
          <p:spPr>
            <a:xfrm>
              <a:off x="1114184" y="3485455"/>
              <a:ext cx="190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Small Batch size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70794A-0BEF-435B-BFBB-AF804DA3CA5B}"/>
              </a:ext>
            </a:extLst>
          </p:cNvPr>
          <p:cNvGrpSpPr/>
          <p:nvPr/>
        </p:nvGrpSpPr>
        <p:grpSpPr>
          <a:xfrm>
            <a:off x="4525733" y="1096467"/>
            <a:ext cx="2867270" cy="1903042"/>
            <a:chOff x="4358282" y="1951745"/>
            <a:chExt cx="2867270" cy="19030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3575DE-6D99-4126-9142-C1B4837F643C}"/>
                </a:ext>
              </a:extLst>
            </p:cNvPr>
            <p:cNvSpPr/>
            <p:nvPr/>
          </p:nvSpPr>
          <p:spPr>
            <a:xfrm>
              <a:off x="4940194" y="1951745"/>
              <a:ext cx="771603" cy="1536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  <a:p>
              <a:pPr algn="ctr"/>
              <a:r>
                <a:rPr lang="en-US" dirty="0"/>
                <a:t>N</a:t>
              </a:r>
            </a:p>
            <a:p>
              <a:pPr algn="ctr"/>
              <a:r>
                <a:rPr lang="en-US" dirty="0"/>
                <a:t>P</a:t>
              </a:r>
            </a:p>
            <a:p>
              <a:pPr algn="ctr"/>
              <a:r>
                <a:rPr lang="en-US" dirty="0"/>
                <a:t>U</a:t>
              </a:r>
            </a:p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BE0972-5212-4579-9E2B-462FD41B912F}"/>
                </a:ext>
              </a:extLst>
            </p:cNvPr>
            <p:cNvSpPr/>
            <p:nvPr/>
          </p:nvSpPr>
          <p:spPr>
            <a:xfrm>
              <a:off x="5941037" y="1951745"/>
              <a:ext cx="1284515" cy="15368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Small DNN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8F699A-D328-4A39-B1C1-35F5323B221B}"/>
                </a:ext>
              </a:extLst>
            </p:cNvPr>
            <p:cNvSpPr txBox="1"/>
            <p:nvPr/>
          </p:nvSpPr>
          <p:spPr>
            <a:xfrm>
              <a:off x="4358282" y="3485455"/>
              <a:ext cx="23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Medium Batch size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2789F8-7CDF-4CAD-8072-D9040FA4E036}"/>
              </a:ext>
            </a:extLst>
          </p:cNvPr>
          <p:cNvGrpSpPr/>
          <p:nvPr/>
        </p:nvGrpSpPr>
        <p:grpSpPr>
          <a:xfrm>
            <a:off x="7700365" y="1099562"/>
            <a:ext cx="3319503" cy="1903042"/>
            <a:chOff x="7550843" y="1951745"/>
            <a:chExt cx="3319503" cy="19030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24B0F-F09A-4995-835F-0426A3711F8C}"/>
                </a:ext>
              </a:extLst>
            </p:cNvPr>
            <p:cNvSpPr/>
            <p:nvPr/>
          </p:nvSpPr>
          <p:spPr>
            <a:xfrm>
              <a:off x="8072077" y="1951745"/>
              <a:ext cx="1284515" cy="1536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  <a:p>
              <a:pPr algn="ctr"/>
              <a:r>
                <a:rPr lang="en-US" dirty="0"/>
                <a:t>N</a:t>
              </a:r>
            </a:p>
            <a:p>
              <a:pPr algn="ctr"/>
              <a:r>
                <a:rPr lang="en-US" dirty="0"/>
                <a:t>P</a:t>
              </a:r>
            </a:p>
            <a:p>
              <a:pPr algn="ctr"/>
              <a:r>
                <a:rPr lang="en-US" dirty="0"/>
                <a:t>U</a:t>
              </a:r>
            </a:p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489A27-F414-4DB0-8899-7A4D9AA33E99}"/>
                </a:ext>
              </a:extLst>
            </p:cNvPr>
            <p:cNvSpPr/>
            <p:nvPr/>
          </p:nvSpPr>
          <p:spPr>
            <a:xfrm>
              <a:off x="9585831" y="1951745"/>
              <a:ext cx="1284515" cy="15368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Small DNN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6DD1F8-8C88-487F-91F4-9F38A86F7AC7}"/>
                </a:ext>
              </a:extLst>
            </p:cNvPr>
            <p:cNvSpPr txBox="1"/>
            <p:nvPr/>
          </p:nvSpPr>
          <p:spPr>
            <a:xfrm>
              <a:off x="7550843" y="3485455"/>
              <a:ext cx="23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Large Batch size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8CE1CB-4CEA-4EF7-B507-5C990244D0D0}"/>
              </a:ext>
            </a:extLst>
          </p:cNvPr>
          <p:cNvGrpSpPr/>
          <p:nvPr/>
        </p:nvGrpSpPr>
        <p:grpSpPr>
          <a:xfrm>
            <a:off x="838200" y="3261943"/>
            <a:ext cx="3258028" cy="1922894"/>
            <a:chOff x="304802" y="4547667"/>
            <a:chExt cx="3258028" cy="19228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B6911F-3451-4696-9502-50107B01F118}"/>
                </a:ext>
              </a:extLst>
            </p:cNvPr>
            <p:cNvSpPr/>
            <p:nvPr/>
          </p:nvSpPr>
          <p:spPr>
            <a:xfrm>
              <a:off x="940334" y="4547667"/>
              <a:ext cx="289751" cy="1536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  <a:p>
              <a:pPr algn="ctr"/>
              <a:r>
                <a:rPr lang="en-US" dirty="0"/>
                <a:t>N</a:t>
              </a:r>
            </a:p>
            <a:p>
              <a:pPr algn="ctr"/>
              <a:r>
                <a:rPr lang="en-US" dirty="0"/>
                <a:t>P</a:t>
              </a:r>
            </a:p>
            <a:p>
              <a:pPr algn="ctr"/>
              <a:r>
                <a:rPr lang="en-US" dirty="0"/>
                <a:t>U</a:t>
              </a:r>
            </a:p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9EB6C0-69C7-4DAB-A752-15645D8EF454}"/>
                </a:ext>
              </a:extLst>
            </p:cNvPr>
            <p:cNvSpPr/>
            <p:nvPr/>
          </p:nvSpPr>
          <p:spPr>
            <a:xfrm>
              <a:off x="1536807" y="4547667"/>
              <a:ext cx="2026023" cy="15368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DNN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5D621-20A7-46E4-8812-D4822938FF7D}"/>
                </a:ext>
              </a:extLst>
            </p:cNvPr>
            <p:cNvSpPr txBox="1"/>
            <p:nvPr/>
          </p:nvSpPr>
          <p:spPr>
            <a:xfrm>
              <a:off x="304802" y="6101229"/>
              <a:ext cx="190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Small Batch size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DEA6B1-7CC8-4E8F-A405-64E81F38FD05}"/>
              </a:ext>
            </a:extLst>
          </p:cNvPr>
          <p:cNvGrpSpPr/>
          <p:nvPr/>
        </p:nvGrpSpPr>
        <p:grpSpPr>
          <a:xfrm>
            <a:off x="4057489" y="3261943"/>
            <a:ext cx="3808238" cy="1895055"/>
            <a:chOff x="4140893" y="4547667"/>
            <a:chExt cx="3808238" cy="18950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BE1E91-CD19-4DDE-ACD3-8F3C39215DDE}"/>
                </a:ext>
              </a:extLst>
            </p:cNvPr>
            <p:cNvSpPr/>
            <p:nvPr/>
          </p:nvSpPr>
          <p:spPr>
            <a:xfrm>
              <a:off x="4815167" y="4547667"/>
              <a:ext cx="878701" cy="1536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  <a:p>
              <a:pPr algn="ctr"/>
              <a:r>
                <a:rPr lang="en-US" dirty="0"/>
                <a:t>N</a:t>
              </a:r>
            </a:p>
            <a:p>
              <a:pPr algn="ctr"/>
              <a:r>
                <a:rPr lang="en-US" dirty="0"/>
                <a:t>P</a:t>
              </a:r>
            </a:p>
            <a:p>
              <a:pPr algn="ctr"/>
              <a:r>
                <a:rPr lang="en-US" dirty="0"/>
                <a:t>U</a:t>
              </a:r>
            </a:p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E0AD9E-7EAA-470B-AD9B-91E5E188B2F4}"/>
                </a:ext>
              </a:extLst>
            </p:cNvPr>
            <p:cNvSpPr txBox="1"/>
            <p:nvPr/>
          </p:nvSpPr>
          <p:spPr>
            <a:xfrm>
              <a:off x="4140893" y="6073390"/>
              <a:ext cx="23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Medium Batch size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0204DD-C367-4370-B456-FE433BB74E95}"/>
                </a:ext>
              </a:extLst>
            </p:cNvPr>
            <p:cNvSpPr/>
            <p:nvPr/>
          </p:nvSpPr>
          <p:spPr>
            <a:xfrm>
              <a:off x="5923108" y="4547667"/>
              <a:ext cx="2026023" cy="15368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DNN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0E2399-8617-4C43-B2AA-DE3FE7C9D6C9}"/>
              </a:ext>
            </a:extLst>
          </p:cNvPr>
          <p:cNvGrpSpPr/>
          <p:nvPr/>
        </p:nvGrpSpPr>
        <p:grpSpPr>
          <a:xfrm>
            <a:off x="7957936" y="3261943"/>
            <a:ext cx="3981449" cy="1889839"/>
            <a:chOff x="7630405" y="4547667"/>
            <a:chExt cx="3981449" cy="18898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9A2C0E-1517-46F1-AC1A-4118BB436040}"/>
                </a:ext>
              </a:extLst>
            </p:cNvPr>
            <p:cNvSpPr/>
            <p:nvPr/>
          </p:nvSpPr>
          <p:spPr>
            <a:xfrm>
              <a:off x="8054148" y="4547667"/>
              <a:ext cx="1284515" cy="1536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  <a:p>
              <a:pPr algn="ctr"/>
              <a:r>
                <a:rPr lang="en-US" dirty="0"/>
                <a:t>N</a:t>
              </a:r>
            </a:p>
            <a:p>
              <a:pPr algn="ctr"/>
              <a:r>
                <a:rPr lang="en-US" dirty="0"/>
                <a:t>P</a:t>
              </a:r>
            </a:p>
            <a:p>
              <a:pPr algn="ctr"/>
              <a:r>
                <a:rPr lang="en-US" dirty="0"/>
                <a:t>U</a:t>
              </a:r>
            </a:p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58B315-CC45-4437-B085-01E62E9C7DC6}"/>
                </a:ext>
              </a:extLst>
            </p:cNvPr>
            <p:cNvSpPr txBox="1"/>
            <p:nvPr/>
          </p:nvSpPr>
          <p:spPr>
            <a:xfrm>
              <a:off x="7630405" y="6068174"/>
              <a:ext cx="23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Large Batch size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689382-5B6F-485E-8850-60AFBFF4428A}"/>
                </a:ext>
              </a:extLst>
            </p:cNvPr>
            <p:cNvSpPr/>
            <p:nvPr/>
          </p:nvSpPr>
          <p:spPr>
            <a:xfrm>
              <a:off x="9585831" y="4547667"/>
              <a:ext cx="2026023" cy="15368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DNN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BF661E6-D93C-4C00-AFC5-36EC5816A391}"/>
              </a:ext>
            </a:extLst>
          </p:cNvPr>
          <p:cNvSpPr txBox="1"/>
          <p:nvPr/>
        </p:nvSpPr>
        <p:spPr>
          <a:xfrm>
            <a:off x="491778" y="5436950"/>
            <a:ext cx="11318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Batching always helps GPU/TPU to share the cost associated with data-movements of the DNN model across multiple inferences (inputs)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Helps to improve energy per 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Helps to improve throughput</a:t>
            </a:r>
          </a:p>
        </p:txBody>
      </p:sp>
    </p:spTree>
    <p:extLst>
      <p:ext uri="{BB962C8B-B14F-4D97-AF65-F5344CB8AC3E}">
        <p14:creationId xmlns:p14="http://schemas.microsoft.com/office/powerpoint/2010/main" val="5510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28A5-BBC0-4D9A-9D30-E29D4F0E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Batching on PUMA vs GPU/TPU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731A-C10E-408D-B3D3-CDFCCBA0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PUMA doesn’t move DNN model - ``in-memory processing’’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No benefits from batching from energy standpoint (grows linearly)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can PUMA leverage batching for performance?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PUMA’s spatial architecture enables pipelined execution of batches thereby boosting the throughput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Area-efficiency of tiles/cores can be used to replicate tiles across batches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GPU/TPU energy consumption and throughput grows sub-linearly with batch size</a:t>
            </a:r>
          </a:p>
          <a:p>
            <a:pPr lvl="1"/>
            <a:r>
              <a:rPr lang="en-US" dirty="0"/>
              <a:t>For large model sizes this is a huge advantage [Word-language modelling benchmarks]</a:t>
            </a:r>
          </a:p>
        </p:txBody>
      </p:sp>
    </p:spTree>
    <p:extLst>
      <p:ext uri="{BB962C8B-B14F-4D97-AF65-F5344CB8AC3E}">
        <p14:creationId xmlns:p14="http://schemas.microsoft.com/office/powerpoint/2010/main" val="67619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83C2-2DD7-4324-8845-945D2E5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Inter-layer parallelism and weight sharing across different DNNs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CD62-C0A2-45D5-A9DA-9E96BD35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MLPs, LSTM (deep), LSTM (wide):</a:t>
            </a:r>
          </a:p>
          <a:p>
            <a:pPr lvl="1"/>
            <a:r>
              <a:rPr lang="en-US" dirty="0"/>
              <a:t>No inter layer parallelism – next layer needs all the outputs from previous layer to compute any output in the next layer</a:t>
            </a:r>
          </a:p>
          <a:p>
            <a:pPr lvl="1"/>
            <a:r>
              <a:rPr lang="en-US" dirty="0"/>
              <a:t>No weight sharing</a:t>
            </a:r>
          </a:p>
          <a:p>
            <a:pPr lvl="1"/>
            <a:endParaRPr lang="en-US" dirty="0"/>
          </a:p>
          <a:p>
            <a:r>
              <a:rPr lang="en-US" dirty="0"/>
              <a:t>CNNs:</a:t>
            </a:r>
          </a:p>
          <a:p>
            <a:pPr lvl="1"/>
            <a:r>
              <a:rPr lang="en-US" dirty="0"/>
              <a:t>Abundant inter-layer parallelism</a:t>
            </a:r>
          </a:p>
          <a:p>
            <a:pPr lvl="1"/>
            <a:r>
              <a:rPr lang="en-US" dirty="0"/>
              <a:t>Abundant weight sharing</a:t>
            </a:r>
          </a:p>
          <a:p>
            <a:endParaRPr lang="en-US" dirty="0"/>
          </a:p>
          <a:p>
            <a:r>
              <a:rPr lang="en-US" dirty="0"/>
              <a:t>GPU/TPU rely on data-batching to improve energy, throughput on networks other than CNNs.</a:t>
            </a:r>
          </a:p>
          <a:p>
            <a:pPr lvl="1"/>
            <a:r>
              <a:rPr lang="en-US" dirty="0"/>
              <a:t>Hence, analysis with varying batch sizes makes sense.</a:t>
            </a:r>
          </a:p>
        </p:txBody>
      </p:sp>
    </p:spTree>
    <p:extLst>
      <p:ext uri="{BB962C8B-B14F-4D97-AF65-F5344CB8AC3E}">
        <p14:creationId xmlns:p14="http://schemas.microsoft.com/office/powerpoint/2010/main" val="76423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8FD4-7447-4AE7-9EAC-37155A5B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95"/>
            <a:ext cx="10515600" cy="822192"/>
          </a:xfrm>
        </p:spPr>
        <p:txBody>
          <a:bodyPr>
            <a:normAutofit/>
          </a:bodyPr>
          <a:lstStyle/>
          <a:p>
            <a:r>
              <a:rPr lang="en-US" sz="3400" dirty="0"/>
              <a:t>PUMA energy reductions vs GPU with varying batch sizes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BEC63C-C1D2-4B83-92F0-1527FE63E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367525"/>
              </p:ext>
            </p:extLst>
          </p:nvPr>
        </p:nvGraphicFramePr>
        <p:xfrm>
          <a:off x="599355" y="1021980"/>
          <a:ext cx="11026588" cy="3327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8F782E-6615-4282-AD73-D8DEC4071F7E}"/>
              </a:ext>
            </a:extLst>
          </p:cNvPr>
          <p:cNvSpPr txBox="1"/>
          <p:nvPr/>
        </p:nvSpPr>
        <p:spPr>
          <a:xfrm>
            <a:off x="745350" y="4449057"/>
            <a:ext cx="1150299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FF0000"/>
                </a:solidFill>
              </a:rPr>
              <a:t>PUMA is consistently more energy-efficient than GPUs across all benchmarks and batch sizes.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Energy reductions of 1000X, 300X, 130X for small (16), medium (64) and large batches (256) respectively.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Batch size 256 is unusual in inference [Reference: 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Increasing batch size – PUMA grows linearly while GPU can be sub-linear (How much sub-linear - depends on model size, batch size).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For very big models (for instance, </a:t>
            </a:r>
            <a:r>
              <a:rPr lang="en-US" sz="1500" dirty="0" err="1"/>
              <a:t>wlm</a:t>
            </a:r>
            <a:r>
              <a:rPr lang="en-US" sz="1500" dirty="0"/>
              <a:t>) close to 800M parameters: energy improvements are lesser with higher batch sizes: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GPUs save a  lot on model data movement (amortize across more inputs in the batch)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PUMA degrades due to MVMs in a layer spanning across multiple nodes (13 nodes here) [1 node = 160 Tiles]</a:t>
            </a:r>
          </a:p>
        </p:txBody>
      </p:sp>
    </p:spTree>
    <p:extLst>
      <p:ext uri="{BB962C8B-B14F-4D97-AF65-F5344CB8AC3E}">
        <p14:creationId xmlns:p14="http://schemas.microsoft.com/office/powerpoint/2010/main" val="178120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8FD4-7447-4AE7-9EAC-37155A5B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845" y="99895"/>
            <a:ext cx="8810385" cy="822192"/>
          </a:xfrm>
        </p:spPr>
        <p:txBody>
          <a:bodyPr>
            <a:normAutofit/>
          </a:bodyPr>
          <a:lstStyle/>
          <a:p>
            <a:r>
              <a:rPr lang="en-US" sz="3400" dirty="0"/>
              <a:t>PUMA speedup vs GPU with varying batch sizes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F782E-6615-4282-AD73-D8DEC4071F7E}"/>
              </a:ext>
            </a:extLst>
          </p:cNvPr>
          <p:cNvSpPr txBox="1"/>
          <p:nvPr/>
        </p:nvSpPr>
        <p:spPr>
          <a:xfrm>
            <a:off x="1167974" y="4449057"/>
            <a:ext cx="97279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FF0000"/>
                </a:solidFill>
              </a:rPr>
              <a:t>PUMA provides higher speedups across all (almost) benchmarks and batch sizes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Energy reductions of 400X, 100X, 80X for small (16), medium (64) and large batches (256) respectively.</a:t>
            </a:r>
          </a:p>
          <a:p>
            <a:pPr lvl="1"/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Increasing batch size – PUMA grows linearly while GPU can be sub-linear (How much sub-linear - depends on model size, batch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For very big models (for instance, </a:t>
            </a:r>
            <a:r>
              <a:rPr lang="en-US" sz="1500" dirty="0" err="1"/>
              <a:t>wlm</a:t>
            </a:r>
            <a:r>
              <a:rPr lang="en-US" sz="1500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GPUs save a  lot on model data movement (amortize across more inputs in the batch)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PUMA degrades due to MVMs in a layer spanning across multiple nodes (13 nodes here) [1 node = 160 Tiles]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16C28C-645A-4F14-AD34-21B8C40B1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502842"/>
              </p:ext>
            </p:extLst>
          </p:nvPr>
        </p:nvGraphicFramePr>
        <p:xfrm>
          <a:off x="561574" y="1162546"/>
          <a:ext cx="10887635" cy="304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194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64F6-E882-40B6-AA03-FDE2098E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02"/>
            <a:ext cx="10515600" cy="11795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PUMA Design Space Exploration for CE and 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C09870-E112-4098-A5E6-719E6A64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08"/>
            <a:ext cx="10515600" cy="46135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Design space exploration of PUMA’s Tile CE on </a:t>
            </a:r>
            <a:r>
              <a:rPr lang="en-US" dirty="0" err="1"/>
              <a:t>xbar</a:t>
            </a:r>
            <a:r>
              <a:rPr lang="en-US" dirty="0"/>
              <a:t> size, </a:t>
            </a:r>
            <a:r>
              <a:rPr lang="en-US" dirty="0" err="1"/>
              <a:t>vfu</a:t>
            </a:r>
            <a:r>
              <a:rPr lang="en-US" dirty="0"/>
              <a:t>, </a:t>
            </a:r>
            <a:r>
              <a:rPr lang="en-US" dirty="0" err="1"/>
              <a:t>num_xbar</a:t>
            </a:r>
            <a:r>
              <a:rPr lang="en-US" dirty="0"/>
              <a:t>, </a:t>
            </a:r>
            <a:r>
              <a:rPr lang="en-US" dirty="0" err="1"/>
              <a:t>num_core</a:t>
            </a:r>
            <a:r>
              <a:rPr lang="en-US" dirty="0"/>
              <a:t> to find the sweet spot:</a:t>
            </a:r>
          </a:p>
          <a:p>
            <a:endParaRPr lang="en-US" dirty="0"/>
          </a:p>
          <a:p>
            <a:pPr lvl="1"/>
            <a:r>
              <a:rPr lang="en-US" dirty="0"/>
              <a:t>Large </a:t>
            </a:r>
            <a:r>
              <a:rPr lang="en-US" dirty="0" err="1"/>
              <a:t>xbars</a:t>
            </a:r>
            <a:r>
              <a:rPr lang="en-US" dirty="0"/>
              <a:t> don’t necessarily improve CE:</a:t>
            </a:r>
          </a:p>
          <a:p>
            <a:pPr lvl="2"/>
            <a:r>
              <a:rPr lang="en-US" dirty="0"/>
              <a:t>slower operation (</a:t>
            </a:r>
            <a:r>
              <a:rPr lang="en-US" dirty="0" err="1"/>
              <a:t>xbar</a:t>
            </a:r>
            <a:r>
              <a:rPr lang="en-US" dirty="0"/>
              <a:t> latency, MVM throughput due to higher demands on ADC sampling rate) and disproportionate area increase ADC area as well as supporting peripherals (buffer, control)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Large number of VFUs add to area without leading to significant benefits in computation</a:t>
            </a:r>
          </a:p>
          <a:p>
            <a:pPr lvl="2"/>
            <a:r>
              <a:rPr lang="en-US" dirty="0"/>
              <a:t>Isolated CE of VFU &lt;&lt; Isolated CE of </a:t>
            </a:r>
            <a:r>
              <a:rPr lang="en-US" dirty="0" err="1"/>
              <a:t>Xbar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More </a:t>
            </a:r>
            <a:r>
              <a:rPr lang="en-US" dirty="0" err="1"/>
              <a:t>xbars</a:t>
            </a:r>
            <a:r>
              <a:rPr lang="en-US" dirty="0"/>
              <a:t>: put more pressure on supporting peripherals</a:t>
            </a:r>
          </a:p>
          <a:p>
            <a:pPr lvl="1"/>
            <a:r>
              <a:rPr lang="en-US" dirty="0"/>
              <a:t>More cores: larger demand on EDRAM to sustain throughput, thereby making it slow.</a:t>
            </a:r>
          </a:p>
        </p:txBody>
      </p:sp>
    </p:spTree>
    <p:extLst>
      <p:ext uri="{BB962C8B-B14F-4D97-AF65-F5344CB8AC3E}">
        <p14:creationId xmlns:p14="http://schemas.microsoft.com/office/powerpoint/2010/main" val="255178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CC1CE-08ED-4399-9E8C-BF72B97B0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1"/>
            <a:ext cx="12192000" cy="486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2A14B-EB9C-430C-A2A0-A17D11CA377C}"/>
              </a:ext>
            </a:extLst>
          </p:cNvPr>
          <p:cNvSpPr txBox="1"/>
          <p:nvPr/>
        </p:nvSpPr>
        <p:spPr>
          <a:xfrm>
            <a:off x="4656525" y="184417"/>
            <a:ext cx="27508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PUMA Tile CE</a:t>
            </a:r>
          </a:p>
        </p:txBody>
      </p:sp>
    </p:spTree>
    <p:extLst>
      <p:ext uri="{BB962C8B-B14F-4D97-AF65-F5344CB8AC3E}">
        <p14:creationId xmlns:p14="http://schemas.microsoft.com/office/powerpoint/2010/main" val="325868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883</Words>
  <Application>Microsoft Office PowerPoint</Application>
  <PresentationFormat>Widescreen</PresentationFormat>
  <Paragraphs>130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PUMA Results</vt:lpstr>
      <vt:lpstr>PUMA inference latency (batch size = 1)</vt:lpstr>
      <vt:lpstr>GPU/ASIC(cmos) computation with batching</vt:lpstr>
      <vt:lpstr>Batching on PUMA vs GPU/TPU</vt:lpstr>
      <vt:lpstr>Inter-layer parallelism and weight sharing across different DNNs</vt:lpstr>
      <vt:lpstr>PUMA energy reductions vs GPU with varying batch sizes</vt:lpstr>
      <vt:lpstr>PUMA speedup vs GPU with varying batch sizes</vt:lpstr>
      <vt:lpstr>PUMA Design Space Exploration for CE and PE</vt:lpstr>
      <vt:lpstr>PowerPoint Presentation</vt:lpstr>
      <vt:lpstr>PowerPoint Presentation</vt:lpstr>
      <vt:lpstr>To 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PUMA Results</dc:title>
  <dc:creator>Aayush Ankit</dc:creator>
  <cp:lastModifiedBy>Aayush Ankit</cp:lastModifiedBy>
  <cp:revision>2</cp:revision>
  <dcterms:created xsi:type="dcterms:W3CDTF">2017-11-14T07:13:52Z</dcterms:created>
  <dcterms:modified xsi:type="dcterms:W3CDTF">2017-11-14T15:55:23Z</dcterms:modified>
</cp:coreProperties>
</file>