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7DD17FE-1A38-4E1F-892C-EC19B3938437}" type="datetimeFigureOut">
              <a:rPr lang="en-US" smtClean="0"/>
              <a:t>6/21/2024</a:t>
            </a:fld>
            <a:endParaRPr lang="en-US"/>
          </a:p>
        </p:txBody>
      </p:sp>
      <p:sp>
        <p:nvSpPr>
          <p:cNvPr id="8" name="Slide Number Placeholder 7"/>
          <p:cNvSpPr>
            <a:spLocks noGrp="1"/>
          </p:cNvSpPr>
          <p:nvPr>
            <p:ph type="sldNum" sz="quarter" idx="11"/>
          </p:nvPr>
        </p:nvSpPr>
        <p:spPr/>
        <p:txBody>
          <a:bodyPr/>
          <a:lstStyle/>
          <a:p>
            <a:fld id="{0E2A9E62-80CA-4E90-8FF2-FD5113FD805E}"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DD17FE-1A38-4E1F-892C-EC19B3938437}"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A9E62-80CA-4E90-8FF2-FD5113FD805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DD17FE-1A38-4E1F-892C-EC19B3938437}"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A9E62-80CA-4E90-8FF2-FD5113FD805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37DD17FE-1A38-4E1F-892C-EC19B3938437}"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A9E62-80CA-4E90-8FF2-FD5113FD805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DD17FE-1A38-4E1F-892C-EC19B3938437}"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A9E62-80CA-4E90-8FF2-FD5113FD805E}"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37DD17FE-1A38-4E1F-892C-EC19B3938437}" type="datetimeFigureOut">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2A9E62-80CA-4E90-8FF2-FD5113FD805E}"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7DD17FE-1A38-4E1F-892C-EC19B3938437}" type="datetimeFigureOut">
              <a:rPr lang="en-US" smtClean="0"/>
              <a:t>6/21/2024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2A9E62-80CA-4E90-8FF2-FD5113FD805E}"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DD17FE-1A38-4E1F-892C-EC19B3938437}" type="datetimeFigureOut">
              <a:rPr lang="en-US" smtClean="0"/>
              <a:t>6/21/2024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2A9E62-80CA-4E90-8FF2-FD5113FD805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DD17FE-1A38-4E1F-892C-EC19B3938437}" type="datetimeFigureOut">
              <a:rPr lang="en-US" smtClean="0"/>
              <a:t>6/21/2024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2A9E62-80CA-4E90-8FF2-FD5113FD805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DD17FE-1A38-4E1F-892C-EC19B3938437}" type="datetimeFigureOut">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2A9E62-80CA-4E90-8FF2-FD5113FD805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DD17FE-1A38-4E1F-892C-EC19B3938437}" type="datetimeFigureOut">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2A9E62-80CA-4E90-8FF2-FD5113FD805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37DD17FE-1A38-4E1F-892C-EC19B3938437}" type="datetimeFigureOut">
              <a:rPr lang="en-US" smtClean="0"/>
              <a:t>6/21/2024</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E2A9E62-80CA-4E90-8FF2-FD5113FD805E}"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1"/>
            <a:ext cx="7772400" cy="1524000"/>
          </a:xfrm>
        </p:spPr>
        <p:txBody>
          <a:bodyPr>
            <a:noAutofit/>
          </a:bodyPr>
          <a:lstStyle/>
          <a:p>
            <a:r>
              <a:rPr lang="en-US" sz="4400" dirty="0" smtClean="0"/>
              <a:t>NREGA</a:t>
            </a:r>
            <a:br>
              <a:rPr lang="en-US" sz="4400" dirty="0" smtClean="0"/>
            </a:br>
            <a:r>
              <a:rPr lang="en-US" sz="4400" dirty="0" smtClean="0"/>
              <a:t>(National Rural Employment Guarantee Act)</a:t>
            </a:r>
            <a:endParaRPr lang="en-US" sz="4400" dirty="0"/>
          </a:p>
        </p:txBody>
      </p:sp>
      <p:sp>
        <p:nvSpPr>
          <p:cNvPr id="3" name="Subtitle 2"/>
          <p:cNvSpPr>
            <a:spLocks noGrp="1"/>
          </p:cNvSpPr>
          <p:nvPr>
            <p:ph type="subTitle" idx="1"/>
          </p:nvPr>
        </p:nvSpPr>
        <p:spPr>
          <a:xfrm>
            <a:off x="609600" y="3276600"/>
            <a:ext cx="3505200" cy="1905000"/>
          </a:xfrm>
        </p:spPr>
        <p:txBody>
          <a:bodyPr>
            <a:normAutofit/>
          </a:bodyPr>
          <a:lstStyle/>
          <a:p>
            <a:r>
              <a:rPr lang="en-US" sz="1800" dirty="0" smtClean="0">
                <a:solidFill>
                  <a:schemeClr val="tx1"/>
                </a:solidFill>
                <a:latin typeface="Arial Narrow" panose="020B0606020202030204" pitchFamily="34" charset="0"/>
              </a:rPr>
              <a:t>NREGA is a transformative government scheme aimed at providing rural households with guaranteed</a:t>
            </a:r>
          </a:p>
          <a:p>
            <a:r>
              <a:rPr lang="en-US" sz="1800" dirty="0" smtClean="0">
                <a:solidFill>
                  <a:schemeClr val="tx1"/>
                </a:solidFill>
                <a:latin typeface="Arial Narrow" panose="020B0606020202030204" pitchFamily="34" charset="0"/>
              </a:rPr>
              <a:t>wage employment opportunities.</a:t>
            </a:r>
            <a:endParaRPr lang="en-US" sz="1800" dirty="0">
              <a:solidFill>
                <a:schemeClr val="tx1"/>
              </a:solidFill>
              <a:latin typeface="Arial Narrow" panose="020B0606020202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3181350"/>
            <a:ext cx="3333750" cy="2000250"/>
          </a:xfrm>
          <a:prstGeom prst="rect">
            <a:avLst/>
          </a:prstGeom>
        </p:spPr>
      </p:pic>
    </p:spTree>
    <p:extLst>
      <p:ext uri="{BB962C8B-B14F-4D97-AF65-F5344CB8AC3E}">
        <p14:creationId xmlns:p14="http://schemas.microsoft.com/office/powerpoint/2010/main" val="12107974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sz="2500" dirty="0" smtClean="0">
                <a:solidFill>
                  <a:schemeClr val="tx1"/>
                </a:solidFill>
              </a:rPr>
              <a:t>The dataset used for this analysis encompasses a wide range of parameters, including the number of job cards issued, the workforce engaged, budget allocation, work completion statistics, and much more. Through the application of data analytics techniques, we aim to gain valuable insights into the implementation and impact of NREGA across different states and districts in India.</a:t>
            </a:r>
          </a:p>
          <a:p>
            <a:pPr marL="0" indent="0">
              <a:buNone/>
            </a:pPr>
            <a:endParaRPr lang="en-US" dirty="0" smtClean="0">
              <a:solidFill>
                <a:schemeClr val="tx1"/>
              </a:solidFill>
            </a:endParaRPr>
          </a:p>
          <a:p>
            <a:pPr marL="0" indent="0">
              <a:buNone/>
            </a:pPr>
            <a:r>
              <a:rPr lang="en-US" sz="5900" b="1" dirty="0" smtClean="0">
                <a:solidFill>
                  <a:schemeClr val="tx1"/>
                </a:solidFill>
              </a:rPr>
              <a:t>Problem Statement:</a:t>
            </a:r>
          </a:p>
          <a:p>
            <a:pPr marL="0" indent="0">
              <a:buNone/>
            </a:pPr>
            <a:r>
              <a:rPr lang="en-US" sz="3400" dirty="0">
                <a:solidFill>
                  <a:schemeClr val="tx1"/>
                </a:solidFill>
              </a:rPr>
              <a:t> </a:t>
            </a:r>
            <a:r>
              <a:rPr lang="en-US" sz="3400" dirty="0" smtClean="0">
                <a:solidFill>
                  <a:schemeClr val="tx1"/>
                </a:solidFill>
              </a:rPr>
              <a:t>     NREGA is a vital initiative to alleviate rural unemployment and poverty. This project seeks to address several key questions and challenges associated with NREGA:</a:t>
            </a:r>
          </a:p>
          <a:p>
            <a:r>
              <a:rPr lang="en-US" sz="3400" dirty="0" smtClean="0">
                <a:solidFill>
                  <a:schemeClr val="tx1"/>
                </a:solidFill>
              </a:rPr>
              <a:t>How effective is NREGA in providing employment opportunities to rural households?</a:t>
            </a:r>
          </a:p>
          <a:p>
            <a:r>
              <a:rPr lang="en-US" sz="3400" dirty="0" smtClean="0">
                <a:solidFill>
                  <a:schemeClr val="tx1"/>
                </a:solidFill>
              </a:rPr>
              <a:t>Are there regional disparities in the implementation and outcomes of the scheme?</a:t>
            </a:r>
          </a:p>
          <a:p>
            <a:r>
              <a:rPr lang="en-US" sz="3400" dirty="0" smtClean="0">
                <a:solidFill>
                  <a:schemeClr val="tx1"/>
                </a:solidFill>
              </a:rPr>
              <a:t>What is the utilization of the allocated budget, and how does it correlate with employment generation?</a:t>
            </a:r>
          </a:p>
          <a:p>
            <a:r>
              <a:rPr lang="en-US" sz="3400" dirty="0" smtClean="0">
                <a:solidFill>
                  <a:schemeClr val="tx1"/>
                </a:solidFill>
              </a:rPr>
              <a:t>What are the key factors contributing to the completion of NREGA works, and are there any roadblocks to its success?</a:t>
            </a:r>
          </a:p>
          <a:p>
            <a:r>
              <a:rPr lang="en-US" sz="3400" dirty="0" smtClean="0">
                <a:solidFill>
                  <a:schemeClr val="tx1"/>
                </a:solidFill>
              </a:rPr>
              <a:t>Can data-driven insights guide policymakers and administrators in optimizing the scheme's impact?</a:t>
            </a:r>
            <a:endParaRPr lang="en-US" sz="3400" dirty="0">
              <a:solidFill>
                <a:schemeClr val="tx1"/>
              </a:solidFill>
            </a:endParaRPr>
          </a:p>
        </p:txBody>
      </p:sp>
    </p:spTree>
    <p:extLst>
      <p:ext uri="{BB962C8B-B14F-4D97-AF65-F5344CB8AC3E}">
        <p14:creationId xmlns:p14="http://schemas.microsoft.com/office/powerpoint/2010/main" val="992167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305800" cy="685800"/>
          </a:xfrm>
        </p:spPr>
        <p:txBody>
          <a:bodyPr>
            <a:normAutofit fontScale="90000"/>
          </a:bodyPr>
          <a:lstStyle/>
          <a:p>
            <a:r>
              <a:rPr lang="en-US" dirty="0" smtClean="0"/>
              <a:t>Dashboard</a:t>
            </a:r>
            <a:endParaRPr lang="en-US" dirty="0"/>
          </a:p>
        </p:txBody>
      </p:sp>
      <p:sp>
        <p:nvSpPr>
          <p:cNvPr id="3" name="Text Placeholder 2"/>
          <p:cNvSpPr>
            <a:spLocks noGrp="1"/>
          </p:cNvSpPr>
          <p:nvPr>
            <p:ph type="body" idx="1"/>
          </p:nvPr>
        </p:nvSpPr>
        <p:spPr>
          <a:xfrm>
            <a:off x="457200" y="2286000"/>
            <a:ext cx="4040188" cy="639762"/>
          </a:xfrm>
        </p:spPr>
        <p:txBody>
          <a:bodyPr>
            <a:normAutofit/>
          </a:bodyPr>
          <a:lstStyle/>
          <a:p>
            <a:r>
              <a:rPr lang="en-US" sz="2000" b="0" dirty="0" smtClean="0">
                <a:latin typeface="Arial Unicode MS" panose="020B0604020202020204" pitchFamily="34" charset="-128"/>
                <a:ea typeface="Arial Unicode MS" panose="020B0604020202020204" pitchFamily="34" charset="-128"/>
                <a:cs typeface="Arial Unicode MS" panose="020B0604020202020204" pitchFamily="34" charset="-128"/>
              </a:rPr>
              <a:t>Overview</a:t>
            </a:r>
            <a:endParaRPr lang="en-US" sz="2000" b="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Text Placeholder 4"/>
          <p:cNvSpPr>
            <a:spLocks noGrp="1"/>
          </p:cNvSpPr>
          <p:nvPr>
            <p:ph type="body" sz="quarter" idx="3"/>
          </p:nvPr>
        </p:nvSpPr>
        <p:spPr>
          <a:xfrm>
            <a:off x="4648200" y="2286000"/>
            <a:ext cx="4041775" cy="639762"/>
          </a:xfrm>
        </p:spPr>
        <p:txBody>
          <a:bodyPr>
            <a:normAutofit/>
          </a:bodyPr>
          <a:lstStyle/>
          <a:p>
            <a:r>
              <a:rPr lang="en-US" sz="2000" b="0" dirty="0" smtClean="0">
                <a:latin typeface="Arial Unicode MS" panose="020B0604020202020204" pitchFamily="34" charset="-128"/>
                <a:ea typeface="Arial Unicode MS" panose="020B0604020202020204" pitchFamily="34" charset="-128"/>
                <a:cs typeface="Arial Unicode MS" panose="020B0604020202020204" pitchFamily="34" charset="-128"/>
              </a:rPr>
              <a:t>Expenditure</a:t>
            </a:r>
            <a:endParaRPr lang="en-US" sz="2000" b="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57200" y="2990917"/>
            <a:ext cx="4041775" cy="2357304"/>
          </a:xfrm>
        </p:spPr>
      </p:pic>
      <p:pic>
        <p:nvPicPr>
          <p:cNvPr id="8" name="Content Placeholder 7"/>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4672013" y="3004868"/>
            <a:ext cx="4041775" cy="2329401"/>
          </a:xfrm>
        </p:spPr>
      </p:pic>
      <p:sp>
        <p:nvSpPr>
          <p:cNvPr id="10" name="TextBox 9"/>
          <p:cNvSpPr txBox="1"/>
          <p:nvPr/>
        </p:nvSpPr>
        <p:spPr>
          <a:xfrm>
            <a:off x="685800" y="1219200"/>
            <a:ext cx="8405591" cy="1169551"/>
          </a:xfrm>
          <a:prstGeom prst="rect">
            <a:avLst/>
          </a:prstGeom>
          <a:noFill/>
        </p:spPr>
        <p:txBody>
          <a:bodyPr wrap="square" rtlCol="0">
            <a:spAutoFit/>
          </a:bodyPr>
          <a:lstStyle/>
          <a:p>
            <a:r>
              <a:rPr lang="en-US" sz="1400" dirty="0" smtClean="0"/>
              <a:t>The dataset used for this analysis is sourced from official government records and contains information</a:t>
            </a:r>
          </a:p>
          <a:p>
            <a:r>
              <a:rPr lang="en-US" sz="1400" dirty="0" smtClean="0"/>
              <a:t>related to NREGA implementation across various states and districts in India. It comprises 28 columns,</a:t>
            </a:r>
          </a:p>
          <a:p>
            <a:r>
              <a:rPr lang="en-US" sz="1400" dirty="0" smtClean="0"/>
              <a:t>encompassing data on job cards, worker details, budget allocation, work completion statistics,</a:t>
            </a:r>
          </a:p>
          <a:p>
            <a:r>
              <a:rPr lang="en-US" sz="1400" dirty="0" smtClean="0"/>
              <a:t>expenditure, and more. This dataset offers a comprehensive view of the progress and challenges faced</a:t>
            </a:r>
          </a:p>
          <a:p>
            <a:r>
              <a:rPr lang="en-US" sz="1400" dirty="0" smtClean="0"/>
              <a:t>by the NREGA program.</a:t>
            </a:r>
            <a:endParaRPr lang="en-US" sz="1400" dirty="0"/>
          </a:p>
        </p:txBody>
      </p:sp>
    </p:spTree>
    <p:extLst>
      <p:ext uri="{BB962C8B-B14F-4D97-AF65-F5344CB8AC3E}">
        <p14:creationId xmlns:p14="http://schemas.microsoft.com/office/powerpoint/2010/main" val="19173158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Analysis and Insights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Total Approved budget: 5 Billion</a:t>
            </a:r>
          </a:p>
          <a:p>
            <a:r>
              <a:rPr lang="en-US" sz="2000" dirty="0" smtClean="0"/>
              <a:t>Total </a:t>
            </a:r>
            <a:r>
              <a:rPr lang="en-US" sz="2000" dirty="0" smtClean="0"/>
              <a:t>Jobcards issued: </a:t>
            </a:r>
            <a:r>
              <a:rPr lang="en-US" sz="2000" dirty="0" smtClean="0"/>
              <a:t>156 M and Total No. of Active Job Cards: 97 M</a:t>
            </a:r>
          </a:p>
          <a:p>
            <a:r>
              <a:rPr lang="en-US" sz="2000" dirty="0" smtClean="0"/>
              <a:t>Total No. of Workers: 269 M and Total No. of Active Workers:175 M</a:t>
            </a:r>
          </a:p>
          <a:p>
            <a:r>
              <a:rPr lang="en-US" sz="2000" dirty="0" smtClean="0"/>
              <a:t>Andhra Pradesh, Uttar Pradesh, Madhya Pradesh, Rajasthan, Tamil Nadu, these are the top 5 states with highest approved budget</a:t>
            </a:r>
          </a:p>
          <a:p>
            <a:r>
              <a:rPr lang="en-US" sz="2000" dirty="0" smtClean="0"/>
              <a:t>Maharashtra, West Bengal, Uttar Pradesh, Bihar, these are the top 5 states with highest No. of Workers and In term of Active Workers, West Bengal, Rajasthan, UP, Madhya Pradesh, &amp; Tamil Nadu has most number of active workers.</a:t>
            </a:r>
          </a:p>
          <a:p>
            <a:r>
              <a:rPr lang="en-US" sz="2000" dirty="0" smtClean="0"/>
              <a:t>Work Completion Ratio: 50% of works has Takenup, 38.95% is Ongoing and 11.07% is Completed</a:t>
            </a:r>
          </a:p>
          <a:p>
            <a:endParaRPr lang="en-US" sz="1400" dirty="0"/>
          </a:p>
        </p:txBody>
      </p:sp>
    </p:spTree>
    <p:extLst>
      <p:ext uri="{BB962C8B-B14F-4D97-AF65-F5344CB8AC3E}">
        <p14:creationId xmlns:p14="http://schemas.microsoft.com/office/powerpoint/2010/main" val="3061184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Total Expenditure: 5.47 M</a:t>
            </a:r>
          </a:p>
          <a:p>
            <a:r>
              <a:rPr lang="en-US" dirty="0" smtClean="0"/>
              <a:t>Total Wages:4.02 M (73.44%), Material &amp; Skilled Wages: 1.34 M (24.49%) and Total administrative Expenses: 113 K (2%)</a:t>
            </a:r>
          </a:p>
          <a:p>
            <a:r>
              <a:rPr lang="en-US" dirty="0" smtClean="0"/>
              <a:t>Tamil Nadu, Andhra Pradesh, Uttar Pradesh, Bihar, Rajasthan, these are the top 5 states having maximum expenditure</a:t>
            </a:r>
          </a:p>
        </p:txBody>
      </p:sp>
    </p:spTree>
    <p:extLst>
      <p:ext uri="{BB962C8B-B14F-4D97-AF65-F5344CB8AC3E}">
        <p14:creationId xmlns:p14="http://schemas.microsoft.com/office/powerpoint/2010/main" val="782768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Tamil Nadu has 27.41% work completed, approved labor budget 200 M, Total No. of Workers (13 M, 11M)</a:t>
            </a:r>
          </a:p>
          <a:p>
            <a:r>
              <a:rPr lang="en-US" dirty="0" smtClean="0"/>
              <a:t>Tripura has 16.93% of work completed, 25 M labor budget, workers (1M, 1M)</a:t>
            </a:r>
          </a:p>
          <a:p>
            <a:r>
              <a:rPr lang="en-US" dirty="0" smtClean="0"/>
              <a:t>Chhattisgarh has 16.44 of work completed, 100 M labor budget, workers (9M, 7M)</a:t>
            </a:r>
          </a:p>
          <a:p>
            <a:pPr marL="0" indent="0">
              <a:buNone/>
            </a:pPr>
            <a:r>
              <a:rPr lang="en-US" dirty="0" smtClean="0"/>
              <a:t>Above points shows that yes budget play role in work completion ratio as well as number of active work contribute a lot whether the work is completed, ongoing or takenup</a:t>
            </a:r>
            <a:endParaRPr lang="en-US" dirty="0"/>
          </a:p>
        </p:txBody>
      </p:sp>
    </p:spTree>
    <p:extLst>
      <p:ext uri="{BB962C8B-B14F-4D97-AF65-F5344CB8AC3E}">
        <p14:creationId xmlns:p14="http://schemas.microsoft.com/office/powerpoint/2010/main" val="26554111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sz="3400" dirty="0"/>
              <a:t>The vision of Mahatma Gandhi NREGA is to enhance the livelihood security of rural households across the country by providing at least 100 days of guaranteed wage employment in a financial year to every rural household whose adult members volunteer to do unskilled manual work. Mahatma Gandhi NREGA recognizes the importance of strengthening the livelihood resource base of the poor by reaching the most vulnerable sections of rural areas, including Scheduled Castes, Scheduled Tribes, women-headed households, and other marginalized groups.</a:t>
            </a:r>
          </a:p>
          <a:p>
            <a:pPr marL="0" indent="0">
              <a:buNone/>
            </a:pPr>
            <a:r>
              <a:rPr lang="en-US" sz="3400" dirty="0"/>
              <a:t>The scheme encourages a sense of community and collective responsibility by strengthening Panchayat Raj institutions. Mahatma Gandhi NREGA promotes a bottom-up approach to planning and execution, empowering local communities to take charge of their development. Through the creation of productive assets of prescribed quality and durability, the scheme addresses immediate economic needs while laying the foundation for long-term prosperity.</a:t>
            </a:r>
          </a:p>
          <a:p>
            <a:pPr marL="0" indent="0">
              <a:buNone/>
            </a:pPr>
            <a:r>
              <a:rPr lang="en-US" sz="3400" dirty="0"/>
              <a:t>Mahatma Gandhi NREGA prioritizes sustainable development and environmental stewardship, striving to create a greener, more sustainable future for generations to come by prioritizing works that contribute to ecological conservation and rural infrastructure development. Central to the scheme's vision is a commitment to transparency and accountability, ensuring that funds are utilized efficiently and beneficiaries' rights are upheld through mechanisms such as social audits, grievance redressal, and proactive public disclosure.</a:t>
            </a:r>
          </a:p>
          <a:p>
            <a:endParaRPr lang="en-US" dirty="0"/>
          </a:p>
        </p:txBody>
      </p:sp>
    </p:spTree>
    <p:extLst>
      <p:ext uri="{BB962C8B-B14F-4D97-AF65-F5344CB8AC3E}">
        <p14:creationId xmlns:p14="http://schemas.microsoft.com/office/powerpoint/2010/main" val="31269498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115</TotalTime>
  <Words>773</Words>
  <Application>Microsoft Office PowerPoint</Application>
  <PresentationFormat>On-screen Show (4:3)</PresentationFormat>
  <Paragraphs>39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Executive</vt:lpstr>
      <vt:lpstr>NREGA (National Rural Employment Guarantee Act)</vt:lpstr>
      <vt:lpstr>Overview</vt:lpstr>
      <vt:lpstr>Dashboard</vt:lpstr>
      <vt:lpstr>Analysis and Insights</vt:lpstr>
      <vt:lpstr>PowerPoint Presentation</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NREGA (National Rural Employment Guarantee Act)</dc:title>
  <dc:creator>Aayush</dc:creator>
  <cp:lastModifiedBy>Aayush</cp:lastModifiedBy>
  <cp:revision>7</cp:revision>
  <dcterms:created xsi:type="dcterms:W3CDTF">2024-06-20T14:27:08Z</dcterms:created>
  <dcterms:modified xsi:type="dcterms:W3CDTF">2024-06-21T06:11:34Z</dcterms:modified>
</cp:coreProperties>
</file>