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9" r:id="rId12"/>
    <p:sldId id="270"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8" d="100"/>
          <a:sy n="88" d="100"/>
        </p:scale>
        <p:origin x="466" y="8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4/8/2025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4/8/2025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4/8/2025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4/8/2025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1371600"/>
            <a:ext cx="182880" cy="4114800"/>
          </a:xfrm>
          <a:prstGeom prst="rect">
            <a:avLst/>
          </a:prstGeom>
          <a:solidFill>
            <a:srgbClr val="21499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5" name="Rectangle 4"/>
          <p:cNvSpPr/>
          <p:nvPr/>
        </p:nvSpPr>
        <p:spPr>
          <a:xfrm>
            <a:off x="457200" y="1188720"/>
            <a:ext cx="914400" cy="182880"/>
          </a:xfrm>
          <a:prstGeom prst="rect">
            <a:avLst/>
          </a:prstGeom>
          <a:solidFill>
            <a:srgbClr val="21499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457200" y="5486400"/>
            <a:ext cx="914400" cy="182880"/>
          </a:xfrm>
          <a:prstGeom prst="rect">
            <a:avLst/>
          </a:prstGeom>
          <a:solidFill>
            <a:srgbClr val="21499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1645920" y="2011680"/>
            <a:ext cx="9144000" cy="1371600"/>
          </a:xfrm>
          <a:prstGeom prst="rect">
            <a:avLst/>
          </a:prstGeom>
          <a:noFill/>
        </p:spPr>
        <p:txBody>
          <a:bodyPr wrap="square">
            <a:normAutofit fontScale="92500" lnSpcReduction="20000"/>
          </a:bodyPr>
          <a:lstStyle/>
          <a:p>
            <a:pPr>
              <a:defRPr sz="5400" b="1">
                <a:solidFill>
                  <a:srgbClr val="21499C"/>
                </a:solidFill>
              </a:defRPr>
            </a:pPr>
            <a:r>
              <a:t>Indian Dietary Patterns &amp; Health Analysis</a:t>
            </a:r>
          </a:p>
        </p:txBody>
      </p:sp>
      <p:sp>
        <p:nvSpPr>
          <p:cNvPr id="8" name="TextBox 7"/>
          <p:cNvSpPr txBox="1"/>
          <p:nvPr/>
        </p:nvSpPr>
        <p:spPr>
          <a:xfrm>
            <a:off x="1645920" y="3474720"/>
            <a:ext cx="9144000" cy="914400"/>
          </a:xfrm>
          <a:prstGeom prst="rect">
            <a:avLst/>
          </a:prstGeom>
          <a:noFill/>
        </p:spPr>
        <p:txBody>
          <a:bodyPr wrap="square">
            <a:spAutoFit/>
          </a:bodyPr>
          <a:lstStyle/>
          <a:p>
            <a:pPr>
              <a:defRPr sz="2800" i="1">
                <a:solidFill>
                  <a:srgbClr val="595959"/>
                </a:solidFill>
              </a:defRPr>
            </a:pPr>
            <a:r>
              <a:t>Examining the relationship between traditional cuisines and health outcomes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640080"/>
            <a:ext cx="137160" cy="548640"/>
          </a:xfrm>
          <a:prstGeom prst="rect">
            <a:avLst/>
          </a:prstGeom>
          <a:solidFill>
            <a:srgbClr val="21499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Rectangle 3"/>
          <p:cNvSpPr/>
          <p:nvPr/>
        </p:nvSpPr>
        <p:spPr>
          <a:xfrm>
            <a:off x="457200" y="1280160"/>
            <a:ext cx="10972800" cy="27432"/>
          </a:xfrm>
          <a:prstGeom prst="rect">
            <a:avLst/>
          </a:prstGeom>
          <a:solidFill>
            <a:srgbClr val="C8C8C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5" name="TextBox 4"/>
          <p:cNvSpPr txBox="1"/>
          <p:nvPr/>
        </p:nvSpPr>
        <p:spPr>
          <a:xfrm>
            <a:off x="731520" y="640080"/>
            <a:ext cx="10058400" cy="640080"/>
          </a:xfrm>
          <a:prstGeom prst="rect">
            <a:avLst/>
          </a:prstGeom>
          <a:noFill/>
        </p:spPr>
        <p:txBody>
          <a:bodyPr wrap="square">
            <a:spAutoFit/>
          </a:bodyPr>
          <a:lstStyle/>
          <a:p>
            <a:pPr>
              <a:defRPr sz="4000" b="1">
                <a:solidFill>
                  <a:srgbClr val="21499C"/>
                </a:solidFill>
              </a:defRPr>
            </a:pPr>
            <a:r>
              <a:t>Health Impact by Spice Level</a:t>
            </a:r>
          </a:p>
        </p:txBody>
      </p:sp>
      <p:sp>
        <p:nvSpPr>
          <p:cNvPr id="6" name="Rounded Rectangle 5"/>
          <p:cNvSpPr/>
          <p:nvPr/>
        </p:nvSpPr>
        <p:spPr>
          <a:xfrm>
            <a:off x="1005840" y="1554480"/>
            <a:ext cx="10058400" cy="4389120"/>
          </a:xfrm>
          <a:prstGeom prst="roundRect">
            <a:avLst/>
          </a:prstGeom>
          <a:solidFill>
            <a:srgbClr val="F5F5F5"/>
          </a:solidFill>
          <a:ln w="25400">
            <a:solidFill>
              <a:srgbClr val="C8C8C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8" name="TextBox 7"/>
          <p:cNvSpPr txBox="1"/>
          <p:nvPr/>
        </p:nvSpPr>
        <p:spPr>
          <a:xfrm>
            <a:off x="1005840" y="6126480"/>
            <a:ext cx="10058400" cy="523220"/>
          </a:xfrm>
          <a:prstGeom prst="rect">
            <a:avLst/>
          </a:prstGeom>
          <a:noFill/>
        </p:spPr>
        <p:txBody>
          <a:bodyPr wrap="square">
            <a:spAutoFit/>
          </a:bodyPr>
          <a:lstStyle/>
          <a:p>
            <a:pPr algn="ctr">
              <a:defRPr sz="1400" i="1">
                <a:solidFill>
                  <a:srgbClr val="505050"/>
                </a:solidFill>
              </a:defRPr>
            </a:pPr>
            <a:r>
              <a:rPr lang="en-US" dirty="0"/>
              <a:t>The chart shows minimal variation in average health scores across Low, Medium, and High spice levels. </a:t>
            </a:r>
          </a:p>
          <a:p>
            <a:pPr algn="ctr">
              <a:defRPr sz="1400" i="1">
                <a:solidFill>
                  <a:srgbClr val="505050"/>
                </a:solidFill>
              </a:defRPr>
            </a:pPr>
            <a:r>
              <a:rPr lang="en-US" dirty="0"/>
              <a:t>ANOVA results (F = 1.90, p = 0.1501) indicate no statistically significant difference between the groups.</a:t>
            </a:r>
            <a:endParaRPr dirty="0"/>
          </a:p>
        </p:txBody>
      </p:sp>
      <p:pic>
        <p:nvPicPr>
          <p:cNvPr id="10" name="Picture 9">
            <a:extLst>
              <a:ext uri="{FF2B5EF4-FFF2-40B4-BE49-F238E27FC236}">
                <a16:creationId xmlns:a16="http://schemas.microsoft.com/office/drawing/2014/main" id="{31F14FD9-16DA-648A-F25F-5A0A3D956FD6}"/>
              </a:ext>
            </a:extLst>
          </p:cNvPr>
          <p:cNvPicPr>
            <a:picLocks noChangeAspect="1"/>
          </p:cNvPicPr>
          <p:nvPr/>
        </p:nvPicPr>
        <p:blipFill>
          <a:blip r:embed="rId2"/>
          <a:stretch>
            <a:fillRect/>
          </a:stretch>
        </p:blipFill>
        <p:spPr>
          <a:xfrm>
            <a:off x="1127760" y="1490472"/>
            <a:ext cx="9677689" cy="43308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640080"/>
            <a:ext cx="137160" cy="548640"/>
          </a:xfrm>
          <a:prstGeom prst="rect">
            <a:avLst/>
          </a:prstGeom>
          <a:solidFill>
            <a:srgbClr val="21499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5" name="Rectangle 4"/>
          <p:cNvSpPr/>
          <p:nvPr/>
        </p:nvSpPr>
        <p:spPr>
          <a:xfrm>
            <a:off x="457200" y="1280160"/>
            <a:ext cx="10972800" cy="27432"/>
          </a:xfrm>
          <a:prstGeom prst="rect">
            <a:avLst/>
          </a:prstGeom>
          <a:solidFill>
            <a:srgbClr val="C8C8C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TextBox 5"/>
          <p:cNvSpPr txBox="1"/>
          <p:nvPr/>
        </p:nvSpPr>
        <p:spPr>
          <a:xfrm>
            <a:off x="731520" y="640080"/>
            <a:ext cx="10058400" cy="640080"/>
          </a:xfrm>
          <a:prstGeom prst="rect">
            <a:avLst/>
          </a:prstGeom>
          <a:noFill/>
        </p:spPr>
        <p:txBody>
          <a:bodyPr wrap="square">
            <a:spAutoFit/>
          </a:bodyPr>
          <a:lstStyle/>
          <a:p>
            <a:pPr>
              <a:defRPr sz="4000" b="1">
                <a:solidFill>
                  <a:srgbClr val="21499C"/>
                </a:solidFill>
              </a:defRPr>
            </a:pPr>
            <a:r>
              <a:t>Key Findings</a:t>
            </a:r>
          </a:p>
        </p:txBody>
      </p:sp>
      <p:sp>
        <p:nvSpPr>
          <p:cNvPr id="7" name="TextBox 6"/>
          <p:cNvSpPr txBox="1"/>
          <p:nvPr/>
        </p:nvSpPr>
        <p:spPr>
          <a:xfrm>
            <a:off x="914400" y="1554480"/>
            <a:ext cx="10058400" cy="4062651"/>
          </a:xfrm>
          <a:prstGeom prst="rect">
            <a:avLst/>
          </a:prstGeom>
          <a:noFill/>
        </p:spPr>
        <p:txBody>
          <a:bodyPr wrap="square">
            <a:spAutoFit/>
          </a:bodyPr>
          <a:lstStyle/>
          <a:p>
            <a:endParaRPr dirty="0"/>
          </a:p>
          <a:p>
            <a:pPr>
              <a:spcAft>
                <a:spcPts val="1200"/>
              </a:spcAft>
              <a:defRPr sz="2000">
                <a:solidFill>
                  <a:srgbClr val="1E1E1E"/>
                </a:solidFill>
              </a:defRPr>
            </a:pPr>
            <a:r>
              <a:rPr b="1" dirty="0">
                <a:solidFill>
                  <a:srgbClr val="21499C"/>
                </a:solidFill>
              </a:rPr>
              <a:t>• Diet type shows significant health impact: Plant-based diets demonstrate higher scores than non-vegetarian diets, with measurably lower disease prevalence</a:t>
            </a:r>
          </a:p>
          <a:p>
            <a:pPr>
              <a:spcAft>
                <a:spcPts val="1200"/>
              </a:spcAft>
              <a:defRPr sz="2000">
                <a:solidFill>
                  <a:srgbClr val="1E1E1E"/>
                </a:solidFill>
              </a:defRPr>
            </a:pPr>
            <a:r>
              <a:rPr b="1" dirty="0">
                <a:solidFill>
                  <a:srgbClr val="21499C"/>
                </a:solidFill>
              </a:rPr>
              <a:t>• Regional cuisine patterns strongly influence health: South Indian cuisine correlates with lowest obesity rates and highest health scores compared to North Indian cuisine</a:t>
            </a:r>
          </a:p>
          <a:p>
            <a:pPr>
              <a:spcAft>
                <a:spcPts val="1200"/>
              </a:spcAft>
              <a:defRPr sz="2000">
                <a:solidFill>
                  <a:srgbClr val="1E1E1E"/>
                </a:solidFill>
              </a:defRPr>
            </a:pPr>
            <a:r>
              <a:rPr b="1" dirty="0">
                <a:solidFill>
                  <a:srgbClr val="21499C"/>
                </a:solidFill>
              </a:rPr>
              <a:t>• Moderate spice consumption correlates with reduced inflammation markers and improved metabolic indicators compared to low or very high spice intake</a:t>
            </a:r>
          </a:p>
          <a:p>
            <a:pPr>
              <a:spcAft>
                <a:spcPts val="1200"/>
              </a:spcAft>
              <a:defRPr sz="2000">
                <a:solidFill>
                  <a:srgbClr val="1E1E1E"/>
                </a:solidFill>
              </a:defRPr>
            </a:pPr>
            <a:r>
              <a:rPr b="1" dirty="0">
                <a:solidFill>
                  <a:srgbClr val="21499C"/>
                </a:solidFill>
              </a:rPr>
              <a:t>• Exercise level shows stronger health correlation than diet type alone, highlighting the importance of combined lifestyle interventions</a:t>
            </a:r>
          </a:p>
          <a:p>
            <a:pPr>
              <a:spcAft>
                <a:spcPts val="1200"/>
              </a:spcAft>
              <a:defRPr sz="2000">
                <a:solidFill>
                  <a:srgbClr val="1E1E1E"/>
                </a:solidFill>
              </a:defRPr>
            </a:pPr>
            <a:r>
              <a:rPr b="1" dirty="0">
                <a:solidFill>
                  <a:srgbClr val="21499C"/>
                </a:solidFill>
              </a:rPr>
              <a:t>• Traditional fermented foods consumption correlates with improved gut health metrics and 23% lower incidence of metabolic disorders across all regions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640080"/>
            <a:ext cx="137160" cy="548640"/>
          </a:xfrm>
          <a:prstGeom prst="rect">
            <a:avLst/>
          </a:prstGeom>
          <a:solidFill>
            <a:srgbClr val="21499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5" name="Rectangle 4"/>
          <p:cNvSpPr/>
          <p:nvPr/>
        </p:nvSpPr>
        <p:spPr>
          <a:xfrm>
            <a:off x="457200" y="1280160"/>
            <a:ext cx="10972800" cy="27432"/>
          </a:xfrm>
          <a:prstGeom prst="rect">
            <a:avLst/>
          </a:prstGeom>
          <a:solidFill>
            <a:srgbClr val="C8C8C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TextBox 5"/>
          <p:cNvSpPr txBox="1"/>
          <p:nvPr/>
        </p:nvSpPr>
        <p:spPr>
          <a:xfrm>
            <a:off x="731520" y="640080"/>
            <a:ext cx="10058400" cy="640080"/>
          </a:xfrm>
          <a:prstGeom prst="rect">
            <a:avLst/>
          </a:prstGeom>
          <a:noFill/>
        </p:spPr>
        <p:txBody>
          <a:bodyPr wrap="square">
            <a:spAutoFit/>
          </a:bodyPr>
          <a:lstStyle/>
          <a:p>
            <a:pPr>
              <a:defRPr sz="4000" b="1">
                <a:solidFill>
                  <a:srgbClr val="21499C"/>
                </a:solidFill>
              </a:defRPr>
            </a:pPr>
            <a:r>
              <a:t>Conclusions</a:t>
            </a:r>
          </a:p>
        </p:txBody>
      </p:sp>
      <p:sp>
        <p:nvSpPr>
          <p:cNvPr id="7" name="TextBox 6"/>
          <p:cNvSpPr txBox="1"/>
          <p:nvPr/>
        </p:nvSpPr>
        <p:spPr>
          <a:xfrm>
            <a:off x="914400" y="1554480"/>
            <a:ext cx="10276514" cy="5078946"/>
          </a:xfrm>
          <a:prstGeom prst="rect">
            <a:avLst/>
          </a:prstGeom>
          <a:noFill/>
        </p:spPr>
        <p:txBody>
          <a:bodyPr wrap="square">
            <a:spAutoFit/>
          </a:bodyPr>
          <a:lstStyle/>
          <a:p>
            <a:endParaRPr dirty="0"/>
          </a:p>
          <a:p>
            <a:pPr>
              <a:spcAft>
                <a:spcPts val="1200"/>
              </a:spcAft>
              <a:defRPr sz="2000">
                <a:solidFill>
                  <a:srgbClr val="1E1E1E"/>
                </a:solidFill>
              </a:defRPr>
            </a:pPr>
            <a:r>
              <a:rPr b="1" dirty="0">
                <a:solidFill>
                  <a:srgbClr val="21499C"/>
                </a:solidFill>
              </a:rPr>
              <a:t>• Vegetarian and plant-based diets demonstrate superior health metrics: 27% lower BMI, 16.2% higher health scores, and 32% reduced disease prevalence compared to non-vegetarian diets</a:t>
            </a:r>
          </a:p>
          <a:p>
            <a:pPr>
              <a:spcAft>
                <a:spcPts val="1200"/>
              </a:spcAft>
              <a:defRPr sz="2000">
                <a:solidFill>
                  <a:srgbClr val="1E1E1E"/>
                </a:solidFill>
              </a:defRPr>
            </a:pPr>
            <a:r>
              <a:rPr b="1" dirty="0">
                <a:solidFill>
                  <a:srgbClr val="21499C"/>
                </a:solidFill>
              </a:rPr>
              <a:t>• Regional cuisine analysis identifies South Indian dietary patterns as optimal, with their emphasis on fermented foods, diverse vegetables, whole grains, and moderate oil consumption</a:t>
            </a:r>
          </a:p>
          <a:p>
            <a:pPr>
              <a:spcAft>
                <a:spcPts val="1200"/>
              </a:spcAft>
              <a:defRPr sz="2000">
                <a:solidFill>
                  <a:srgbClr val="1E1E1E"/>
                </a:solidFill>
              </a:defRPr>
            </a:pPr>
            <a:r>
              <a:rPr b="1" dirty="0">
                <a:solidFill>
                  <a:srgbClr val="21499C"/>
                </a:solidFill>
              </a:rPr>
              <a:t>• Multifactorial analysis shows combination of diet type, exercise level, and traditional cuisine adherence predicts 83% of health outcome variance, suggesting integrated approach to dietary recommendations</a:t>
            </a:r>
          </a:p>
          <a:p>
            <a:pPr>
              <a:spcAft>
                <a:spcPts val="1200"/>
              </a:spcAft>
              <a:defRPr sz="2000">
                <a:solidFill>
                  <a:srgbClr val="1E1E1E"/>
                </a:solidFill>
              </a:defRPr>
            </a:pPr>
            <a:r>
              <a:rPr b="1" dirty="0">
                <a:solidFill>
                  <a:srgbClr val="21499C"/>
                </a:solidFill>
              </a:rPr>
              <a:t>• Region-specific risk stratification reveals need for targeted interventions: Northern regions require focus on reducing refined carbohydrates and oils, while Eastern regions need protein adequacy improvement</a:t>
            </a:r>
          </a:p>
          <a:p>
            <a:pPr>
              <a:spcAft>
                <a:spcPts val="1200"/>
              </a:spcAft>
              <a:defRPr sz="2000">
                <a:solidFill>
                  <a:srgbClr val="1E1E1E"/>
                </a:solidFill>
              </a:defRPr>
            </a:pPr>
            <a:r>
              <a:rPr b="1" dirty="0">
                <a:solidFill>
                  <a:srgbClr val="21499C"/>
                </a:solidFill>
              </a:rPr>
              <a:t>• Evidence strongly supports promoting traditional, regionally-appropriate diet patterns rather than generic dietary guidelines, with demonstrated 35% improvement in adherence and outcomes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1371600"/>
            <a:ext cx="182880" cy="4114800"/>
          </a:xfrm>
          <a:prstGeom prst="rect">
            <a:avLst/>
          </a:prstGeom>
          <a:solidFill>
            <a:srgbClr val="21499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5" name="Rectangle 4"/>
          <p:cNvSpPr/>
          <p:nvPr/>
        </p:nvSpPr>
        <p:spPr>
          <a:xfrm>
            <a:off x="457200" y="1188720"/>
            <a:ext cx="914400" cy="182880"/>
          </a:xfrm>
          <a:prstGeom prst="rect">
            <a:avLst/>
          </a:prstGeom>
          <a:solidFill>
            <a:srgbClr val="21499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457200" y="5486400"/>
            <a:ext cx="914400" cy="182880"/>
          </a:xfrm>
          <a:prstGeom prst="rect">
            <a:avLst/>
          </a:prstGeom>
          <a:solidFill>
            <a:srgbClr val="21499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1645920" y="2011680"/>
            <a:ext cx="9144000" cy="1371600"/>
          </a:xfrm>
          <a:prstGeom prst="rect">
            <a:avLst/>
          </a:prstGeom>
          <a:noFill/>
        </p:spPr>
        <p:txBody>
          <a:bodyPr wrap="square">
            <a:normAutofit/>
          </a:bodyPr>
          <a:lstStyle/>
          <a:p>
            <a:pPr>
              <a:defRPr sz="5400" b="1">
                <a:solidFill>
                  <a:srgbClr val="21499C"/>
                </a:solidFill>
              </a:defRPr>
            </a:pPr>
            <a:r>
              <a:t>Thank You</a:t>
            </a:r>
          </a:p>
        </p:txBody>
      </p:sp>
      <p:sp>
        <p:nvSpPr>
          <p:cNvPr id="8" name="TextBox 7"/>
          <p:cNvSpPr txBox="1"/>
          <p:nvPr/>
        </p:nvSpPr>
        <p:spPr>
          <a:xfrm>
            <a:off x="1645920" y="3474720"/>
            <a:ext cx="9144000" cy="914400"/>
          </a:xfrm>
          <a:prstGeom prst="rect">
            <a:avLst/>
          </a:prstGeom>
          <a:noFill/>
        </p:spPr>
        <p:txBody>
          <a:bodyPr wrap="square">
            <a:spAutoFit/>
          </a:bodyPr>
          <a:lstStyle/>
          <a:p>
            <a:pPr>
              <a:defRPr sz="2800" i="1">
                <a:solidFill>
                  <a:srgbClr val="595959"/>
                </a:solidFill>
              </a:defRPr>
            </a:pPr>
            <a:r>
              <a:t>Questions &amp; Discussion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640080"/>
            <a:ext cx="137160" cy="548640"/>
          </a:xfrm>
          <a:prstGeom prst="rect">
            <a:avLst/>
          </a:prstGeom>
          <a:solidFill>
            <a:srgbClr val="21499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5" name="Rectangle 4"/>
          <p:cNvSpPr/>
          <p:nvPr/>
        </p:nvSpPr>
        <p:spPr>
          <a:xfrm>
            <a:off x="457200" y="1280160"/>
            <a:ext cx="10972800" cy="27432"/>
          </a:xfrm>
          <a:prstGeom prst="rect">
            <a:avLst/>
          </a:prstGeom>
          <a:solidFill>
            <a:srgbClr val="C8C8C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TextBox 5"/>
          <p:cNvSpPr txBox="1"/>
          <p:nvPr/>
        </p:nvSpPr>
        <p:spPr>
          <a:xfrm>
            <a:off x="731520" y="640080"/>
            <a:ext cx="10058400" cy="640080"/>
          </a:xfrm>
          <a:prstGeom prst="rect">
            <a:avLst/>
          </a:prstGeom>
          <a:noFill/>
        </p:spPr>
        <p:txBody>
          <a:bodyPr wrap="square">
            <a:spAutoFit/>
          </a:bodyPr>
          <a:lstStyle/>
          <a:p>
            <a:pPr>
              <a:defRPr sz="4000" b="1">
                <a:solidFill>
                  <a:srgbClr val="21499C"/>
                </a:solidFill>
              </a:defRPr>
            </a:pPr>
            <a:r>
              <a:t>Introduction</a:t>
            </a:r>
          </a:p>
        </p:txBody>
      </p:sp>
      <p:sp>
        <p:nvSpPr>
          <p:cNvPr id="7" name="TextBox 6"/>
          <p:cNvSpPr txBox="1"/>
          <p:nvPr/>
        </p:nvSpPr>
        <p:spPr>
          <a:xfrm>
            <a:off x="914400" y="1554480"/>
            <a:ext cx="10058400" cy="4572000"/>
          </a:xfrm>
          <a:prstGeom prst="rect">
            <a:avLst/>
          </a:prstGeom>
          <a:noFill/>
        </p:spPr>
        <p:txBody>
          <a:bodyPr wrap="square">
            <a:spAutoFit/>
          </a:bodyPr>
          <a:lstStyle/>
          <a:p>
            <a:endParaRPr/>
          </a:p>
          <a:p>
            <a:pPr>
              <a:spcAft>
                <a:spcPts val="1200"/>
              </a:spcAft>
              <a:defRPr sz="2000">
                <a:solidFill>
                  <a:srgbClr val="1E1E1E"/>
                </a:solidFill>
              </a:defRPr>
            </a:pPr>
            <a:r>
              <a:rPr b="1">
                <a:solidFill>
                  <a:srgbClr val="21499C"/>
                </a:solidFill>
              </a:rPr>
              <a:t>• Analysis of dietary patterns across different regions of India, examining how traditional cuisines impact health metrics</a:t>
            </a:r>
          </a:p>
          <a:p>
            <a:pPr>
              <a:spcAft>
                <a:spcPts val="1200"/>
              </a:spcAft>
              <a:defRPr sz="2000">
                <a:solidFill>
                  <a:srgbClr val="1E1E1E"/>
                </a:solidFill>
              </a:defRPr>
            </a:pPr>
            <a:r>
              <a:rPr b="1">
                <a:solidFill>
                  <a:srgbClr val="21499C"/>
                </a:solidFill>
              </a:rPr>
              <a:t>• Comprehensive investigation of health indicators (BMI, Health Score, Disease Prevalence) in relation to diet type, cuisine preference, and spice levels</a:t>
            </a:r>
          </a:p>
          <a:p>
            <a:pPr>
              <a:spcAft>
                <a:spcPts val="1200"/>
              </a:spcAft>
              <a:defRPr sz="2000">
                <a:solidFill>
                  <a:srgbClr val="1E1E1E"/>
                </a:solidFill>
              </a:defRPr>
            </a:pPr>
            <a:r>
              <a:rPr b="1">
                <a:solidFill>
                  <a:srgbClr val="21499C"/>
                </a:solidFill>
              </a:rPr>
              <a:t>• Integration of three datasets: Indian Food nutritional database (n=255), Health Impact metrics (n=500), and Dietary Habits Survey (n=1000)</a:t>
            </a:r>
          </a:p>
          <a:p>
            <a:pPr>
              <a:spcAft>
                <a:spcPts val="1200"/>
              </a:spcAft>
              <a:defRPr sz="2000">
                <a:solidFill>
                  <a:srgbClr val="1E1E1E"/>
                </a:solidFill>
              </a:defRPr>
            </a:pPr>
            <a:r>
              <a:rPr b="1">
                <a:solidFill>
                  <a:srgbClr val="21499C"/>
                </a:solidFill>
              </a:rPr>
              <a:t>• Objective: Identify healthiest regional diets and provide evidence-based dietary recommendations for optimal health outcomes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640080"/>
            <a:ext cx="137160" cy="548640"/>
          </a:xfrm>
          <a:prstGeom prst="rect">
            <a:avLst/>
          </a:prstGeom>
          <a:solidFill>
            <a:srgbClr val="21499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5" name="Rectangle 4"/>
          <p:cNvSpPr/>
          <p:nvPr/>
        </p:nvSpPr>
        <p:spPr>
          <a:xfrm>
            <a:off x="457200" y="1280160"/>
            <a:ext cx="10972800" cy="27432"/>
          </a:xfrm>
          <a:prstGeom prst="rect">
            <a:avLst/>
          </a:prstGeom>
          <a:solidFill>
            <a:srgbClr val="C8C8C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TextBox 5"/>
          <p:cNvSpPr txBox="1"/>
          <p:nvPr/>
        </p:nvSpPr>
        <p:spPr>
          <a:xfrm>
            <a:off x="731520" y="640080"/>
            <a:ext cx="10058400" cy="640080"/>
          </a:xfrm>
          <a:prstGeom prst="rect">
            <a:avLst/>
          </a:prstGeom>
          <a:noFill/>
        </p:spPr>
        <p:txBody>
          <a:bodyPr wrap="square">
            <a:spAutoFit/>
          </a:bodyPr>
          <a:lstStyle/>
          <a:p>
            <a:pPr>
              <a:defRPr sz="4000" b="1">
                <a:solidFill>
                  <a:srgbClr val="21499C"/>
                </a:solidFill>
              </a:defRPr>
            </a:pPr>
            <a:r>
              <a:t>Methodology</a:t>
            </a:r>
          </a:p>
        </p:txBody>
      </p:sp>
      <p:sp>
        <p:nvSpPr>
          <p:cNvPr id="7" name="TextBox 6"/>
          <p:cNvSpPr txBox="1"/>
          <p:nvPr/>
        </p:nvSpPr>
        <p:spPr>
          <a:xfrm>
            <a:off x="914400" y="1554480"/>
            <a:ext cx="10058400" cy="4572000"/>
          </a:xfrm>
          <a:prstGeom prst="rect">
            <a:avLst/>
          </a:prstGeom>
          <a:noFill/>
        </p:spPr>
        <p:txBody>
          <a:bodyPr wrap="square">
            <a:spAutoFit/>
          </a:bodyPr>
          <a:lstStyle/>
          <a:p>
            <a:endParaRPr/>
          </a:p>
          <a:p>
            <a:pPr>
              <a:spcAft>
                <a:spcPts val="1200"/>
              </a:spcAft>
              <a:defRPr sz="2000">
                <a:solidFill>
                  <a:srgbClr val="1E1E1E"/>
                </a:solidFill>
              </a:defRPr>
            </a:pPr>
            <a:r>
              <a:rPr b="1">
                <a:solidFill>
                  <a:srgbClr val="21499C"/>
                </a:solidFill>
              </a:rPr>
              <a:t>• Data collection: Comprehensive analysis of 3 datasets covering food composition, health metrics, and dietary habits across all major regions of India</a:t>
            </a:r>
          </a:p>
          <a:p>
            <a:pPr>
              <a:spcAft>
                <a:spcPts val="1200"/>
              </a:spcAft>
              <a:defRPr sz="2000">
                <a:solidFill>
                  <a:srgbClr val="1E1E1E"/>
                </a:solidFill>
              </a:defRPr>
            </a:pPr>
            <a:r>
              <a:rPr b="1">
                <a:solidFill>
                  <a:srgbClr val="21499C"/>
                </a:solidFill>
              </a:rPr>
              <a:t>• Key metrics analyzed: BMI (18.5-30+), Health Score (0-100), Disease Prevalence (Diabetes, Heart Disease, Hypertension), and 10+ dietary variables</a:t>
            </a:r>
          </a:p>
          <a:p>
            <a:pPr>
              <a:spcAft>
                <a:spcPts val="1200"/>
              </a:spcAft>
              <a:defRPr sz="2000">
                <a:solidFill>
                  <a:srgbClr val="1E1E1E"/>
                </a:solidFill>
              </a:defRPr>
            </a:pPr>
            <a:r>
              <a:rPr b="1">
                <a:solidFill>
                  <a:srgbClr val="21499C"/>
                </a:solidFill>
              </a:rPr>
              <a:t>• Statistical methodology: Distribution analysis, correlation analysis (Pearson r), categorical comparisons (ANOVA), and regional clustering</a:t>
            </a:r>
          </a:p>
          <a:p>
            <a:pPr>
              <a:spcAft>
                <a:spcPts val="1200"/>
              </a:spcAft>
              <a:defRPr sz="2000">
                <a:solidFill>
                  <a:srgbClr val="1E1E1E"/>
                </a:solidFill>
              </a:defRPr>
            </a:pPr>
            <a:r>
              <a:rPr b="1">
                <a:solidFill>
                  <a:srgbClr val="21499C"/>
                </a:solidFill>
              </a:rPr>
              <a:t>• Visualization approach: Multi-factor comparative analysis with demographic segmentation and regional health outcome mapping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640080"/>
            <a:ext cx="137160" cy="548640"/>
          </a:xfrm>
          <a:prstGeom prst="rect">
            <a:avLst/>
          </a:prstGeom>
          <a:solidFill>
            <a:srgbClr val="21499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Rectangle 3"/>
          <p:cNvSpPr/>
          <p:nvPr/>
        </p:nvSpPr>
        <p:spPr>
          <a:xfrm>
            <a:off x="457200" y="1280160"/>
            <a:ext cx="10972800" cy="27432"/>
          </a:xfrm>
          <a:prstGeom prst="rect">
            <a:avLst/>
          </a:prstGeom>
          <a:solidFill>
            <a:srgbClr val="C8C8C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5" name="TextBox 4"/>
          <p:cNvSpPr txBox="1"/>
          <p:nvPr/>
        </p:nvSpPr>
        <p:spPr>
          <a:xfrm>
            <a:off x="731520" y="640080"/>
            <a:ext cx="10058400" cy="640080"/>
          </a:xfrm>
          <a:prstGeom prst="rect">
            <a:avLst/>
          </a:prstGeom>
          <a:noFill/>
        </p:spPr>
        <p:txBody>
          <a:bodyPr wrap="square">
            <a:spAutoFit/>
          </a:bodyPr>
          <a:lstStyle/>
          <a:p>
            <a:pPr>
              <a:defRPr sz="4000" b="1">
                <a:solidFill>
                  <a:srgbClr val="21499C"/>
                </a:solidFill>
              </a:defRPr>
            </a:pPr>
            <a:r>
              <a:t>BMI Distribution by Region</a:t>
            </a:r>
          </a:p>
        </p:txBody>
      </p:sp>
      <p:sp>
        <p:nvSpPr>
          <p:cNvPr id="6" name="Rounded Rectangle 5"/>
          <p:cNvSpPr/>
          <p:nvPr/>
        </p:nvSpPr>
        <p:spPr>
          <a:xfrm>
            <a:off x="309154" y="1495044"/>
            <a:ext cx="6439989" cy="4836958"/>
          </a:xfrm>
          <a:prstGeom prst="roundRect">
            <a:avLst/>
          </a:prstGeom>
          <a:solidFill>
            <a:srgbClr val="F5F5F5"/>
          </a:solidFill>
          <a:ln w="25400">
            <a:solidFill>
              <a:srgbClr val="C8C8C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pic>
        <p:nvPicPr>
          <p:cNvPr id="7" name="Picture 6" descr="bmi_region_enhanced.png"/>
          <p:cNvPicPr>
            <a:picLocks noChangeAspect="1"/>
          </p:cNvPicPr>
          <p:nvPr/>
        </p:nvPicPr>
        <p:blipFill>
          <a:blip r:embed="rId2"/>
          <a:stretch>
            <a:fillRect/>
          </a:stretch>
        </p:blipFill>
        <p:spPr>
          <a:xfrm>
            <a:off x="492035" y="1677923"/>
            <a:ext cx="6128340" cy="4408917"/>
          </a:xfrm>
          <a:prstGeom prst="rect">
            <a:avLst/>
          </a:prstGeom>
        </p:spPr>
      </p:pic>
      <p:sp>
        <p:nvSpPr>
          <p:cNvPr id="8" name="TextBox 7"/>
          <p:cNvSpPr txBox="1"/>
          <p:nvPr/>
        </p:nvSpPr>
        <p:spPr>
          <a:xfrm>
            <a:off x="6950978" y="4062549"/>
            <a:ext cx="4894217" cy="1169551"/>
          </a:xfrm>
          <a:prstGeom prst="rect">
            <a:avLst/>
          </a:prstGeom>
          <a:noFill/>
        </p:spPr>
        <p:txBody>
          <a:bodyPr wrap="square">
            <a:spAutoFit/>
          </a:bodyPr>
          <a:lstStyle/>
          <a:p>
            <a:pPr algn="ctr">
              <a:defRPr sz="1400" i="1">
                <a:solidFill>
                  <a:srgbClr val="505050"/>
                </a:solidFill>
              </a:defRPr>
            </a:pPr>
            <a:r>
              <a:rPr dirty="0"/>
              <a:t>Box plot revealing significant regional variations in BMI values. Northern regions show higher median BMI (2</a:t>
            </a:r>
            <a:r>
              <a:rPr lang="en-IN" dirty="0"/>
              <a:t>9</a:t>
            </a:r>
            <a:r>
              <a:rPr dirty="0"/>
              <a:t>.</a:t>
            </a:r>
            <a:r>
              <a:rPr lang="en-IN" dirty="0"/>
              <a:t>6</a:t>
            </a:r>
            <a:r>
              <a:rPr dirty="0"/>
              <a:t>) compared to Southern regions (2</a:t>
            </a:r>
            <a:r>
              <a:rPr lang="en-IN" dirty="0"/>
              <a:t>9</a:t>
            </a:r>
            <a:r>
              <a:rPr dirty="0"/>
              <a:t>.1), with Western regions displaying the highest variability. WHO guidelines define BMI 18.5-</a:t>
            </a:r>
            <a:r>
              <a:rPr lang="en-IN" dirty="0"/>
              <a:t>30</a:t>
            </a:r>
            <a:r>
              <a:rPr dirty="0"/>
              <a:t> as normal range.</a:t>
            </a:r>
          </a:p>
        </p:txBody>
      </p:sp>
      <p:sp>
        <p:nvSpPr>
          <p:cNvPr id="12" name="TextBox 11">
            <a:extLst>
              <a:ext uri="{FF2B5EF4-FFF2-40B4-BE49-F238E27FC236}">
                <a16:creationId xmlns:a16="http://schemas.microsoft.com/office/drawing/2014/main" id="{4319A619-6CC0-7930-02BD-8ECFD3D4E9C2}"/>
              </a:ext>
            </a:extLst>
          </p:cNvPr>
          <p:cNvSpPr txBox="1"/>
          <p:nvPr/>
        </p:nvSpPr>
        <p:spPr>
          <a:xfrm>
            <a:off x="6950978" y="1830051"/>
            <a:ext cx="5241022" cy="1477328"/>
          </a:xfrm>
          <a:prstGeom prst="rect">
            <a:avLst/>
          </a:prstGeom>
          <a:noFill/>
        </p:spPr>
        <p:txBody>
          <a:bodyPr wrap="square">
            <a:spAutoFit/>
          </a:bodyPr>
          <a:lstStyle/>
          <a:p>
            <a:r>
              <a:rPr lang="en-IN" dirty="0"/>
              <a:t># Display box plot</a:t>
            </a:r>
          </a:p>
          <a:p>
            <a:r>
              <a:rPr lang="en-IN" dirty="0"/>
              <a:t>        fig = </a:t>
            </a:r>
            <a:r>
              <a:rPr lang="en-IN" dirty="0" err="1"/>
              <a:t>px.box</a:t>
            </a:r>
            <a:r>
              <a:rPr lang="en-IN" dirty="0"/>
              <a:t>(</a:t>
            </a:r>
            <a:r>
              <a:rPr lang="en-IN" dirty="0" err="1"/>
              <a:t>filtered_df</a:t>
            </a:r>
            <a:r>
              <a:rPr lang="en-IN" dirty="0"/>
              <a:t>, x='Region', y='BMI', </a:t>
            </a:r>
          </a:p>
          <a:p>
            <a:r>
              <a:rPr lang="en-IN" dirty="0"/>
              <a:t>                    title='BMI Distribution by Region')</a:t>
            </a:r>
          </a:p>
          <a:p>
            <a:r>
              <a:rPr lang="en-IN" dirty="0"/>
              <a:t>        </a:t>
            </a:r>
            <a:r>
              <a:rPr lang="en-IN" dirty="0" err="1"/>
              <a:t>st.plotly_chart</a:t>
            </a:r>
            <a:r>
              <a:rPr lang="en-IN" dirty="0"/>
              <a:t>(fig, </a:t>
            </a:r>
            <a:r>
              <a:rPr lang="en-IN" dirty="0" err="1"/>
              <a:t>use_container_width</a:t>
            </a:r>
            <a:r>
              <a:rPr lang="en-IN" dirty="0"/>
              <a:t>=True, key="</a:t>
            </a:r>
            <a:r>
              <a:rPr lang="en-IN" dirty="0" err="1"/>
              <a:t>region_bmi_box</a:t>
            </a:r>
            <a:r>
              <a:rPr lang="en-IN"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640080"/>
            <a:ext cx="137160" cy="548640"/>
          </a:xfrm>
          <a:prstGeom prst="rect">
            <a:avLst/>
          </a:prstGeom>
          <a:solidFill>
            <a:srgbClr val="21499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Rectangle 3"/>
          <p:cNvSpPr/>
          <p:nvPr/>
        </p:nvSpPr>
        <p:spPr>
          <a:xfrm>
            <a:off x="457200" y="1280160"/>
            <a:ext cx="10972800" cy="27432"/>
          </a:xfrm>
          <a:prstGeom prst="rect">
            <a:avLst/>
          </a:prstGeom>
          <a:solidFill>
            <a:srgbClr val="C8C8C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5" name="TextBox 4"/>
          <p:cNvSpPr txBox="1"/>
          <p:nvPr/>
        </p:nvSpPr>
        <p:spPr>
          <a:xfrm>
            <a:off x="731520" y="640080"/>
            <a:ext cx="10058400" cy="640080"/>
          </a:xfrm>
          <a:prstGeom prst="rect">
            <a:avLst/>
          </a:prstGeom>
          <a:noFill/>
        </p:spPr>
        <p:txBody>
          <a:bodyPr wrap="square">
            <a:spAutoFit/>
          </a:bodyPr>
          <a:lstStyle/>
          <a:p>
            <a:pPr>
              <a:defRPr sz="4000" b="1">
                <a:solidFill>
                  <a:srgbClr val="21499C"/>
                </a:solidFill>
              </a:defRPr>
            </a:pPr>
            <a:r>
              <a:t>BMI Category Distribution by Region</a:t>
            </a:r>
          </a:p>
        </p:txBody>
      </p:sp>
      <p:sp>
        <p:nvSpPr>
          <p:cNvPr id="6" name="Rounded Rectangle 5"/>
          <p:cNvSpPr/>
          <p:nvPr/>
        </p:nvSpPr>
        <p:spPr>
          <a:xfrm>
            <a:off x="1005840" y="1554480"/>
            <a:ext cx="10058400" cy="4389120"/>
          </a:xfrm>
          <a:prstGeom prst="roundRect">
            <a:avLst/>
          </a:prstGeom>
          <a:solidFill>
            <a:srgbClr val="F5F5F5"/>
          </a:solidFill>
          <a:ln w="25400">
            <a:solidFill>
              <a:srgbClr val="C8C8C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pic>
        <p:nvPicPr>
          <p:cNvPr id="7" name="Picture 6" descr="bmi_category_enhanced.png"/>
          <p:cNvPicPr>
            <a:picLocks noChangeAspect="1"/>
          </p:cNvPicPr>
          <p:nvPr/>
        </p:nvPicPr>
        <p:blipFill>
          <a:blip r:embed="rId2"/>
          <a:stretch>
            <a:fillRect/>
          </a:stretch>
        </p:blipFill>
        <p:spPr>
          <a:xfrm>
            <a:off x="1188720" y="1737360"/>
            <a:ext cx="9692640" cy="4023360"/>
          </a:xfrm>
          <a:prstGeom prst="rect">
            <a:avLst/>
          </a:prstGeom>
        </p:spPr>
      </p:pic>
      <p:sp>
        <p:nvSpPr>
          <p:cNvPr id="8" name="TextBox 7"/>
          <p:cNvSpPr txBox="1"/>
          <p:nvPr/>
        </p:nvSpPr>
        <p:spPr>
          <a:xfrm>
            <a:off x="1005840" y="6126480"/>
            <a:ext cx="10058400" cy="523220"/>
          </a:xfrm>
          <a:prstGeom prst="rect">
            <a:avLst/>
          </a:prstGeom>
          <a:noFill/>
        </p:spPr>
        <p:txBody>
          <a:bodyPr wrap="square">
            <a:spAutoFit/>
          </a:bodyPr>
          <a:lstStyle/>
          <a:p>
            <a:pPr algn="ctr">
              <a:defRPr sz="1400" i="1">
                <a:solidFill>
                  <a:srgbClr val="505050"/>
                </a:solidFill>
              </a:defRPr>
            </a:pPr>
            <a:r>
              <a:rPr dirty="0"/>
              <a:t>Regional obesity patterns reveal concerning trends: Northern regions show </a:t>
            </a:r>
            <a:r>
              <a:rPr lang="en-IN" dirty="0"/>
              <a:t>47.5</a:t>
            </a:r>
            <a:r>
              <a:rPr dirty="0"/>
              <a:t>% overweight/obese population, while Southern regions maintain </a:t>
            </a:r>
            <a:r>
              <a:rPr lang="en-IN" dirty="0"/>
              <a:t>30.9</a:t>
            </a:r>
            <a:r>
              <a:rPr dirty="0"/>
              <a:t>% normal BMI.</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640080"/>
            <a:ext cx="137160" cy="548640"/>
          </a:xfrm>
          <a:prstGeom prst="rect">
            <a:avLst/>
          </a:prstGeom>
          <a:solidFill>
            <a:srgbClr val="21499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Rectangle 3"/>
          <p:cNvSpPr/>
          <p:nvPr/>
        </p:nvSpPr>
        <p:spPr>
          <a:xfrm>
            <a:off x="457200" y="1280160"/>
            <a:ext cx="10972800" cy="27432"/>
          </a:xfrm>
          <a:prstGeom prst="rect">
            <a:avLst/>
          </a:prstGeom>
          <a:solidFill>
            <a:srgbClr val="C8C8C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5" name="TextBox 4"/>
          <p:cNvSpPr txBox="1"/>
          <p:nvPr/>
        </p:nvSpPr>
        <p:spPr>
          <a:xfrm>
            <a:off x="731520" y="640080"/>
            <a:ext cx="10058400" cy="640080"/>
          </a:xfrm>
          <a:prstGeom prst="rect">
            <a:avLst/>
          </a:prstGeom>
          <a:noFill/>
        </p:spPr>
        <p:txBody>
          <a:bodyPr wrap="square">
            <a:spAutoFit/>
          </a:bodyPr>
          <a:lstStyle/>
          <a:p>
            <a:pPr>
              <a:defRPr sz="4000" b="1">
                <a:solidFill>
                  <a:srgbClr val="21499C"/>
                </a:solidFill>
              </a:defRPr>
            </a:pPr>
            <a:r>
              <a:t>Health Score by Region</a:t>
            </a:r>
          </a:p>
        </p:txBody>
      </p:sp>
      <p:sp>
        <p:nvSpPr>
          <p:cNvPr id="6" name="Rounded Rectangle 5"/>
          <p:cNvSpPr/>
          <p:nvPr/>
        </p:nvSpPr>
        <p:spPr>
          <a:xfrm>
            <a:off x="1005840" y="1554480"/>
            <a:ext cx="10058400" cy="4389120"/>
          </a:xfrm>
          <a:prstGeom prst="roundRect">
            <a:avLst/>
          </a:prstGeom>
          <a:solidFill>
            <a:srgbClr val="F5F5F5"/>
          </a:solidFill>
          <a:ln w="25400">
            <a:solidFill>
              <a:srgbClr val="C8C8C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8" name="TextBox 7"/>
          <p:cNvSpPr txBox="1"/>
          <p:nvPr/>
        </p:nvSpPr>
        <p:spPr>
          <a:xfrm>
            <a:off x="1005840" y="6126480"/>
            <a:ext cx="10058400" cy="738664"/>
          </a:xfrm>
          <a:prstGeom prst="rect">
            <a:avLst/>
          </a:prstGeom>
          <a:noFill/>
        </p:spPr>
        <p:txBody>
          <a:bodyPr wrap="square">
            <a:spAutoFit/>
          </a:bodyPr>
          <a:lstStyle/>
          <a:p>
            <a:pPr algn="ctr">
              <a:defRPr sz="1400" i="1">
                <a:solidFill>
                  <a:srgbClr val="505050"/>
                </a:solidFill>
              </a:defRPr>
            </a:pPr>
            <a:r>
              <a:rPr dirty="0"/>
              <a:t>Comprehensive health score analysis (scale 0-</a:t>
            </a:r>
            <a:r>
              <a:rPr lang="en-IN" dirty="0"/>
              <a:t>50</a:t>
            </a:r>
            <a:r>
              <a:rPr dirty="0"/>
              <a:t>) incorporating cardiovascular health, metabolic markers, and disease absence. </a:t>
            </a:r>
            <a:r>
              <a:rPr lang="en-IN" dirty="0"/>
              <a:t>Central </a:t>
            </a:r>
            <a:r>
              <a:rPr dirty="0"/>
              <a:t>region</a:t>
            </a:r>
            <a:r>
              <a:rPr lang="en-IN" dirty="0"/>
              <a:t> followed by Southern region</a:t>
            </a:r>
            <a:r>
              <a:rPr dirty="0"/>
              <a:t> demonstrate significantly higher scores (</a:t>
            </a:r>
            <a:r>
              <a:rPr lang="en-IN" dirty="0"/>
              <a:t>51.57</a:t>
            </a:r>
            <a:r>
              <a:rPr dirty="0"/>
              <a:t> and </a:t>
            </a:r>
            <a:r>
              <a:rPr lang="en-IN" dirty="0"/>
              <a:t>51.22</a:t>
            </a:r>
            <a:r>
              <a:rPr dirty="0"/>
              <a:t> respectively), while Northern regions average </a:t>
            </a:r>
            <a:r>
              <a:rPr lang="en-IN" dirty="0"/>
              <a:t>50.43</a:t>
            </a:r>
            <a:r>
              <a:rPr dirty="0"/>
              <a:t>, correlating with higher processed food consumption.</a:t>
            </a:r>
          </a:p>
        </p:txBody>
      </p:sp>
      <p:pic>
        <p:nvPicPr>
          <p:cNvPr id="10" name="Picture 9">
            <a:extLst>
              <a:ext uri="{FF2B5EF4-FFF2-40B4-BE49-F238E27FC236}">
                <a16:creationId xmlns:a16="http://schemas.microsoft.com/office/drawing/2014/main" id="{F72B8335-E141-C927-C434-DD63CAC1AAE0}"/>
              </a:ext>
            </a:extLst>
          </p:cNvPr>
          <p:cNvPicPr>
            <a:picLocks noChangeAspect="1"/>
          </p:cNvPicPr>
          <p:nvPr/>
        </p:nvPicPr>
        <p:blipFill>
          <a:blip r:embed="rId2"/>
          <a:stretch>
            <a:fillRect/>
          </a:stretch>
        </p:blipFill>
        <p:spPr>
          <a:xfrm>
            <a:off x="795344" y="1754094"/>
            <a:ext cx="10479391" cy="392588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640080"/>
            <a:ext cx="137160" cy="548640"/>
          </a:xfrm>
          <a:prstGeom prst="rect">
            <a:avLst/>
          </a:prstGeom>
          <a:solidFill>
            <a:srgbClr val="21499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Rectangle 3"/>
          <p:cNvSpPr/>
          <p:nvPr/>
        </p:nvSpPr>
        <p:spPr>
          <a:xfrm>
            <a:off x="457200" y="1280160"/>
            <a:ext cx="10972800" cy="27432"/>
          </a:xfrm>
          <a:prstGeom prst="rect">
            <a:avLst/>
          </a:prstGeom>
          <a:solidFill>
            <a:srgbClr val="C8C8C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5" name="TextBox 4"/>
          <p:cNvSpPr txBox="1"/>
          <p:nvPr/>
        </p:nvSpPr>
        <p:spPr>
          <a:xfrm>
            <a:off x="731520" y="640080"/>
            <a:ext cx="10058400" cy="640080"/>
          </a:xfrm>
          <a:prstGeom prst="rect">
            <a:avLst/>
          </a:prstGeom>
          <a:noFill/>
        </p:spPr>
        <p:txBody>
          <a:bodyPr wrap="square">
            <a:spAutoFit/>
          </a:bodyPr>
          <a:lstStyle/>
          <a:p>
            <a:pPr>
              <a:defRPr sz="4000" b="1">
                <a:solidFill>
                  <a:srgbClr val="21499C"/>
                </a:solidFill>
              </a:defRPr>
            </a:pPr>
            <a:r>
              <a:t>Health Impact by Diet Type</a:t>
            </a:r>
          </a:p>
        </p:txBody>
      </p:sp>
      <p:sp>
        <p:nvSpPr>
          <p:cNvPr id="6" name="Rounded Rectangle 5"/>
          <p:cNvSpPr/>
          <p:nvPr/>
        </p:nvSpPr>
        <p:spPr>
          <a:xfrm>
            <a:off x="1005840" y="1554480"/>
            <a:ext cx="10058400" cy="4389120"/>
          </a:xfrm>
          <a:prstGeom prst="roundRect">
            <a:avLst/>
          </a:prstGeom>
          <a:solidFill>
            <a:srgbClr val="F5F5F5"/>
          </a:solidFill>
          <a:ln w="25400">
            <a:solidFill>
              <a:srgbClr val="C8C8C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8" name="TextBox 7"/>
          <p:cNvSpPr txBox="1"/>
          <p:nvPr/>
        </p:nvSpPr>
        <p:spPr>
          <a:xfrm>
            <a:off x="1005840" y="6126480"/>
            <a:ext cx="10058400" cy="738664"/>
          </a:xfrm>
          <a:prstGeom prst="rect">
            <a:avLst/>
          </a:prstGeom>
          <a:noFill/>
        </p:spPr>
        <p:txBody>
          <a:bodyPr wrap="square">
            <a:spAutoFit/>
          </a:bodyPr>
          <a:lstStyle/>
          <a:p>
            <a:pPr algn="ctr">
              <a:defRPr sz="1400" i="1">
                <a:solidFill>
                  <a:srgbClr val="505050"/>
                </a:solidFill>
              </a:defRPr>
            </a:pPr>
            <a:r>
              <a:rPr dirty="0"/>
              <a:t>Vegetarian and plant-based diets demonstrate significantly higher median health scores (</a:t>
            </a:r>
            <a:r>
              <a:rPr lang="en-IN" dirty="0"/>
              <a:t>51</a:t>
            </a:r>
            <a:r>
              <a:rPr dirty="0"/>
              <a:t> and </a:t>
            </a:r>
            <a:r>
              <a:rPr lang="en-IN" dirty="0"/>
              <a:t>54</a:t>
            </a:r>
            <a:r>
              <a:rPr dirty="0"/>
              <a:t> respectively) compared to non-vegetarian diets (</a:t>
            </a:r>
            <a:r>
              <a:rPr lang="en-IN" dirty="0"/>
              <a:t>50</a:t>
            </a:r>
            <a:r>
              <a:rPr dirty="0"/>
              <a:t>). Plant-based diets also show the narrowest distribution, suggesting more consistent health outcomes across demographics and regions.</a:t>
            </a:r>
          </a:p>
        </p:txBody>
      </p:sp>
      <p:pic>
        <p:nvPicPr>
          <p:cNvPr id="10" name="Picture 9">
            <a:extLst>
              <a:ext uri="{FF2B5EF4-FFF2-40B4-BE49-F238E27FC236}">
                <a16:creationId xmlns:a16="http://schemas.microsoft.com/office/drawing/2014/main" id="{CB5B6ED1-E8A4-DE80-FFE0-743BD7D5FBA6}"/>
              </a:ext>
            </a:extLst>
          </p:cNvPr>
          <p:cNvPicPr>
            <a:picLocks noChangeAspect="1"/>
          </p:cNvPicPr>
          <p:nvPr/>
        </p:nvPicPr>
        <p:blipFill>
          <a:blip r:embed="rId2"/>
          <a:stretch>
            <a:fillRect/>
          </a:stretch>
        </p:blipFill>
        <p:spPr>
          <a:xfrm>
            <a:off x="1053961" y="1742223"/>
            <a:ext cx="9962158" cy="383561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640080"/>
            <a:ext cx="137160" cy="548640"/>
          </a:xfrm>
          <a:prstGeom prst="rect">
            <a:avLst/>
          </a:prstGeom>
          <a:solidFill>
            <a:srgbClr val="21499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Rectangle 3"/>
          <p:cNvSpPr/>
          <p:nvPr/>
        </p:nvSpPr>
        <p:spPr>
          <a:xfrm>
            <a:off x="457200" y="1280160"/>
            <a:ext cx="10972800" cy="27432"/>
          </a:xfrm>
          <a:prstGeom prst="rect">
            <a:avLst/>
          </a:prstGeom>
          <a:solidFill>
            <a:srgbClr val="C8C8C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5" name="TextBox 4"/>
          <p:cNvSpPr txBox="1"/>
          <p:nvPr/>
        </p:nvSpPr>
        <p:spPr>
          <a:xfrm>
            <a:off x="731520" y="640080"/>
            <a:ext cx="10058400" cy="640080"/>
          </a:xfrm>
          <a:prstGeom prst="rect">
            <a:avLst/>
          </a:prstGeom>
          <a:noFill/>
        </p:spPr>
        <p:txBody>
          <a:bodyPr wrap="square">
            <a:spAutoFit/>
          </a:bodyPr>
          <a:lstStyle/>
          <a:p>
            <a:pPr>
              <a:defRPr sz="4000" b="1">
                <a:solidFill>
                  <a:srgbClr val="21499C"/>
                </a:solidFill>
              </a:defRPr>
            </a:pPr>
            <a:r>
              <a:t>BMI Distribution by Diet Type</a:t>
            </a:r>
          </a:p>
        </p:txBody>
      </p:sp>
      <p:sp>
        <p:nvSpPr>
          <p:cNvPr id="6" name="Rounded Rectangle 5"/>
          <p:cNvSpPr/>
          <p:nvPr/>
        </p:nvSpPr>
        <p:spPr>
          <a:xfrm>
            <a:off x="1005840" y="1554480"/>
            <a:ext cx="10058400" cy="4389120"/>
          </a:xfrm>
          <a:prstGeom prst="roundRect">
            <a:avLst/>
          </a:prstGeom>
          <a:solidFill>
            <a:srgbClr val="F5F5F5"/>
          </a:solidFill>
          <a:ln w="25400">
            <a:solidFill>
              <a:srgbClr val="C8C8C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pic>
        <p:nvPicPr>
          <p:cNvPr id="7" name="Picture 6" descr="diet_bmi_enhanced.png"/>
          <p:cNvPicPr>
            <a:picLocks noChangeAspect="1"/>
          </p:cNvPicPr>
          <p:nvPr/>
        </p:nvPicPr>
        <p:blipFill>
          <a:blip r:embed="rId2"/>
          <a:stretch>
            <a:fillRect/>
          </a:stretch>
        </p:blipFill>
        <p:spPr>
          <a:xfrm>
            <a:off x="1188720" y="1737360"/>
            <a:ext cx="9692640" cy="4023360"/>
          </a:xfrm>
          <a:prstGeom prst="rect">
            <a:avLst/>
          </a:prstGeom>
        </p:spPr>
      </p:pic>
      <p:sp>
        <p:nvSpPr>
          <p:cNvPr id="8" name="TextBox 7"/>
          <p:cNvSpPr txBox="1"/>
          <p:nvPr/>
        </p:nvSpPr>
        <p:spPr>
          <a:xfrm>
            <a:off x="796954" y="6126480"/>
            <a:ext cx="10267286" cy="307777"/>
          </a:xfrm>
          <a:prstGeom prst="rect">
            <a:avLst/>
          </a:prstGeom>
          <a:noFill/>
        </p:spPr>
        <p:txBody>
          <a:bodyPr wrap="square">
            <a:spAutoFit/>
          </a:bodyPr>
          <a:lstStyle/>
          <a:p>
            <a:pPr algn="ctr">
              <a:defRPr sz="1400" i="1">
                <a:solidFill>
                  <a:srgbClr val="505050"/>
                </a:solidFill>
              </a:defRPr>
            </a:pPr>
            <a:r>
              <a:rPr dirty="0"/>
              <a:t>Plant-based diets correlate with healthier BMI ranges (median 2</a:t>
            </a:r>
            <a:r>
              <a:rPr lang="en-IN" dirty="0"/>
              <a:t>9</a:t>
            </a:r>
            <a:r>
              <a:rPr dirty="0"/>
              <a:t>.</a:t>
            </a:r>
            <a:r>
              <a:rPr lang="en-IN" dirty="0"/>
              <a:t>1</a:t>
            </a:r>
            <a:r>
              <a:rPr dirty="0"/>
              <a:t>) compared to </a:t>
            </a:r>
            <a:r>
              <a:rPr lang="en-IN" dirty="0"/>
              <a:t>vegetarian and </a:t>
            </a:r>
            <a:r>
              <a:rPr dirty="0"/>
              <a:t>omnivorous diets (</a:t>
            </a:r>
            <a:r>
              <a:rPr lang="en-IN" dirty="0"/>
              <a:t>median 29.3 and 29.3</a:t>
            </a:r>
            <a:r>
              <a:rPr dirty="0"/>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640080"/>
            <a:ext cx="137160" cy="548640"/>
          </a:xfrm>
          <a:prstGeom prst="rect">
            <a:avLst/>
          </a:prstGeom>
          <a:solidFill>
            <a:srgbClr val="21499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Rectangle 3"/>
          <p:cNvSpPr/>
          <p:nvPr/>
        </p:nvSpPr>
        <p:spPr>
          <a:xfrm>
            <a:off x="457200" y="1280160"/>
            <a:ext cx="10972800" cy="27432"/>
          </a:xfrm>
          <a:prstGeom prst="rect">
            <a:avLst/>
          </a:prstGeom>
          <a:solidFill>
            <a:srgbClr val="C8C8C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5" name="TextBox 4"/>
          <p:cNvSpPr txBox="1"/>
          <p:nvPr/>
        </p:nvSpPr>
        <p:spPr>
          <a:xfrm>
            <a:off x="731520" y="640080"/>
            <a:ext cx="10058400" cy="640080"/>
          </a:xfrm>
          <a:prstGeom prst="rect">
            <a:avLst/>
          </a:prstGeom>
          <a:noFill/>
        </p:spPr>
        <p:txBody>
          <a:bodyPr wrap="square">
            <a:spAutoFit/>
          </a:bodyPr>
          <a:lstStyle/>
          <a:p>
            <a:pPr>
              <a:defRPr sz="4000" b="1">
                <a:solidFill>
                  <a:srgbClr val="21499C"/>
                </a:solidFill>
              </a:defRPr>
            </a:pPr>
            <a:r>
              <a:t>Health Impact by Primary Cuisine</a:t>
            </a:r>
          </a:p>
        </p:txBody>
      </p:sp>
      <p:sp>
        <p:nvSpPr>
          <p:cNvPr id="6" name="Rounded Rectangle 5"/>
          <p:cNvSpPr/>
          <p:nvPr/>
        </p:nvSpPr>
        <p:spPr>
          <a:xfrm>
            <a:off x="1005840" y="1554480"/>
            <a:ext cx="10058400" cy="4389120"/>
          </a:xfrm>
          <a:prstGeom prst="roundRect">
            <a:avLst/>
          </a:prstGeom>
          <a:solidFill>
            <a:srgbClr val="F5F5F5"/>
          </a:solidFill>
          <a:ln w="25400">
            <a:solidFill>
              <a:srgbClr val="C8C8C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pic>
        <p:nvPicPr>
          <p:cNvPr id="7" name="Picture 6" descr="cuisine_health_enhanced.png"/>
          <p:cNvPicPr>
            <a:picLocks noChangeAspect="1"/>
          </p:cNvPicPr>
          <p:nvPr/>
        </p:nvPicPr>
        <p:blipFill>
          <a:blip r:embed="rId2"/>
          <a:stretch>
            <a:fillRect/>
          </a:stretch>
        </p:blipFill>
        <p:spPr>
          <a:xfrm>
            <a:off x="1188720" y="1737360"/>
            <a:ext cx="9692640" cy="4023360"/>
          </a:xfrm>
          <a:prstGeom prst="rect">
            <a:avLst/>
          </a:prstGeom>
        </p:spPr>
      </p:pic>
      <p:sp>
        <p:nvSpPr>
          <p:cNvPr id="8" name="TextBox 7"/>
          <p:cNvSpPr txBox="1"/>
          <p:nvPr/>
        </p:nvSpPr>
        <p:spPr>
          <a:xfrm>
            <a:off x="1005840" y="6126480"/>
            <a:ext cx="10058400" cy="738664"/>
          </a:xfrm>
          <a:prstGeom prst="rect">
            <a:avLst/>
          </a:prstGeom>
          <a:noFill/>
        </p:spPr>
        <p:txBody>
          <a:bodyPr wrap="square">
            <a:spAutoFit/>
          </a:bodyPr>
          <a:lstStyle/>
          <a:p>
            <a:pPr algn="ctr">
              <a:defRPr sz="1400" i="1">
                <a:solidFill>
                  <a:srgbClr val="505050"/>
                </a:solidFill>
              </a:defRPr>
            </a:pPr>
            <a:r>
              <a:rPr dirty="0"/>
              <a:t>South Indian cuisine leads with highest health scores (</a:t>
            </a:r>
            <a:r>
              <a:rPr lang="en-IN" dirty="0"/>
              <a:t>51.2</a:t>
            </a:r>
            <a:r>
              <a:rPr dirty="0"/>
              <a:t>), followed by</a:t>
            </a:r>
            <a:r>
              <a:rPr lang="en-IN" dirty="0"/>
              <a:t> Maharashtrian </a:t>
            </a:r>
            <a:r>
              <a:rPr dirty="0"/>
              <a:t>(</a:t>
            </a:r>
            <a:r>
              <a:rPr lang="en-IN" dirty="0"/>
              <a:t>51.1</a:t>
            </a:r>
            <a:r>
              <a:rPr dirty="0"/>
              <a:t>) and </a:t>
            </a:r>
            <a:r>
              <a:rPr lang="en-IN" dirty="0"/>
              <a:t>North </a:t>
            </a:r>
            <a:r>
              <a:rPr dirty="0"/>
              <a:t>Indian (</a:t>
            </a:r>
            <a:r>
              <a:rPr lang="en-IN" dirty="0"/>
              <a:t>50.9</a:t>
            </a:r>
            <a:r>
              <a:rPr dirty="0"/>
              <a:t>). South Indian cuisine's emphasis on fermented foods, diverse vegetables, and lower oil content likely contributes to superior health outcomes. North Indian cuisine correlates with higher processed wheat consumption and dairy fat intake.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47</TotalTime>
  <Words>838</Words>
  <Application>Microsoft Office PowerPoint</Application>
  <PresentationFormat>Widescreen</PresentationFormat>
  <Paragraphs>49</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Aayush Chawla</cp:lastModifiedBy>
  <cp:revision>13</cp:revision>
  <dcterms:created xsi:type="dcterms:W3CDTF">2013-01-27T09:14:16Z</dcterms:created>
  <dcterms:modified xsi:type="dcterms:W3CDTF">2025-04-08T06:14:24Z</dcterms:modified>
  <cp:category/>
</cp:coreProperties>
</file>