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7" r:id="rId5"/>
    <p:sldId id="259" r:id="rId6"/>
    <p:sldId id="268" r:id="rId7"/>
    <p:sldId id="260" r:id="rId8"/>
    <p:sldId id="269" r:id="rId9"/>
    <p:sldId id="261" r:id="rId10"/>
    <p:sldId id="270" r:id="rId11"/>
    <p:sldId id="262" r:id="rId12"/>
    <p:sldId id="271" r:id="rId13"/>
    <p:sldId id="263" r:id="rId14"/>
    <p:sldId id="272" r:id="rId15"/>
    <p:sldId id="264" r:id="rId16"/>
    <p:sldId id="273" r:id="rId17"/>
    <p:sldId id="265" r:id="rId18"/>
    <p:sldId id="266" r:id="rId19"/>
  </p:sldIdLst>
  <p:sldSz cx="18288000" cy="10287000"/>
  <p:notesSz cx="6858000" cy="9144000"/>
  <p:embeddedFontLst>
    <p:embeddedFont>
      <p:font typeface="DM Sans" pitchFamily="2" charset="0"/>
      <p:regular r:id="rId20"/>
      <p:bold r:id="rId21"/>
    </p:embeddedFont>
    <p:embeddedFont>
      <p:font typeface="DM Sans" pitchFamily="2" charset="0"/>
      <p:regular r:id="rId20"/>
      <p:bold r:id="rId21"/>
    </p:embeddedFont>
    <p:embeddedFont>
      <p:font typeface="DM Sans Bold" charset="0"/>
      <p:regular r:id="rId22"/>
    </p:embeddedFont>
    <p:embeddedFont>
      <p:font typeface="DM Serif Display" pitchFamily="2"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440"/>
    <a:srgbClr val="68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176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67422"/>
            <a:ext cx="1028700" cy="10421845"/>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7448550"/>
            <a:ext cx="3875412" cy="2226315"/>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UDAY GANGAL</a:t>
            </a:r>
          </a:p>
          <a:p>
            <a:pPr algn="l">
              <a:lnSpc>
                <a:spcPts val="2879"/>
              </a:lnSpc>
            </a:pPr>
            <a:r>
              <a:rPr lang="en-US" sz="2400" spc="96" dirty="0">
                <a:solidFill>
                  <a:srgbClr val="665440"/>
                </a:solidFill>
                <a:latin typeface="DM Sans"/>
                <a:ea typeface="DM Sans"/>
                <a:cs typeface="DM Sans"/>
                <a:sym typeface="DM Sans"/>
              </a:rPr>
              <a:t>AAYUSH GUPTA </a:t>
            </a:r>
          </a:p>
          <a:p>
            <a:pPr algn="l">
              <a:lnSpc>
                <a:spcPts val="2879"/>
              </a:lnSpc>
            </a:pPr>
            <a:r>
              <a:rPr lang="en-US" sz="2400" spc="96" dirty="0">
                <a:solidFill>
                  <a:srgbClr val="665440"/>
                </a:solidFill>
                <a:latin typeface="DM Sans"/>
                <a:ea typeface="DM Sans"/>
                <a:cs typeface="DM Sans"/>
                <a:sym typeface="DM Sans"/>
              </a:rPr>
              <a:t>KARTIKEY NEGI</a:t>
            </a:r>
          </a:p>
          <a:p>
            <a:pPr algn="l">
              <a:lnSpc>
                <a:spcPts val="2879"/>
              </a:lnSpc>
            </a:pPr>
            <a:r>
              <a:rPr lang="en-US" sz="2400" spc="96" dirty="0">
                <a:solidFill>
                  <a:srgbClr val="665440"/>
                </a:solidFill>
                <a:latin typeface="DM Sans"/>
                <a:ea typeface="DM Sans"/>
                <a:cs typeface="DM Sans"/>
                <a:sym typeface="DM Sans"/>
              </a:rPr>
              <a:t>SHUBH SHARMA</a:t>
            </a:r>
          </a:p>
          <a:p>
            <a:pPr>
              <a:lnSpc>
                <a:spcPts val="2879"/>
              </a:lnSpc>
            </a:pPr>
            <a:r>
              <a:rPr lang="en-US" sz="2400" spc="96" dirty="0">
                <a:solidFill>
                  <a:srgbClr val="665440"/>
                </a:solidFill>
                <a:latin typeface="DM Sans"/>
                <a:ea typeface="DM Sans"/>
                <a:cs typeface="DM Sans"/>
                <a:sym typeface="DM Sans"/>
              </a:rPr>
              <a:t>SHIKHAR MISRA</a:t>
            </a:r>
          </a:p>
          <a:p>
            <a:pPr algn="l">
              <a:lnSpc>
                <a:spcPts val="2879"/>
              </a:lnSpc>
            </a:pPr>
            <a:endParaRPr lang="en-US" sz="2400" spc="96" dirty="0">
              <a:solidFill>
                <a:srgbClr val="665440"/>
              </a:solidFill>
              <a:latin typeface="DM Sans"/>
              <a:ea typeface="DM Sans"/>
              <a:cs typeface="DM Sans"/>
              <a:sym typeface="DM Sans"/>
            </a:endParaRPr>
          </a:p>
        </p:txBody>
      </p:sp>
      <p:sp>
        <p:nvSpPr>
          <p:cNvPr id="6" name="AutoShape 6"/>
          <p:cNvSpPr/>
          <p:nvPr/>
        </p:nvSpPr>
        <p:spPr>
          <a:xfrm rot="5400000">
            <a:off x="3181364" y="8077200"/>
            <a:ext cx="2352675" cy="0"/>
          </a:xfrm>
          <a:prstGeom prst="line">
            <a:avLst/>
          </a:prstGeom>
          <a:ln w="9525" cap="flat">
            <a:solidFill>
              <a:srgbClr val="9F8468"/>
            </a:solidFill>
            <a:prstDash val="solid"/>
            <a:headEnd type="none" w="sm" len="sm"/>
            <a:tailEnd type="none" w="sm" len="sm"/>
          </a:ln>
        </p:spPr>
      </p:sp>
      <p:sp>
        <p:nvSpPr>
          <p:cNvPr id="7" name="TextBox 7"/>
          <p:cNvSpPr txBox="1"/>
          <p:nvPr/>
        </p:nvSpPr>
        <p:spPr>
          <a:xfrm>
            <a:off x="1028700" y="880155"/>
            <a:ext cx="12029787" cy="3905166"/>
          </a:xfrm>
          <a:prstGeom prst="rect">
            <a:avLst/>
          </a:prstGeom>
        </p:spPr>
        <p:txBody>
          <a:bodyPr lIns="0" tIns="0" rIns="0" bIns="0" rtlCol="0" anchor="t">
            <a:spAutoFit/>
          </a:bodyPr>
          <a:lstStyle/>
          <a:p>
            <a:pPr algn="l">
              <a:lnSpc>
                <a:spcPts val="10121"/>
              </a:lnSpc>
            </a:pPr>
            <a:r>
              <a:rPr lang="en-US" sz="10121" spc="-202" dirty="0">
                <a:solidFill>
                  <a:srgbClr val="4F2B1B"/>
                </a:solidFill>
                <a:latin typeface="DM Serif Display"/>
                <a:ea typeface="DM Serif Display"/>
                <a:cs typeface="DM Serif Display"/>
                <a:sym typeface="DM Serif Display"/>
              </a:rPr>
              <a:t>Sustainable Development</a:t>
            </a:r>
          </a:p>
          <a:p>
            <a:pPr algn="l">
              <a:lnSpc>
                <a:spcPts val="10121"/>
              </a:lnSpc>
            </a:pPr>
            <a:endParaRPr lang="en-US" sz="10121" spc="-202" dirty="0">
              <a:solidFill>
                <a:srgbClr val="4F2B1B"/>
              </a:solidFill>
              <a:latin typeface="DM Serif Display"/>
              <a:ea typeface="DM Serif Display"/>
              <a:cs typeface="DM Serif Display"/>
              <a:sym typeface="DM Serif Display"/>
            </a:endParaRPr>
          </a:p>
        </p:txBody>
      </p:sp>
      <p:sp>
        <p:nvSpPr>
          <p:cNvPr id="8" name="TextBox 8"/>
          <p:cNvSpPr txBox="1"/>
          <p:nvPr/>
        </p:nvSpPr>
        <p:spPr>
          <a:xfrm>
            <a:off x="1028700" y="3799208"/>
            <a:ext cx="9571403" cy="481965"/>
          </a:xfrm>
          <a:prstGeom prst="rect">
            <a:avLst/>
          </a:prstGeom>
        </p:spPr>
        <p:txBody>
          <a:bodyPr lIns="0" tIns="0" rIns="0" bIns="0" rtlCol="0" anchor="t">
            <a:spAutoFit/>
          </a:bodyPr>
          <a:lstStyle/>
          <a:p>
            <a:pPr algn="l">
              <a:lnSpc>
                <a:spcPts val="3600"/>
              </a:lnSpc>
            </a:pPr>
            <a:r>
              <a:rPr lang="en-US" sz="3600" spc="144">
                <a:solidFill>
                  <a:srgbClr val="665440"/>
                </a:solidFill>
                <a:latin typeface="DM Sans"/>
                <a:ea typeface="DM Sans"/>
                <a:cs typeface="DM Sans"/>
                <a:sym typeface="DM Sans"/>
              </a:rPr>
              <a:t>AGRICULTURE </a:t>
            </a:r>
          </a:p>
        </p:txBody>
      </p:sp>
      <p:sp>
        <p:nvSpPr>
          <p:cNvPr id="9" name="TextBox 9"/>
          <p:cNvSpPr txBox="1"/>
          <p:nvPr/>
        </p:nvSpPr>
        <p:spPr>
          <a:xfrm>
            <a:off x="1028700" y="6943725"/>
            <a:ext cx="3075149" cy="327660"/>
          </a:xfrm>
          <a:prstGeom prst="rect">
            <a:avLst/>
          </a:prstGeom>
        </p:spPr>
        <p:txBody>
          <a:bodyPr lIns="0" tIns="0" rIns="0" bIns="0" rtlCol="0" anchor="t">
            <a:spAutoFit/>
          </a:bodyPr>
          <a:lstStyle/>
          <a:p>
            <a:pPr algn="l">
              <a:lnSpc>
                <a:spcPts val="2400"/>
              </a:lnSpc>
            </a:pPr>
            <a:r>
              <a:rPr lang="en-US" sz="2400" b="1" spc="96">
                <a:solidFill>
                  <a:srgbClr val="4F2B1B"/>
                </a:solidFill>
                <a:latin typeface="DM Sans Bold"/>
                <a:ea typeface="DM Sans Bold"/>
                <a:cs typeface="DM Sans Bold"/>
                <a:sym typeface="DM Sans Bold"/>
              </a:rPr>
              <a:t>PRESENTER</a:t>
            </a:r>
          </a:p>
        </p:txBody>
      </p:sp>
      <p:sp>
        <p:nvSpPr>
          <p:cNvPr id="10" name="TextBox 10"/>
          <p:cNvSpPr txBox="1"/>
          <p:nvPr/>
        </p:nvSpPr>
        <p:spPr>
          <a:xfrm>
            <a:off x="5814402" y="8391525"/>
            <a:ext cx="3075149" cy="626518"/>
          </a:xfrm>
          <a:prstGeom prst="rect">
            <a:avLst/>
          </a:prstGeom>
        </p:spPr>
        <p:txBody>
          <a:bodyPr lIns="0" tIns="0" rIns="0" bIns="0" rtlCol="0" anchor="t">
            <a:spAutoFit/>
          </a:bodyPr>
          <a:lstStyle/>
          <a:p>
            <a:pPr algn="l">
              <a:lnSpc>
                <a:spcPts val="2400"/>
              </a:lnSpc>
            </a:pPr>
            <a:r>
              <a:rPr lang="en-US" sz="2400" b="1" spc="96" dirty="0">
                <a:solidFill>
                  <a:srgbClr val="4F2B1B"/>
                </a:solidFill>
                <a:latin typeface="DM Sans Bold"/>
                <a:ea typeface="DM Sans Bold"/>
                <a:cs typeface="DM Sans Bold"/>
                <a:sym typeface="DM Sans Bold"/>
              </a:rPr>
              <a:t>17</a:t>
            </a:r>
            <a:r>
              <a:rPr lang="en-US" sz="2400" b="1" spc="96" baseline="30000" dirty="0">
                <a:solidFill>
                  <a:srgbClr val="4F2B1B"/>
                </a:solidFill>
                <a:latin typeface="DM Sans Bold"/>
                <a:ea typeface="DM Sans Bold"/>
                <a:cs typeface="DM Sans Bold"/>
                <a:sym typeface="DM Sans Bold"/>
              </a:rPr>
              <a:t>th</a:t>
            </a:r>
            <a:r>
              <a:rPr lang="en-US" sz="2400" b="1" spc="96" dirty="0">
                <a:solidFill>
                  <a:srgbClr val="4F2B1B"/>
                </a:solidFill>
                <a:latin typeface="DM Sans Bold"/>
                <a:ea typeface="DM Sans Bold"/>
                <a:cs typeface="DM Sans Bold"/>
                <a:sym typeface="DM Sans Bold"/>
              </a:rPr>
              <a:t>-20</a:t>
            </a:r>
            <a:r>
              <a:rPr lang="en-US" sz="2400" b="1" spc="96" baseline="30000" dirty="0">
                <a:solidFill>
                  <a:srgbClr val="4F2B1B"/>
                </a:solidFill>
                <a:latin typeface="DM Sans Bold"/>
                <a:ea typeface="DM Sans Bold"/>
                <a:cs typeface="DM Sans Bold"/>
                <a:sym typeface="DM Sans Bold"/>
              </a:rPr>
              <a:t>th</a:t>
            </a:r>
            <a:r>
              <a:rPr lang="en-US" sz="2400" b="1" spc="96" dirty="0">
                <a:solidFill>
                  <a:srgbClr val="4F2B1B"/>
                </a:solidFill>
                <a:latin typeface="DM Sans Bold"/>
                <a:ea typeface="DM Sans Bold"/>
                <a:cs typeface="DM Sans Bold"/>
                <a:sym typeface="DM Sans Bold"/>
              </a:rPr>
              <a:t> January 2025</a:t>
            </a:r>
          </a:p>
        </p:txBody>
      </p:sp>
      <p:sp>
        <p:nvSpPr>
          <p:cNvPr id="11" name="TextBox 11"/>
          <p:cNvSpPr txBox="1"/>
          <p:nvPr/>
        </p:nvSpPr>
        <p:spPr>
          <a:xfrm>
            <a:off x="5814402" y="6943725"/>
            <a:ext cx="3075149" cy="327660"/>
          </a:xfrm>
          <a:prstGeom prst="rect">
            <a:avLst/>
          </a:prstGeom>
        </p:spPr>
        <p:txBody>
          <a:bodyPr lIns="0" tIns="0" rIns="0" bIns="0" rtlCol="0" anchor="t">
            <a:spAutoFit/>
          </a:bodyPr>
          <a:lstStyle/>
          <a:p>
            <a:pPr algn="l">
              <a:lnSpc>
                <a:spcPts val="2400"/>
              </a:lnSpc>
            </a:pPr>
            <a:r>
              <a:rPr lang="en-US" sz="2400" b="1" spc="96">
                <a:solidFill>
                  <a:srgbClr val="4F2B1B"/>
                </a:solidFill>
                <a:latin typeface="DM Sans Bold"/>
                <a:ea typeface="DM Sans Bold"/>
                <a:cs typeface="DM Sans Bold"/>
                <a:sym typeface="DM Sans Bold"/>
              </a:rPr>
              <a:t>EVENT</a:t>
            </a:r>
          </a:p>
        </p:txBody>
      </p:sp>
      <p:sp>
        <p:nvSpPr>
          <p:cNvPr id="12" name="TextBox 12"/>
          <p:cNvSpPr txBox="1"/>
          <p:nvPr/>
        </p:nvSpPr>
        <p:spPr>
          <a:xfrm>
            <a:off x="5814402" y="7486650"/>
            <a:ext cx="3875412" cy="327660"/>
          </a:xfrm>
          <a:prstGeom prst="rect">
            <a:avLst/>
          </a:prstGeom>
        </p:spPr>
        <p:txBody>
          <a:bodyPr lIns="0" tIns="0" rIns="0" bIns="0" rtlCol="0" anchor="t">
            <a:spAutoFit/>
          </a:bodyPr>
          <a:lstStyle/>
          <a:p>
            <a:pPr algn="l">
              <a:lnSpc>
                <a:spcPts val="2400"/>
              </a:lnSpc>
            </a:pPr>
            <a:r>
              <a:rPr lang="en-US" sz="2400" spc="96">
                <a:solidFill>
                  <a:srgbClr val="665440"/>
                </a:solidFill>
                <a:latin typeface="DM Sans"/>
                <a:ea typeface="DM Sans"/>
                <a:cs typeface="DM Sans"/>
                <a:sym typeface="DM Sans"/>
              </a:rPr>
              <a:t>HACKIN’ WINTERS</a:t>
            </a:r>
          </a:p>
        </p:txBody>
      </p:sp>
      <p:sp>
        <p:nvSpPr>
          <p:cNvPr id="13" name="TextBox 13"/>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a:extLst>
            <a:ext uri="{FF2B5EF4-FFF2-40B4-BE49-F238E27FC236}">
              <a16:creationId xmlns:a16="http://schemas.microsoft.com/office/drawing/2014/main" id="{357400BF-D3AB-F522-8AE9-136FC326331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AC2FFBB-B2B1-21EC-7711-F292229F57CD}"/>
              </a:ext>
            </a:extLst>
          </p:cNvPr>
          <p:cNvGrpSpPr/>
          <p:nvPr/>
        </p:nvGrpSpPr>
        <p:grpSpPr>
          <a:xfrm>
            <a:off x="17278350" y="-67422"/>
            <a:ext cx="1028700" cy="10421845"/>
            <a:chOff x="0" y="0"/>
            <a:chExt cx="270933" cy="2744848"/>
          </a:xfrm>
        </p:grpSpPr>
        <p:sp>
          <p:nvSpPr>
            <p:cNvPr id="3" name="Freeform 3">
              <a:extLst>
                <a:ext uri="{FF2B5EF4-FFF2-40B4-BE49-F238E27FC236}">
                  <a16:creationId xmlns:a16="http://schemas.microsoft.com/office/drawing/2014/main" id="{B1FC8DB7-8EB1-89B7-9826-D1D2F643CA72}"/>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a:extLst>
                <a:ext uri="{FF2B5EF4-FFF2-40B4-BE49-F238E27FC236}">
                  <a16:creationId xmlns:a16="http://schemas.microsoft.com/office/drawing/2014/main" id="{C77C709F-DB60-D27B-6152-2FFE6FDB75E3}"/>
                </a:ext>
              </a:extLst>
            </p:cNvPr>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a:extLst>
              <a:ext uri="{FF2B5EF4-FFF2-40B4-BE49-F238E27FC236}">
                <a16:creationId xmlns:a16="http://schemas.microsoft.com/office/drawing/2014/main" id="{AFAD3C3A-D8B2-E618-449B-0C4055160681}"/>
              </a:ext>
            </a:extLst>
          </p:cNvPr>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TextBox 6">
            <a:extLst>
              <a:ext uri="{FF2B5EF4-FFF2-40B4-BE49-F238E27FC236}">
                <a16:creationId xmlns:a16="http://schemas.microsoft.com/office/drawing/2014/main" id="{456A9825-4A56-44EF-0222-B307CEBE4ED1}"/>
              </a:ext>
            </a:extLst>
          </p:cNvPr>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7" name="TextBox 7">
            <a:extLst>
              <a:ext uri="{FF2B5EF4-FFF2-40B4-BE49-F238E27FC236}">
                <a16:creationId xmlns:a16="http://schemas.microsoft.com/office/drawing/2014/main" id="{B03EEE3B-5283-6463-CE69-2EEF991E73B4}"/>
              </a:ext>
            </a:extLst>
          </p:cNvPr>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8" name="TextBox 8">
            <a:extLst>
              <a:ext uri="{FF2B5EF4-FFF2-40B4-BE49-F238E27FC236}">
                <a16:creationId xmlns:a16="http://schemas.microsoft.com/office/drawing/2014/main" id="{9B504468-1EEC-83BB-6E19-2611DB5055F1}"/>
              </a:ext>
            </a:extLst>
          </p:cNvPr>
          <p:cNvSpPr txBox="1"/>
          <p:nvPr/>
        </p:nvSpPr>
        <p:spPr>
          <a:xfrm>
            <a:off x="1113319" y="4549815"/>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3</a:t>
            </a:r>
          </a:p>
        </p:txBody>
      </p:sp>
      <p:sp>
        <p:nvSpPr>
          <p:cNvPr id="9" name="TextBox 9">
            <a:extLst>
              <a:ext uri="{FF2B5EF4-FFF2-40B4-BE49-F238E27FC236}">
                <a16:creationId xmlns:a16="http://schemas.microsoft.com/office/drawing/2014/main" id="{35AD924B-500A-0B33-5BF5-DFFE86F69A94}"/>
              </a:ext>
            </a:extLst>
          </p:cNvPr>
          <p:cNvSpPr txBox="1"/>
          <p:nvPr/>
        </p:nvSpPr>
        <p:spPr>
          <a:xfrm>
            <a:off x="1028700" y="5470518"/>
            <a:ext cx="2548985" cy="723900"/>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PROBLEM STATEMENT</a:t>
            </a:r>
          </a:p>
        </p:txBody>
      </p:sp>
      <p:sp>
        <p:nvSpPr>
          <p:cNvPr id="10" name="TextBox 10">
            <a:extLst>
              <a:ext uri="{FF2B5EF4-FFF2-40B4-BE49-F238E27FC236}">
                <a16:creationId xmlns:a16="http://schemas.microsoft.com/office/drawing/2014/main" id="{DD074B82-7736-9EFC-A380-09A05F50BCB8}"/>
              </a:ext>
            </a:extLst>
          </p:cNvPr>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11" name="TextBox 11">
            <a:extLst>
              <a:ext uri="{FF2B5EF4-FFF2-40B4-BE49-F238E27FC236}">
                <a16:creationId xmlns:a16="http://schemas.microsoft.com/office/drawing/2014/main" id="{1069624E-469D-663A-1363-9914BFAFCE0C}"/>
              </a:ext>
            </a:extLst>
          </p:cNvPr>
          <p:cNvSpPr txBox="1"/>
          <p:nvPr/>
        </p:nvSpPr>
        <p:spPr>
          <a:xfrm>
            <a:off x="1028700" y="1832698"/>
            <a:ext cx="5926335" cy="645795"/>
          </a:xfrm>
          <a:prstGeom prst="rect">
            <a:avLst/>
          </a:prstGeom>
        </p:spPr>
        <p:txBody>
          <a:bodyPr lIns="0" tIns="0" rIns="0" bIns="0" rtlCol="0" anchor="t">
            <a:spAutoFit/>
          </a:bodyPr>
          <a:lstStyle/>
          <a:p>
            <a:pPr algn="l">
              <a:lnSpc>
                <a:spcPts val="4800"/>
              </a:lnSpc>
            </a:pPr>
            <a:r>
              <a:rPr lang="en-US" sz="4800" spc="-96">
                <a:solidFill>
                  <a:srgbClr val="4F2B1B"/>
                </a:solidFill>
                <a:latin typeface="DM Serif Display"/>
                <a:ea typeface="DM Serif Display"/>
                <a:cs typeface="DM Serif Display"/>
                <a:sym typeface="DM Serif Display"/>
              </a:rPr>
              <a:t>Table of Contents</a:t>
            </a:r>
          </a:p>
        </p:txBody>
      </p:sp>
      <p:sp>
        <p:nvSpPr>
          <p:cNvPr id="13" name="TextBox 13">
            <a:extLst>
              <a:ext uri="{FF2B5EF4-FFF2-40B4-BE49-F238E27FC236}">
                <a16:creationId xmlns:a16="http://schemas.microsoft.com/office/drawing/2014/main" id="{BBB809A9-117F-74E9-D0A8-AF4EF7BE4974}"/>
              </a:ext>
            </a:extLst>
          </p:cNvPr>
          <p:cNvSpPr txBox="1"/>
          <p:nvPr/>
        </p:nvSpPr>
        <p:spPr>
          <a:xfrm>
            <a:off x="5064507"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4</a:t>
            </a:r>
          </a:p>
        </p:txBody>
      </p:sp>
      <p:sp>
        <p:nvSpPr>
          <p:cNvPr id="14" name="TextBox 14">
            <a:extLst>
              <a:ext uri="{FF2B5EF4-FFF2-40B4-BE49-F238E27FC236}">
                <a16:creationId xmlns:a16="http://schemas.microsoft.com/office/drawing/2014/main" id="{3A493B2F-3D1D-B695-8044-8784D42C4EA0}"/>
              </a:ext>
            </a:extLst>
          </p:cNvPr>
          <p:cNvSpPr txBox="1"/>
          <p:nvPr/>
        </p:nvSpPr>
        <p:spPr>
          <a:xfrm>
            <a:off x="5064507"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SOLUTION</a:t>
            </a:r>
          </a:p>
        </p:txBody>
      </p:sp>
      <p:sp>
        <p:nvSpPr>
          <p:cNvPr id="15" name="TextBox 15">
            <a:extLst>
              <a:ext uri="{FF2B5EF4-FFF2-40B4-BE49-F238E27FC236}">
                <a16:creationId xmlns:a16="http://schemas.microsoft.com/office/drawing/2014/main" id="{24B2FA15-10F7-5A7A-2898-32D69C701B30}"/>
              </a:ext>
            </a:extLst>
          </p:cNvPr>
          <p:cNvSpPr txBox="1"/>
          <p:nvPr/>
        </p:nvSpPr>
        <p:spPr>
          <a:xfrm>
            <a:off x="9100315"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5</a:t>
            </a:r>
          </a:p>
        </p:txBody>
      </p:sp>
      <p:sp>
        <p:nvSpPr>
          <p:cNvPr id="16" name="TextBox 16">
            <a:extLst>
              <a:ext uri="{FF2B5EF4-FFF2-40B4-BE49-F238E27FC236}">
                <a16:creationId xmlns:a16="http://schemas.microsoft.com/office/drawing/2014/main" id="{6649EC12-0693-FDD1-675B-06CDFDA81078}"/>
              </a:ext>
            </a:extLst>
          </p:cNvPr>
          <p:cNvSpPr txBox="1"/>
          <p:nvPr/>
        </p:nvSpPr>
        <p:spPr>
          <a:xfrm>
            <a:off x="9100315"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TECH STACK</a:t>
            </a:r>
          </a:p>
        </p:txBody>
      </p:sp>
      <p:sp>
        <p:nvSpPr>
          <p:cNvPr id="17" name="TextBox 17">
            <a:extLst>
              <a:ext uri="{FF2B5EF4-FFF2-40B4-BE49-F238E27FC236}">
                <a16:creationId xmlns:a16="http://schemas.microsoft.com/office/drawing/2014/main" id="{C0CC900E-E71F-B8E1-4C21-50D238315378}"/>
              </a:ext>
            </a:extLst>
          </p:cNvPr>
          <p:cNvSpPr txBox="1"/>
          <p:nvPr/>
        </p:nvSpPr>
        <p:spPr>
          <a:xfrm>
            <a:off x="13136122" y="4657083"/>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6</a:t>
            </a:r>
          </a:p>
        </p:txBody>
      </p:sp>
      <p:sp>
        <p:nvSpPr>
          <p:cNvPr id="18" name="TextBox 18">
            <a:extLst>
              <a:ext uri="{FF2B5EF4-FFF2-40B4-BE49-F238E27FC236}">
                <a16:creationId xmlns:a16="http://schemas.microsoft.com/office/drawing/2014/main" id="{56931BE8-2574-4FCB-1BC7-A5A28B05642D}"/>
              </a:ext>
            </a:extLst>
          </p:cNvPr>
          <p:cNvSpPr txBox="1"/>
          <p:nvPr/>
        </p:nvSpPr>
        <p:spPr>
          <a:xfrm>
            <a:off x="13136122" y="5470518"/>
            <a:ext cx="3218112"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DEMO</a:t>
            </a:r>
          </a:p>
        </p:txBody>
      </p:sp>
      <p:sp>
        <p:nvSpPr>
          <p:cNvPr id="19" name="TextBox 19">
            <a:extLst>
              <a:ext uri="{FF2B5EF4-FFF2-40B4-BE49-F238E27FC236}">
                <a16:creationId xmlns:a16="http://schemas.microsoft.com/office/drawing/2014/main" id="{D7C4A4EF-DCEB-983B-F05F-C7EC2F55076B}"/>
              </a:ext>
            </a:extLst>
          </p:cNvPr>
          <p:cNvSpPr txBox="1"/>
          <p:nvPr/>
        </p:nvSpPr>
        <p:spPr>
          <a:xfrm>
            <a:off x="1028608"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7</a:t>
            </a:r>
          </a:p>
        </p:txBody>
      </p:sp>
      <p:sp>
        <p:nvSpPr>
          <p:cNvPr id="20" name="TextBox 20">
            <a:extLst>
              <a:ext uri="{FF2B5EF4-FFF2-40B4-BE49-F238E27FC236}">
                <a16:creationId xmlns:a16="http://schemas.microsoft.com/office/drawing/2014/main" id="{5C82A0D3-3B6A-CE8C-1BA9-17A00D0BD165}"/>
              </a:ext>
            </a:extLst>
          </p:cNvPr>
          <p:cNvSpPr txBox="1"/>
          <p:nvPr/>
        </p:nvSpPr>
        <p:spPr>
          <a:xfrm>
            <a:off x="1028608" y="7912728"/>
            <a:ext cx="2548985" cy="738728"/>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CHALLENGES AND LEARNINGS</a:t>
            </a:r>
          </a:p>
        </p:txBody>
      </p:sp>
      <p:sp>
        <p:nvSpPr>
          <p:cNvPr id="21" name="TextBox 21">
            <a:extLst>
              <a:ext uri="{FF2B5EF4-FFF2-40B4-BE49-F238E27FC236}">
                <a16:creationId xmlns:a16="http://schemas.microsoft.com/office/drawing/2014/main" id="{72509416-6EA5-48A6-8A35-C7071CB5911A}"/>
              </a:ext>
            </a:extLst>
          </p:cNvPr>
          <p:cNvSpPr txBox="1"/>
          <p:nvPr/>
        </p:nvSpPr>
        <p:spPr>
          <a:xfrm>
            <a:off x="5064415"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8</a:t>
            </a:r>
          </a:p>
        </p:txBody>
      </p:sp>
      <p:sp>
        <p:nvSpPr>
          <p:cNvPr id="22" name="TextBox 22">
            <a:extLst>
              <a:ext uri="{FF2B5EF4-FFF2-40B4-BE49-F238E27FC236}">
                <a16:creationId xmlns:a16="http://schemas.microsoft.com/office/drawing/2014/main" id="{A2CD5AC9-6459-AFC4-B843-F7FB6CD385D9}"/>
              </a:ext>
            </a:extLst>
          </p:cNvPr>
          <p:cNvSpPr txBox="1"/>
          <p:nvPr/>
        </p:nvSpPr>
        <p:spPr>
          <a:xfrm>
            <a:off x="5064415" y="791272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FUTURE SCOPE</a:t>
            </a:r>
          </a:p>
        </p:txBody>
      </p:sp>
      <p:sp>
        <p:nvSpPr>
          <p:cNvPr id="23" name="TextBox 23">
            <a:extLst>
              <a:ext uri="{FF2B5EF4-FFF2-40B4-BE49-F238E27FC236}">
                <a16:creationId xmlns:a16="http://schemas.microsoft.com/office/drawing/2014/main" id="{07F60210-4B10-C093-1557-8DB046B17073}"/>
              </a:ext>
            </a:extLst>
          </p:cNvPr>
          <p:cNvSpPr txBox="1"/>
          <p:nvPr/>
        </p:nvSpPr>
        <p:spPr>
          <a:xfrm>
            <a:off x="9100222"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9</a:t>
            </a:r>
          </a:p>
        </p:txBody>
      </p:sp>
      <p:sp>
        <p:nvSpPr>
          <p:cNvPr id="24" name="TextBox 24">
            <a:extLst>
              <a:ext uri="{FF2B5EF4-FFF2-40B4-BE49-F238E27FC236}">
                <a16:creationId xmlns:a16="http://schemas.microsoft.com/office/drawing/2014/main" id="{C1F1B858-E186-3E02-8FF6-80308B657A55}"/>
              </a:ext>
            </a:extLst>
          </p:cNvPr>
          <p:cNvSpPr txBox="1"/>
          <p:nvPr/>
        </p:nvSpPr>
        <p:spPr>
          <a:xfrm>
            <a:off x="9100222" y="7912728"/>
            <a:ext cx="2548985"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CONCLUSION</a:t>
            </a:r>
          </a:p>
        </p:txBody>
      </p:sp>
      <p:sp>
        <p:nvSpPr>
          <p:cNvPr id="25" name="TextBox 25">
            <a:extLst>
              <a:ext uri="{FF2B5EF4-FFF2-40B4-BE49-F238E27FC236}">
                <a16:creationId xmlns:a16="http://schemas.microsoft.com/office/drawing/2014/main" id="{D0EB328D-8C43-0C3E-DD73-8C6DDF50C511}"/>
              </a:ext>
            </a:extLst>
          </p:cNvPr>
          <p:cNvSpPr txBox="1"/>
          <p:nvPr/>
        </p:nvSpPr>
        <p:spPr>
          <a:xfrm>
            <a:off x="13136030"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10</a:t>
            </a:r>
          </a:p>
        </p:txBody>
      </p:sp>
      <p:sp>
        <p:nvSpPr>
          <p:cNvPr id="26" name="TextBox 26">
            <a:extLst>
              <a:ext uri="{FF2B5EF4-FFF2-40B4-BE49-F238E27FC236}">
                <a16:creationId xmlns:a16="http://schemas.microsoft.com/office/drawing/2014/main" id="{BA45BB64-B65A-5E74-A50A-3F1AC309E7A0}"/>
              </a:ext>
            </a:extLst>
          </p:cNvPr>
          <p:cNvSpPr txBox="1"/>
          <p:nvPr/>
        </p:nvSpPr>
        <p:spPr>
          <a:xfrm>
            <a:off x="13136030" y="7912728"/>
            <a:ext cx="3218112"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Q&amp;A</a:t>
            </a:r>
          </a:p>
        </p:txBody>
      </p:sp>
    </p:spTree>
    <p:extLst>
      <p:ext uri="{BB962C8B-B14F-4D97-AF65-F5344CB8AC3E}">
        <p14:creationId xmlns:p14="http://schemas.microsoft.com/office/powerpoint/2010/main" val="27673664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67422"/>
            <a:ext cx="1028700" cy="10421845"/>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7" name="TextBox 7"/>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8" name="TextBox 8"/>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9" name="TextBox 9"/>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10" name="TextBox 10"/>
          <p:cNvSpPr txBox="1"/>
          <p:nvPr/>
        </p:nvSpPr>
        <p:spPr>
          <a:xfrm>
            <a:off x="1028700" y="1832698"/>
            <a:ext cx="8991613" cy="454804"/>
          </a:xfrm>
          <a:prstGeom prst="rect">
            <a:avLst/>
          </a:prstGeom>
        </p:spPr>
        <p:txBody>
          <a:bodyPr lIns="0" tIns="0" rIns="0" bIns="0" rtlCol="0" anchor="t">
            <a:spAutoFit/>
          </a:bodyPr>
          <a:lstStyle/>
          <a:p>
            <a:pPr algn="l">
              <a:lnSpc>
                <a:spcPts val="2879"/>
              </a:lnSpc>
            </a:pPr>
            <a:r>
              <a:rPr lang="en-US" sz="4800" spc="96" dirty="0">
                <a:solidFill>
                  <a:srgbClr val="665440"/>
                </a:solidFill>
                <a:latin typeface="DM Sans"/>
                <a:ea typeface="DM Sans"/>
                <a:cs typeface="DM Sans"/>
                <a:sym typeface="DM Sans"/>
              </a:rPr>
              <a:t>CHALLENGES AND LEARNINGS</a:t>
            </a:r>
          </a:p>
        </p:txBody>
      </p:sp>
      <p:sp>
        <p:nvSpPr>
          <p:cNvPr id="11" name="TextBox 11"/>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b="1" spc="96">
                <a:solidFill>
                  <a:srgbClr val="665440"/>
                </a:solidFill>
                <a:latin typeface="DM Sans Bold"/>
                <a:ea typeface="DM Sans Bold"/>
                <a:cs typeface="DM Sans Bold"/>
                <a:sym typeface="DM Sans Bold"/>
              </a:rPr>
              <a:t>7</a:t>
            </a:r>
          </a:p>
        </p:txBody>
      </p:sp>
      <p:sp>
        <p:nvSpPr>
          <p:cNvPr id="13" name="TextBox 13"/>
          <p:cNvSpPr txBox="1"/>
          <p:nvPr/>
        </p:nvSpPr>
        <p:spPr>
          <a:xfrm>
            <a:off x="504546" y="4426632"/>
            <a:ext cx="4690288" cy="2366417"/>
          </a:xfrm>
          <a:prstGeom prst="rect">
            <a:avLst/>
          </a:prstGeom>
        </p:spPr>
        <p:txBody>
          <a:bodyPr lIns="0" tIns="0" rIns="0" bIns="0" rtlCol="0" anchor="t">
            <a:spAutoFit/>
          </a:bodyPr>
          <a:lstStyle/>
          <a:p>
            <a:pPr>
              <a:lnSpc>
                <a:spcPts val="3079"/>
              </a:lnSpc>
            </a:pPr>
            <a:r>
              <a:rPr lang="en-IN" sz="2400" dirty="0">
                <a:solidFill>
                  <a:srgbClr val="665440"/>
                </a:solidFill>
                <a:latin typeface="DM cans"/>
              </a:rPr>
              <a:t>1️⃣ </a:t>
            </a:r>
            <a:r>
              <a:rPr lang="en-IN" sz="2400" b="1" dirty="0">
                <a:solidFill>
                  <a:srgbClr val="665440"/>
                </a:solidFill>
                <a:latin typeface="DM cans"/>
              </a:rPr>
              <a:t>Accurate AI Predictions</a:t>
            </a:r>
            <a:endParaRPr lang="en-IN" sz="2400" dirty="0">
              <a:solidFill>
                <a:srgbClr val="665440"/>
              </a:solidFill>
              <a:latin typeface="DM cans"/>
            </a:endParaRPr>
          </a:p>
          <a:p>
            <a:pPr algn="l">
              <a:lnSpc>
                <a:spcPts val="3079"/>
              </a:lnSpc>
            </a:pPr>
            <a:r>
              <a:rPr lang="en-US" sz="2400" dirty="0">
                <a:solidFill>
                  <a:srgbClr val="665440"/>
                </a:solidFill>
                <a:latin typeface="DM cans"/>
              </a:rPr>
              <a:t>2️⃣ </a:t>
            </a:r>
            <a:r>
              <a:rPr lang="en-US" sz="2400" b="1" dirty="0">
                <a:solidFill>
                  <a:srgbClr val="665440"/>
                </a:solidFill>
                <a:latin typeface="DM cans"/>
              </a:rPr>
              <a:t>Real-Time Weather &amp; Rainfall Forecasting</a:t>
            </a:r>
          </a:p>
          <a:p>
            <a:pPr>
              <a:lnSpc>
                <a:spcPts val="3079"/>
              </a:lnSpc>
            </a:pPr>
            <a:r>
              <a:rPr lang="en-IN" sz="2400" dirty="0">
                <a:solidFill>
                  <a:srgbClr val="665440"/>
                </a:solidFill>
                <a:latin typeface="DM cans"/>
              </a:rPr>
              <a:t>3️⃣ </a:t>
            </a:r>
            <a:r>
              <a:rPr lang="en-IN" sz="2400" b="1" dirty="0">
                <a:solidFill>
                  <a:srgbClr val="665440"/>
                </a:solidFill>
                <a:latin typeface="DM cans"/>
              </a:rPr>
              <a:t>Pest Detection &amp; Management</a:t>
            </a:r>
            <a:endParaRPr lang="en-US" sz="2400" b="1" spc="43" dirty="0">
              <a:solidFill>
                <a:srgbClr val="665440"/>
              </a:solidFill>
              <a:latin typeface="DM cans"/>
              <a:ea typeface="DM Sans"/>
              <a:cs typeface="DM Sans"/>
              <a:sym typeface="DM Sans"/>
            </a:endParaRPr>
          </a:p>
          <a:p>
            <a:pPr algn="l">
              <a:lnSpc>
                <a:spcPts val="3079"/>
              </a:lnSpc>
            </a:pPr>
            <a:r>
              <a:rPr lang="en-IN" sz="2400" dirty="0">
                <a:solidFill>
                  <a:srgbClr val="665440"/>
                </a:solidFill>
                <a:latin typeface="DM cans"/>
              </a:rPr>
              <a:t>4️⃣ </a:t>
            </a:r>
            <a:r>
              <a:rPr lang="en-IN" sz="2400" b="1" dirty="0">
                <a:solidFill>
                  <a:srgbClr val="665440"/>
                </a:solidFill>
                <a:latin typeface="DM cans"/>
              </a:rPr>
              <a:t>Farmer-Friendly UI/UX</a:t>
            </a:r>
          </a:p>
          <a:p>
            <a:pPr algn="l">
              <a:lnSpc>
                <a:spcPts val="3079"/>
              </a:lnSpc>
            </a:pPr>
            <a:r>
              <a:rPr lang="en-US" sz="2400" dirty="0">
                <a:solidFill>
                  <a:srgbClr val="665440"/>
                </a:solidFill>
                <a:latin typeface="DM cans"/>
              </a:rPr>
              <a:t>5️⃣ </a:t>
            </a:r>
            <a:r>
              <a:rPr lang="en-US" sz="2400" b="1" dirty="0">
                <a:solidFill>
                  <a:srgbClr val="665440"/>
                </a:solidFill>
                <a:latin typeface="DM cans"/>
              </a:rPr>
              <a:t>API Limits &amp; Data Security</a:t>
            </a:r>
            <a:endParaRPr lang="en-US" sz="2199" spc="43" dirty="0">
              <a:solidFill>
                <a:srgbClr val="665440"/>
              </a:solidFill>
              <a:latin typeface="DM cans"/>
              <a:ea typeface="DM Sans"/>
              <a:cs typeface="DM Sans"/>
              <a:sym typeface="DM Sans"/>
            </a:endParaRPr>
          </a:p>
        </p:txBody>
      </p:sp>
      <p:sp>
        <p:nvSpPr>
          <p:cNvPr id="16" name="TextBox 16"/>
          <p:cNvSpPr txBox="1"/>
          <p:nvPr/>
        </p:nvSpPr>
        <p:spPr>
          <a:xfrm>
            <a:off x="10897399" y="4461703"/>
            <a:ext cx="4690288" cy="2767232"/>
          </a:xfrm>
          <a:prstGeom prst="rect">
            <a:avLst/>
          </a:prstGeom>
        </p:spPr>
        <p:txBody>
          <a:bodyPr lIns="0" tIns="0" rIns="0" bIns="0" rtlCol="0" anchor="t">
            <a:spAutoFit/>
          </a:bodyPr>
          <a:lstStyle/>
          <a:p>
            <a:pPr algn="l">
              <a:lnSpc>
                <a:spcPts val="3079"/>
              </a:lnSpc>
            </a:pPr>
            <a:r>
              <a:rPr lang="en-IN" sz="2400" dirty="0">
                <a:solidFill>
                  <a:srgbClr val="665440"/>
                </a:solidFill>
                <a:latin typeface="DM cans"/>
              </a:rPr>
              <a:t>🔹 </a:t>
            </a:r>
            <a:r>
              <a:rPr lang="en-IN" sz="2400" b="1" dirty="0">
                <a:solidFill>
                  <a:srgbClr val="665440"/>
                </a:solidFill>
                <a:latin typeface="DM cans"/>
              </a:rPr>
              <a:t>AI Predictions:</a:t>
            </a:r>
            <a:r>
              <a:rPr lang="en-IN" sz="2400" dirty="0">
                <a:solidFill>
                  <a:srgbClr val="665440"/>
                </a:solidFill>
                <a:latin typeface="DM cans"/>
              </a:rPr>
              <a:t> Enhanced accuracy with high-quality datasets.</a:t>
            </a:r>
            <a:br>
              <a:rPr lang="en-IN" sz="2400" dirty="0">
                <a:solidFill>
                  <a:srgbClr val="665440"/>
                </a:solidFill>
                <a:latin typeface="DM cans"/>
              </a:rPr>
            </a:br>
            <a:r>
              <a:rPr lang="en-IN" sz="2400" dirty="0">
                <a:solidFill>
                  <a:srgbClr val="665440"/>
                </a:solidFill>
                <a:latin typeface="DM cans"/>
              </a:rPr>
              <a:t>🔹 </a:t>
            </a:r>
            <a:r>
              <a:rPr lang="en-IN" sz="2400" b="1" dirty="0">
                <a:solidFill>
                  <a:srgbClr val="665440"/>
                </a:solidFill>
                <a:latin typeface="DM cans"/>
              </a:rPr>
              <a:t>Weather Forecasting:</a:t>
            </a:r>
            <a:r>
              <a:rPr lang="en-IN" sz="2400" dirty="0">
                <a:solidFill>
                  <a:srgbClr val="665440"/>
                </a:solidFill>
                <a:latin typeface="DM cans"/>
              </a:rPr>
              <a:t> Integrated </a:t>
            </a:r>
            <a:r>
              <a:rPr lang="en-IN" sz="2400" b="1" dirty="0">
                <a:solidFill>
                  <a:srgbClr val="665440"/>
                </a:solidFill>
                <a:latin typeface="DM cans"/>
              </a:rPr>
              <a:t>Openmeto.com API</a:t>
            </a:r>
            <a:r>
              <a:rPr lang="en-IN" sz="2400" dirty="0">
                <a:solidFill>
                  <a:srgbClr val="665440"/>
                </a:solidFill>
                <a:latin typeface="DM cans"/>
              </a:rPr>
              <a:t> for real-time updates.</a:t>
            </a:r>
            <a:br>
              <a:rPr lang="en-IN" sz="2400" dirty="0">
                <a:solidFill>
                  <a:srgbClr val="665440"/>
                </a:solidFill>
                <a:latin typeface="DM cans"/>
              </a:rPr>
            </a:br>
            <a:r>
              <a:rPr lang="en-IN" sz="2400" dirty="0">
                <a:solidFill>
                  <a:srgbClr val="665440"/>
                </a:solidFill>
                <a:latin typeface="DM cans"/>
              </a:rPr>
              <a:t>🔹 </a:t>
            </a:r>
            <a:r>
              <a:rPr lang="en-IN" sz="2400" b="1" dirty="0">
                <a:solidFill>
                  <a:srgbClr val="665440"/>
                </a:solidFill>
                <a:latin typeface="DM cans"/>
              </a:rPr>
              <a:t>Pest Control:</a:t>
            </a:r>
            <a:r>
              <a:rPr lang="en-IN" sz="2400" dirty="0">
                <a:solidFill>
                  <a:srgbClr val="665440"/>
                </a:solidFill>
                <a:latin typeface="DM cans"/>
              </a:rPr>
              <a:t> Used </a:t>
            </a:r>
            <a:r>
              <a:rPr lang="en-IN" sz="2400" b="1" dirty="0">
                <a:solidFill>
                  <a:srgbClr val="665440"/>
                </a:solidFill>
                <a:latin typeface="DM cans"/>
              </a:rPr>
              <a:t>Gemini AI</a:t>
            </a:r>
            <a:r>
              <a:rPr lang="en-IN" sz="2400" dirty="0">
                <a:solidFill>
                  <a:srgbClr val="665440"/>
                </a:solidFill>
                <a:latin typeface="DM cans"/>
              </a:rPr>
              <a:t> for early detection.</a:t>
            </a:r>
            <a:endParaRPr lang="en-US" sz="2199" spc="43" dirty="0">
              <a:solidFill>
                <a:srgbClr val="665440"/>
              </a:solidFill>
              <a:latin typeface="DM cans"/>
              <a:ea typeface="DM Sans"/>
              <a:cs typeface="DM Sans"/>
              <a:sym typeface="DM Sans"/>
            </a:endParaRPr>
          </a:p>
        </p:txBody>
      </p:sp>
      <p:sp>
        <p:nvSpPr>
          <p:cNvPr id="19" name="TextBox 19"/>
          <p:cNvSpPr txBox="1"/>
          <p:nvPr/>
        </p:nvSpPr>
        <p:spPr>
          <a:xfrm>
            <a:off x="5577373" y="4871176"/>
            <a:ext cx="4690288" cy="2215991"/>
          </a:xfrm>
          <a:prstGeom prst="rect">
            <a:avLst/>
          </a:prstGeom>
        </p:spPr>
        <p:txBody>
          <a:bodyPr lIns="0" tIns="0" rIns="0" bIns="0" rtlCol="0" anchor="t">
            <a:spAutoFit/>
          </a:bodyPr>
          <a:lstStyle/>
          <a:p>
            <a:r>
              <a:rPr lang="en-IN" sz="2400" dirty="0">
                <a:solidFill>
                  <a:srgbClr val="665440"/>
                </a:solidFill>
                <a:latin typeface="DM cans"/>
              </a:rPr>
              <a:t>📌 </a:t>
            </a:r>
            <a:r>
              <a:rPr lang="en-IN" sz="2400" b="1" dirty="0">
                <a:solidFill>
                  <a:srgbClr val="665440"/>
                </a:solidFill>
                <a:latin typeface="DM cans"/>
              </a:rPr>
              <a:t>Repo:</a:t>
            </a:r>
            <a:r>
              <a:rPr lang="en-IN" sz="2400" dirty="0">
                <a:solidFill>
                  <a:srgbClr val="665440"/>
                </a:solidFill>
                <a:latin typeface="DM cans"/>
              </a:rPr>
              <a:t> </a:t>
            </a:r>
            <a:r>
              <a:rPr lang="en-IN" sz="2400" b="1" dirty="0">
                <a:solidFill>
                  <a:schemeClr val="accent1">
                    <a:lumMod val="60000"/>
                    <a:lumOff val="40000"/>
                  </a:schemeClr>
                </a:solidFill>
                <a:latin typeface="DM cans"/>
              </a:rPr>
              <a:t>https://github.com/Aayush-Creates/SHAIVAS</a:t>
            </a:r>
          </a:p>
          <a:p>
            <a:r>
              <a:rPr lang="en-IN" sz="2400" dirty="0">
                <a:solidFill>
                  <a:srgbClr val="665440"/>
                </a:solidFill>
                <a:latin typeface="DM cans"/>
              </a:rPr>
              <a:t>🚀 Empowering farmers with AI-driven insights for smarter agriculture! 🌱</a:t>
            </a:r>
          </a:p>
        </p:txBody>
      </p:sp>
      <p:sp>
        <p:nvSpPr>
          <p:cNvPr id="20" name="TextBox 8">
            <a:extLst>
              <a:ext uri="{FF2B5EF4-FFF2-40B4-BE49-F238E27FC236}">
                <a16:creationId xmlns:a16="http://schemas.microsoft.com/office/drawing/2014/main" id="{F2B2F964-6336-5CB2-6AFA-B03C8ACD2014}"/>
              </a:ext>
            </a:extLst>
          </p:cNvPr>
          <p:cNvSpPr txBox="1"/>
          <p:nvPr/>
        </p:nvSpPr>
        <p:spPr>
          <a:xfrm>
            <a:off x="-10587658" y="4426632"/>
            <a:ext cx="2548985" cy="505651"/>
          </a:xfrm>
          <a:prstGeom prst="rect">
            <a:avLst/>
          </a:prstGeom>
        </p:spPr>
        <p:txBody>
          <a:bodyPr lIns="0" tIns="0" rIns="0" bIns="0" rtlCol="0" anchor="t">
            <a:spAutoFit/>
          </a:bodyPr>
          <a:lstStyle/>
          <a:p>
            <a:pPr algn="l">
              <a:lnSpc>
                <a:spcPts val="4800"/>
              </a:lnSpc>
            </a:pPr>
            <a:r>
              <a:rPr lang="en-US" sz="1200" b="1" spc="192" dirty="0">
                <a:solidFill>
                  <a:srgbClr val="4F2B1B"/>
                </a:solidFill>
                <a:latin typeface="DM Sans Bold"/>
                <a:ea typeface="DM Sans Bold"/>
                <a:cs typeface="DM Sans Bold"/>
                <a:sym typeface="DM Sans Bold"/>
              </a:rPr>
              <a:t>3</a:t>
            </a:r>
          </a:p>
        </p:txBody>
      </p:sp>
      <p:sp>
        <p:nvSpPr>
          <p:cNvPr id="21" name="TextBox 9">
            <a:extLst>
              <a:ext uri="{FF2B5EF4-FFF2-40B4-BE49-F238E27FC236}">
                <a16:creationId xmlns:a16="http://schemas.microsoft.com/office/drawing/2014/main" id="{84E02493-7F1B-9821-E6CE-6422C8468823}"/>
              </a:ext>
            </a:extLst>
          </p:cNvPr>
          <p:cNvSpPr txBox="1"/>
          <p:nvPr/>
        </p:nvSpPr>
        <p:spPr>
          <a:xfrm>
            <a:off x="-10672277" y="5347335"/>
            <a:ext cx="2548985"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PROBLEM STATEMENT</a:t>
            </a:r>
          </a:p>
        </p:txBody>
      </p:sp>
      <p:sp>
        <p:nvSpPr>
          <p:cNvPr id="22" name="TextBox 13">
            <a:extLst>
              <a:ext uri="{FF2B5EF4-FFF2-40B4-BE49-F238E27FC236}">
                <a16:creationId xmlns:a16="http://schemas.microsoft.com/office/drawing/2014/main" id="{70020501-E869-8269-818D-8259541E30E5}"/>
              </a:ext>
            </a:extLst>
          </p:cNvPr>
          <p:cNvSpPr txBox="1"/>
          <p:nvPr/>
        </p:nvSpPr>
        <p:spPr>
          <a:xfrm>
            <a:off x="-6636470" y="4533900"/>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4</a:t>
            </a:r>
          </a:p>
        </p:txBody>
      </p:sp>
      <p:sp>
        <p:nvSpPr>
          <p:cNvPr id="23" name="TextBox 14">
            <a:extLst>
              <a:ext uri="{FF2B5EF4-FFF2-40B4-BE49-F238E27FC236}">
                <a16:creationId xmlns:a16="http://schemas.microsoft.com/office/drawing/2014/main" id="{3E1711CD-9FB9-4600-75DE-EE6CA1B58E45}"/>
              </a:ext>
            </a:extLst>
          </p:cNvPr>
          <p:cNvSpPr txBox="1"/>
          <p:nvPr/>
        </p:nvSpPr>
        <p:spPr>
          <a:xfrm>
            <a:off x="-6636470" y="5347335"/>
            <a:ext cx="2548985"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SOLUTION</a:t>
            </a:r>
          </a:p>
        </p:txBody>
      </p:sp>
      <p:sp>
        <p:nvSpPr>
          <p:cNvPr id="24" name="TextBox 15">
            <a:extLst>
              <a:ext uri="{FF2B5EF4-FFF2-40B4-BE49-F238E27FC236}">
                <a16:creationId xmlns:a16="http://schemas.microsoft.com/office/drawing/2014/main" id="{9343BD3F-0AED-ED25-6345-0ADEC9930A4E}"/>
              </a:ext>
            </a:extLst>
          </p:cNvPr>
          <p:cNvSpPr txBox="1"/>
          <p:nvPr/>
        </p:nvSpPr>
        <p:spPr>
          <a:xfrm>
            <a:off x="-2600662" y="4533900"/>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5</a:t>
            </a:r>
          </a:p>
        </p:txBody>
      </p:sp>
      <p:sp>
        <p:nvSpPr>
          <p:cNvPr id="25" name="TextBox 16">
            <a:extLst>
              <a:ext uri="{FF2B5EF4-FFF2-40B4-BE49-F238E27FC236}">
                <a16:creationId xmlns:a16="http://schemas.microsoft.com/office/drawing/2014/main" id="{35D2D8FE-39FE-1F0A-ADE1-8B46A4DF7EAE}"/>
              </a:ext>
            </a:extLst>
          </p:cNvPr>
          <p:cNvSpPr txBox="1"/>
          <p:nvPr/>
        </p:nvSpPr>
        <p:spPr>
          <a:xfrm>
            <a:off x="-2600662" y="5347335"/>
            <a:ext cx="2548985"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TECH STACK</a:t>
            </a:r>
          </a:p>
        </p:txBody>
      </p:sp>
      <p:sp>
        <p:nvSpPr>
          <p:cNvPr id="26" name="TextBox 19">
            <a:extLst>
              <a:ext uri="{FF2B5EF4-FFF2-40B4-BE49-F238E27FC236}">
                <a16:creationId xmlns:a16="http://schemas.microsoft.com/office/drawing/2014/main" id="{87FD523B-F726-F2A8-036B-C993665F3A94}"/>
              </a:ext>
            </a:extLst>
          </p:cNvPr>
          <p:cNvSpPr txBox="1"/>
          <p:nvPr/>
        </p:nvSpPr>
        <p:spPr>
          <a:xfrm>
            <a:off x="-10672369" y="6976110"/>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7</a:t>
            </a:r>
          </a:p>
        </p:txBody>
      </p:sp>
      <p:sp>
        <p:nvSpPr>
          <p:cNvPr id="28" name="TextBox 21">
            <a:extLst>
              <a:ext uri="{FF2B5EF4-FFF2-40B4-BE49-F238E27FC236}">
                <a16:creationId xmlns:a16="http://schemas.microsoft.com/office/drawing/2014/main" id="{FEBBD7D0-604C-7C3E-2A2B-341370C228DA}"/>
              </a:ext>
            </a:extLst>
          </p:cNvPr>
          <p:cNvSpPr txBox="1"/>
          <p:nvPr/>
        </p:nvSpPr>
        <p:spPr>
          <a:xfrm>
            <a:off x="-6636562" y="6976110"/>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8</a:t>
            </a:r>
          </a:p>
        </p:txBody>
      </p:sp>
      <p:sp>
        <p:nvSpPr>
          <p:cNvPr id="29" name="TextBox 22">
            <a:extLst>
              <a:ext uri="{FF2B5EF4-FFF2-40B4-BE49-F238E27FC236}">
                <a16:creationId xmlns:a16="http://schemas.microsoft.com/office/drawing/2014/main" id="{3F397B6E-6097-0F64-5D6C-65B62FF62D23}"/>
              </a:ext>
            </a:extLst>
          </p:cNvPr>
          <p:cNvSpPr txBox="1"/>
          <p:nvPr/>
        </p:nvSpPr>
        <p:spPr>
          <a:xfrm>
            <a:off x="-6636562" y="7789545"/>
            <a:ext cx="2548985"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FUTURE SCOPE</a:t>
            </a:r>
          </a:p>
        </p:txBody>
      </p:sp>
      <p:sp>
        <p:nvSpPr>
          <p:cNvPr id="30" name="TextBox 23">
            <a:extLst>
              <a:ext uri="{FF2B5EF4-FFF2-40B4-BE49-F238E27FC236}">
                <a16:creationId xmlns:a16="http://schemas.microsoft.com/office/drawing/2014/main" id="{E7209C9E-CFA6-99AA-6801-E33532083C16}"/>
              </a:ext>
            </a:extLst>
          </p:cNvPr>
          <p:cNvSpPr txBox="1"/>
          <p:nvPr/>
        </p:nvSpPr>
        <p:spPr>
          <a:xfrm>
            <a:off x="-2600755" y="6976110"/>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9</a:t>
            </a:r>
          </a:p>
        </p:txBody>
      </p:sp>
      <p:sp>
        <p:nvSpPr>
          <p:cNvPr id="31" name="TextBox 24">
            <a:extLst>
              <a:ext uri="{FF2B5EF4-FFF2-40B4-BE49-F238E27FC236}">
                <a16:creationId xmlns:a16="http://schemas.microsoft.com/office/drawing/2014/main" id="{11291054-75A7-B576-AB1F-CE356017F93F}"/>
              </a:ext>
            </a:extLst>
          </p:cNvPr>
          <p:cNvSpPr txBox="1"/>
          <p:nvPr/>
        </p:nvSpPr>
        <p:spPr>
          <a:xfrm>
            <a:off x="-2600755" y="7789545"/>
            <a:ext cx="2548985" cy="322909"/>
          </a:xfrm>
          <a:prstGeom prst="rect">
            <a:avLst/>
          </a:prstGeom>
        </p:spPr>
        <p:txBody>
          <a:bodyPr lIns="0" tIns="0" rIns="0" bIns="0" rtlCol="0" anchor="t">
            <a:spAutoFit/>
          </a:bodyPr>
          <a:lstStyle/>
          <a:p>
            <a:pPr algn="l">
              <a:lnSpc>
                <a:spcPts val="2879"/>
              </a:lnSpc>
            </a:pPr>
            <a:r>
              <a:rPr lang="en-US" sz="1200" spc="96">
                <a:solidFill>
                  <a:srgbClr val="665440"/>
                </a:solidFill>
                <a:latin typeface="DM Sans"/>
                <a:ea typeface="DM Sans"/>
                <a:cs typeface="DM Sans"/>
                <a:sym typeface="DM Sans"/>
              </a:rPr>
              <a:t>CONCLUSION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a:extLst>
            <a:ext uri="{FF2B5EF4-FFF2-40B4-BE49-F238E27FC236}">
              <a16:creationId xmlns:a16="http://schemas.microsoft.com/office/drawing/2014/main" id="{AF55FA52-D9D4-56E7-538F-699349D06CA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F37C335-486E-0EF4-AD0A-E07C6E715A04}"/>
              </a:ext>
            </a:extLst>
          </p:cNvPr>
          <p:cNvGrpSpPr/>
          <p:nvPr/>
        </p:nvGrpSpPr>
        <p:grpSpPr>
          <a:xfrm>
            <a:off x="17278350" y="-67422"/>
            <a:ext cx="1028700" cy="10421845"/>
            <a:chOff x="0" y="0"/>
            <a:chExt cx="270933" cy="2744848"/>
          </a:xfrm>
        </p:grpSpPr>
        <p:sp>
          <p:nvSpPr>
            <p:cNvPr id="3" name="Freeform 3">
              <a:extLst>
                <a:ext uri="{FF2B5EF4-FFF2-40B4-BE49-F238E27FC236}">
                  <a16:creationId xmlns:a16="http://schemas.microsoft.com/office/drawing/2014/main" id="{83A4E4D2-CC8F-EDD6-97FA-0BECAC8ACDB5}"/>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a:extLst>
                <a:ext uri="{FF2B5EF4-FFF2-40B4-BE49-F238E27FC236}">
                  <a16:creationId xmlns:a16="http://schemas.microsoft.com/office/drawing/2014/main" id="{E4CEAB49-3EAE-E459-F8EA-BACBA1E363E6}"/>
                </a:ext>
              </a:extLst>
            </p:cNvPr>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a:extLst>
              <a:ext uri="{FF2B5EF4-FFF2-40B4-BE49-F238E27FC236}">
                <a16:creationId xmlns:a16="http://schemas.microsoft.com/office/drawing/2014/main" id="{B725FA2B-CF8B-2C1E-342B-5CC94ABA21C5}"/>
              </a:ext>
            </a:extLst>
          </p:cNvPr>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TextBox 6">
            <a:extLst>
              <a:ext uri="{FF2B5EF4-FFF2-40B4-BE49-F238E27FC236}">
                <a16:creationId xmlns:a16="http://schemas.microsoft.com/office/drawing/2014/main" id="{945F4898-D965-2380-37D8-CE41F03C1A98}"/>
              </a:ext>
            </a:extLst>
          </p:cNvPr>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7" name="TextBox 7">
            <a:extLst>
              <a:ext uri="{FF2B5EF4-FFF2-40B4-BE49-F238E27FC236}">
                <a16:creationId xmlns:a16="http://schemas.microsoft.com/office/drawing/2014/main" id="{08321A7A-A4B4-5CE4-3D31-3FE6019AE5B1}"/>
              </a:ext>
            </a:extLst>
          </p:cNvPr>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8" name="TextBox 8">
            <a:extLst>
              <a:ext uri="{FF2B5EF4-FFF2-40B4-BE49-F238E27FC236}">
                <a16:creationId xmlns:a16="http://schemas.microsoft.com/office/drawing/2014/main" id="{4E3F1BD8-C7AC-02CE-D454-061893961AD3}"/>
              </a:ext>
            </a:extLst>
          </p:cNvPr>
          <p:cNvSpPr txBox="1"/>
          <p:nvPr/>
        </p:nvSpPr>
        <p:spPr>
          <a:xfrm>
            <a:off x="1113319" y="4549815"/>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3</a:t>
            </a:r>
          </a:p>
        </p:txBody>
      </p:sp>
      <p:sp>
        <p:nvSpPr>
          <p:cNvPr id="9" name="TextBox 9">
            <a:extLst>
              <a:ext uri="{FF2B5EF4-FFF2-40B4-BE49-F238E27FC236}">
                <a16:creationId xmlns:a16="http://schemas.microsoft.com/office/drawing/2014/main" id="{BAF5A453-B397-4E85-703B-7E47B6016DE3}"/>
              </a:ext>
            </a:extLst>
          </p:cNvPr>
          <p:cNvSpPr txBox="1"/>
          <p:nvPr/>
        </p:nvSpPr>
        <p:spPr>
          <a:xfrm>
            <a:off x="1028700" y="5470518"/>
            <a:ext cx="2548985" cy="723900"/>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PROBLEM STATEMENT</a:t>
            </a:r>
          </a:p>
        </p:txBody>
      </p:sp>
      <p:sp>
        <p:nvSpPr>
          <p:cNvPr id="10" name="TextBox 10">
            <a:extLst>
              <a:ext uri="{FF2B5EF4-FFF2-40B4-BE49-F238E27FC236}">
                <a16:creationId xmlns:a16="http://schemas.microsoft.com/office/drawing/2014/main" id="{36FB5F83-5746-0D8E-16B4-2428D3D7ECD0}"/>
              </a:ext>
            </a:extLst>
          </p:cNvPr>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11" name="TextBox 11">
            <a:extLst>
              <a:ext uri="{FF2B5EF4-FFF2-40B4-BE49-F238E27FC236}">
                <a16:creationId xmlns:a16="http://schemas.microsoft.com/office/drawing/2014/main" id="{15713EBC-438D-2560-9D0F-0BD62D1BAE39}"/>
              </a:ext>
            </a:extLst>
          </p:cNvPr>
          <p:cNvSpPr txBox="1"/>
          <p:nvPr/>
        </p:nvSpPr>
        <p:spPr>
          <a:xfrm>
            <a:off x="1028700" y="1832698"/>
            <a:ext cx="5926335" cy="645795"/>
          </a:xfrm>
          <a:prstGeom prst="rect">
            <a:avLst/>
          </a:prstGeom>
        </p:spPr>
        <p:txBody>
          <a:bodyPr lIns="0" tIns="0" rIns="0" bIns="0" rtlCol="0" anchor="t">
            <a:spAutoFit/>
          </a:bodyPr>
          <a:lstStyle/>
          <a:p>
            <a:pPr algn="l">
              <a:lnSpc>
                <a:spcPts val="4800"/>
              </a:lnSpc>
            </a:pPr>
            <a:r>
              <a:rPr lang="en-US" sz="4800" spc="-96">
                <a:solidFill>
                  <a:srgbClr val="4F2B1B"/>
                </a:solidFill>
                <a:latin typeface="DM Serif Display"/>
                <a:ea typeface="DM Serif Display"/>
                <a:cs typeface="DM Serif Display"/>
                <a:sym typeface="DM Serif Display"/>
              </a:rPr>
              <a:t>Table of Contents</a:t>
            </a:r>
          </a:p>
        </p:txBody>
      </p:sp>
      <p:sp>
        <p:nvSpPr>
          <p:cNvPr id="13" name="TextBox 13">
            <a:extLst>
              <a:ext uri="{FF2B5EF4-FFF2-40B4-BE49-F238E27FC236}">
                <a16:creationId xmlns:a16="http://schemas.microsoft.com/office/drawing/2014/main" id="{41A057A4-5376-F22E-3362-6710BDC16D18}"/>
              </a:ext>
            </a:extLst>
          </p:cNvPr>
          <p:cNvSpPr txBox="1"/>
          <p:nvPr/>
        </p:nvSpPr>
        <p:spPr>
          <a:xfrm>
            <a:off x="5064507"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4</a:t>
            </a:r>
          </a:p>
        </p:txBody>
      </p:sp>
      <p:sp>
        <p:nvSpPr>
          <p:cNvPr id="14" name="TextBox 14">
            <a:extLst>
              <a:ext uri="{FF2B5EF4-FFF2-40B4-BE49-F238E27FC236}">
                <a16:creationId xmlns:a16="http://schemas.microsoft.com/office/drawing/2014/main" id="{3278ABA6-46EF-8EBD-10D8-CC5B382DCDF0}"/>
              </a:ext>
            </a:extLst>
          </p:cNvPr>
          <p:cNvSpPr txBox="1"/>
          <p:nvPr/>
        </p:nvSpPr>
        <p:spPr>
          <a:xfrm>
            <a:off x="5064507"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SOLUTION</a:t>
            </a:r>
          </a:p>
        </p:txBody>
      </p:sp>
      <p:sp>
        <p:nvSpPr>
          <p:cNvPr id="15" name="TextBox 15">
            <a:extLst>
              <a:ext uri="{FF2B5EF4-FFF2-40B4-BE49-F238E27FC236}">
                <a16:creationId xmlns:a16="http://schemas.microsoft.com/office/drawing/2014/main" id="{D7407A38-30E5-712F-4E6F-4F3FBEDFF348}"/>
              </a:ext>
            </a:extLst>
          </p:cNvPr>
          <p:cNvSpPr txBox="1"/>
          <p:nvPr/>
        </p:nvSpPr>
        <p:spPr>
          <a:xfrm>
            <a:off x="9100315"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5</a:t>
            </a:r>
          </a:p>
        </p:txBody>
      </p:sp>
      <p:sp>
        <p:nvSpPr>
          <p:cNvPr id="16" name="TextBox 16">
            <a:extLst>
              <a:ext uri="{FF2B5EF4-FFF2-40B4-BE49-F238E27FC236}">
                <a16:creationId xmlns:a16="http://schemas.microsoft.com/office/drawing/2014/main" id="{062FEF1E-D7FE-408D-D516-FB1A1734A945}"/>
              </a:ext>
            </a:extLst>
          </p:cNvPr>
          <p:cNvSpPr txBox="1"/>
          <p:nvPr/>
        </p:nvSpPr>
        <p:spPr>
          <a:xfrm>
            <a:off x="9100315"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TECH STACK</a:t>
            </a:r>
          </a:p>
        </p:txBody>
      </p:sp>
      <p:sp>
        <p:nvSpPr>
          <p:cNvPr id="17" name="TextBox 17">
            <a:extLst>
              <a:ext uri="{FF2B5EF4-FFF2-40B4-BE49-F238E27FC236}">
                <a16:creationId xmlns:a16="http://schemas.microsoft.com/office/drawing/2014/main" id="{47015391-979D-9AA4-97E6-7195A152DF7F}"/>
              </a:ext>
            </a:extLst>
          </p:cNvPr>
          <p:cNvSpPr txBox="1"/>
          <p:nvPr/>
        </p:nvSpPr>
        <p:spPr>
          <a:xfrm>
            <a:off x="13136122" y="4657083"/>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6</a:t>
            </a:r>
          </a:p>
        </p:txBody>
      </p:sp>
      <p:sp>
        <p:nvSpPr>
          <p:cNvPr id="18" name="TextBox 18">
            <a:extLst>
              <a:ext uri="{FF2B5EF4-FFF2-40B4-BE49-F238E27FC236}">
                <a16:creationId xmlns:a16="http://schemas.microsoft.com/office/drawing/2014/main" id="{F22C5165-FA1A-90FC-0413-8AAD9B69AB14}"/>
              </a:ext>
            </a:extLst>
          </p:cNvPr>
          <p:cNvSpPr txBox="1"/>
          <p:nvPr/>
        </p:nvSpPr>
        <p:spPr>
          <a:xfrm>
            <a:off x="13136122" y="5470518"/>
            <a:ext cx="3218112"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DEMO</a:t>
            </a:r>
          </a:p>
        </p:txBody>
      </p:sp>
      <p:sp>
        <p:nvSpPr>
          <p:cNvPr id="19" name="TextBox 19">
            <a:extLst>
              <a:ext uri="{FF2B5EF4-FFF2-40B4-BE49-F238E27FC236}">
                <a16:creationId xmlns:a16="http://schemas.microsoft.com/office/drawing/2014/main" id="{F34792B0-85D2-BD14-10DD-EB7BCB2C0DF5}"/>
              </a:ext>
            </a:extLst>
          </p:cNvPr>
          <p:cNvSpPr txBox="1"/>
          <p:nvPr/>
        </p:nvSpPr>
        <p:spPr>
          <a:xfrm>
            <a:off x="1028608"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7</a:t>
            </a:r>
          </a:p>
        </p:txBody>
      </p:sp>
      <p:sp>
        <p:nvSpPr>
          <p:cNvPr id="20" name="TextBox 20">
            <a:extLst>
              <a:ext uri="{FF2B5EF4-FFF2-40B4-BE49-F238E27FC236}">
                <a16:creationId xmlns:a16="http://schemas.microsoft.com/office/drawing/2014/main" id="{EF7D8EA9-84F1-F910-B1D5-E3000059B894}"/>
              </a:ext>
            </a:extLst>
          </p:cNvPr>
          <p:cNvSpPr txBox="1"/>
          <p:nvPr/>
        </p:nvSpPr>
        <p:spPr>
          <a:xfrm>
            <a:off x="1028608" y="7912728"/>
            <a:ext cx="2548985" cy="738728"/>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CHALLENGES AND LEARNINGS</a:t>
            </a:r>
          </a:p>
        </p:txBody>
      </p:sp>
      <p:sp>
        <p:nvSpPr>
          <p:cNvPr id="21" name="TextBox 21">
            <a:extLst>
              <a:ext uri="{FF2B5EF4-FFF2-40B4-BE49-F238E27FC236}">
                <a16:creationId xmlns:a16="http://schemas.microsoft.com/office/drawing/2014/main" id="{1FAD95D3-A00F-65CE-7808-4F5FC4F0179B}"/>
              </a:ext>
            </a:extLst>
          </p:cNvPr>
          <p:cNvSpPr txBox="1"/>
          <p:nvPr/>
        </p:nvSpPr>
        <p:spPr>
          <a:xfrm>
            <a:off x="5064415"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8</a:t>
            </a:r>
          </a:p>
        </p:txBody>
      </p:sp>
      <p:sp>
        <p:nvSpPr>
          <p:cNvPr id="22" name="TextBox 22">
            <a:extLst>
              <a:ext uri="{FF2B5EF4-FFF2-40B4-BE49-F238E27FC236}">
                <a16:creationId xmlns:a16="http://schemas.microsoft.com/office/drawing/2014/main" id="{3C4497B4-6F1A-C32B-43CE-2FE55B9EC346}"/>
              </a:ext>
            </a:extLst>
          </p:cNvPr>
          <p:cNvSpPr txBox="1"/>
          <p:nvPr/>
        </p:nvSpPr>
        <p:spPr>
          <a:xfrm>
            <a:off x="5064415" y="791272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FUTURE SCOPE</a:t>
            </a:r>
          </a:p>
        </p:txBody>
      </p:sp>
      <p:sp>
        <p:nvSpPr>
          <p:cNvPr id="23" name="TextBox 23">
            <a:extLst>
              <a:ext uri="{FF2B5EF4-FFF2-40B4-BE49-F238E27FC236}">
                <a16:creationId xmlns:a16="http://schemas.microsoft.com/office/drawing/2014/main" id="{8F41C2E6-16E0-9987-D343-1DD2EDFE9C96}"/>
              </a:ext>
            </a:extLst>
          </p:cNvPr>
          <p:cNvSpPr txBox="1"/>
          <p:nvPr/>
        </p:nvSpPr>
        <p:spPr>
          <a:xfrm>
            <a:off x="9100222"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9</a:t>
            </a:r>
          </a:p>
        </p:txBody>
      </p:sp>
      <p:sp>
        <p:nvSpPr>
          <p:cNvPr id="24" name="TextBox 24">
            <a:extLst>
              <a:ext uri="{FF2B5EF4-FFF2-40B4-BE49-F238E27FC236}">
                <a16:creationId xmlns:a16="http://schemas.microsoft.com/office/drawing/2014/main" id="{CA0A7E3D-A768-2895-2B9F-3CC1D2E34673}"/>
              </a:ext>
            </a:extLst>
          </p:cNvPr>
          <p:cNvSpPr txBox="1"/>
          <p:nvPr/>
        </p:nvSpPr>
        <p:spPr>
          <a:xfrm>
            <a:off x="9100222" y="7912728"/>
            <a:ext cx="2548985"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CONCLUSION</a:t>
            </a:r>
          </a:p>
        </p:txBody>
      </p:sp>
      <p:sp>
        <p:nvSpPr>
          <p:cNvPr id="25" name="TextBox 25">
            <a:extLst>
              <a:ext uri="{FF2B5EF4-FFF2-40B4-BE49-F238E27FC236}">
                <a16:creationId xmlns:a16="http://schemas.microsoft.com/office/drawing/2014/main" id="{795B815E-6215-DC6B-D727-D501D53533A9}"/>
              </a:ext>
            </a:extLst>
          </p:cNvPr>
          <p:cNvSpPr txBox="1"/>
          <p:nvPr/>
        </p:nvSpPr>
        <p:spPr>
          <a:xfrm>
            <a:off x="13136030"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10</a:t>
            </a:r>
          </a:p>
        </p:txBody>
      </p:sp>
      <p:sp>
        <p:nvSpPr>
          <p:cNvPr id="26" name="TextBox 26">
            <a:extLst>
              <a:ext uri="{FF2B5EF4-FFF2-40B4-BE49-F238E27FC236}">
                <a16:creationId xmlns:a16="http://schemas.microsoft.com/office/drawing/2014/main" id="{9A466640-B128-17CD-73AB-39423F99267D}"/>
              </a:ext>
            </a:extLst>
          </p:cNvPr>
          <p:cNvSpPr txBox="1"/>
          <p:nvPr/>
        </p:nvSpPr>
        <p:spPr>
          <a:xfrm>
            <a:off x="13136030" y="7912728"/>
            <a:ext cx="3218112"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Q&amp;A</a:t>
            </a:r>
          </a:p>
        </p:txBody>
      </p:sp>
    </p:spTree>
    <p:extLst>
      <p:ext uri="{BB962C8B-B14F-4D97-AF65-F5344CB8AC3E}">
        <p14:creationId xmlns:p14="http://schemas.microsoft.com/office/powerpoint/2010/main" val="2671821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67422"/>
            <a:ext cx="1028700" cy="10421845"/>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TextBox 6"/>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7" name="TextBox 7"/>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8" name="TextBox 8"/>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9" name="TextBox 9"/>
          <p:cNvSpPr txBox="1"/>
          <p:nvPr/>
        </p:nvSpPr>
        <p:spPr>
          <a:xfrm>
            <a:off x="1028700" y="1832698"/>
            <a:ext cx="8991613" cy="454804"/>
          </a:xfrm>
          <a:prstGeom prst="rect">
            <a:avLst/>
          </a:prstGeom>
        </p:spPr>
        <p:txBody>
          <a:bodyPr lIns="0" tIns="0" rIns="0" bIns="0" rtlCol="0" anchor="t">
            <a:spAutoFit/>
          </a:bodyPr>
          <a:lstStyle/>
          <a:p>
            <a:pPr algn="l">
              <a:lnSpc>
                <a:spcPts val="2879"/>
              </a:lnSpc>
            </a:pPr>
            <a:r>
              <a:rPr lang="en-US" sz="4800" spc="96" dirty="0">
                <a:solidFill>
                  <a:srgbClr val="665440"/>
                </a:solidFill>
                <a:latin typeface="DM Sans"/>
                <a:ea typeface="DM Sans"/>
                <a:cs typeface="DM Sans"/>
                <a:sym typeface="DM Sans"/>
              </a:rPr>
              <a:t>FUTURE SCOPE</a:t>
            </a:r>
          </a:p>
        </p:txBody>
      </p:sp>
      <p:sp>
        <p:nvSpPr>
          <p:cNvPr id="10" name="TextBox 10"/>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spc="96">
                <a:solidFill>
                  <a:srgbClr val="665440"/>
                </a:solidFill>
                <a:latin typeface="DM Sans"/>
                <a:ea typeface="DM Sans"/>
                <a:cs typeface="DM Sans"/>
                <a:sym typeface="DM Sans"/>
              </a:rPr>
              <a:t>8</a:t>
            </a:r>
          </a:p>
        </p:txBody>
      </p:sp>
      <p:sp>
        <p:nvSpPr>
          <p:cNvPr id="11" name="TextBox 11"/>
          <p:cNvSpPr txBox="1"/>
          <p:nvPr/>
        </p:nvSpPr>
        <p:spPr>
          <a:xfrm>
            <a:off x="1028700" y="3240493"/>
            <a:ext cx="5097971" cy="5949899"/>
          </a:xfrm>
          <a:prstGeom prst="rect">
            <a:avLst/>
          </a:prstGeom>
        </p:spPr>
        <p:txBody>
          <a:bodyPr lIns="0" tIns="0" rIns="0" bIns="0" rtlCol="0" anchor="t">
            <a:spAutoFit/>
          </a:bodyPr>
          <a:lstStyle/>
          <a:p>
            <a:pPr algn="l">
              <a:lnSpc>
                <a:spcPts val="3919"/>
              </a:lnSpc>
            </a:pPr>
            <a:r>
              <a:rPr lang="en-US" sz="2000" spc="-55" dirty="0">
                <a:solidFill>
                  <a:srgbClr val="665440"/>
                </a:solidFill>
                <a:latin typeface="DM Sans" pitchFamily="2" charset="0"/>
                <a:ea typeface="DM Sans"/>
                <a:cs typeface="DM Sans"/>
                <a:sym typeface="DM Sans"/>
              </a:rPr>
              <a:t>The integration of advanced technologies into agriculture is revolutionizing the industry, paving the way for smarter, more sustainable farming practices. By leveraging tools like the Gemini API and datasets, we can enable precise weather predictions, crop health monitoring, and real-time decision-making to optimize resource use and boost productivity. These innovations empower farmers to better manage their operations, reduce waste, and mitigate risks associated with unpredictable environmental factors.</a:t>
            </a:r>
          </a:p>
        </p:txBody>
      </p:sp>
      <p:sp>
        <p:nvSpPr>
          <p:cNvPr id="12" name="AutoShape 12"/>
          <p:cNvSpPr/>
          <p:nvPr/>
        </p:nvSpPr>
        <p:spPr>
          <a:xfrm rot="5397253">
            <a:off x="3967560" y="6273207"/>
            <a:ext cx="5960663" cy="0"/>
          </a:xfrm>
          <a:prstGeom prst="line">
            <a:avLst/>
          </a:prstGeom>
          <a:ln w="9525" cap="flat">
            <a:solidFill>
              <a:srgbClr val="9F8468"/>
            </a:solidFill>
            <a:prstDash val="solid"/>
            <a:headEnd type="none" w="sm" len="sm"/>
            <a:tailEnd type="none" w="sm" len="sm"/>
          </a:ln>
        </p:spPr>
      </p:sp>
      <p:sp>
        <p:nvSpPr>
          <p:cNvPr id="19" name="TextBox 18">
            <a:extLst>
              <a:ext uri="{FF2B5EF4-FFF2-40B4-BE49-F238E27FC236}">
                <a16:creationId xmlns:a16="http://schemas.microsoft.com/office/drawing/2014/main" id="{AE8814A7-3834-F593-5942-DF4391E655A8}"/>
              </a:ext>
            </a:extLst>
          </p:cNvPr>
          <p:cNvSpPr txBox="1"/>
          <p:nvPr/>
        </p:nvSpPr>
        <p:spPr>
          <a:xfrm>
            <a:off x="7543800" y="3240493"/>
            <a:ext cx="9364980" cy="3416320"/>
          </a:xfrm>
          <a:prstGeom prst="rect">
            <a:avLst/>
          </a:prstGeom>
          <a:noFill/>
        </p:spPr>
        <p:txBody>
          <a:bodyPr wrap="square" rtlCol="0">
            <a:spAutoFit/>
          </a:bodyPr>
          <a:lstStyle/>
          <a:p>
            <a:r>
              <a:rPr lang="en-US" sz="2400" dirty="0">
                <a:solidFill>
                  <a:schemeClr val="bg2">
                    <a:lumMod val="25000"/>
                  </a:schemeClr>
                </a:solidFill>
                <a:latin typeface="DM cans"/>
              </a:rPr>
              <a:t>As we move forward, the future of agriculture will be defined by the increasing adoption of AI, IoT, and data-driven solutions. The aesthetically pleasing and user-friendly website we have developed serves as a bridge between farmers and cutting-edge agricultural insights, ensuring accessibility and ease of use. By enhancing the digital experience, this platform encourages widespread adoption, ultimately contributing to food security, economic growth, and the well-being of farming communities worldwide. Since More people are moving in to become agriculturist we aim to target those people </a:t>
            </a:r>
          </a:p>
        </p:txBody>
      </p:sp>
      <p:pic>
        <p:nvPicPr>
          <p:cNvPr id="2050" name="Picture 2" descr="45,190 Crop Farmer Hand Stock Photos - Free &amp; Royalty-Free Stock Photos  from Dreamstime">
            <a:extLst>
              <a:ext uri="{FF2B5EF4-FFF2-40B4-BE49-F238E27FC236}">
                <a16:creationId xmlns:a16="http://schemas.microsoft.com/office/drawing/2014/main" id="{87583590-7145-CEC3-B2BF-2EF614778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4312" y="7124700"/>
            <a:ext cx="3667125" cy="212883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2052" name="Picture 4" descr="Use of Technology in Agriculture Industry for Farmers">
            <a:extLst>
              <a:ext uri="{FF2B5EF4-FFF2-40B4-BE49-F238E27FC236}">
                <a16:creationId xmlns:a16="http://schemas.microsoft.com/office/drawing/2014/main" id="{190B0223-C4F8-0B3A-2DE9-DBB00E5ABF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97689" y="7061554"/>
            <a:ext cx="3557586" cy="212883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3" name="TextBox 8">
            <a:extLst>
              <a:ext uri="{FF2B5EF4-FFF2-40B4-BE49-F238E27FC236}">
                <a16:creationId xmlns:a16="http://schemas.microsoft.com/office/drawing/2014/main" id="{85B733DE-08C6-3E55-6E05-A2C0A13C6A55}"/>
              </a:ext>
            </a:extLst>
          </p:cNvPr>
          <p:cNvSpPr txBox="1"/>
          <p:nvPr/>
        </p:nvSpPr>
        <p:spPr>
          <a:xfrm>
            <a:off x="-14235312" y="5347246"/>
            <a:ext cx="2548985" cy="505651"/>
          </a:xfrm>
          <a:prstGeom prst="rect">
            <a:avLst/>
          </a:prstGeom>
        </p:spPr>
        <p:txBody>
          <a:bodyPr lIns="0" tIns="0" rIns="0" bIns="0" rtlCol="0" anchor="t">
            <a:spAutoFit/>
          </a:bodyPr>
          <a:lstStyle/>
          <a:p>
            <a:pPr algn="l">
              <a:lnSpc>
                <a:spcPts val="4800"/>
              </a:lnSpc>
            </a:pPr>
            <a:r>
              <a:rPr lang="en-US" sz="1200" b="1" spc="192" dirty="0">
                <a:solidFill>
                  <a:srgbClr val="4F2B1B"/>
                </a:solidFill>
                <a:latin typeface="DM Sans Bold"/>
                <a:ea typeface="DM Sans Bold"/>
                <a:cs typeface="DM Sans Bold"/>
                <a:sym typeface="DM Sans Bold"/>
              </a:rPr>
              <a:t>3</a:t>
            </a:r>
          </a:p>
        </p:txBody>
      </p:sp>
      <p:sp>
        <p:nvSpPr>
          <p:cNvPr id="14" name="TextBox 9">
            <a:extLst>
              <a:ext uri="{FF2B5EF4-FFF2-40B4-BE49-F238E27FC236}">
                <a16:creationId xmlns:a16="http://schemas.microsoft.com/office/drawing/2014/main" id="{8029A42B-3A66-C42B-FA8F-DFE2FEA24749}"/>
              </a:ext>
            </a:extLst>
          </p:cNvPr>
          <p:cNvSpPr txBox="1"/>
          <p:nvPr/>
        </p:nvSpPr>
        <p:spPr>
          <a:xfrm>
            <a:off x="-14319931" y="6267949"/>
            <a:ext cx="2548985"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PROBLEM STATEMENT</a:t>
            </a:r>
          </a:p>
        </p:txBody>
      </p:sp>
      <p:sp>
        <p:nvSpPr>
          <p:cNvPr id="15" name="TextBox 13">
            <a:extLst>
              <a:ext uri="{FF2B5EF4-FFF2-40B4-BE49-F238E27FC236}">
                <a16:creationId xmlns:a16="http://schemas.microsoft.com/office/drawing/2014/main" id="{9138E9BF-6F00-EA72-BBF2-4D8E244883D0}"/>
              </a:ext>
            </a:extLst>
          </p:cNvPr>
          <p:cNvSpPr txBox="1"/>
          <p:nvPr/>
        </p:nvSpPr>
        <p:spPr>
          <a:xfrm>
            <a:off x="-10284124" y="5454514"/>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4</a:t>
            </a:r>
          </a:p>
        </p:txBody>
      </p:sp>
      <p:sp>
        <p:nvSpPr>
          <p:cNvPr id="16" name="TextBox 14">
            <a:extLst>
              <a:ext uri="{FF2B5EF4-FFF2-40B4-BE49-F238E27FC236}">
                <a16:creationId xmlns:a16="http://schemas.microsoft.com/office/drawing/2014/main" id="{78B66C24-1A85-4E06-BFB3-48CD02AEAD84}"/>
              </a:ext>
            </a:extLst>
          </p:cNvPr>
          <p:cNvSpPr txBox="1"/>
          <p:nvPr/>
        </p:nvSpPr>
        <p:spPr>
          <a:xfrm>
            <a:off x="-10284124" y="6267949"/>
            <a:ext cx="2548985"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SOLUTION</a:t>
            </a:r>
          </a:p>
        </p:txBody>
      </p:sp>
      <p:sp>
        <p:nvSpPr>
          <p:cNvPr id="17" name="TextBox 15">
            <a:extLst>
              <a:ext uri="{FF2B5EF4-FFF2-40B4-BE49-F238E27FC236}">
                <a16:creationId xmlns:a16="http://schemas.microsoft.com/office/drawing/2014/main" id="{765A9BE4-1492-D2AF-3A0C-480B6201714B}"/>
              </a:ext>
            </a:extLst>
          </p:cNvPr>
          <p:cNvSpPr txBox="1"/>
          <p:nvPr/>
        </p:nvSpPr>
        <p:spPr>
          <a:xfrm>
            <a:off x="-6248316" y="5454514"/>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5</a:t>
            </a:r>
          </a:p>
        </p:txBody>
      </p:sp>
      <p:sp>
        <p:nvSpPr>
          <p:cNvPr id="18" name="TextBox 16">
            <a:extLst>
              <a:ext uri="{FF2B5EF4-FFF2-40B4-BE49-F238E27FC236}">
                <a16:creationId xmlns:a16="http://schemas.microsoft.com/office/drawing/2014/main" id="{27BF9B45-FADC-799A-4005-459AF3F217F9}"/>
              </a:ext>
            </a:extLst>
          </p:cNvPr>
          <p:cNvSpPr txBox="1"/>
          <p:nvPr/>
        </p:nvSpPr>
        <p:spPr>
          <a:xfrm>
            <a:off x="-6248316" y="6267949"/>
            <a:ext cx="2548985"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TECH STACK</a:t>
            </a:r>
          </a:p>
        </p:txBody>
      </p:sp>
      <p:sp>
        <p:nvSpPr>
          <p:cNvPr id="20" name="TextBox 17">
            <a:extLst>
              <a:ext uri="{FF2B5EF4-FFF2-40B4-BE49-F238E27FC236}">
                <a16:creationId xmlns:a16="http://schemas.microsoft.com/office/drawing/2014/main" id="{FFE8BFBE-9A56-2C73-1436-202BAC845F01}"/>
              </a:ext>
            </a:extLst>
          </p:cNvPr>
          <p:cNvSpPr txBox="1"/>
          <p:nvPr/>
        </p:nvSpPr>
        <p:spPr>
          <a:xfrm>
            <a:off x="-2212509" y="5454514"/>
            <a:ext cx="2548985" cy="505651"/>
          </a:xfrm>
          <a:prstGeom prst="rect">
            <a:avLst/>
          </a:prstGeom>
        </p:spPr>
        <p:txBody>
          <a:bodyPr lIns="0" tIns="0" rIns="0" bIns="0" rtlCol="0" anchor="t">
            <a:spAutoFit/>
          </a:bodyPr>
          <a:lstStyle/>
          <a:p>
            <a:pPr algn="l">
              <a:lnSpc>
                <a:spcPts val="4800"/>
              </a:lnSpc>
            </a:pPr>
            <a:r>
              <a:rPr lang="en-US" sz="1200" b="1" spc="192" dirty="0">
                <a:solidFill>
                  <a:srgbClr val="4F2B1B"/>
                </a:solidFill>
                <a:latin typeface="DM Sans Bold"/>
                <a:ea typeface="DM Sans Bold"/>
                <a:cs typeface="DM Sans Bold"/>
                <a:sym typeface="DM Sans Bold"/>
              </a:rPr>
              <a:t>6</a:t>
            </a:r>
          </a:p>
        </p:txBody>
      </p:sp>
      <p:sp>
        <p:nvSpPr>
          <p:cNvPr id="21" name="TextBox 18">
            <a:extLst>
              <a:ext uri="{FF2B5EF4-FFF2-40B4-BE49-F238E27FC236}">
                <a16:creationId xmlns:a16="http://schemas.microsoft.com/office/drawing/2014/main" id="{CFE8CF15-671E-6F93-051C-FFDAE7194B75}"/>
              </a:ext>
            </a:extLst>
          </p:cNvPr>
          <p:cNvSpPr txBox="1"/>
          <p:nvPr/>
        </p:nvSpPr>
        <p:spPr>
          <a:xfrm>
            <a:off x="-2212509" y="6267949"/>
            <a:ext cx="3218112"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DEMO</a:t>
            </a:r>
          </a:p>
        </p:txBody>
      </p:sp>
      <p:sp>
        <p:nvSpPr>
          <p:cNvPr id="22" name="TextBox 19">
            <a:extLst>
              <a:ext uri="{FF2B5EF4-FFF2-40B4-BE49-F238E27FC236}">
                <a16:creationId xmlns:a16="http://schemas.microsoft.com/office/drawing/2014/main" id="{E476E0F8-25F9-F92F-B5AB-CC538E68AC8A}"/>
              </a:ext>
            </a:extLst>
          </p:cNvPr>
          <p:cNvSpPr txBox="1"/>
          <p:nvPr/>
        </p:nvSpPr>
        <p:spPr>
          <a:xfrm>
            <a:off x="-14320023" y="7896724"/>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7</a:t>
            </a:r>
          </a:p>
        </p:txBody>
      </p:sp>
      <p:sp>
        <p:nvSpPr>
          <p:cNvPr id="23" name="TextBox 20">
            <a:extLst>
              <a:ext uri="{FF2B5EF4-FFF2-40B4-BE49-F238E27FC236}">
                <a16:creationId xmlns:a16="http://schemas.microsoft.com/office/drawing/2014/main" id="{83311545-2515-637F-15B8-E43CCA40B798}"/>
              </a:ext>
            </a:extLst>
          </p:cNvPr>
          <p:cNvSpPr txBox="1"/>
          <p:nvPr/>
        </p:nvSpPr>
        <p:spPr>
          <a:xfrm>
            <a:off x="-14320023" y="8710159"/>
            <a:ext cx="2548985"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CHALLENGES AND LEARNINGS</a:t>
            </a:r>
          </a:p>
        </p:txBody>
      </p:sp>
      <p:sp>
        <p:nvSpPr>
          <p:cNvPr id="24" name="TextBox 21">
            <a:extLst>
              <a:ext uri="{FF2B5EF4-FFF2-40B4-BE49-F238E27FC236}">
                <a16:creationId xmlns:a16="http://schemas.microsoft.com/office/drawing/2014/main" id="{2F480F31-0121-50FD-BA63-B95269027362}"/>
              </a:ext>
            </a:extLst>
          </p:cNvPr>
          <p:cNvSpPr txBox="1"/>
          <p:nvPr/>
        </p:nvSpPr>
        <p:spPr>
          <a:xfrm>
            <a:off x="-10284216" y="7896724"/>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8</a:t>
            </a:r>
          </a:p>
        </p:txBody>
      </p:sp>
      <p:sp>
        <p:nvSpPr>
          <p:cNvPr id="26" name="TextBox 23">
            <a:extLst>
              <a:ext uri="{FF2B5EF4-FFF2-40B4-BE49-F238E27FC236}">
                <a16:creationId xmlns:a16="http://schemas.microsoft.com/office/drawing/2014/main" id="{B78D7290-5315-3FB6-F212-A510C3BC9481}"/>
              </a:ext>
            </a:extLst>
          </p:cNvPr>
          <p:cNvSpPr txBox="1"/>
          <p:nvPr/>
        </p:nvSpPr>
        <p:spPr>
          <a:xfrm>
            <a:off x="-6248409" y="7896724"/>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9</a:t>
            </a:r>
          </a:p>
        </p:txBody>
      </p:sp>
      <p:sp>
        <p:nvSpPr>
          <p:cNvPr id="27" name="TextBox 24">
            <a:extLst>
              <a:ext uri="{FF2B5EF4-FFF2-40B4-BE49-F238E27FC236}">
                <a16:creationId xmlns:a16="http://schemas.microsoft.com/office/drawing/2014/main" id="{B090094F-40E0-E7BA-ACD4-1B0AFF14709B}"/>
              </a:ext>
            </a:extLst>
          </p:cNvPr>
          <p:cNvSpPr txBox="1"/>
          <p:nvPr/>
        </p:nvSpPr>
        <p:spPr>
          <a:xfrm>
            <a:off x="-6248409" y="8710159"/>
            <a:ext cx="2548985" cy="322909"/>
          </a:xfrm>
          <a:prstGeom prst="rect">
            <a:avLst/>
          </a:prstGeom>
        </p:spPr>
        <p:txBody>
          <a:bodyPr lIns="0" tIns="0" rIns="0" bIns="0" rtlCol="0" anchor="t">
            <a:spAutoFit/>
          </a:bodyPr>
          <a:lstStyle/>
          <a:p>
            <a:pPr algn="l">
              <a:lnSpc>
                <a:spcPts val="2879"/>
              </a:lnSpc>
            </a:pPr>
            <a:r>
              <a:rPr lang="en-US" sz="1200" spc="96">
                <a:solidFill>
                  <a:srgbClr val="665440"/>
                </a:solidFill>
                <a:latin typeface="DM Sans"/>
                <a:ea typeface="DM Sans"/>
                <a:cs typeface="DM Sans"/>
                <a:sym typeface="DM Sans"/>
              </a:rPr>
              <a:t>CONCLUSION</a:t>
            </a:r>
          </a:p>
        </p:txBody>
      </p:sp>
      <p:sp>
        <p:nvSpPr>
          <p:cNvPr id="28" name="TextBox 25">
            <a:extLst>
              <a:ext uri="{FF2B5EF4-FFF2-40B4-BE49-F238E27FC236}">
                <a16:creationId xmlns:a16="http://schemas.microsoft.com/office/drawing/2014/main" id="{88905CAE-60E6-2B5C-54F5-AE6AA021FBD9}"/>
              </a:ext>
            </a:extLst>
          </p:cNvPr>
          <p:cNvSpPr txBox="1"/>
          <p:nvPr/>
        </p:nvSpPr>
        <p:spPr>
          <a:xfrm>
            <a:off x="-2212601" y="7896724"/>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10</a:t>
            </a:r>
          </a:p>
        </p:txBody>
      </p:sp>
      <p:sp>
        <p:nvSpPr>
          <p:cNvPr id="29" name="TextBox 26">
            <a:extLst>
              <a:ext uri="{FF2B5EF4-FFF2-40B4-BE49-F238E27FC236}">
                <a16:creationId xmlns:a16="http://schemas.microsoft.com/office/drawing/2014/main" id="{D6EF4007-616C-70AD-2C72-5ED69AB6AC1E}"/>
              </a:ext>
            </a:extLst>
          </p:cNvPr>
          <p:cNvSpPr txBox="1"/>
          <p:nvPr/>
        </p:nvSpPr>
        <p:spPr>
          <a:xfrm>
            <a:off x="-2212601" y="8710159"/>
            <a:ext cx="3218112" cy="322909"/>
          </a:xfrm>
          <a:prstGeom prst="rect">
            <a:avLst/>
          </a:prstGeom>
        </p:spPr>
        <p:txBody>
          <a:bodyPr lIns="0" tIns="0" rIns="0" bIns="0" rtlCol="0" anchor="t">
            <a:spAutoFit/>
          </a:bodyPr>
          <a:lstStyle/>
          <a:p>
            <a:pPr algn="l">
              <a:lnSpc>
                <a:spcPts val="2879"/>
              </a:lnSpc>
            </a:pPr>
            <a:r>
              <a:rPr lang="en-US" sz="1200" spc="96">
                <a:solidFill>
                  <a:srgbClr val="665440"/>
                </a:solidFill>
                <a:latin typeface="DM Sans"/>
                <a:ea typeface="DM Sans"/>
                <a:cs typeface="DM Sans"/>
                <a:sym typeface="DM Sans"/>
              </a:rPr>
              <a:t>Q&amp;A</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a:extLst>
            <a:ext uri="{FF2B5EF4-FFF2-40B4-BE49-F238E27FC236}">
              <a16:creationId xmlns:a16="http://schemas.microsoft.com/office/drawing/2014/main" id="{58059B71-E09E-9877-C2A2-6EE6305026D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FB6DF6C-EF33-468D-4C6A-929785ECE7E7}"/>
              </a:ext>
            </a:extLst>
          </p:cNvPr>
          <p:cNvGrpSpPr/>
          <p:nvPr/>
        </p:nvGrpSpPr>
        <p:grpSpPr>
          <a:xfrm>
            <a:off x="17278350" y="-67422"/>
            <a:ext cx="1028700" cy="10421845"/>
            <a:chOff x="0" y="0"/>
            <a:chExt cx="270933" cy="2744848"/>
          </a:xfrm>
        </p:grpSpPr>
        <p:sp>
          <p:nvSpPr>
            <p:cNvPr id="3" name="Freeform 3">
              <a:extLst>
                <a:ext uri="{FF2B5EF4-FFF2-40B4-BE49-F238E27FC236}">
                  <a16:creationId xmlns:a16="http://schemas.microsoft.com/office/drawing/2014/main" id="{E31EFF2F-7A86-C486-AFA0-D26C9F08D503}"/>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a:extLst>
                <a:ext uri="{FF2B5EF4-FFF2-40B4-BE49-F238E27FC236}">
                  <a16:creationId xmlns:a16="http://schemas.microsoft.com/office/drawing/2014/main" id="{677E0A42-AF55-685F-1270-7888FA519324}"/>
                </a:ext>
              </a:extLst>
            </p:cNvPr>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a:extLst>
              <a:ext uri="{FF2B5EF4-FFF2-40B4-BE49-F238E27FC236}">
                <a16:creationId xmlns:a16="http://schemas.microsoft.com/office/drawing/2014/main" id="{012428A0-9EDD-870E-8C75-D6268D89DA2C}"/>
              </a:ext>
            </a:extLst>
          </p:cNvPr>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TextBox 6">
            <a:extLst>
              <a:ext uri="{FF2B5EF4-FFF2-40B4-BE49-F238E27FC236}">
                <a16:creationId xmlns:a16="http://schemas.microsoft.com/office/drawing/2014/main" id="{2F90A790-D274-BAF8-2E29-FE4B61209731}"/>
              </a:ext>
            </a:extLst>
          </p:cNvPr>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7" name="TextBox 7">
            <a:extLst>
              <a:ext uri="{FF2B5EF4-FFF2-40B4-BE49-F238E27FC236}">
                <a16:creationId xmlns:a16="http://schemas.microsoft.com/office/drawing/2014/main" id="{7975E6CE-599C-A4D8-4D2F-3BFB2314F7D9}"/>
              </a:ext>
            </a:extLst>
          </p:cNvPr>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8" name="TextBox 8">
            <a:extLst>
              <a:ext uri="{FF2B5EF4-FFF2-40B4-BE49-F238E27FC236}">
                <a16:creationId xmlns:a16="http://schemas.microsoft.com/office/drawing/2014/main" id="{3A032380-8C7B-6A46-2F78-8D72958F08C3}"/>
              </a:ext>
            </a:extLst>
          </p:cNvPr>
          <p:cNvSpPr txBox="1"/>
          <p:nvPr/>
        </p:nvSpPr>
        <p:spPr>
          <a:xfrm>
            <a:off x="1113319" y="4549815"/>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3</a:t>
            </a:r>
          </a:p>
        </p:txBody>
      </p:sp>
      <p:sp>
        <p:nvSpPr>
          <p:cNvPr id="9" name="TextBox 9">
            <a:extLst>
              <a:ext uri="{FF2B5EF4-FFF2-40B4-BE49-F238E27FC236}">
                <a16:creationId xmlns:a16="http://schemas.microsoft.com/office/drawing/2014/main" id="{EB190511-8BAD-8364-BDB6-006553978A04}"/>
              </a:ext>
            </a:extLst>
          </p:cNvPr>
          <p:cNvSpPr txBox="1"/>
          <p:nvPr/>
        </p:nvSpPr>
        <p:spPr>
          <a:xfrm>
            <a:off x="1028700" y="5470518"/>
            <a:ext cx="2548985" cy="723900"/>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PROBLEM STATEMENT</a:t>
            </a:r>
          </a:p>
        </p:txBody>
      </p:sp>
      <p:sp>
        <p:nvSpPr>
          <p:cNvPr id="10" name="TextBox 10">
            <a:extLst>
              <a:ext uri="{FF2B5EF4-FFF2-40B4-BE49-F238E27FC236}">
                <a16:creationId xmlns:a16="http://schemas.microsoft.com/office/drawing/2014/main" id="{41864A82-34CD-8E38-A0D8-6F7E0C648982}"/>
              </a:ext>
            </a:extLst>
          </p:cNvPr>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11" name="TextBox 11">
            <a:extLst>
              <a:ext uri="{FF2B5EF4-FFF2-40B4-BE49-F238E27FC236}">
                <a16:creationId xmlns:a16="http://schemas.microsoft.com/office/drawing/2014/main" id="{305BD023-FFD0-94D3-85B9-A046F88F0E2A}"/>
              </a:ext>
            </a:extLst>
          </p:cNvPr>
          <p:cNvSpPr txBox="1"/>
          <p:nvPr/>
        </p:nvSpPr>
        <p:spPr>
          <a:xfrm>
            <a:off x="1028700" y="1832698"/>
            <a:ext cx="5926335" cy="645795"/>
          </a:xfrm>
          <a:prstGeom prst="rect">
            <a:avLst/>
          </a:prstGeom>
        </p:spPr>
        <p:txBody>
          <a:bodyPr lIns="0" tIns="0" rIns="0" bIns="0" rtlCol="0" anchor="t">
            <a:spAutoFit/>
          </a:bodyPr>
          <a:lstStyle/>
          <a:p>
            <a:pPr algn="l">
              <a:lnSpc>
                <a:spcPts val="4800"/>
              </a:lnSpc>
            </a:pPr>
            <a:r>
              <a:rPr lang="en-US" sz="4800" spc="-96">
                <a:solidFill>
                  <a:srgbClr val="4F2B1B"/>
                </a:solidFill>
                <a:latin typeface="DM Serif Display"/>
                <a:ea typeface="DM Serif Display"/>
                <a:cs typeface="DM Serif Display"/>
                <a:sym typeface="DM Serif Display"/>
              </a:rPr>
              <a:t>Table of Contents</a:t>
            </a:r>
          </a:p>
        </p:txBody>
      </p:sp>
      <p:sp>
        <p:nvSpPr>
          <p:cNvPr id="13" name="TextBox 13">
            <a:extLst>
              <a:ext uri="{FF2B5EF4-FFF2-40B4-BE49-F238E27FC236}">
                <a16:creationId xmlns:a16="http://schemas.microsoft.com/office/drawing/2014/main" id="{DD065D04-F833-3C7E-5C80-8302E1D35279}"/>
              </a:ext>
            </a:extLst>
          </p:cNvPr>
          <p:cNvSpPr txBox="1"/>
          <p:nvPr/>
        </p:nvSpPr>
        <p:spPr>
          <a:xfrm>
            <a:off x="5064507"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4</a:t>
            </a:r>
          </a:p>
        </p:txBody>
      </p:sp>
      <p:sp>
        <p:nvSpPr>
          <p:cNvPr id="14" name="TextBox 14">
            <a:extLst>
              <a:ext uri="{FF2B5EF4-FFF2-40B4-BE49-F238E27FC236}">
                <a16:creationId xmlns:a16="http://schemas.microsoft.com/office/drawing/2014/main" id="{43955801-5057-66DD-47BC-726D828FAFE2}"/>
              </a:ext>
            </a:extLst>
          </p:cNvPr>
          <p:cNvSpPr txBox="1"/>
          <p:nvPr/>
        </p:nvSpPr>
        <p:spPr>
          <a:xfrm>
            <a:off x="5064507"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SOLUTION</a:t>
            </a:r>
          </a:p>
        </p:txBody>
      </p:sp>
      <p:sp>
        <p:nvSpPr>
          <p:cNvPr id="15" name="TextBox 15">
            <a:extLst>
              <a:ext uri="{FF2B5EF4-FFF2-40B4-BE49-F238E27FC236}">
                <a16:creationId xmlns:a16="http://schemas.microsoft.com/office/drawing/2014/main" id="{E99725F8-76BE-6C1C-BFB9-36AAB9DAFC7B}"/>
              </a:ext>
            </a:extLst>
          </p:cNvPr>
          <p:cNvSpPr txBox="1"/>
          <p:nvPr/>
        </p:nvSpPr>
        <p:spPr>
          <a:xfrm>
            <a:off x="9100315"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5</a:t>
            </a:r>
          </a:p>
        </p:txBody>
      </p:sp>
      <p:sp>
        <p:nvSpPr>
          <p:cNvPr id="16" name="TextBox 16">
            <a:extLst>
              <a:ext uri="{FF2B5EF4-FFF2-40B4-BE49-F238E27FC236}">
                <a16:creationId xmlns:a16="http://schemas.microsoft.com/office/drawing/2014/main" id="{84FAE2B5-B6AB-09A2-5FED-5B92AAB879EB}"/>
              </a:ext>
            </a:extLst>
          </p:cNvPr>
          <p:cNvSpPr txBox="1"/>
          <p:nvPr/>
        </p:nvSpPr>
        <p:spPr>
          <a:xfrm>
            <a:off x="9100315"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TECH STACK</a:t>
            </a:r>
          </a:p>
        </p:txBody>
      </p:sp>
      <p:sp>
        <p:nvSpPr>
          <p:cNvPr id="17" name="TextBox 17">
            <a:extLst>
              <a:ext uri="{FF2B5EF4-FFF2-40B4-BE49-F238E27FC236}">
                <a16:creationId xmlns:a16="http://schemas.microsoft.com/office/drawing/2014/main" id="{6FBF05E5-9D14-136B-BCAE-B438B8A972F9}"/>
              </a:ext>
            </a:extLst>
          </p:cNvPr>
          <p:cNvSpPr txBox="1"/>
          <p:nvPr/>
        </p:nvSpPr>
        <p:spPr>
          <a:xfrm>
            <a:off x="13136122" y="4657083"/>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6</a:t>
            </a:r>
          </a:p>
        </p:txBody>
      </p:sp>
      <p:sp>
        <p:nvSpPr>
          <p:cNvPr id="18" name="TextBox 18">
            <a:extLst>
              <a:ext uri="{FF2B5EF4-FFF2-40B4-BE49-F238E27FC236}">
                <a16:creationId xmlns:a16="http://schemas.microsoft.com/office/drawing/2014/main" id="{BF8CA530-5E54-6711-3BA2-970E73F3AB16}"/>
              </a:ext>
            </a:extLst>
          </p:cNvPr>
          <p:cNvSpPr txBox="1"/>
          <p:nvPr/>
        </p:nvSpPr>
        <p:spPr>
          <a:xfrm>
            <a:off x="13136122" y="5470518"/>
            <a:ext cx="3218112"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DEMO</a:t>
            </a:r>
          </a:p>
        </p:txBody>
      </p:sp>
      <p:sp>
        <p:nvSpPr>
          <p:cNvPr id="19" name="TextBox 19">
            <a:extLst>
              <a:ext uri="{FF2B5EF4-FFF2-40B4-BE49-F238E27FC236}">
                <a16:creationId xmlns:a16="http://schemas.microsoft.com/office/drawing/2014/main" id="{F97327FC-A223-34EC-B0A0-FA7854F37F4A}"/>
              </a:ext>
            </a:extLst>
          </p:cNvPr>
          <p:cNvSpPr txBox="1"/>
          <p:nvPr/>
        </p:nvSpPr>
        <p:spPr>
          <a:xfrm>
            <a:off x="1028608"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7</a:t>
            </a:r>
          </a:p>
        </p:txBody>
      </p:sp>
      <p:sp>
        <p:nvSpPr>
          <p:cNvPr id="20" name="TextBox 20">
            <a:extLst>
              <a:ext uri="{FF2B5EF4-FFF2-40B4-BE49-F238E27FC236}">
                <a16:creationId xmlns:a16="http://schemas.microsoft.com/office/drawing/2014/main" id="{2C31E323-CB31-8F6C-B420-A4C1AD12CBD7}"/>
              </a:ext>
            </a:extLst>
          </p:cNvPr>
          <p:cNvSpPr txBox="1"/>
          <p:nvPr/>
        </p:nvSpPr>
        <p:spPr>
          <a:xfrm>
            <a:off x="1028608" y="7912728"/>
            <a:ext cx="2548985" cy="738728"/>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CHALLENGES AND LEARNINGS</a:t>
            </a:r>
          </a:p>
        </p:txBody>
      </p:sp>
      <p:sp>
        <p:nvSpPr>
          <p:cNvPr id="21" name="TextBox 21">
            <a:extLst>
              <a:ext uri="{FF2B5EF4-FFF2-40B4-BE49-F238E27FC236}">
                <a16:creationId xmlns:a16="http://schemas.microsoft.com/office/drawing/2014/main" id="{474AC631-6DF0-9722-AE06-20A64DB8C24C}"/>
              </a:ext>
            </a:extLst>
          </p:cNvPr>
          <p:cNvSpPr txBox="1"/>
          <p:nvPr/>
        </p:nvSpPr>
        <p:spPr>
          <a:xfrm>
            <a:off x="5064415"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8</a:t>
            </a:r>
          </a:p>
        </p:txBody>
      </p:sp>
      <p:sp>
        <p:nvSpPr>
          <p:cNvPr id="22" name="TextBox 22">
            <a:extLst>
              <a:ext uri="{FF2B5EF4-FFF2-40B4-BE49-F238E27FC236}">
                <a16:creationId xmlns:a16="http://schemas.microsoft.com/office/drawing/2014/main" id="{F233E062-008B-D078-F2DE-B6AAFD5E9855}"/>
              </a:ext>
            </a:extLst>
          </p:cNvPr>
          <p:cNvSpPr txBox="1"/>
          <p:nvPr/>
        </p:nvSpPr>
        <p:spPr>
          <a:xfrm>
            <a:off x="5064415" y="791272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FUTURE SCOPE</a:t>
            </a:r>
          </a:p>
        </p:txBody>
      </p:sp>
      <p:sp>
        <p:nvSpPr>
          <p:cNvPr id="23" name="TextBox 23">
            <a:extLst>
              <a:ext uri="{FF2B5EF4-FFF2-40B4-BE49-F238E27FC236}">
                <a16:creationId xmlns:a16="http://schemas.microsoft.com/office/drawing/2014/main" id="{3AAED22F-2E43-A3DA-2585-19F60C6F468A}"/>
              </a:ext>
            </a:extLst>
          </p:cNvPr>
          <p:cNvSpPr txBox="1"/>
          <p:nvPr/>
        </p:nvSpPr>
        <p:spPr>
          <a:xfrm>
            <a:off x="9100222"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9</a:t>
            </a:r>
          </a:p>
        </p:txBody>
      </p:sp>
      <p:sp>
        <p:nvSpPr>
          <p:cNvPr id="24" name="TextBox 24">
            <a:extLst>
              <a:ext uri="{FF2B5EF4-FFF2-40B4-BE49-F238E27FC236}">
                <a16:creationId xmlns:a16="http://schemas.microsoft.com/office/drawing/2014/main" id="{BF833D86-37E0-B36A-355B-60168981120A}"/>
              </a:ext>
            </a:extLst>
          </p:cNvPr>
          <p:cNvSpPr txBox="1"/>
          <p:nvPr/>
        </p:nvSpPr>
        <p:spPr>
          <a:xfrm>
            <a:off x="9100222" y="7912728"/>
            <a:ext cx="2548985" cy="361950"/>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CONCLUSION</a:t>
            </a:r>
          </a:p>
        </p:txBody>
      </p:sp>
      <p:sp>
        <p:nvSpPr>
          <p:cNvPr id="25" name="TextBox 25">
            <a:extLst>
              <a:ext uri="{FF2B5EF4-FFF2-40B4-BE49-F238E27FC236}">
                <a16:creationId xmlns:a16="http://schemas.microsoft.com/office/drawing/2014/main" id="{BBBC7D8A-B6B9-4AA4-B994-1250586AA19A}"/>
              </a:ext>
            </a:extLst>
          </p:cNvPr>
          <p:cNvSpPr txBox="1"/>
          <p:nvPr/>
        </p:nvSpPr>
        <p:spPr>
          <a:xfrm>
            <a:off x="13136030"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10</a:t>
            </a:r>
          </a:p>
        </p:txBody>
      </p:sp>
      <p:sp>
        <p:nvSpPr>
          <p:cNvPr id="26" name="TextBox 26">
            <a:extLst>
              <a:ext uri="{FF2B5EF4-FFF2-40B4-BE49-F238E27FC236}">
                <a16:creationId xmlns:a16="http://schemas.microsoft.com/office/drawing/2014/main" id="{3695BA17-4F16-B02F-C359-A90906D3BE0F}"/>
              </a:ext>
            </a:extLst>
          </p:cNvPr>
          <p:cNvSpPr txBox="1"/>
          <p:nvPr/>
        </p:nvSpPr>
        <p:spPr>
          <a:xfrm>
            <a:off x="13136030" y="7912728"/>
            <a:ext cx="3218112"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Q&amp;A</a:t>
            </a:r>
          </a:p>
        </p:txBody>
      </p:sp>
    </p:spTree>
    <p:extLst>
      <p:ext uri="{BB962C8B-B14F-4D97-AF65-F5344CB8AC3E}">
        <p14:creationId xmlns:p14="http://schemas.microsoft.com/office/powerpoint/2010/main" val="1421876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67422"/>
            <a:ext cx="1028700" cy="10421845"/>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Freeform 6"/>
          <p:cNvSpPr/>
          <p:nvPr/>
        </p:nvSpPr>
        <p:spPr>
          <a:xfrm>
            <a:off x="10392728" y="0"/>
            <a:ext cx="6866573" cy="10287000"/>
          </a:xfrm>
          <a:custGeom>
            <a:avLst/>
            <a:gdLst/>
            <a:ahLst/>
            <a:cxnLst/>
            <a:rect l="l" t="t" r="r" b="b"/>
            <a:pathLst>
              <a:path w="6866573" h="10287000">
                <a:moveTo>
                  <a:pt x="0" y="0"/>
                </a:moveTo>
                <a:lnTo>
                  <a:pt x="6866572" y="0"/>
                </a:lnTo>
                <a:lnTo>
                  <a:pt x="6866572" y="10287000"/>
                </a:lnTo>
                <a:lnTo>
                  <a:pt x="0" y="10287000"/>
                </a:lnTo>
                <a:lnTo>
                  <a:pt x="0" y="0"/>
                </a:lnTo>
                <a:close/>
              </a:path>
            </a:pathLst>
          </a:custGeom>
          <a:blipFill>
            <a:blip r:embed="rId2"/>
            <a:stretch>
              <a:fillRect l="-106682" r="-18036"/>
            </a:stretch>
          </a:blipFill>
        </p:spPr>
      </p:sp>
      <p:sp>
        <p:nvSpPr>
          <p:cNvPr id="7" name="TextBox 7"/>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8" name="TextBox 8"/>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9" name="TextBox 9"/>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10" name="TextBox 10"/>
          <p:cNvSpPr txBox="1"/>
          <p:nvPr/>
        </p:nvSpPr>
        <p:spPr>
          <a:xfrm>
            <a:off x="1028700" y="1832698"/>
            <a:ext cx="8991613" cy="645795"/>
          </a:xfrm>
          <a:prstGeom prst="rect">
            <a:avLst/>
          </a:prstGeom>
        </p:spPr>
        <p:txBody>
          <a:bodyPr lIns="0" tIns="0" rIns="0" bIns="0" rtlCol="0" anchor="t">
            <a:spAutoFit/>
          </a:bodyPr>
          <a:lstStyle/>
          <a:p>
            <a:pPr algn="l">
              <a:lnSpc>
                <a:spcPts val="4800"/>
              </a:lnSpc>
            </a:pPr>
            <a:r>
              <a:rPr lang="en-US" sz="4800" spc="-96">
                <a:solidFill>
                  <a:srgbClr val="4F2B1B"/>
                </a:solidFill>
                <a:latin typeface="DM Serif Display"/>
                <a:ea typeface="DM Serif Display"/>
                <a:cs typeface="DM Serif Display"/>
                <a:sym typeface="DM Serif Display"/>
              </a:rPr>
              <a:t>Conclusion</a:t>
            </a:r>
          </a:p>
        </p:txBody>
      </p:sp>
      <p:sp>
        <p:nvSpPr>
          <p:cNvPr id="11" name="TextBox 11"/>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b="1" spc="96">
                <a:solidFill>
                  <a:srgbClr val="665440"/>
                </a:solidFill>
                <a:latin typeface="DM Sans Bold"/>
                <a:ea typeface="DM Sans Bold"/>
                <a:cs typeface="DM Sans Bold"/>
                <a:sym typeface="DM Sans Bold"/>
              </a:rPr>
              <a:t>9</a:t>
            </a:r>
          </a:p>
        </p:txBody>
      </p:sp>
      <p:sp>
        <p:nvSpPr>
          <p:cNvPr id="12" name="TextBox 12"/>
          <p:cNvSpPr txBox="1"/>
          <p:nvPr/>
        </p:nvSpPr>
        <p:spPr>
          <a:xfrm>
            <a:off x="1028700" y="3240493"/>
            <a:ext cx="7968740" cy="3462294"/>
          </a:xfrm>
          <a:prstGeom prst="rect">
            <a:avLst/>
          </a:prstGeom>
        </p:spPr>
        <p:txBody>
          <a:bodyPr lIns="0" tIns="0" rIns="0" bIns="0" rtlCol="0" anchor="t">
            <a:spAutoFit/>
          </a:bodyPr>
          <a:lstStyle/>
          <a:p>
            <a:pPr algn="l">
              <a:lnSpc>
                <a:spcPts val="3919"/>
              </a:lnSpc>
            </a:pPr>
            <a:r>
              <a:rPr lang="en-US" sz="2400" dirty="0">
                <a:solidFill>
                  <a:srgbClr val="665440"/>
                </a:solidFill>
                <a:latin typeface="DM cans"/>
              </a:rPr>
              <a:t>Agriculture is the backbone of our economy, yet farmers face immense challenges in monitoring their crops, tackling pests and diseases, and adapting to unpredictable weather conditions. Our AI-powered platform is designed to empower farmers with real-time insights, accurate predictions, and smart recommendations, ensuring better decision-making and higher yields.</a:t>
            </a:r>
            <a:endParaRPr lang="en-US" sz="2400" spc="-55" dirty="0">
              <a:solidFill>
                <a:srgbClr val="665440"/>
              </a:solidFill>
              <a:latin typeface="DM cans"/>
              <a:ea typeface="DM Sans"/>
              <a:cs typeface="DM Sans"/>
              <a:sym typeface="DM Sans"/>
            </a:endParaRPr>
          </a:p>
        </p:txBody>
      </p:sp>
      <p:sp>
        <p:nvSpPr>
          <p:cNvPr id="20" name="TextBox 19">
            <a:extLst>
              <a:ext uri="{FF2B5EF4-FFF2-40B4-BE49-F238E27FC236}">
                <a16:creationId xmlns:a16="http://schemas.microsoft.com/office/drawing/2014/main" id="{720A5C6E-ACED-F1CE-2EC3-304EFCAAE87A}"/>
              </a:ext>
            </a:extLst>
          </p:cNvPr>
          <p:cNvSpPr txBox="1"/>
          <p:nvPr/>
        </p:nvSpPr>
        <p:spPr>
          <a:xfrm>
            <a:off x="1028699" y="7124700"/>
            <a:ext cx="8991613" cy="2308324"/>
          </a:xfrm>
          <a:prstGeom prst="rect">
            <a:avLst/>
          </a:prstGeom>
          <a:noFill/>
        </p:spPr>
        <p:txBody>
          <a:bodyPr wrap="square" rtlCol="0">
            <a:spAutoFit/>
          </a:bodyPr>
          <a:lstStyle/>
          <a:p>
            <a:r>
              <a:rPr lang="en-US" sz="2400" dirty="0">
                <a:solidFill>
                  <a:srgbClr val="665440"/>
                </a:solidFill>
                <a:latin typeface="DM Sans" pitchFamily="2" charset="0"/>
              </a:rPr>
              <a:t>By integrating advanced technologies like AI, machine learning, and real-time data analytics, we aim to bridge the gap between traditional farming and modern innovation. With this initiative, we strive to make agriculture more efficient, sustainable, and profitable—because when farmers thrive, the world thrives. 🌱🚜</a:t>
            </a:r>
            <a:endParaRPr lang="en-IN" sz="2400" dirty="0">
              <a:solidFill>
                <a:srgbClr val="665440"/>
              </a:solidFill>
              <a:latin typeface="DM Sans" pitchFamily="2" charset="0"/>
            </a:endParaRPr>
          </a:p>
        </p:txBody>
      </p:sp>
      <p:sp>
        <p:nvSpPr>
          <p:cNvPr id="21" name="TextBox 8">
            <a:extLst>
              <a:ext uri="{FF2B5EF4-FFF2-40B4-BE49-F238E27FC236}">
                <a16:creationId xmlns:a16="http://schemas.microsoft.com/office/drawing/2014/main" id="{E8F9E5B8-25EB-070B-BBDB-7D8E32B3678C}"/>
              </a:ext>
            </a:extLst>
          </p:cNvPr>
          <p:cNvSpPr txBox="1"/>
          <p:nvPr/>
        </p:nvSpPr>
        <p:spPr>
          <a:xfrm>
            <a:off x="-14221268" y="4655232"/>
            <a:ext cx="2548985" cy="505651"/>
          </a:xfrm>
          <a:prstGeom prst="rect">
            <a:avLst/>
          </a:prstGeom>
        </p:spPr>
        <p:txBody>
          <a:bodyPr lIns="0" tIns="0" rIns="0" bIns="0" rtlCol="0" anchor="t">
            <a:spAutoFit/>
          </a:bodyPr>
          <a:lstStyle/>
          <a:p>
            <a:pPr algn="l">
              <a:lnSpc>
                <a:spcPts val="4800"/>
              </a:lnSpc>
            </a:pPr>
            <a:r>
              <a:rPr lang="en-US" sz="1200" b="1" spc="192" dirty="0">
                <a:solidFill>
                  <a:srgbClr val="4F2B1B"/>
                </a:solidFill>
                <a:latin typeface="DM Sans Bold"/>
                <a:ea typeface="DM Sans Bold"/>
                <a:cs typeface="DM Sans Bold"/>
                <a:sym typeface="DM Sans Bold"/>
              </a:rPr>
              <a:t>3</a:t>
            </a:r>
          </a:p>
        </p:txBody>
      </p:sp>
      <p:sp>
        <p:nvSpPr>
          <p:cNvPr id="22" name="TextBox 9">
            <a:extLst>
              <a:ext uri="{FF2B5EF4-FFF2-40B4-BE49-F238E27FC236}">
                <a16:creationId xmlns:a16="http://schemas.microsoft.com/office/drawing/2014/main" id="{333DF607-E124-BAF5-762B-A4EEC0FB2400}"/>
              </a:ext>
            </a:extLst>
          </p:cNvPr>
          <p:cNvSpPr txBox="1"/>
          <p:nvPr/>
        </p:nvSpPr>
        <p:spPr>
          <a:xfrm>
            <a:off x="-14305887" y="5575935"/>
            <a:ext cx="2548985"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PROBLEM STATEMENT</a:t>
            </a:r>
          </a:p>
        </p:txBody>
      </p:sp>
      <p:sp>
        <p:nvSpPr>
          <p:cNvPr id="23" name="TextBox 13">
            <a:extLst>
              <a:ext uri="{FF2B5EF4-FFF2-40B4-BE49-F238E27FC236}">
                <a16:creationId xmlns:a16="http://schemas.microsoft.com/office/drawing/2014/main" id="{754B6512-F7C5-17C7-A265-0F2CE59CD7AA}"/>
              </a:ext>
            </a:extLst>
          </p:cNvPr>
          <p:cNvSpPr txBox="1"/>
          <p:nvPr/>
        </p:nvSpPr>
        <p:spPr>
          <a:xfrm>
            <a:off x="-10270080" y="4762500"/>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4</a:t>
            </a:r>
          </a:p>
        </p:txBody>
      </p:sp>
      <p:sp>
        <p:nvSpPr>
          <p:cNvPr id="24" name="TextBox 14">
            <a:extLst>
              <a:ext uri="{FF2B5EF4-FFF2-40B4-BE49-F238E27FC236}">
                <a16:creationId xmlns:a16="http://schemas.microsoft.com/office/drawing/2014/main" id="{2458E235-93AA-7FD8-5BAE-04BD667845EF}"/>
              </a:ext>
            </a:extLst>
          </p:cNvPr>
          <p:cNvSpPr txBox="1"/>
          <p:nvPr/>
        </p:nvSpPr>
        <p:spPr>
          <a:xfrm>
            <a:off x="-10270080" y="5575935"/>
            <a:ext cx="2548985"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SOLUTION</a:t>
            </a:r>
          </a:p>
        </p:txBody>
      </p:sp>
      <p:sp>
        <p:nvSpPr>
          <p:cNvPr id="25" name="TextBox 15">
            <a:extLst>
              <a:ext uri="{FF2B5EF4-FFF2-40B4-BE49-F238E27FC236}">
                <a16:creationId xmlns:a16="http://schemas.microsoft.com/office/drawing/2014/main" id="{8C3C1295-9531-A570-7A63-F3DED7D7D9B0}"/>
              </a:ext>
            </a:extLst>
          </p:cNvPr>
          <p:cNvSpPr txBox="1"/>
          <p:nvPr/>
        </p:nvSpPr>
        <p:spPr>
          <a:xfrm>
            <a:off x="-6234272" y="4762500"/>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5</a:t>
            </a:r>
          </a:p>
        </p:txBody>
      </p:sp>
      <p:sp>
        <p:nvSpPr>
          <p:cNvPr id="26" name="TextBox 16">
            <a:extLst>
              <a:ext uri="{FF2B5EF4-FFF2-40B4-BE49-F238E27FC236}">
                <a16:creationId xmlns:a16="http://schemas.microsoft.com/office/drawing/2014/main" id="{1443D95B-1726-9C2F-8E90-BE6967EBBD2C}"/>
              </a:ext>
            </a:extLst>
          </p:cNvPr>
          <p:cNvSpPr txBox="1"/>
          <p:nvPr/>
        </p:nvSpPr>
        <p:spPr>
          <a:xfrm>
            <a:off x="-6234272" y="5575935"/>
            <a:ext cx="2548985"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TECH STACK</a:t>
            </a:r>
          </a:p>
        </p:txBody>
      </p:sp>
      <p:sp>
        <p:nvSpPr>
          <p:cNvPr id="27" name="TextBox 17">
            <a:extLst>
              <a:ext uri="{FF2B5EF4-FFF2-40B4-BE49-F238E27FC236}">
                <a16:creationId xmlns:a16="http://schemas.microsoft.com/office/drawing/2014/main" id="{A74F08D7-38BF-363B-F7E3-FEFA74D6E500}"/>
              </a:ext>
            </a:extLst>
          </p:cNvPr>
          <p:cNvSpPr txBox="1"/>
          <p:nvPr/>
        </p:nvSpPr>
        <p:spPr>
          <a:xfrm>
            <a:off x="-2198465" y="4762500"/>
            <a:ext cx="2548985" cy="505651"/>
          </a:xfrm>
          <a:prstGeom prst="rect">
            <a:avLst/>
          </a:prstGeom>
        </p:spPr>
        <p:txBody>
          <a:bodyPr lIns="0" tIns="0" rIns="0" bIns="0" rtlCol="0" anchor="t">
            <a:spAutoFit/>
          </a:bodyPr>
          <a:lstStyle/>
          <a:p>
            <a:pPr algn="l">
              <a:lnSpc>
                <a:spcPts val="4800"/>
              </a:lnSpc>
            </a:pPr>
            <a:r>
              <a:rPr lang="en-US" sz="1200" b="1" spc="192" dirty="0">
                <a:solidFill>
                  <a:srgbClr val="4F2B1B"/>
                </a:solidFill>
                <a:latin typeface="DM Sans Bold"/>
                <a:ea typeface="DM Sans Bold"/>
                <a:cs typeface="DM Sans Bold"/>
                <a:sym typeface="DM Sans Bold"/>
              </a:rPr>
              <a:t>6</a:t>
            </a:r>
          </a:p>
        </p:txBody>
      </p:sp>
      <p:sp>
        <p:nvSpPr>
          <p:cNvPr id="28" name="TextBox 19">
            <a:extLst>
              <a:ext uri="{FF2B5EF4-FFF2-40B4-BE49-F238E27FC236}">
                <a16:creationId xmlns:a16="http://schemas.microsoft.com/office/drawing/2014/main" id="{107E3EF2-ED2C-75D7-9C75-4C87B34615F6}"/>
              </a:ext>
            </a:extLst>
          </p:cNvPr>
          <p:cNvSpPr txBox="1"/>
          <p:nvPr/>
        </p:nvSpPr>
        <p:spPr>
          <a:xfrm>
            <a:off x="-14305979" y="7204710"/>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7</a:t>
            </a:r>
          </a:p>
        </p:txBody>
      </p:sp>
      <p:sp>
        <p:nvSpPr>
          <p:cNvPr id="29" name="TextBox 20">
            <a:extLst>
              <a:ext uri="{FF2B5EF4-FFF2-40B4-BE49-F238E27FC236}">
                <a16:creationId xmlns:a16="http://schemas.microsoft.com/office/drawing/2014/main" id="{7315D92A-36B0-6E22-1C31-30A65D37807E}"/>
              </a:ext>
            </a:extLst>
          </p:cNvPr>
          <p:cNvSpPr txBox="1"/>
          <p:nvPr/>
        </p:nvSpPr>
        <p:spPr>
          <a:xfrm>
            <a:off x="-14305979" y="8018145"/>
            <a:ext cx="2548985"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CHALLENGES AND LEARNINGS</a:t>
            </a:r>
          </a:p>
        </p:txBody>
      </p:sp>
      <p:sp>
        <p:nvSpPr>
          <p:cNvPr id="30" name="TextBox 21">
            <a:extLst>
              <a:ext uri="{FF2B5EF4-FFF2-40B4-BE49-F238E27FC236}">
                <a16:creationId xmlns:a16="http://schemas.microsoft.com/office/drawing/2014/main" id="{7E744D00-6645-7516-7CE3-1B95EE18C574}"/>
              </a:ext>
            </a:extLst>
          </p:cNvPr>
          <p:cNvSpPr txBox="1"/>
          <p:nvPr/>
        </p:nvSpPr>
        <p:spPr>
          <a:xfrm>
            <a:off x="-10270172" y="7204710"/>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8</a:t>
            </a:r>
          </a:p>
        </p:txBody>
      </p:sp>
      <p:sp>
        <p:nvSpPr>
          <p:cNvPr id="31" name="TextBox 22">
            <a:extLst>
              <a:ext uri="{FF2B5EF4-FFF2-40B4-BE49-F238E27FC236}">
                <a16:creationId xmlns:a16="http://schemas.microsoft.com/office/drawing/2014/main" id="{4DA453E6-4568-0B5E-354F-7D193882A43F}"/>
              </a:ext>
            </a:extLst>
          </p:cNvPr>
          <p:cNvSpPr txBox="1"/>
          <p:nvPr/>
        </p:nvSpPr>
        <p:spPr>
          <a:xfrm>
            <a:off x="-10270172" y="8018145"/>
            <a:ext cx="2548985" cy="322909"/>
          </a:xfrm>
          <a:prstGeom prst="rect">
            <a:avLst/>
          </a:prstGeom>
        </p:spPr>
        <p:txBody>
          <a:bodyPr lIns="0" tIns="0" rIns="0" bIns="0" rtlCol="0" anchor="t">
            <a:spAutoFit/>
          </a:bodyPr>
          <a:lstStyle/>
          <a:p>
            <a:pPr algn="l">
              <a:lnSpc>
                <a:spcPts val="2879"/>
              </a:lnSpc>
            </a:pPr>
            <a:r>
              <a:rPr lang="en-US" sz="1200" spc="96" dirty="0">
                <a:solidFill>
                  <a:srgbClr val="665440"/>
                </a:solidFill>
                <a:latin typeface="DM Sans"/>
                <a:ea typeface="DM Sans"/>
                <a:cs typeface="DM Sans"/>
                <a:sym typeface="DM Sans"/>
              </a:rPr>
              <a:t>FUTURE SCOPE</a:t>
            </a:r>
          </a:p>
        </p:txBody>
      </p:sp>
      <p:sp>
        <p:nvSpPr>
          <p:cNvPr id="32" name="TextBox 23">
            <a:extLst>
              <a:ext uri="{FF2B5EF4-FFF2-40B4-BE49-F238E27FC236}">
                <a16:creationId xmlns:a16="http://schemas.microsoft.com/office/drawing/2014/main" id="{81DAD19C-2F9B-47F0-1FEE-72CB0209353A}"/>
              </a:ext>
            </a:extLst>
          </p:cNvPr>
          <p:cNvSpPr txBox="1"/>
          <p:nvPr/>
        </p:nvSpPr>
        <p:spPr>
          <a:xfrm>
            <a:off x="-6234365" y="7204710"/>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9</a:t>
            </a:r>
          </a:p>
        </p:txBody>
      </p:sp>
      <p:sp>
        <p:nvSpPr>
          <p:cNvPr id="34" name="TextBox 25">
            <a:extLst>
              <a:ext uri="{FF2B5EF4-FFF2-40B4-BE49-F238E27FC236}">
                <a16:creationId xmlns:a16="http://schemas.microsoft.com/office/drawing/2014/main" id="{B80FC31C-510D-D226-FCEB-9619FECDF5ED}"/>
              </a:ext>
            </a:extLst>
          </p:cNvPr>
          <p:cNvSpPr txBox="1"/>
          <p:nvPr/>
        </p:nvSpPr>
        <p:spPr>
          <a:xfrm>
            <a:off x="-2198557" y="7204710"/>
            <a:ext cx="2548985" cy="505651"/>
          </a:xfrm>
          <a:prstGeom prst="rect">
            <a:avLst/>
          </a:prstGeom>
        </p:spPr>
        <p:txBody>
          <a:bodyPr lIns="0" tIns="0" rIns="0" bIns="0" rtlCol="0" anchor="t">
            <a:spAutoFit/>
          </a:bodyPr>
          <a:lstStyle/>
          <a:p>
            <a:pPr algn="l">
              <a:lnSpc>
                <a:spcPts val="4800"/>
              </a:lnSpc>
            </a:pPr>
            <a:r>
              <a:rPr lang="en-US" sz="1200" b="1" spc="192">
                <a:solidFill>
                  <a:srgbClr val="4F2B1B"/>
                </a:solidFill>
                <a:latin typeface="DM Sans Bold"/>
                <a:ea typeface="DM Sans Bold"/>
                <a:cs typeface="DM Sans Bold"/>
                <a:sym typeface="DM Sans Bold"/>
              </a:rPr>
              <a:t>10</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a:extLst>
            <a:ext uri="{FF2B5EF4-FFF2-40B4-BE49-F238E27FC236}">
              <a16:creationId xmlns:a16="http://schemas.microsoft.com/office/drawing/2014/main" id="{0925459A-3812-A588-963F-0FE5E04DC34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50BF200-3B07-DCD0-0BFE-BDE720E36410}"/>
              </a:ext>
            </a:extLst>
          </p:cNvPr>
          <p:cNvGrpSpPr/>
          <p:nvPr/>
        </p:nvGrpSpPr>
        <p:grpSpPr>
          <a:xfrm>
            <a:off x="17278350" y="-67422"/>
            <a:ext cx="1028700" cy="10421845"/>
            <a:chOff x="0" y="0"/>
            <a:chExt cx="270933" cy="2744848"/>
          </a:xfrm>
        </p:grpSpPr>
        <p:sp>
          <p:nvSpPr>
            <p:cNvPr id="3" name="Freeform 3">
              <a:extLst>
                <a:ext uri="{FF2B5EF4-FFF2-40B4-BE49-F238E27FC236}">
                  <a16:creationId xmlns:a16="http://schemas.microsoft.com/office/drawing/2014/main" id="{D45BCA67-79FF-0980-7917-1886DD964AEF}"/>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a:extLst>
                <a:ext uri="{FF2B5EF4-FFF2-40B4-BE49-F238E27FC236}">
                  <a16:creationId xmlns:a16="http://schemas.microsoft.com/office/drawing/2014/main" id="{867AD655-8E0C-1A13-F6C9-DFDA3BB061E1}"/>
                </a:ext>
              </a:extLst>
            </p:cNvPr>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a:extLst>
              <a:ext uri="{FF2B5EF4-FFF2-40B4-BE49-F238E27FC236}">
                <a16:creationId xmlns:a16="http://schemas.microsoft.com/office/drawing/2014/main" id="{B0E48185-9F73-8207-DEC7-FC9E392998D0}"/>
              </a:ext>
            </a:extLst>
          </p:cNvPr>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TextBox 6">
            <a:extLst>
              <a:ext uri="{FF2B5EF4-FFF2-40B4-BE49-F238E27FC236}">
                <a16:creationId xmlns:a16="http://schemas.microsoft.com/office/drawing/2014/main" id="{3C2A1A54-6F28-ECFA-F40D-38A82C9341A2}"/>
              </a:ext>
            </a:extLst>
          </p:cNvPr>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7" name="TextBox 7">
            <a:extLst>
              <a:ext uri="{FF2B5EF4-FFF2-40B4-BE49-F238E27FC236}">
                <a16:creationId xmlns:a16="http://schemas.microsoft.com/office/drawing/2014/main" id="{B45F82BE-22EF-8534-0984-669DDEA5B020}"/>
              </a:ext>
            </a:extLst>
          </p:cNvPr>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8" name="TextBox 8">
            <a:extLst>
              <a:ext uri="{FF2B5EF4-FFF2-40B4-BE49-F238E27FC236}">
                <a16:creationId xmlns:a16="http://schemas.microsoft.com/office/drawing/2014/main" id="{54122D73-8DF4-4D8B-DDE7-110411AFCED4}"/>
              </a:ext>
            </a:extLst>
          </p:cNvPr>
          <p:cNvSpPr txBox="1"/>
          <p:nvPr/>
        </p:nvSpPr>
        <p:spPr>
          <a:xfrm>
            <a:off x="1113319" y="4549815"/>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3</a:t>
            </a:r>
          </a:p>
        </p:txBody>
      </p:sp>
      <p:sp>
        <p:nvSpPr>
          <p:cNvPr id="9" name="TextBox 9">
            <a:extLst>
              <a:ext uri="{FF2B5EF4-FFF2-40B4-BE49-F238E27FC236}">
                <a16:creationId xmlns:a16="http://schemas.microsoft.com/office/drawing/2014/main" id="{064C2F12-40AE-4FFE-974B-3401C0618B92}"/>
              </a:ext>
            </a:extLst>
          </p:cNvPr>
          <p:cNvSpPr txBox="1"/>
          <p:nvPr/>
        </p:nvSpPr>
        <p:spPr>
          <a:xfrm>
            <a:off x="1028700" y="5470518"/>
            <a:ext cx="2548985" cy="723900"/>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PROBLEM STATEMENT</a:t>
            </a:r>
          </a:p>
        </p:txBody>
      </p:sp>
      <p:sp>
        <p:nvSpPr>
          <p:cNvPr id="10" name="TextBox 10">
            <a:extLst>
              <a:ext uri="{FF2B5EF4-FFF2-40B4-BE49-F238E27FC236}">
                <a16:creationId xmlns:a16="http://schemas.microsoft.com/office/drawing/2014/main" id="{F4ABA924-226C-79D3-36A0-068E8388BE8C}"/>
              </a:ext>
            </a:extLst>
          </p:cNvPr>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11" name="TextBox 11">
            <a:extLst>
              <a:ext uri="{FF2B5EF4-FFF2-40B4-BE49-F238E27FC236}">
                <a16:creationId xmlns:a16="http://schemas.microsoft.com/office/drawing/2014/main" id="{9AEBFCA1-B5D4-6792-8E8F-BAB98C2877B8}"/>
              </a:ext>
            </a:extLst>
          </p:cNvPr>
          <p:cNvSpPr txBox="1"/>
          <p:nvPr/>
        </p:nvSpPr>
        <p:spPr>
          <a:xfrm>
            <a:off x="1028700" y="1832698"/>
            <a:ext cx="5926335" cy="645795"/>
          </a:xfrm>
          <a:prstGeom prst="rect">
            <a:avLst/>
          </a:prstGeom>
        </p:spPr>
        <p:txBody>
          <a:bodyPr lIns="0" tIns="0" rIns="0" bIns="0" rtlCol="0" anchor="t">
            <a:spAutoFit/>
          </a:bodyPr>
          <a:lstStyle/>
          <a:p>
            <a:pPr algn="l">
              <a:lnSpc>
                <a:spcPts val="4800"/>
              </a:lnSpc>
            </a:pPr>
            <a:r>
              <a:rPr lang="en-US" sz="4800" spc="-96">
                <a:solidFill>
                  <a:srgbClr val="4F2B1B"/>
                </a:solidFill>
                <a:latin typeface="DM Serif Display"/>
                <a:ea typeface="DM Serif Display"/>
                <a:cs typeface="DM Serif Display"/>
                <a:sym typeface="DM Serif Display"/>
              </a:rPr>
              <a:t>Table of Contents</a:t>
            </a:r>
          </a:p>
        </p:txBody>
      </p:sp>
      <p:sp>
        <p:nvSpPr>
          <p:cNvPr id="13" name="TextBox 13">
            <a:extLst>
              <a:ext uri="{FF2B5EF4-FFF2-40B4-BE49-F238E27FC236}">
                <a16:creationId xmlns:a16="http://schemas.microsoft.com/office/drawing/2014/main" id="{ECBACD56-DC04-ED5C-5B64-8A0DB966D6F4}"/>
              </a:ext>
            </a:extLst>
          </p:cNvPr>
          <p:cNvSpPr txBox="1"/>
          <p:nvPr/>
        </p:nvSpPr>
        <p:spPr>
          <a:xfrm>
            <a:off x="5064507"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4</a:t>
            </a:r>
          </a:p>
        </p:txBody>
      </p:sp>
      <p:sp>
        <p:nvSpPr>
          <p:cNvPr id="14" name="TextBox 14">
            <a:extLst>
              <a:ext uri="{FF2B5EF4-FFF2-40B4-BE49-F238E27FC236}">
                <a16:creationId xmlns:a16="http://schemas.microsoft.com/office/drawing/2014/main" id="{DF3F47E9-D1AD-8AF4-78EF-8240BDC80F1A}"/>
              </a:ext>
            </a:extLst>
          </p:cNvPr>
          <p:cNvSpPr txBox="1"/>
          <p:nvPr/>
        </p:nvSpPr>
        <p:spPr>
          <a:xfrm>
            <a:off x="5064507"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SOLUTION</a:t>
            </a:r>
          </a:p>
        </p:txBody>
      </p:sp>
      <p:sp>
        <p:nvSpPr>
          <p:cNvPr id="15" name="TextBox 15">
            <a:extLst>
              <a:ext uri="{FF2B5EF4-FFF2-40B4-BE49-F238E27FC236}">
                <a16:creationId xmlns:a16="http://schemas.microsoft.com/office/drawing/2014/main" id="{50347433-C10D-B3C4-5683-61DDFDB50603}"/>
              </a:ext>
            </a:extLst>
          </p:cNvPr>
          <p:cNvSpPr txBox="1"/>
          <p:nvPr/>
        </p:nvSpPr>
        <p:spPr>
          <a:xfrm>
            <a:off x="9100315"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5</a:t>
            </a:r>
          </a:p>
        </p:txBody>
      </p:sp>
      <p:sp>
        <p:nvSpPr>
          <p:cNvPr id="16" name="TextBox 16">
            <a:extLst>
              <a:ext uri="{FF2B5EF4-FFF2-40B4-BE49-F238E27FC236}">
                <a16:creationId xmlns:a16="http://schemas.microsoft.com/office/drawing/2014/main" id="{43595550-6DDE-ADB1-42D0-C9CE8C763A9A}"/>
              </a:ext>
            </a:extLst>
          </p:cNvPr>
          <p:cNvSpPr txBox="1"/>
          <p:nvPr/>
        </p:nvSpPr>
        <p:spPr>
          <a:xfrm>
            <a:off x="9100315"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TECH STACK</a:t>
            </a:r>
          </a:p>
        </p:txBody>
      </p:sp>
      <p:sp>
        <p:nvSpPr>
          <p:cNvPr id="17" name="TextBox 17">
            <a:extLst>
              <a:ext uri="{FF2B5EF4-FFF2-40B4-BE49-F238E27FC236}">
                <a16:creationId xmlns:a16="http://schemas.microsoft.com/office/drawing/2014/main" id="{254C1643-0EC4-3DD4-D1ED-99DB624A4010}"/>
              </a:ext>
            </a:extLst>
          </p:cNvPr>
          <p:cNvSpPr txBox="1"/>
          <p:nvPr/>
        </p:nvSpPr>
        <p:spPr>
          <a:xfrm>
            <a:off x="13136122" y="4657083"/>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6</a:t>
            </a:r>
          </a:p>
        </p:txBody>
      </p:sp>
      <p:sp>
        <p:nvSpPr>
          <p:cNvPr id="18" name="TextBox 18">
            <a:extLst>
              <a:ext uri="{FF2B5EF4-FFF2-40B4-BE49-F238E27FC236}">
                <a16:creationId xmlns:a16="http://schemas.microsoft.com/office/drawing/2014/main" id="{DD90CC59-88DF-5A50-1372-0EA66643562F}"/>
              </a:ext>
            </a:extLst>
          </p:cNvPr>
          <p:cNvSpPr txBox="1"/>
          <p:nvPr/>
        </p:nvSpPr>
        <p:spPr>
          <a:xfrm>
            <a:off x="13136122" y="5470518"/>
            <a:ext cx="3218112"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DEMO</a:t>
            </a:r>
          </a:p>
        </p:txBody>
      </p:sp>
      <p:sp>
        <p:nvSpPr>
          <p:cNvPr id="19" name="TextBox 19">
            <a:extLst>
              <a:ext uri="{FF2B5EF4-FFF2-40B4-BE49-F238E27FC236}">
                <a16:creationId xmlns:a16="http://schemas.microsoft.com/office/drawing/2014/main" id="{80879D5E-505D-17C4-3B70-83649BC028F8}"/>
              </a:ext>
            </a:extLst>
          </p:cNvPr>
          <p:cNvSpPr txBox="1"/>
          <p:nvPr/>
        </p:nvSpPr>
        <p:spPr>
          <a:xfrm>
            <a:off x="1028608"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7</a:t>
            </a:r>
          </a:p>
        </p:txBody>
      </p:sp>
      <p:sp>
        <p:nvSpPr>
          <p:cNvPr id="20" name="TextBox 20">
            <a:extLst>
              <a:ext uri="{FF2B5EF4-FFF2-40B4-BE49-F238E27FC236}">
                <a16:creationId xmlns:a16="http://schemas.microsoft.com/office/drawing/2014/main" id="{60A70E93-1AC9-11D4-1E7B-28F62305B112}"/>
              </a:ext>
            </a:extLst>
          </p:cNvPr>
          <p:cNvSpPr txBox="1"/>
          <p:nvPr/>
        </p:nvSpPr>
        <p:spPr>
          <a:xfrm>
            <a:off x="1028608" y="7912728"/>
            <a:ext cx="2548985" cy="738728"/>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CHALLENGES AND LEARNINGS</a:t>
            </a:r>
          </a:p>
        </p:txBody>
      </p:sp>
      <p:sp>
        <p:nvSpPr>
          <p:cNvPr id="21" name="TextBox 21">
            <a:extLst>
              <a:ext uri="{FF2B5EF4-FFF2-40B4-BE49-F238E27FC236}">
                <a16:creationId xmlns:a16="http://schemas.microsoft.com/office/drawing/2014/main" id="{189AD988-6479-0A2A-A49B-5CB14C433874}"/>
              </a:ext>
            </a:extLst>
          </p:cNvPr>
          <p:cNvSpPr txBox="1"/>
          <p:nvPr/>
        </p:nvSpPr>
        <p:spPr>
          <a:xfrm>
            <a:off x="5064415"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8</a:t>
            </a:r>
          </a:p>
        </p:txBody>
      </p:sp>
      <p:sp>
        <p:nvSpPr>
          <p:cNvPr id="22" name="TextBox 22">
            <a:extLst>
              <a:ext uri="{FF2B5EF4-FFF2-40B4-BE49-F238E27FC236}">
                <a16:creationId xmlns:a16="http://schemas.microsoft.com/office/drawing/2014/main" id="{6016F5F6-5A27-3ADD-3CC8-F698F71227B7}"/>
              </a:ext>
            </a:extLst>
          </p:cNvPr>
          <p:cNvSpPr txBox="1"/>
          <p:nvPr/>
        </p:nvSpPr>
        <p:spPr>
          <a:xfrm>
            <a:off x="5064415" y="791272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FUTURE SCOPE</a:t>
            </a:r>
          </a:p>
        </p:txBody>
      </p:sp>
      <p:sp>
        <p:nvSpPr>
          <p:cNvPr id="23" name="TextBox 23">
            <a:extLst>
              <a:ext uri="{FF2B5EF4-FFF2-40B4-BE49-F238E27FC236}">
                <a16:creationId xmlns:a16="http://schemas.microsoft.com/office/drawing/2014/main" id="{5A98823C-E0A8-DA0F-ED63-F668DA38DCAE}"/>
              </a:ext>
            </a:extLst>
          </p:cNvPr>
          <p:cNvSpPr txBox="1"/>
          <p:nvPr/>
        </p:nvSpPr>
        <p:spPr>
          <a:xfrm>
            <a:off x="9100222"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9</a:t>
            </a:r>
          </a:p>
        </p:txBody>
      </p:sp>
      <p:sp>
        <p:nvSpPr>
          <p:cNvPr id="24" name="TextBox 24">
            <a:extLst>
              <a:ext uri="{FF2B5EF4-FFF2-40B4-BE49-F238E27FC236}">
                <a16:creationId xmlns:a16="http://schemas.microsoft.com/office/drawing/2014/main" id="{460E149B-8680-640C-1257-A6947B3B7809}"/>
              </a:ext>
            </a:extLst>
          </p:cNvPr>
          <p:cNvSpPr txBox="1"/>
          <p:nvPr/>
        </p:nvSpPr>
        <p:spPr>
          <a:xfrm>
            <a:off x="9100222" y="7912728"/>
            <a:ext cx="2548985" cy="361950"/>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CONCLUSION</a:t>
            </a:r>
          </a:p>
        </p:txBody>
      </p:sp>
      <p:sp>
        <p:nvSpPr>
          <p:cNvPr id="25" name="TextBox 25">
            <a:extLst>
              <a:ext uri="{FF2B5EF4-FFF2-40B4-BE49-F238E27FC236}">
                <a16:creationId xmlns:a16="http://schemas.microsoft.com/office/drawing/2014/main" id="{52825334-A0EC-6BD5-AEDA-F16C071D47A0}"/>
              </a:ext>
            </a:extLst>
          </p:cNvPr>
          <p:cNvSpPr txBox="1"/>
          <p:nvPr/>
        </p:nvSpPr>
        <p:spPr>
          <a:xfrm>
            <a:off x="13136030"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10</a:t>
            </a:r>
          </a:p>
        </p:txBody>
      </p:sp>
      <p:sp>
        <p:nvSpPr>
          <p:cNvPr id="26" name="TextBox 26">
            <a:extLst>
              <a:ext uri="{FF2B5EF4-FFF2-40B4-BE49-F238E27FC236}">
                <a16:creationId xmlns:a16="http://schemas.microsoft.com/office/drawing/2014/main" id="{2205235F-38D2-6EA7-5120-0556CCBDE115}"/>
              </a:ext>
            </a:extLst>
          </p:cNvPr>
          <p:cNvSpPr txBox="1"/>
          <p:nvPr/>
        </p:nvSpPr>
        <p:spPr>
          <a:xfrm>
            <a:off x="13136030" y="7912728"/>
            <a:ext cx="3218112"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Q&amp;A</a:t>
            </a:r>
          </a:p>
        </p:txBody>
      </p:sp>
    </p:spTree>
    <p:extLst>
      <p:ext uri="{BB962C8B-B14F-4D97-AF65-F5344CB8AC3E}">
        <p14:creationId xmlns:p14="http://schemas.microsoft.com/office/powerpoint/2010/main" val="4066713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67422"/>
            <a:ext cx="1028700" cy="10421845"/>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7" name="TextBox 7"/>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8" name="TextBox 8"/>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9" name="TextBox 9"/>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10" name="TextBox 10"/>
          <p:cNvSpPr txBox="1"/>
          <p:nvPr/>
        </p:nvSpPr>
        <p:spPr>
          <a:xfrm>
            <a:off x="1028700" y="1832698"/>
            <a:ext cx="8991613" cy="645795"/>
          </a:xfrm>
          <a:prstGeom prst="rect">
            <a:avLst/>
          </a:prstGeom>
        </p:spPr>
        <p:txBody>
          <a:bodyPr lIns="0" tIns="0" rIns="0" bIns="0" rtlCol="0" anchor="t">
            <a:spAutoFit/>
          </a:bodyPr>
          <a:lstStyle/>
          <a:p>
            <a:pPr algn="l">
              <a:lnSpc>
                <a:spcPts val="4800"/>
              </a:lnSpc>
            </a:pPr>
            <a:r>
              <a:rPr lang="en-US" sz="4800" spc="-96">
                <a:solidFill>
                  <a:srgbClr val="4F2B1B"/>
                </a:solidFill>
                <a:latin typeface="DM Serif Display"/>
                <a:ea typeface="DM Serif Display"/>
                <a:cs typeface="DM Serif Display"/>
                <a:sym typeface="DM Serif Display"/>
              </a:rPr>
              <a:t>Q&amp;A</a:t>
            </a:r>
          </a:p>
        </p:txBody>
      </p:sp>
      <p:sp>
        <p:nvSpPr>
          <p:cNvPr id="11" name="TextBox 11"/>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spc="96">
                <a:solidFill>
                  <a:srgbClr val="665440"/>
                </a:solidFill>
                <a:latin typeface="DM Sans"/>
                <a:ea typeface="DM Sans"/>
                <a:cs typeface="DM Sans"/>
                <a:sym typeface="DM Sans"/>
              </a:rPr>
              <a:t>10</a:t>
            </a:r>
          </a:p>
        </p:txBody>
      </p:sp>
      <p:sp>
        <p:nvSpPr>
          <p:cNvPr id="12" name="TextBox 12"/>
          <p:cNvSpPr txBox="1"/>
          <p:nvPr/>
        </p:nvSpPr>
        <p:spPr>
          <a:xfrm>
            <a:off x="10656797" y="3240493"/>
            <a:ext cx="4495806" cy="2462530"/>
          </a:xfrm>
          <a:prstGeom prst="rect">
            <a:avLst/>
          </a:prstGeom>
        </p:spPr>
        <p:txBody>
          <a:bodyPr lIns="0" tIns="0" rIns="0" bIns="0" rtlCol="0" anchor="t">
            <a:spAutoFit/>
          </a:bodyPr>
          <a:lstStyle/>
          <a:p>
            <a:pPr algn="l">
              <a:lnSpc>
                <a:spcPts val="3919"/>
              </a:lnSpc>
            </a:pPr>
            <a:r>
              <a:rPr lang="en-US" sz="2799" spc="-55">
                <a:solidFill>
                  <a:srgbClr val="4F2B1B"/>
                </a:solidFill>
                <a:latin typeface="DM Sans"/>
                <a:ea typeface="DM Sans"/>
                <a:cs typeface="DM Sans"/>
                <a:sym typeface="DM Sans"/>
              </a:rPr>
              <a:t>Please feel free to ask any questions, and we will do our best to answer them to the best of our knowledge and experience.</a:t>
            </a:r>
          </a:p>
        </p:txBody>
      </p:sp>
      <p:sp>
        <p:nvSpPr>
          <p:cNvPr id="13" name="TextBox 8">
            <a:extLst>
              <a:ext uri="{FF2B5EF4-FFF2-40B4-BE49-F238E27FC236}">
                <a16:creationId xmlns:a16="http://schemas.microsoft.com/office/drawing/2014/main" id="{DA8750A2-DA1A-16AD-8EC1-CAE1ACB31B11}"/>
              </a:ext>
            </a:extLst>
          </p:cNvPr>
          <p:cNvSpPr txBox="1"/>
          <p:nvPr/>
        </p:nvSpPr>
        <p:spPr>
          <a:xfrm>
            <a:off x="-16247557" y="4390437"/>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3</a:t>
            </a:r>
          </a:p>
        </p:txBody>
      </p:sp>
      <p:sp>
        <p:nvSpPr>
          <p:cNvPr id="14" name="TextBox 9">
            <a:extLst>
              <a:ext uri="{FF2B5EF4-FFF2-40B4-BE49-F238E27FC236}">
                <a16:creationId xmlns:a16="http://schemas.microsoft.com/office/drawing/2014/main" id="{14BD4FB5-2A58-4FE7-AB19-59B2A7371571}"/>
              </a:ext>
            </a:extLst>
          </p:cNvPr>
          <p:cNvSpPr txBox="1"/>
          <p:nvPr/>
        </p:nvSpPr>
        <p:spPr>
          <a:xfrm>
            <a:off x="-16332176" y="5311140"/>
            <a:ext cx="2548985" cy="723900"/>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PROBLEM STATEMENT</a:t>
            </a:r>
          </a:p>
        </p:txBody>
      </p:sp>
      <p:sp>
        <p:nvSpPr>
          <p:cNvPr id="15" name="TextBox 13">
            <a:extLst>
              <a:ext uri="{FF2B5EF4-FFF2-40B4-BE49-F238E27FC236}">
                <a16:creationId xmlns:a16="http://schemas.microsoft.com/office/drawing/2014/main" id="{2AD9AB07-F412-A595-BE66-221B13EF599B}"/>
              </a:ext>
            </a:extLst>
          </p:cNvPr>
          <p:cNvSpPr txBox="1"/>
          <p:nvPr/>
        </p:nvSpPr>
        <p:spPr>
          <a:xfrm>
            <a:off x="-12296369" y="4497705"/>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4</a:t>
            </a:r>
          </a:p>
        </p:txBody>
      </p:sp>
      <p:sp>
        <p:nvSpPr>
          <p:cNvPr id="16" name="TextBox 14">
            <a:extLst>
              <a:ext uri="{FF2B5EF4-FFF2-40B4-BE49-F238E27FC236}">
                <a16:creationId xmlns:a16="http://schemas.microsoft.com/office/drawing/2014/main" id="{5FE706F1-CC04-0714-5128-2135CF020829}"/>
              </a:ext>
            </a:extLst>
          </p:cNvPr>
          <p:cNvSpPr txBox="1"/>
          <p:nvPr/>
        </p:nvSpPr>
        <p:spPr>
          <a:xfrm>
            <a:off x="-12296369" y="5311140"/>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SOLUTION</a:t>
            </a:r>
          </a:p>
        </p:txBody>
      </p:sp>
      <p:sp>
        <p:nvSpPr>
          <p:cNvPr id="17" name="TextBox 15">
            <a:extLst>
              <a:ext uri="{FF2B5EF4-FFF2-40B4-BE49-F238E27FC236}">
                <a16:creationId xmlns:a16="http://schemas.microsoft.com/office/drawing/2014/main" id="{5B07D434-FF57-4745-E7DB-2C11C63FD2D7}"/>
              </a:ext>
            </a:extLst>
          </p:cNvPr>
          <p:cNvSpPr txBox="1"/>
          <p:nvPr/>
        </p:nvSpPr>
        <p:spPr>
          <a:xfrm>
            <a:off x="-8260561" y="4497705"/>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5</a:t>
            </a:r>
          </a:p>
        </p:txBody>
      </p:sp>
      <p:sp>
        <p:nvSpPr>
          <p:cNvPr id="18" name="TextBox 16">
            <a:extLst>
              <a:ext uri="{FF2B5EF4-FFF2-40B4-BE49-F238E27FC236}">
                <a16:creationId xmlns:a16="http://schemas.microsoft.com/office/drawing/2014/main" id="{F6E0D3B1-4B21-4648-3F6A-4C6805AA7692}"/>
              </a:ext>
            </a:extLst>
          </p:cNvPr>
          <p:cNvSpPr txBox="1"/>
          <p:nvPr/>
        </p:nvSpPr>
        <p:spPr>
          <a:xfrm>
            <a:off x="-8260561" y="5311140"/>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TECH STACK</a:t>
            </a:r>
          </a:p>
        </p:txBody>
      </p:sp>
      <p:sp>
        <p:nvSpPr>
          <p:cNvPr id="19" name="TextBox 17">
            <a:extLst>
              <a:ext uri="{FF2B5EF4-FFF2-40B4-BE49-F238E27FC236}">
                <a16:creationId xmlns:a16="http://schemas.microsoft.com/office/drawing/2014/main" id="{3A9D2ACC-0CBC-A738-B91F-18653ACC41EB}"/>
              </a:ext>
            </a:extLst>
          </p:cNvPr>
          <p:cNvSpPr txBox="1"/>
          <p:nvPr/>
        </p:nvSpPr>
        <p:spPr>
          <a:xfrm>
            <a:off x="-4224754" y="4497705"/>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6</a:t>
            </a:r>
          </a:p>
        </p:txBody>
      </p:sp>
      <p:sp>
        <p:nvSpPr>
          <p:cNvPr id="20" name="TextBox 18">
            <a:extLst>
              <a:ext uri="{FF2B5EF4-FFF2-40B4-BE49-F238E27FC236}">
                <a16:creationId xmlns:a16="http://schemas.microsoft.com/office/drawing/2014/main" id="{26C966FA-0D08-0D01-8E20-A58A692CDA2A}"/>
              </a:ext>
            </a:extLst>
          </p:cNvPr>
          <p:cNvSpPr txBox="1"/>
          <p:nvPr/>
        </p:nvSpPr>
        <p:spPr>
          <a:xfrm>
            <a:off x="-4224754" y="5311140"/>
            <a:ext cx="3218112"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DEMO</a:t>
            </a:r>
          </a:p>
        </p:txBody>
      </p:sp>
      <p:sp>
        <p:nvSpPr>
          <p:cNvPr id="21" name="TextBox 19">
            <a:extLst>
              <a:ext uri="{FF2B5EF4-FFF2-40B4-BE49-F238E27FC236}">
                <a16:creationId xmlns:a16="http://schemas.microsoft.com/office/drawing/2014/main" id="{E6D74CC1-533A-D67D-FE39-4010625C6347}"/>
              </a:ext>
            </a:extLst>
          </p:cNvPr>
          <p:cNvSpPr txBox="1"/>
          <p:nvPr/>
        </p:nvSpPr>
        <p:spPr>
          <a:xfrm>
            <a:off x="-16332268" y="6939915"/>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7</a:t>
            </a:r>
          </a:p>
        </p:txBody>
      </p:sp>
      <p:sp>
        <p:nvSpPr>
          <p:cNvPr id="22" name="TextBox 20">
            <a:extLst>
              <a:ext uri="{FF2B5EF4-FFF2-40B4-BE49-F238E27FC236}">
                <a16:creationId xmlns:a16="http://schemas.microsoft.com/office/drawing/2014/main" id="{60765079-0619-BC34-1BAE-FAAEF802B67F}"/>
              </a:ext>
            </a:extLst>
          </p:cNvPr>
          <p:cNvSpPr txBox="1"/>
          <p:nvPr/>
        </p:nvSpPr>
        <p:spPr>
          <a:xfrm>
            <a:off x="-16332268" y="7753350"/>
            <a:ext cx="2548985" cy="738728"/>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CHALLENGES AND LEARNINGS</a:t>
            </a:r>
          </a:p>
        </p:txBody>
      </p:sp>
      <p:sp>
        <p:nvSpPr>
          <p:cNvPr id="23" name="TextBox 21">
            <a:extLst>
              <a:ext uri="{FF2B5EF4-FFF2-40B4-BE49-F238E27FC236}">
                <a16:creationId xmlns:a16="http://schemas.microsoft.com/office/drawing/2014/main" id="{CCD1ABCD-D7BC-AC5D-300B-2907568F1DD5}"/>
              </a:ext>
            </a:extLst>
          </p:cNvPr>
          <p:cNvSpPr txBox="1"/>
          <p:nvPr/>
        </p:nvSpPr>
        <p:spPr>
          <a:xfrm>
            <a:off x="-12296461" y="6939915"/>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8</a:t>
            </a:r>
          </a:p>
        </p:txBody>
      </p:sp>
      <p:sp>
        <p:nvSpPr>
          <p:cNvPr id="24" name="TextBox 22">
            <a:extLst>
              <a:ext uri="{FF2B5EF4-FFF2-40B4-BE49-F238E27FC236}">
                <a16:creationId xmlns:a16="http://schemas.microsoft.com/office/drawing/2014/main" id="{63951FD8-E8EF-2F47-A027-4FD72A20E05E}"/>
              </a:ext>
            </a:extLst>
          </p:cNvPr>
          <p:cNvSpPr txBox="1"/>
          <p:nvPr/>
        </p:nvSpPr>
        <p:spPr>
          <a:xfrm>
            <a:off x="-12296461" y="7753350"/>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FUTURE SCOPE</a:t>
            </a:r>
          </a:p>
        </p:txBody>
      </p:sp>
      <p:sp>
        <p:nvSpPr>
          <p:cNvPr id="25" name="TextBox 23">
            <a:extLst>
              <a:ext uri="{FF2B5EF4-FFF2-40B4-BE49-F238E27FC236}">
                <a16:creationId xmlns:a16="http://schemas.microsoft.com/office/drawing/2014/main" id="{1F3CF5D9-9701-6451-3DC7-1753FE4B4D52}"/>
              </a:ext>
            </a:extLst>
          </p:cNvPr>
          <p:cNvSpPr txBox="1"/>
          <p:nvPr/>
        </p:nvSpPr>
        <p:spPr>
          <a:xfrm>
            <a:off x="-8260654" y="6939915"/>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9</a:t>
            </a:r>
          </a:p>
        </p:txBody>
      </p:sp>
      <p:sp>
        <p:nvSpPr>
          <p:cNvPr id="26" name="TextBox 24">
            <a:extLst>
              <a:ext uri="{FF2B5EF4-FFF2-40B4-BE49-F238E27FC236}">
                <a16:creationId xmlns:a16="http://schemas.microsoft.com/office/drawing/2014/main" id="{5B4A36F1-E26C-B9D9-23CF-BE3A93FD8D78}"/>
              </a:ext>
            </a:extLst>
          </p:cNvPr>
          <p:cNvSpPr txBox="1"/>
          <p:nvPr/>
        </p:nvSpPr>
        <p:spPr>
          <a:xfrm>
            <a:off x="-8260654" y="7753350"/>
            <a:ext cx="2548985" cy="361950"/>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CONCLUSION</a:t>
            </a:r>
          </a:p>
        </p:txBody>
      </p:sp>
      <p:sp>
        <p:nvSpPr>
          <p:cNvPr id="27" name="TextBox 25">
            <a:extLst>
              <a:ext uri="{FF2B5EF4-FFF2-40B4-BE49-F238E27FC236}">
                <a16:creationId xmlns:a16="http://schemas.microsoft.com/office/drawing/2014/main" id="{38207BAA-01DF-9082-6B95-A235D0BCCBA6}"/>
              </a:ext>
            </a:extLst>
          </p:cNvPr>
          <p:cNvSpPr txBox="1"/>
          <p:nvPr/>
        </p:nvSpPr>
        <p:spPr>
          <a:xfrm>
            <a:off x="-4224846" y="6939915"/>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10</a:t>
            </a:r>
          </a:p>
        </p:txBody>
      </p:sp>
      <p:pic>
        <p:nvPicPr>
          <p:cNvPr id="4098" name="Picture 2" descr="Question And Answer Images – Browse 404,838 Stock Photos ...">
            <a:extLst>
              <a:ext uri="{FF2B5EF4-FFF2-40B4-BE49-F238E27FC236}">
                <a16:creationId xmlns:a16="http://schemas.microsoft.com/office/drawing/2014/main" id="{55C2AA99-6F54-BF3B-F5E2-DE92B1FF1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92" y="3490617"/>
            <a:ext cx="6663808" cy="5762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67422"/>
            <a:ext cx="1028700" cy="10421845"/>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7448550"/>
            <a:ext cx="3875412" cy="2226315"/>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UDAY GANGAL</a:t>
            </a:r>
          </a:p>
          <a:p>
            <a:pPr algn="l">
              <a:lnSpc>
                <a:spcPts val="2879"/>
              </a:lnSpc>
            </a:pPr>
            <a:r>
              <a:rPr lang="en-US" sz="2400" spc="96" dirty="0">
                <a:solidFill>
                  <a:srgbClr val="665440"/>
                </a:solidFill>
                <a:latin typeface="DM Sans"/>
                <a:ea typeface="DM Sans"/>
                <a:cs typeface="DM Sans"/>
                <a:sym typeface="DM Sans"/>
              </a:rPr>
              <a:t>Aayush Gupta </a:t>
            </a:r>
          </a:p>
          <a:p>
            <a:pPr algn="l">
              <a:lnSpc>
                <a:spcPts val="2879"/>
              </a:lnSpc>
            </a:pPr>
            <a:r>
              <a:rPr lang="en-US" sz="2400" spc="96" dirty="0" err="1">
                <a:solidFill>
                  <a:srgbClr val="665440"/>
                </a:solidFill>
                <a:latin typeface="DM Sans"/>
                <a:ea typeface="DM Sans"/>
                <a:cs typeface="DM Sans"/>
                <a:sym typeface="DM Sans"/>
              </a:rPr>
              <a:t>Kartikey</a:t>
            </a:r>
            <a:r>
              <a:rPr lang="en-US" sz="2400" spc="96" dirty="0">
                <a:solidFill>
                  <a:srgbClr val="665440"/>
                </a:solidFill>
                <a:latin typeface="DM Sans"/>
                <a:ea typeface="DM Sans"/>
                <a:cs typeface="DM Sans"/>
                <a:sym typeface="DM Sans"/>
              </a:rPr>
              <a:t> Negi</a:t>
            </a:r>
          </a:p>
          <a:p>
            <a:pPr algn="l">
              <a:lnSpc>
                <a:spcPts val="2879"/>
              </a:lnSpc>
            </a:pPr>
            <a:r>
              <a:rPr lang="en-US" sz="2400" spc="96" dirty="0">
                <a:solidFill>
                  <a:srgbClr val="665440"/>
                </a:solidFill>
                <a:latin typeface="DM Sans"/>
                <a:ea typeface="DM Sans"/>
                <a:cs typeface="DM Sans"/>
                <a:sym typeface="DM Sans"/>
              </a:rPr>
              <a:t>Shubh Sharma</a:t>
            </a:r>
          </a:p>
          <a:p>
            <a:pPr>
              <a:lnSpc>
                <a:spcPts val="2879"/>
              </a:lnSpc>
            </a:pPr>
            <a:r>
              <a:rPr lang="en-US" sz="2400" spc="96" dirty="0">
                <a:solidFill>
                  <a:srgbClr val="665440"/>
                </a:solidFill>
                <a:latin typeface="DM Sans"/>
                <a:ea typeface="DM Sans"/>
                <a:cs typeface="DM Sans"/>
                <a:sym typeface="DM Sans"/>
              </a:rPr>
              <a:t>Shikhar Misra</a:t>
            </a:r>
          </a:p>
          <a:p>
            <a:pPr algn="l">
              <a:lnSpc>
                <a:spcPts val="2879"/>
              </a:lnSpc>
            </a:pPr>
            <a:endParaRPr lang="en-US" sz="2400" spc="96" dirty="0">
              <a:solidFill>
                <a:srgbClr val="665440"/>
              </a:solidFill>
              <a:latin typeface="DM Sans"/>
              <a:ea typeface="DM Sans"/>
              <a:cs typeface="DM Sans"/>
              <a:sym typeface="DM Sans"/>
            </a:endParaRPr>
          </a:p>
        </p:txBody>
      </p:sp>
      <p:sp>
        <p:nvSpPr>
          <p:cNvPr id="6" name="AutoShape 6"/>
          <p:cNvSpPr/>
          <p:nvPr/>
        </p:nvSpPr>
        <p:spPr>
          <a:xfrm rot="5400000">
            <a:off x="3181364" y="8077200"/>
            <a:ext cx="2352675" cy="0"/>
          </a:xfrm>
          <a:prstGeom prst="line">
            <a:avLst/>
          </a:prstGeom>
          <a:ln w="9525" cap="flat">
            <a:solidFill>
              <a:srgbClr val="9F8468"/>
            </a:solidFill>
            <a:prstDash val="solid"/>
            <a:headEnd type="none" w="sm" len="sm"/>
            <a:tailEnd type="none" w="sm" len="sm"/>
          </a:ln>
        </p:spPr>
      </p:sp>
      <p:sp>
        <p:nvSpPr>
          <p:cNvPr id="7" name="TextBox 7"/>
          <p:cNvSpPr txBox="1"/>
          <p:nvPr/>
        </p:nvSpPr>
        <p:spPr>
          <a:xfrm>
            <a:off x="1028700" y="880155"/>
            <a:ext cx="12029787" cy="2628816"/>
          </a:xfrm>
          <a:prstGeom prst="rect">
            <a:avLst/>
          </a:prstGeom>
        </p:spPr>
        <p:txBody>
          <a:bodyPr lIns="0" tIns="0" rIns="0" bIns="0" rtlCol="0" anchor="t">
            <a:spAutoFit/>
          </a:bodyPr>
          <a:lstStyle/>
          <a:p>
            <a:pPr algn="l">
              <a:lnSpc>
                <a:spcPts val="10121"/>
              </a:lnSpc>
            </a:pPr>
            <a:r>
              <a:rPr lang="en-US" sz="10121" spc="-202">
                <a:solidFill>
                  <a:srgbClr val="4F2B1B"/>
                </a:solidFill>
                <a:latin typeface="DM Serif Display"/>
                <a:ea typeface="DM Serif Display"/>
                <a:cs typeface="DM Serif Display"/>
                <a:sym typeface="DM Serif Display"/>
              </a:rPr>
              <a:t>The End of Presentation</a:t>
            </a:r>
          </a:p>
        </p:txBody>
      </p:sp>
      <p:sp>
        <p:nvSpPr>
          <p:cNvPr id="8" name="TextBox 8"/>
          <p:cNvSpPr txBox="1"/>
          <p:nvPr/>
        </p:nvSpPr>
        <p:spPr>
          <a:xfrm>
            <a:off x="1028700" y="3799208"/>
            <a:ext cx="9571403" cy="481965"/>
          </a:xfrm>
          <a:prstGeom prst="rect">
            <a:avLst/>
          </a:prstGeom>
        </p:spPr>
        <p:txBody>
          <a:bodyPr lIns="0" tIns="0" rIns="0" bIns="0" rtlCol="0" anchor="t">
            <a:spAutoFit/>
          </a:bodyPr>
          <a:lstStyle/>
          <a:p>
            <a:pPr algn="l">
              <a:lnSpc>
                <a:spcPts val="3600"/>
              </a:lnSpc>
            </a:pPr>
            <a:r>
              <a:rPr lang="en-US" sz="3600" spc="144">
                <a:solidFill>
                  <a:srgbClr val="665440"/>
                </a:solidFill>
                <a:latin typeface="DM Sans"/>
                <a:ea typeface="DM Sans"/>
                <a:cs typeface="DM Sans"/>
                <a:sym typeface="DM Sans"/>
              </a:rPr>
              <a:t>THANK YOU FOR LISTENING</a:t>
            </a:r>
          </a:p>
        </p:txBody>
      </p:sp>
      <p:sp>
        <p:nvSpPr>
          <p:cNvPr id="9" name="TextBox 9"/>
          <p:cNvSpPr txBox="1"/>
          <p:nvPr/>
        </p:nvSpPr>
        <p:spPr>
          <a:xfrm>
            <a:off x="1028700" y="6943725"/>
            <a:ext cx="3075149" cy="327660"/>
          </a:xfrm>
          <a:prstGeom prst="rect">
            <a:avLst/>
          </a:prstGeom>
        </p:spPr>
        <p:txBody>
          <a:bodyPr lIns="0" tIns="0" rIns="0" bIns="0" rtlCol="0" anchor="t">
            <a:spAutoFit/>
          </a:bodyPr>
          <a:lstStyle/>
          <a:p>
            <a:pPr algn="l">
              <a:lnSpc>
                <a:spcPts val="2400"/>
              </a:lnSpc>
            </a:pPr>
            <a:r>
              <a:rPr lang="en-US" sz="2400" b="1" spc="96">
                <a:solidFill>
                  <a:srgbClr val="4F2B1B"/>
                </a:solidFill>
                <a:latin typeface="DM Sans Bold"/>
                <a:ea typeface="DM Sans Bold"/>
                <a:cs typeface="DM Sans Bold"/>
                <a:sym typeface="DM Sans Bold"/>
              </a:rPr>
              <a:t>PRESENTER</a:t>
            </a:r>
          </a:p>
        </p:txBody>
      </p:sp>
      <p:sp>
        <p:nvSpPr>
          <p:cNvPr id="10" name="TextBox 10"/>
          <p:cNvSpPr txBox="1"/>
          <p:nvPr/>
        </p:nvSpPr>
        <p:spPr>
          <a:xfrm>
            <a:off x="5814402" y="8391525"/>
            <a:ext cx="3075149" cy="327660"/>
          </a:xfrm>
          <a:prstGeom prst="rect">
            <a:avLst/>
          </a:prstGeom>
        </p:spPr>
        <p:txBody>
          <a:bodyPr lIns="0" tIns="0" rIns="0" bIns="0" rtlCol="0" anchor="t">
            <a:spAutoFit/>
          </a:bodyPr>
          <a:lstStyle/>
          <a:p>
            <a:pPr algn="l">
              <a:lnSpc>
                <a:spcPts val="2400"/>
              </a:lnSpc>
            </a:pPr>
            <a:r>
              <a:rPr lang="en-US" sz="2400" b="1" spc="96">
                <a:solidFill>
                  <a:srgbClr val="4F2B1B"/>
                </a:solidFill>
                <a:latin typeface="DM Sans Bold"/>
                <a:ea typeface="DM Sans Bold"/>
                <a:cs typeface="DM Sans Bold"/>
                <a:sym typeface="DM Sans Bold"/>
              </a:rPr>
              <a:t>DATE</a:t>
            </a:r>
          </a:p>
        </p:txBody>
      </p:sp>
      <p:sp>
        <p:nvSpPr>
          <p:cNvPr id="11" name="TextBox 11"/>
          <p:cNvSpPr txBox="1"/>
          <p:nvPr/>
        </p:nvSpPr>
        <p:spPr>
          <a:xfrm>
            <a:off x="5814402" y="8896350"/>
            <a:ext cx="3875412"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18</a:t>
            </a:r>
            <a:r>
              <a:rPr lang="en-US" sz="2400" spc="96" baseline="30000" dirty="0">
                <a:solidFill>
                  <a:srgbClr val="665440"/>
                </a:solidFill>
                <a:latin typeface="DM Sans"/>
                <a:ea typeface="DM Sans"/>
                <a:cs typeface="DM Sans"/>
                <a:sym typeface="DM Sans"/>
              </a:rPr>
              <a:t>th</a:t>
            </a:r>
            <a:r>
              <a:rPr lang="en-US" sz="2400" spc="96" dirty="0">
                <a:solidFill>
                  <a:srgbClr val="665440"/>
                </a:solidFill>
                <a:latin typeface="DM Sans"/>
                <a:ea typeface="DM Sans"/>
                <a:cs typeface="DM Sans"/>
                <a:sym typeface="DM Sans"/>
              </a:rPr>
              <a:t> to 20</a:t>
            </a:r>
            <a:r>
              <a:rPr lang="en-US" sz="2400" spc="96" baseline="30000" dirty="0">
                <a:solidFill>
                  <a:srgbClr val="665440"/>
                </a:solidFill>
                <a:latin typeface="DM Sans"/>
                <a:ea typeface="DM Sans"/>
                <a:cs typeface="DM Sans"/>
                <a:sym typeface="DM Sans"/>
              </a:rPr>
              <a:t>th</a:t>
            </a:r>
            <a:r>
              <a:rPr lang="en-US" sz="2400" spc="96" dirty="0">
                <a:solidFill>
                  <a:srgbClr val="665440"/>
                </a:solidFill>
                <a:latin typeface="DM Sans"/>
                <a:ea typeface="DM Sans"/>
                <a:cs typeface="DM Sans"/>
                <a:sym typeface="DM Sans"/>
              </a:rPr>
              <a:t> January 2025</a:t>
            </a:r>
          </a:p>
        </p:txBody>
      </p:sp>
      <p:sp>
        <p:nvSpPr>
          <p:cNvPr id="14" name="TextBox 14"/>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67422"/>
            <a:ext cx="1028700" cy="10421845"/>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TextBox 6"/>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7" name="TextBox 7"/>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8" name="TextBox 8"/>
          <p:cNvSpPr txBox="1"/>
          <p:nvPr/>
        </p:nvSpPr>
        <p:spPr>
          <a:xfrm>
            <a:off x="1028700" y="4657083"/>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3</a:t>
            </a:r>
          </a:p>
        </p:txBody>
      </p:sp>
      <p:sp>
        <p:nvSpPr>
          <p:cNvPr id="9" name="TextBox 9"/>
          <p:cNvSpPr txBox="1"/>
          <p:nvPr/>
        </p:nvSpPr>
        <p:spPr>
          <a:xfrm>
            <a:off x="1028700" y="5470518"/>
            <a:ext cx="2548985" cy="723900"/>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PROBLEM STATEMENT</a:t>
            </a:r>
          </a:p>
        </p:txBody>
      </p:sp>
      <p:sp>
        <p:nvSpPr>
          <p:cNvPr id="10" name="TextBox 10"/>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11" name="TextBox 11"/>
          <p:cNvSpPr txBox="1"/>
          <p:nvPr/>
        </p:nvSpPr>
        <p:spPr>
          <a:xfrm>
            <a:off x="1028700" y="1832698"/>
            <a:ext cx="5926335" cy="645795"/>
          </a:xfrm>
          <a:prstGeom prst="rect">
            <a:avLst/>
          </a:prstGeom>
        </p:spPr>
        <p:txBody>
          <a:bodyPr lIns="0" tIns="0" rIns="0" bIns="0" rtlCol="0" anchor="t">
            <a:spAutoFit/>
          </a:bodyPr>
          <a:lstStyle/>
          <a:p>
            <a:pPr algn="l">
              <a:lnSpc>
                <a:spcPts val="4800"/>
              </a:lnSpc>
            </a:pPr>
            <a:r>
              <a:rPr lang="en-US" sz="4800" spc="-96">
                <a:solidFill>
                  <a:srgbClr val="4F2B1B"/>
                </a:solidFill>
                <a:latin typeface="DM Serif Display"/>
                <a:ea typeface="DM Serif Display"/>
                <a:cs typeface="DM Serif Display"/>
                <a:sym typeface="DM Serif Display"/>
              </a:rPr>
              <a:t>Table of Contents</a:t>
            </a:r>
          </a:p>
        </p:txBody>
      </p:sp>
      <p:sp>
        <p:nvSpPr>
          <p:cNvPr id="12" name="TextBox 12"/>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b="1" spc="96">
                <a:solidFill>
                  <a:srgbClr val="665440"/>
                </a:solidFill>
                <a:latin typeface="DM Sans Bold"/>
                <a:ea typeface="DM Sans Bold"/>
                <a:cs typeface="DM Sans Bold"/>
                <a:sym typeface="DM Sans Bold"/>
              </a:rPr>
              <a:t>2</a:t>
            </a:r>
          </a:p>
        </p:txBody>
      </p:sp>
      <p:sp>
        <p:nvSpPr>
          <p:cNvPr id="13" name="TextBox 13"/>
          <p:cNvSpPr txBox="1"/>
          <p:nvPr/>
        </p:nvSpPr>
        <p:spPr>
          <a:xfrm>
            <a:off x="5064507"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4</a:t>
            </a:r>
          </a:p>
        </p:txBody>
      </p:sp>
      <p:sp>
        <p:nvSpPr>
          <p:cNvPr id="14" name="TextBox 14"/>
          <p:cNvSpPr txBox="1"/>
          <p:nvPr/>
        </p:nvSpPr>
        <p:spPr>
          <a:xfrm>
            <a:off x="5064507"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SOLUTION</a:t>
            </a:r>
          </a:p>
        </p:txBody>
      </p:sp>
      <p:sp>
        <p:nvSpPr>
          <p:cNvPr id="15" name="TextBox 15"/>
          <p:cNvSpPr txBox="1"/>
          <p:nvPr/>
        </p:nvSpPr>
        <p:spPr>
          <a:xfrm>
            <a:off x="9100315"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5</a:t>
            </a:r>
          </a:p>
        </p:txBody>
      </p:sp>
      <p:sp>
        <p:nvSpPr>
          <p:cNvPr id="16" name="TextBox 16"/>
          <p:cNvSpPr txBox="1"/>
          <p:nvPr/>
        </p:nvSpPr>
        <p:spPr>
          <a:xfrm>
            <a:off x="9100315"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TECH STACK</a:t>
            </a:r>
          </a:p>
        </p:txBody>
      </p:sp>
      <p:sp>
        <p:nvSpPr>
          <p:cNvPr id="17" name="TextBox 17"/>
          <p:cNvSpPr txBox="1"/>
          <p:nvPr/>
        </p:nvSpPr>
        <p:spPr>
          <a:xfrm>
            <a:off x="13136122" y="4657083"/>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6</a:t>
            </a:r>
          </a:p>
        </p:txBody>
      </p:sp>
      <p:sp>
        <p:nvSpPr>
          <p:cNvPr id="18" name="TextBox 18"/>
          <p:cNvSpPr txBox="1"/>
          <p:nvPr/>
        </p:nvSpPr>
        <p:spPr>
          <a:xfrm>
            <a:off x="13136122" y="5470518"/>
            <a:ext cx="3218112"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DEMO</a:t>
            </a:r>
          </a:p>
        </p:txBody>
      </p:sp>
      <p:sp>
        <p:nvSpPr>
          <p:cNvPr id="19" name="TextBox 19"/>
          <p:cNvSpPr txBox="1"/>
          <p:nvPr/>
        </p:nvSpPr>
        <p:spPr>
          <a:xfrm>
            <a:off x="1028608"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7</a:t>
            </a:r>
          </a:p>
        </p:txBody>
      </p:sp>
      <p:sp>
        <p:nvSpPr>
          <p:cNvPr id="20" name="TextBox 20"/>
          <p:cNvSpPr txBox="1"/>
          <p:nvPr/>
        </p:nvSpPr>
        <p:spPr>
          <a:xfrm>
            <a:off x="1028608" y="7912728"/>
            <a:ext cx="2548985" cy="738728"/>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CHALLENGES AND LEARNINGS</a:t>
            </a:r>
          </a:p>
        </p:txBody>
      </p:sp>
      <p:sp>
        <p:nvSpPr>
          <p:cNvPr id="21" name="TextBox 21"/>
          <p:cNvSpPr txBox="1"/>
          <p:nvPr/>
        </p:nvSpPr>
        <p:spPr>
          <a:xfrm>
            <a:off x="5064415"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8</a:t>
            </a:r>
          </a:p>
        </p:txBody>
      </p:sp>
      <p:sp>
        <p:nvSpPr>
          <p:cNvPr id="22" name="TextBox 22"/>
          <p:cNvSpPr txBox="1"/>
          <p:nvPr/>
        </p:nvSpPr>
        <p:spPr>
          <a:xfrm>
            <a:off x="5064415" y="791272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FUTURE SCOPE</a:t>
            </a:r>
          </a:p>
        </p:txBody>
      </p:sp>
      <p:sp>
        <p:nvSpPr>
          <p:cNvPr id="23" name="TextBox 23"/>
          <p:cNvSpPr txBox="1"/>
          <p:nvPr/>
        </p:nvSpPr>
        <p:spPr>
          <a:xfrm>
            <a:off x="9100222"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9</a:t>
            </a:r>
          </a:p>
        </p:txBody>
      </p:sp>
      <p:sp>
        <p:nvSpPr>
          <p:cNvPr id="24" name="TextBox 24"/>
          <p:cNvSpPr txBox="1"/>
          <p:nvPr/>
        </p:nvSpPr>
        <p:spPr>
          <a:xfrm>
            <a:off x="9100222" y="7912728"/>
            <a:ext cx="2548985"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CONCLUSION</a:t>
            </a:r>
          </a:p>
        </p:txBody>
      </p:sp>
      <p:sp>
        <p:nvSpPr>
          <p:cNvPr id="25" name="TextBox 25"/>
          <p:cNvSpPr txBox="1"/>
          <p:nvPr/>
        </p:nvSpPr>
        <p:spPr>
          <a:xfrm>
            <a:off x="13136030"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10</a:t>
            </a:r>
          </a:p>
        </p:txBody>
      </p:sp>
      <p:sp>
        <p:nvSpPr>
          <p:cNvPr id="26" name="TextBox 26"/>
          <p:cNvSpPr txBox="1"/>
          <p:nvPr/>
        </p:nvSpPr>
        <p:spPr>
          <a:xfrm>
            <a:off x="13136030" y="7912728"/>
            <a:ext cx="3218112"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Q&amp;A</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67422"/>
            <a:ext cx="1028700" cy="10421845"/>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6" name="TextBox 6"/>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7" name="TextBox 7"/>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9" name="TextBox 9"/>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spc="96">
                <a:solidFill>
                  <a:srgbClr val="665440"/>
                </a:solidFill>
                <a:latin typeface="DM Sans"/>
                <a:ea typeface="DM Sans"/>
                <a:cs typeface="DM Sans"/>
                <a:sym typeface="DM Sans"/>
              </a:rPr>
              <a:t>3</a:t>
            </a:r>
          </a:p>
        </p:txBody>
      </p:sp>
      <p:sp>
        <p:nvSpPr>
          <p:cNvPr id="15" name="AutoShape 15"/>
          <p:cNvSpPr/>
          <p:nvPr/>
        </p:nvSpPr>
        <p:spPr>
          <a:xfrm rot="5396955">
            <a:off x="4259301" y="5981467"/>
            <a:ext cx="5377182" cy="0"/>
          </a:xfrm>
          <a:prstGeom prst="line">
            <a:avLst/>
          </a:prstGeom>
          <a:ln w="9525" cap="flat">
            <a:solidFill>
              <a:srgbClr val="9F8468"/>
            </a:solidFill>
            <a:prstDash val="solid"/>
            <a:headEnd type="none" w="sm" len="sm"/>
            <a:tailEnd type="none" w="sm" len="sm"/>
          </a:ln>
        </p:spPr>
      </p:sp>
      <p:sp>
        <p:nvSpPr>
          <p:cNvPr id="16" name="AutoShape 16"/>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19" name="TextBox 18">
            <a:extLst>
              <a:ext uri="{FF2B5EF4-FFF2-40B4-BE49-F238E27FC236}">
                <a16:creationId xmlns:a16="http://schemas.microsoft.com/office/drawing/2014/main" id="{FAD55A00-C306-C2B1-38C6-DF5CDEEF91BB}"/>
              </a:ext>
            </a:extLst>
          </p:cNvPr>
          <p:cNvSpPr txBox="1"/>
          <p:nvPr/>
        </p:nvSpPr>
        <p:spPr>
          <a:xfrm>
            <a:off x="1028700" y="3771900"/>
            <a:ext cx="5210172" cy="3046988"/>
          </a:xfrm>
          <a:prstGeom prst="rect">
            <a:avLst/>
          </a:prstGeom>
          <a:noFill/>
        </p:spPr>
        <p:txBody>
          <a:bodyPr wrap="square" rtlCol="0">
            <a:spAutoFit/>
          </a:bodyPr>
          <a:lstStyle/>
          <a:p>
            <a:r>
              <a:rPr lang="en-US" sz="3200" b="1" dirty="0">
                <a:solidFill>
                  <a:srgbClr val="665440"/>
                </a:solidFill>
                <a:latin typeface="Arial" panose="020B0604020202020204" pitchFamily="34" charset="0"/>
                <a:cs typeface="Arial" panose="020B0604020202020204" pitchFamily="34" charset="0"/>
              </a:rPr>
              <a:t>Farmers struggle to monitor their crops and receive real-time insights into</a:t>
            </a:r>
          </a:p>
          <a:p>
            <a:r>
              <a:rPr lang="en-US" sz="3200" b="1" dirty="0">
                <a:solidFill>
                  <a:srgbClr val="665440"/>
                </a:solidFill>
                <a:latin typeface="Arial" panose="020B0604020202020204" pitchFamily="34" charset="0"/>
                <a:cs typeface="Arial" panose="020B0604020202020204" pitchFamily="34" charset="0"/>
              </a:rPr>
              <a:t>pests, diseases, and weather.</a:t>
            </a:r>
          </a:p>
        </p:txBody>
      </p:sp>
      <p:pic>
        <p:nvPicPr>
          <p:cNvPr id="23" name="Picture 22">
            <a:extLst>
              <a:ext uri="{FF2B5EF4-FFF2-40B4-BE49-F238E27FC236}">
                <a16:creationId xmlns:a16="http://schemas.microsoft.com/office/drawing/2014/main" id="{1EB521EB-66EA-DE78-5164-542FEA222C22}"/>
              </a:ext>
            </a:extLst>
          </p:cNvPr>
          <p:cNvPicPr>
            <a:picLocks noChangeAspect="1"/>
          </p:cNvPicPr>
          <p:nvPr/>
        </p:nvPicPr>
        <p:blipFill>
          <a:blip r:embed="rId2"/>
          <a:stretch>
            <a:fillRect/>
          </a:stretch>
        </p:blipFill>
        <p:spPr>
          <a:xfrm>
            <a:off x="7656911" y="5975089"/>
            <a:ext cx="7448343" cy="3743847"/>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C289D186-97DC-73EB-3DFA-4BC82EC83C29}"/>
              </a:ext>
            </a:extLst>
          </p:cNvPr>
          <p:cNvPicPr>
            <a:picLocks noChangeAspect="1"/>
          </p:cNvPicPr>
          <p:nvPr/>
        </p:nvPicPr>
        <p:blipFill>
          <a:blip r:embed="rId3"/>
          <a:stretch>
            <a:fillRect/>
          </a:stretch>
        </p:blipFill>
        <p:spPr>
          <a:xfrm>
            <a:off x="7762395" y="1858146"/>
            <a:ext cx="2476846" cy="3524742"/>
          </a:xfrm>
          <a:prstGeom prst="rect">
            <a:avLst/>
          </a:prstGeom>
          <a:ln>
            <a:noFill/>
          </a:ln>
          <a:effectLst>
            <a:outerShdw blurRad="292100" dist="139700" dir="2700000" algn="tl" rotWithShape="0">
              <a:srgbClr val="333333">
                <a:alpha val="65000"/>
              </a:srgbClr>
            </a:outerShdw>
          </a:effectLst>
        </p:spPr>
      </p:pic>
      <p:pic>
        <p:nvPicPr>
          <p:cNvPr id="27" name="Picture 26">
            <a:extLst>
              <a:ext uri="{FF2B5EF4-FFF2-40B4-BE49-F238E27FC236}">
                <a16:creationId xmlns:a16="http://schemas.microsoft.com/office/drawing/2014/main" id="{F4276772-9111-7A19-4C1C-92C3A56CB345}"/>
              </a:ext>
            </a:extLst>
          </p:cNvPr>
          <p:cNvPicPr>
            <a:picLocks noChangeAspect="1"/>
          </p:cNvPicPr>
          <p:nvPr/>
        </p:nvPicPr>
        <p:blipFill>
          <a:blip r:embed="rId4"/>
          <a:stretch>
            <a:fillRect/>
          </a:stretch>
        </p:blipFill>
        <p:spPr>
          <a:xfrm>
            <a:off x="10789828" y="1858146"/>
            <a:ext cx="4315427" cy="3476810"/>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CC3AB2D4-FAAE-8794-03DA-05B2CCFBD2A7}"/>
              </a:ext>
            </a:extLst>
          </p:cNvPr>
          <p:cNvSpPr txBox="1"/>
          <p:nvPr/>
        </p:nvSpPr>
        <p:spPr>
          <a:xfrm>
            <a:off x="952126" y="1346340"/>
            <a:ext cx="5601073" cy="414537"/>
          </a:xfrm>
          <a:prstGeom prst="rect">
            <a:avLst/>
          </a:prstGeom>
        </p:spPr>
        <p:txBody>
          <a:bodyPr wrap="square" lIns="0" tIns="0" rIns="0" bIns="0" rtlCol="0" anchor="t">
            <a:spAutoFit/>
          </a:bodyPr>
          <a:lstStyle/>
          <a:p>
            <a:pPr algn="l">
              <a:lnSpc>
                <a:spcPts val="2879"/>
              </a:lnSpc>
            </a:pPr>
            <a:r>
              <a:rPr lang="en-US" sz="4000" b="1" spc="96" dirty="0">
                <a:solidFill>
                  <a:srgbClr val="665440"/>
                </a:solidFill>
                <a:latin typeface="DM Sans"/>
                <a:ea typeface="DM Sans"/>
                <a:cs typeface="DM Sans"/>
                <a:sym typeface="DM Sans"/>
              </a:rPr>
              <a:t>PROBLEM STATEMENT</a:t>
            </a:r>
            <a:endParaRPr lang="en-US" sz="2400" b="1" spc="96" dirty="0">
              <a:solidFill>
                <a:srgbClr val="665440"/>
              </a:solidFill>
              <a:latin typeface="DM Sans"/>
              <a:ea typeface="DM Sans"/>
              <a:cs typeface="DM Sans"/>
              <a:sym typeface="DM Sans"/>
            </a:endParaRPr>
          </a:p>
        </p:txBody>
      </p:sp>
      <p:sp>
        <p:nvSpPr>
          <p:cNvPr id="30" name="TextBox 8">
            <a:extLst>
              <a:ext uri="{FF2B5EF4-FFF2-40B4-BE49-F238E27FC236}">
                <a16:creationId xmlns:a16="http://schemas.microsoft.com/office/drawing/2014/main" id="{A403DB21-2A7A-B65D-524A-3CC9AE2688A3}"/>
              </a:ext>
            </a:extLst>
          </p:cNvPr>
          <p:cNvSpPr txBox="1"/>
          <p:nvPr/>
        </p:nvSpPr>
        <p:spPr>
          <a:xfrm>
            <a:off x="-16423022" y="4675684"/>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3</a:t>
            </a:r>
          </a:p>
        </p:txBody>
      </p:sp>
      <p:sp>
        <p:nvSpPr>
          <p:cNvPr id="31" name="TextBox 9">
            <a:extLst>
              <a:ext uri="{FF2B5EF4-FFF2-40B4-BE49-F238E27FC236}">
                <a16:creationId xmlns:a16="http://schemas.microsoft.com/office/drawing/2014/main" id="{0C5E622F-DFD6-CC2E-06BF-F56150FAFF45}"/>
              </a:ext>
            </a:extLst>
          </p:cNvPr>
          <p:cNvSpPr txBox="1"/>
          <p:nvPr/>
        </p:nvSpPr>
        <p:spPr>
          <a:xfrm>
            <a:off x="-16423022" y="5489119"/>
            <a:ext cx="2548985" cy="723900"/>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PROBLEM STATEMENT</a:t>
            </a:r>
          </a:p>
        </p:txBody>
      </p:sp>
      <p:sp>
        <p:nvSpPr>
          <p:cNvPr id="32" name="TextBox 13">
            <a:extLst>
              <a:ext uri="{FF2B5EF4-FFF2-40B4-BE49-F238E27FC236}">
                <a16:creationId xmlns:a16="http://schemas.microsoft.com/office/drawing/2014/main" id="{079B93D6-5E6A-09A5-E44D-A7875B85A3B6}"/>
              </a:ext>
            </a:extLst>
          </p:cNvPr>
          <p:cNvSpPr txBox="1"/>
          <p:nvPr/>
        </p:nvSpPr>
        <p:spPr>
          <a:xfrm>
            <a:off x="-12387215" y="4675684"/>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4</a:t>
            </a:r>
          </a:p>
        </p:txBody>
      </p:sp>
      <p:sp>
        <p:nvSpPr>
          <p:cNvPr id="33" name="TextBox 14">
            <a:extLst>
              <a:ext uri="{FF2B5EF4-FFF2-40B4-BE49-F238E27FC236}">
                <a16:creationId xmlns:a16="http://schemas.microsoft.com/office/drawing/2014/main" id="{42F4C218-D40C-2BAF-4D81-3DA859065348}"/>
              </a:ext>
            </a:extLst>
          </p:cNvPr>
          <p:cNvSpPr txBox="1"/>
          <p:nvPr/>
        </p:nvSpPr>
        <p:spPr>
          <a:xfrm>
            <a:off x="-12387215" y="5489119"/>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SOLUTION</a:t>
            </a:r>
          </a:p>
        </p:txBody>
      </p:sp>
      <p:sp>
        <p:nvSpPr>
          <p:cNvPr id="34" name="TextBox 15">
            <a:extLst>
              <a:ext uri="{FF2B5EF4-FFF2-40B4-BE49-F238E27FC236}">
                <a16:creationId xmlns:a16="http://schemas.microsoft.com/office/drawing/2014/main" id="{07A49275-D41E-2A13-A67F-E6C72EB7E607}"/>
              </a:ext>
            </a:extLst>
          </p:cNvPr>
          <p:cNvSpPr txBox="1"/>
          <p:nvPr/>
        </p:nvSpPr>
        <p:spPr>
          <a:xfrm>
            <a:off x="-8351407" y="4675684"/>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5</a:t>
            </a:r>
          </a:p>
        </p:txBody>
      </p:sp>
      <p:sp>
        <p:nvSpPr>
          <p:cNvPr id="35" name="TextBox 16">
            <a:extLst>
              <a:ext uri="{FF2B5EF4-FFF2-40B4-BE49-F238E27FC236}">
                <a16:creationId xmlns:a16="http://schemas.microsoft.com/office/drawing/2014/main" id="{418504E8-B43A-611F-2F59-AFA1480356C8}"/>
              </a:ext>
            </a:extLst>
          </p:cNvPr>
          <p:cNvSpPr txBox="1"/>
          <p:nvPr/>
        </p:nvSpPr>
        <p:spPr>
          <a:xfrm>
            <a:off x="-8351407" y="5489119"/>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TECH STACK</a:t>
            </a:r>
          </a:p>
        </p:txBody>
      </p:sp>
      <p:sp>
        <p:nvSpPr>
          <p:cNvPr id="36" name="TextBox 19">
            <a:extLst>
              <a:ext uri="{FF2B5EF4-FFF2-40B4-BE49-F238E27FC236}">
                <a16:creationId xmlns:a16="http://schemas.microsoft.com/office/drawing/2014/main" id="{38E4E0DA-D301-F6B7-924B-20307131D668}"/>
              </a:ext>
            </a:extLst>
          </p:cNvPr>
          <p:cNvSpPr txBox="1"/>
          <p:nvPr/>
        </p:nvSpPr>
        <p:spPr>
          <a:xfrm>
            <a:off x="-16423114" y="7117894"/>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7</a:t>
            </a:r>
          </a:p>
        </p:txBody>
      </p:sp>
      <p:sp>
        <p:nvSpPr>
          <p:cNvPr id="37" name="TextBox 20">
            <a:extLst>
              <a:ext uri="{FF2B5EF4-FFF2-40B4-BE49-F238E27FC236}">
                <a16:creationId xmlns:a16="http://schemas.microsoft.com/office/drawing/2014/main" id="{49F889DB-E4F6-1A73-5E3D-22C8DAD5E2F6}"/>
              </a:ext>
            </a:extLst>
          </p:cNvPr>
          <p:cNvSpPr txBox="1"/>
          <p:nvPr/>
        </p:nvSpPr>
        <p:spPr>
          <a:xfrm>
            <a:off x="-16423114" y="7931329"/>
            <a:ext cx="2548985" cy="738728"/>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CHALLENGES AND LEARNINGS</a:t>
            </a:r>
          </a:p>
        </p:txBody>
      </p:sp>
      <p:sp>
        <p:nvSpPr>
          <p:cNvPr id="38" name="TextBox 21">
            <a:extLst>
              <a:ext uri="{FF2B5EF4-FFF2-40B4-BE49-F238E27FC236}">
                <a16:creationId xmlns:a16="http://schemas.microsoft.com/office/drawing/2014/main" id="{85717F42-19F4-4DE5-B9D9-6845E9B5DD40}"/>
              </a:ext>
            </a:extLst>
          </p:cNvPr>
          <p:cNvSpPr txBox="1"/>
          <p:nvPr/>
        </p:nvSpPr>
        <p:spPr>
          <a:xfrm>
            <a:off x="-12387307" y="7117894"/>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8</a:t>
            </a:r>
          </a:p>
        </p:txBody>
      </p:sp>
      <p:sp>
        <p:nvSpPr>
          <p:cNvPr id="39" name="TextBox 22">
            <a:extLst>
              <a:ext uri="{FF2B5EF4-FFF2-40B4-BE49-F238E27FC236}">
                <a16:creationId xmlns:a16="http://schemas.microsoft.com/office/drawing/2014/main" id="{6012CA39-9803-8E1C-22A1-E25212F67BA8}"/>
              </a:ext>
            </a:extLst>
          </p:cNvPr>
          <p:cNvSpPr txBox="1"/>
          <p:nvPr/>
        </p:nvSpPr>
        <p:spPr>
          <a:xfrm>
            <a:off x="-12387307" y="7931329"/>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FUTURE SCOPE</a:t>
            </a:r>
          </a:p>
        </p:txBody>
      </p:sp>
      <p:sp>
        <p:nvSpPr>
          <p:cNvPr id="40" name="TextBox 23">
            <a:extLst>
              <a:ext uri="{FF2B5EF4-FFF2-40B4-BE49-F238E27FC236}">
                <a16:creationId xmlns:a16="http://schemas.microsoft.com/office/drawing/2014/main" id="{E3EA6CFB-0C27-4E9A-B67E-3A1FBA554635}"/>
              </a:ext>
            </a:extLst>
          </p:cNvPr>
          <p:cNvSpPr txBox="1"/>
          <p:nvPr/>
        </p:nvSpPr>
        <p:spPr>
          <a:xfrm>
            <a:off x="-8351500" y="7117894"/>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9</a:t>
            </a:r>
          </a:p>
        </p:txBody>
      </p:sp>
      <p:sp>
        <p:nvSpPr>
          <p:cNvPr id="41" name="TextBox 24">
            <a:extLst>
              <a:ext uri="{FF2B5EF4-FFF2-40B4-BE49-F238E27FC236}">
                <a16:creationId xmlns:a16="http://schemas.microsoft.com/office/drawing/2014/main" id="{9072887C-8742-151F-23B8-54E370DC46D6}"/>
              </a:ext>
            </a:extLst>
          </p:cNvPr>
          <p:cNvSpPr txBox="1"/>
          <p:nvPr/>
        </p:nvSpPr>
        <p:spPr>
          <a:xfrm>
            <a:off x="-8351500" y="7931329"/>
            <a:ext cx="2548985"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CONCLUSION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a:extLst>
            <a:ext uri="{FF2B5EF4-FFF2-40B4-BE49-F238E27FC236}">
              <a16:creationId xmlns:a16="http://schemas.microsoft.com/office/drawing/2014/main" id="{F81E18FF-3ADD-766D-DCC3-1AA080B6071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33A3E7E-CE78-9C5A-9EDD-636C9FA62347}"/>
              </a:ext>
            </a:extLst>
          </p:cNvPr>
          <p:cNvGrpSpPr/>
          <p:nvPr/>
        </p:nvGrpSpPr>
        <p:grpSpPr>
          <a:xfrm>
            <a:off x="17278350" y="-67422"/>
            <a:ext cx="1028700" cy="10421845"/>
            <a:chOff x="0" y="0"/>
            <a:chExt cx="270933" cy="2744848"/>
          </a:xfrm>
        </p:grpSpPr>
        <p:sp>
          <p:nvSpPr>
            <p:cNvPr id="3" name="Freeform 3">
              <a:extLst>
                <a:ext uri="{FF2B5EF4-FFF2-40B4-BE49-F238E27FC236}">
                  <a16:creationId xmlns:a16="http://schemas.microsoft.com/office/drawing/2014/main" id="{B033BCBD-F834-219E-E7F7-86B47E3F1660}"/>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a:extLst>
                <a:ext uri="{FF2B5EF4-FFF2-40B4-BE49-F238E27FC236}">
                  <a16:creationId xmlns:a16="http://schemas.microsoft.com/office/drawing/2014/main" id="{3AA76FEF-A939-EF32-8E9E-98AF6B411E86}"/>
                </a:ext>
              </a:extLst>
            </p:cNvPr>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a:extLst>
              <a:ext uri="{FF2B5EF4-FFF2-40B4-BE49-F238E27FC236}">
                <a16:creationId xmlns:a16="http://schemas.microsoft.com/office/drawing/2014/main" id="{4425547D-1988-448B-4505-13337E9D742C}"/>
              </a:ext>
            </a:extLst>
          </p:cNvPr>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TextBox 6">
            <a:extLst>
              <a:ext uri="{FF2B5EF4-FFF2-40B4-BE49-F238E27FC236}">
                <a16:creationId xmlns:a16="http://schemas.microsoft.com/office/drawing/2014/main" id="{990466AC-B43F-2AEC-DFAD-4E7A98A61486}"/>
              </a:ext>
            </a:extLst>
          </p:cNvPr>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7" name="TextBox 7">
            <a:extLst>
              <a:ext uri="{FF2B5EF4-FFF2-40B4-BE49-F238E27FC236}">
                <a16:creationId xmlns:a16="http://schemas.microsoft.com/office/drawing/2014/main" id="{383D73C5-ACF8-1A66-1948-A5D514E89843}"/>
              </a:ext>
            </a:extLst>
          </p:cNvPr>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8" name="TextBox 8">
            <a:extLst>
              <a:ext uri="{FF2B5EF4-FFF2-40B4-BE49-F238E27FC236}">
                <a16:creationId xmlns:a16="http://schemas.microsoft.com/office/drawing/2014/main" id="{DDD284AF-1ED8-F4BC-900B-C9D9ACCCD635}"/>
              </a:ext>
            </a:extLst>
          </p:cNvPr>
          <p:cNvSpPr txBox="1"/>
          <p:nvPr/>
        </p:nvSpPr>
        <p:spPr>
          <a:xfrm>
            <a:off x="1028700" y="4657083"/>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3</a:t>
            </a:r>
          </a:p>
        </p:txBody>
      </p:sp>
      <p:sp>
        <p:nvSpPr>
          <p:cNvPr id="9" name="TextBox 9">
            <a:extLst>
              <a:ext uri="{FF2B5EF4-FFF2-40B4-BE49-F238E27FC236}">
                <a16:creationId xmlns:a16="http://schemas.microsoft.com/office/drawing/2014/main" id="{3942759D-9BA7-99BC-1E90-52A3A2FC4C98}"/>
              </a:ext>
            </a:extLst>
          </p:cNvPr>
          <p:cNvSpPr txBox="1"/>
          <p:nvPr/>
        </p:nvSpPr>
        <p:spPr>
          <a:xfrm>
            <a:off x="1028700" y="5470518"/>
            <a:ext cx="2548985" cy="723900"/>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PROBLEM STATEMENT</a:t>
            </a:r>
          </a:p>
        </p:txBody>
      </p:sp>
      <p:sp>
        <p:nvSpPr>
          <p:cNvPr id="10" name="TextBox 10">
            <a:extLst>
              <a:ext uri="{FF2B5EF4-FFF2-40B4-BE49-F238E27FC236}">
                <a16:creationId xmlns:a16="http://schemas.microsoft.com/office/drawing/2014/main" id="{9F5CED51-A93A-FA91-AA10-2DB76A15AF16}"/>
              </a:ext>
            </a:extLst>
          </p:cNvPr>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11" name="TextBox 11">
            <a:extLst>
              <a:ext uri="{FF2B5EF4-FFF2-40B4-BE49-F238E27FC236}">
                <a16:creationId xmlns:a16="http://schemas.microsoft.com/office/drawing/2014/main" id="{9B19706C-3313-6F18-9F8A-BA791AF4700F}"/>
              </a:ext>
            </a:extLst>
          </p:cNvPr>
          <p:cNvSpPr txBox="1"/>
          <p:nvPr/>
        </p:nvSpPr>
        <p:spPr>
          <a:xfrm>
            <a:off x="1028700" y="1832698"/>
            <a:ext cx="5926335" cy="645795"/>
          </a:xfrm>
          <a:prstGeom prst="rect">
            <a:avLst/>
          </a:prstGeom>
        </p:spPr>
        <p:txBody>
          <a:bodyPr lIns="0" tIns="0" rIns="0" bIns="0" rtlCol="0" anchor="t">
            <a:spAutoFit/>
          </a:bodyPr>
          <a:lstStyle/>
          <a:p>
            <a:pPr algn="l">
              <a:lnSpc>
                <a:spcPts val="4800"/>
              </a:lnSpc>
            </a:pPr>
            <a:r>
              <a:rPr lang="en-US" sz="4800" spc="-96">
                <a:solidFill>
                  <a:srgbClr val="4F2B1B"/>
                </a:solidFill>
                <a:latin typeface="DM Serif Display"/>
                <a:ea typeface="DM Serif Display"/>
                <a:cs typeface="DM Serif Display"/>
                <a:sym typeface="DM Serif Display"/>
              </a:rPr>
              <a:t>Table of Contents</a:t>
            </a:r>
          </a:p>
        </p:txBody>
      </p:sp>
      <p:sp>
        <p:nvSpPr>
          <p:cNvPr id="13" name="TextBox 13">
            <a:extLst>
              <a:ext uri="{FF2B5EF4-FFF2-40B4-BE49-F238E27FC236}">
                <a16:creationId xmlns:a16="http://schemas.microsoft.com/office/drawing/2014/main" id="{0A40BD9C-9B66-C708-73C9-6FAAADAA03EA}"/>
              </a:ext>
            </a:extLst>
          </p:cNvPr>
          <p:cNvSpPr txBox="1"/>
          <p:nvPr/>
        </p:nvSpPr>
        <p:spPr>
          <a:xfrm>
            <a:off x="5064507"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4</a:t>
            </a:r>
          </a:p>
        </p:txBody>
      </p:sp>
      <p:sp>
        <p:nvSpPr>
          <p:cNvPr id="14" name="TextBox 14">
            <a:extLst>
              <a:ext uri="{FF2B5EF4-FFF2-40B4-BE49-F238E27FC236}">
                <a16:creationId xmlns:a16="http://schemas.microsoft.com/office/drawing/2014/main" id="{5941B235-B025-3D37-5362-80FCF323BC79}"/>
              </a:ext>
            </a:extLst>
          </p:cNvPr>
          <p:cNvSpPr txBox="1"/>
          <p:nvPr/>
        </p:nvSpPr>
        <p:spPr>
          <a:xfrm>
            <a:off x="5064507"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SOLUTION</a:t>
            </a:r>
          </a:p>
        </p:txBody>
      </p:sp>
      <p:sp>
        <p:nvSpPr>
          <p:cNvPr id="15" name="TextBox 15">
            <a:extLst>
              <a:ext uri="{FF2B5EF4-FFF2-40B4-BE49-F238E27FC236}">
                <a16:creationId xmlns:a16="http://schemas.microsoft.com/office/drawing/2014/main" id="{BBADFDC0-B58D-621F-5119-7E20A9AB2BCC}"/>
              </a:ext>
            </a:extLst>
          </p:cNvPr>
          <p:cNvSpPr txBox="1"/>
          <p:nvPr/>
        </p:nvSpPr>
        <p:spPr>
          <a:xfrm>
            <a:off x="9100315"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5</a:t>
            </a:r>
          </a:p>
        </p:txBody>
      </p:sp>
      <p:sp>
        <p:nvSpPr>
          <p:cNvPr id="16" name="TextBox 16">
            <a:extLst>
              <a:ext uri="{FF2B5EF4-FFF2-40B4-BE49-F238E27FC236}">
                <a16:creationId xmlns:a16="http://schemas.microsoft.com/office/drawing/2014/main" id="{A072364C-A318-2CFF-99D3-B6546FF88302}"/>
              </a:ext>
            </a:extLst>
          </p:cNvPr>
          <p:cNvSpPr txBox="1"/>
          <p:nvPr/>
        </p:nvSpPr>
        <p:spPr>
          <a:xfrm>
            <a:off x="9100315"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TECH STACK</a:t>
            </a:r>
          </a:p>
        </p:txBody>
      </p:sp>
      <p:sp>
        <p:nvSpPr>
          <p:cNvPr id="17" name="TextBox 17">
            <a:extLst>
              <a:ext uri="{FF2B5EF4-FFF2-40B4-BE49-F238E27FC236}">
                <a16:creationId xmlns:a16="http://schemas.microsoft.com/office/drawing/2014/main" id="{7468C6B5-DF74-DB99-9965-6C168BF0607E}"/>
              </a:ext>
            </a:extLst>
          </p:cNvPr>
          <p:cNvSpPr txBox="1"/>
          <p:nvPr/>
        </p:nvSpPr>
        <p:spPr>
          <a:xfrm>
            <a:off x="13136122" y="4657083"/>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6</a:t>
            </a:r>
          </a:p>
        </p:txBody>
      </p:sp>
      <p:sp>
        <p:nvSpPr>
          <p:cNvPr id="18" name="TextBox 18">
            <a:extLst>
              <a:ext uri="{FF2B5EF4-FFF2-40B4-BE49-F238E27FC236}">
                <a16:creationId xmlns:a16="http://schemas.microsoft.com/office/drawing/2014/main" id="{34C62149-FF09-C4FE-B5D8-4ED558CD8A1F}"/>
              </a:ext>
            </a:extLst>
          </p:cNvPr>
          <p:cNvSpPr txBox="1"/>
          <p:nvPr/>
        </p:nvSpPr>
        <p:spPr>
          <a:xfrm>
            <a:off x="13136122" y="5470518"/>
            <a:ext cx="3218112"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DEMO</a:t>
            </a:r>
          </a:p>
        </p:txBody>
      </p:sp>
      <p:sp>
        <p:nvSpPr>
          <p:cNvPr id="19" name="TextBox 19">
            <a:extLst>
              <a:ext uri="{FF2B5EF4-FFF2-40B4-BE49-F238E27FC236}">
                <a16:creationId xmlns:a16="http://schemas.microsoft.com/office/drawing/2014/main" id="{D1E1ED03-4E98-072E-84CA-38B9980DE975}"/>
              </a:ext>
            </a:extLst>
          </p:cNvPr>
          <p:cNvSpPr txBox="1"/>
          <p:nvPr/>
        </p:nvSpPr>
        <p:spPr>
          <a:xfrm>
            <a:off x="1028608"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7</a:t>
            </a:r>
          </a:p>
        </p:txBody>
      </p:sp>
      <p:sp>
        <p:nvSpPr>
          <p:cNvPr id="20" name="TextBox 20">
            <a:extLst>
              <a:ext uri="{FF2B5EF4-FFF2-40B4-BE49-F238E27FC236}">
                <a16:creationId xmlns:a16="http://schemas.microsoft.com/office/drawing/2014/main" id="{55BDA4EA-8F56-FEF9-A105-15BE1603A63A}"/>
              </a:ext>
            </a:extLst>
          </p:cNvPr>
          <p:cNvSpPr txBox="1"/>
          <p:nvPr/>
        </p:nvSpPr>
        <p:spPr>
          <a:xfrm>
            <a:off x="1028608" y="7912728"/>
            <a:ext cx="2548985" cy="738728"/>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CHALLENGES AND LEARNINGS</a:t>
            </a:r>
          </a:p>
        </p:txBody>
      </p:sp>
      <p:sp>
        <p:nvSpPr>
          <p:cNvPr id="21" name="TextBox 21">
            <a:extLst>
              <a:ext uri="{FF2B5EF4-FFF2-40B4-BE49-F238E27FC236}">
                <a16:creationId xmlns:a16="http://schemas.microsoft.com/office/drawing/2014/main" id="{11484140-7FCC-F3FF-056D-EE9C08A0B672}"/>
              </a:ext>
            </a:extLst>
          </p:cNvPr>
          <p:cNvSpPr txBox="1"/>
          <p:nvPr/>
        </p:nvSpPr>
        <p:spPr>
          <a:xfrm>
            <a:off x="5064415"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8</a:t>
            </a:r>
          </a:p>
        </p:txBody>
      </p:sp>
      <p:sp>
        <p:nvSpPr>
          <p:cNvPr id="22" name="TextBox 22">
            <a:extLst>
              <a:ext uri="{FF2B5EF4-FFF2-40B4-BE49-F238E27FC236}">
                <a16:creationId xmlns:a16="http://schemas.microsoft.com/office/drawing/2014/main" id="{993410C3-F997-3717-FF9D-00B1D692FE89}"/>
              </a:ext>
            </a:extLst>
          </p:cNvPr>
          <p:cNvSpPr txBox="1"/>
          <p:nvPr/>
        </p:nvSpPr>
        <p:spPr>
          <a:xfrm>
            <a:off x="5064415" y="791272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FUTURE SCOPE</a:t>
            </a:r>
          </a:p>
        </p:txBody>
      </p:sp>
      <p:sp>
        <p:nvSpPr>
          <p:cNvPr id="23" name="TextBox 23">
            <a:extLst>
              <a:ext uri="{FF2B5EF4-FFF2-40B4-BE49-F238E27FC236}">
                <a16:creationId xmlns:a16="http://schemas.microsoft.com/office/drawing/2014/main" id="{E79D7649-84D0-B22B-27B7-3F47769FBFC2}"/>
              </a:ext>
            </a:extLst>
          </p:cNvPr>
          <p:cNvSpPr txBox="1"/>
          <p:nvPr/>
        </p:nvSpPr>
        <p:spPr>
          <a:xfrm>
            <a:off x="9100222"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9</a:t>
            </a:r>
          </a:p>
        </p:txBody>
      </p:sp>
      <p:sp>
        <p:nvSpPr>
          <p:cNvPr id="24" name="TextBox 24">
            <a:extLst>
              <a:ext uri="{FF2B5EF4-FFF2-40B4-BE49-F238E27FC236}">
                <a16:creationId xmlns:a16="http://schemas.microsoft.com/office/drawing/2014/main" id="{E217A477-10D8-4E57-1C68-CF94DB8F2B0A}"/>
              </a:ext>
            </a:extLst>
          </p:cNvPr>
          <p:cNvSpPr txBox="1"/>
          <p:nvPr/>
        </p:nvSpPr>
        <p:spPr>
          <a:xfrm>
            <a:off x="9100222" y="7912728"/>
            <a:ext cx="2548985"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CONCLUSION</a:t>
            </a:r>
          </a:p>
        </p:txBody>
      </p:sp>
      <p:sp>
        <p:nvSpPr>
          <p:cNvPr id="25" name="TextBox 25">
            <a:extLst>
              <a:ext uri="{FF2B5EF4-FFF2-40B4-BE49-F238E27FC236}">
                <a16:creationId xmlns:a16="http://schemas.microsoft.com/office/drawing/2014/main" id="{05E58188-1011-0168-144C-2E3C04B18A48}"/>
              </a:ext>
            </a:extLst>
          </p:cNvPr>
          <p:cNvSpPr txBox="1"/>
          <p:nvPr/>
        </p:nvSpPr>
        <p:spPr>
          <a:xfrm>
            <a:off x="13136030"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10</a:t>
            </a:r>
          </a:p>
        </p:txBody>
      </p:sp>
      <p:sp>
        <p:nvSpPr>
          <p:cNvPr id="26" name="TextBox 26">
            <a:extLst>
              <a:ext uri="{FF2B5EF4-FFF2-40B4-BE49-F238E27FC236}">
                <a16:creationId xmlns:a16="http://schemas.microsoft.com/office/drawing/2014/main" id="{B32388BD-C298-84C9-1132-0D93A14760CF}"/>
              </a:ext>
            </a:extLst>
          </p:cNvPr>
          <p:cNvSpPr txBox="1"/>
          <p:nvPr/>
        </p:nvSpPr>
        <p:spPr>
          <a:xfrm>
            <a:off x="13136030" y="7912728"/>
            <a:ext cx="3218112"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Q&amp;A</a:t>
            </a:r>
          </a:p>
        </p:txBody>
      </p:sp>
    </p:spTree>
    <p:extLst>
      <p:ext uri="{BB962C8B-B14F-4D97-AF65-F5344CB8AC3E}">
        <p14:creationId xmlns:p14="http://schemas.microsoft.com/office/powerpoint/2010/main" val="912928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67422"/>
            <a:ext cx="1028700" cy="10421845"/>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err="1">
                <a:solidFill>
                  <a:srgbClr val="4F2B1B"/>
                </a:solidFill>
                <a:latin typeface="DM Serif Display"/>
                <a:ea typeface="DM Serif Display"/>
                <a:cs typeface="DM Serif Display"/>
                <a:sym typeface="DM Serif Display"/>
              </a:rPr>
              <a:t>Suistainable</a:t>
            </a:r>
            <a:r>
              <a:rPr lang="en-US" sz="2400" spc="-48" dirty="0">
                <a:solidFill>
                  <a:srgbClr val="4F2B1B"/>
                </a:solidFill>
                <a:latin typeface="DM Serif Display"/>
                <a:ea typeface="DM Serif Display"/>
                <a:cs typeface="DM Serif Display"/>
                <a:sym typeface="DM Serif Display"/>
              </a:rPr>
              <a:t> Development</a:t>
            </a:r>
          </a:p>
        </p:txBody>
      </p:sp>
      <p:sp>
        <p:nvSpPr>
          <p:cNvPr id="6" name="TextBox 6"/>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7" name="TextBox 7"/>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8" name="TextBox 8"/>
          <p:cNvSpPr txBox="1"/>
          <p:nvPr/>
        </p:nvSpPr>
        <p:spPr>
          <a:xfrm>
            <a:off x="1028700" y="1832698"/>
            <a:ext cx="5926335" cy="645795"/>
          </a:xfrm>
          <a:prstGeom prst="rect">
            <a:avLst/>
          </a:prstGeom>
        </p:spPr>
        <p:txBody>
          <a:bodyPr lIns="0" tIns="0" rIns="0" bIns="0" rtlCol="0" anchor="t">
            <a:spAutoFit/>
          </a:bodyPr>
          <a:lstStyle/>
          <a:p>
            <a:pPr algn="l">
              <a:lnSpc>
                <a:spcPts val="4800"/>
              </a:lnSpc>
            </a:pPr>
            <a:r>
              <a:rPr lang="en-US" sz="4800" spc="-96" dirty="0">
                <a:solidFill>
                  <a:srgbClr val="4F2B1B"/>
                </a:solidFill>
                <a:latin typeface="DM Serif Display"/>
                <a:ea typeface="DM Serif Display"/>
                <a:cs typeface="DM Serif Display"/>
                <a:sym typeface="DM Serif Display"/>
              </a:rPr>
              <a:t>SOLUTION</a:t>
            </a:r>
          </a:p>
        </p:txBody>
      </p:sp>
      <p:sp>
        <p:nvSpPr>
          <p:cNvPr id="9" name="TextBox 9"/>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b="1" spc="96">
                <a:solidFill>
                  <a:srgbClr val="665440"/>
                </a:solidFill>
                <a:latin typeface="DM Sans Bold"/>
                <a:ea typeface="DM Sans Bold"/>
                <a:cs typeface="DM Sans Bold"/>
                <a:sym typeface="DM Sans Bold"/>
              </a:rPr>
              <a:t>4</a:t>
            </a:r>
          </a:p>
        </p:txBody>
      </p:sp>
      <p:sp>
        <p:nvSpPr>
          <p:cNvPr id="10" name="TextBox 10"/>
          <p:cNvSpPr txBox="1"/>
          <p:nvPr/>
        </p:nvSpPr>
        <p:spPr>
          <a:xfrm>
            <a:off x="1028700" y="4524054"/>
            <a:ext cx="3872961" cy="2954655"/>
          </a:xfrm>
          <a:prstGeom prst="rect">
            <a:avLst/>
          </a:prstGeom>
        </p:spPr>
        <p:txBody>
          <a:bodyPr lIns="0" tIns="0" rIns="0" bIns="0" rtlCol="0" anchor="t">
            <a:spAutoFit/>
          </a:bodyPr>
          <a:lstStyle/>
          <a:p>
            <a:r>
              <a:rPr lang="en-US" sz="2400" dirty="0"/>
              <a:t>✅ </a:t>
            </a:r>
            <a:r>
              <a:rPr lang="en-US" sz="2400" b="1" dirty="0"/>
              <a:t>AI-Based Predictions &amp; Recommendations</a:t>
            </a:r>
            <a:r>
              <a:rPr lang="en-US" sz="2400" dirty="0"/>
              <a:t>.</a:t>
            </a:r>
          </a:p>
          <a:p>
            <a:pPr>
              <a:buFont typeface="Arial" panose="020B0604020202020204" pitchFamily="34" charset="0"/>
              <a:buChar char="•"/>
            </a:pPr>
            <a:r>
              <a:rPr lang="en-US" sz="2400" b="1" dirty="0"/>
              <a:t>Fertilizer Recommendation</a:t>
            </a:r>
            <a:r>
              <a:rPr lang="en-US" sz="2400" dirty="0"/>
              <a:t> to optimize soil health and boost productivity.</a:t>
            </a:r>
          </a:p>
          <a:p>
            <a:pPr>
              <a:buFont typeface="Arial" panose="020B0604020202020204" pitchFamily="34" charset="0"/>
              <a:buChar char="•"/>
            </a:pPr>
            <a:r>
              <a:rPr lang="en-US" sz="2400" b="1" dirty="0"/>
              <a:t>Yield Prediction</a:t>
            </a:r>
            <a:r>
              <a:rPr lang="en-US" sz="2400" dirty="0"/>
              <a:t> to help farmers plan better and maximize profits.</a:t>
            </a:r>
          </a:p>
        </p:txBody>
      </p:sp>
      <p:sp>
        <p:nvSpPr>
          <p:cNvPr id="11" name="TextBox 11"/>
          <p:cNvSpPr txBox="1"/>
          <p:nvPr/>
        </p:nvSpPr>
        <p:spPr>
          <a:xfrm>
            <a:off x="1028700" y="3250018"/>
            <a:ext cx="2781219" cy="414922"/>
          </a:xfrm>
          <a:prstGeom prst="rect">
            <a:avLst/>
          </a:prstGeom>
        </p:spPr>
        <p:txBody>
          <a:bodyPr lIns="0" tIns="0" rIns="0" bIns="0" rtlCol="0" anchor="t">
            <a:spAutoFit/>
          </a:bodyPr>
          <a:lstStyle/>
          <a:p>
            <a:pPr algn="l">
              <a:lnSpc>
                <a:spcPts val="3359"/>
              </a:lnSpc>
            </a:pPr>
            <a:endParaRPr lang="en-US" sz="2400" b="1" spc="96" dirty="0">
              <a:solidFill>
                <a:srgbClr val="4F2B1B"/>
              </a:solidFill>
              <a:latin typeface="DM Sans Bold"/>
              <a:ea typeface="DM Sans Bold"/>
              <a:cs typeface="DM Sans Bold"/>
              <a:sym typeface="DM Sans Bold"/>
            </a:endParaRPr>
          </a:p>
        </p:txBody>
      </p:sp>
      <p:sp>
        <p:nvSpPr>
          <p:cNvPr id="12" name="TextBox 12"/>
          <p:cNvSpPr txBox="1"/>
          <p:nvPr/>
        </p:nvSpPr>
        <p:spPr>
          <a:xfrm>
            <a:off x="6345882" y="4524054"/>
            <a:ext cx="3872961" cy="4801314"/>
          </a:xfrm>
          <a:prstGeom prst="rect">
            <a:avLst/>
          </a:prstGeom>
        </p:spPr>
        <p:txBody>
          <a:bodyPr lIns="0" tIns="0" rIns="0" bIns="0" rtlCol="0" anchor="t">
            <a:spAutoFit/>
          </a:bodyPr>
          <a:lstStyle/>
          <a:p>
            <a:r>
              <a:rPr lang="en-US" sz="2400" dirty="0"/>
              <a:t>✅ </a:t>
            </a:r>
            <a:r>
              <a:rPr lang="en-US" sz="2400" b="1" dirty="0"/>
              <a:t>Real-Time Monitoring &amp; Risk Management</a:t>
            </a:r>
            <a:endParaRPr lang="en-US" sz="2400" dirty="0"/>
          </a:p>
          <a:p>
            <a:pPr>
              <a:buFont typeface="Arial" panose="020B0604020202020204" pitchFamily="34" charset="0"/>
              <a:buChar char="•"/>
            </a:pPr>
            <a:r>
              <a:rPr lang="en-US" sz="2400" b="1" dirty="0"/>
              <a:t>Weather Forecasting</a:t>
            </a:r>
            <a:r>
              <a:rPr lang="en-US" sz="2400" dirty="0"/>
              <a:t> (powered by Openmeto.com) provides daily insights to mitigate climate-related risks.</a:t>
            </a:r>
          </a:p>
          <a:p>
            <a:pPr>
              <a:buFont typeface="Arial" panose="020B0604020202020204" pitchFamily="34" charset="0"/>
              <a:buChar char="•"/>
            </a:pPr>
            <a:r>
              <a:rPr lang="en-US" sz="2400" b="1" dirty="0"/>
              <a:t>Pest Control &amp; Management Solutions</a:t>
            </a:r>
            <a:r>
              <a:rPr lang="en-US" sz="2400" dirty="0"/>
              <a:t> using Gemini AI to detect infestations early and suggest appropriate actions.</a:t>
            </a:r>
          </a:p>
          <a:p>
            <a:pPr>
              <a:buFont typeface="Arial" panose="020B0604020202020204" pitchFamily="34" charset="0"/>
              <a:buChar char="•"/>
            </a:pPr>
            <a:r>
              <a:rPr lang="en-US" sz="2400" b="1" dirty="0"/>
              <a:t>Rainfall Prediction</a:t>
            </a:r>
            <a:r>
              <a:rPr lang="en-US" sz="2400" dirty="0"/>
              <a:t> to assist in efficient irrigation planning.</a:t>
            </a:r>
          </a:p>
          <a:p>
            <a:endParaRPr lang="en-US" sz="2400" spc="48" dirty="0">
              <a:solidFill>
                <a:srgbClr val="665440"/>
              </a:solidFill>
              <a:latin typeface="DM Sans"/>
              <a:ea typeface="DM Sans"/>
              <a:cs typeface="DM Sans"/>
              <a:sym typeface="DM Sans"/>
            </a:endParaRPr>
          </a:p>
        </p:txBody>
      </p:sp>
      <p:sp>
        <p:nvSpPr>
          <p:cNvPr id="14" name="TextBox 14"/>
          <p:cNvSpPr txBox="1"/>
          <p:nvPr/>
        </p:nvSpPr>
        <p:spPr>
          <a:xfrm>
            <a:off x="11352015" y="4742010"/>
            <a:ext cx="3872961" cy="4516044"/>
          </a:xfrm>
          <a:prstGeom prst="rect">
            <a:avLst/>
          </a:prstGeom>
        </p:spPr>
        <p:txBody>
          <a:bodyPr lIns="0" tIns="0" rIns="0" bIns="0" rtlCol="0" anchor="t">
            <a:spAutoFit/>
          </a:bodyPr>
          <a:lstStyle/>
          <a:p>
            <a:r>
              <a:rPr lang="en-US" sz="2400" dirty="0"/>
              <a:t>✅ </a:t>
            </a:r>
            <a:r>
              <a:rPr lang="en-US" sz="2400" b="1" dirty="0"/>
              <a:t>Data-Driven Decision Making</a:t>
            </a:r>
            <a:endParaRPr lang="en-US" sz="2400" dirty="0"/>
          </a:p>
          <a:p>
            <a:pPr>
              <a:buFont typeface="Arial" panose="020B0604020202020204" pitchFamily="34" charset="0"/>
              <a:buChar char="•"/>
            </a:pPr>
            <a:r>
              <a:rPr lang="en-US" sz="2400" b="1" dirty="0"/>
              <a:t>Crop Rotation Suggestions</a:t>
            </a:r>
            <a:r>
              <a:rPr lang="en-US" sz="2400" dirty="0"/>
              <a:t> based on datasets to improve soil fertility and sustainability.</a:t>
            </a:r>
          </a:p>
          <a:p>
            <a:pPr>
              <a:buFont typeface="Arial" panose="020B0604020202020204" pitchFamily="34" charset="0"/>
              <a:buChar char="•"/>
            </a:pPr>
            <a:r>
              <a:rPr lang="en-US" sz="2400" b="1" dirty="0"/>
              <a:t>Agricultural Data Portal</a:t>
            </a:r>
            <a:r>
              <a:rPr lang="en-US" sz="2400" dirty="0"/>
              <a:t> for access to critical farming statistics and best practices.</a:t>
            </a:r>
          </a:p>
          <a:p>
            <a:pPr>
              <a:buFont typeface="Arial" panose="020B0604020202020204" pitchFamily="34" charset="0"/>
              <a:buChar char="•"/>
            </a:pPr>
            <a:r>
              <a:rPr lang="en-US" sz="2400" b="1" dirty="0"/>
              <a:t>Crop Calculator</a:t>
            </a:r>
            <a:r>
              <a:rPr lang="en-US" sz="2400" dirty="0"/>
              <a:t> to estimate costs, profits, and optimal resource utilization.</a:t>
            </a:r>
          </a:p>
          <a:p>
            <a:pPr algn="l">
              <a:lnSpc>
                <a:spcPts val="3840"/>
              </a:lnSpc>
            </a:pPr>
            <a:r>
              <a:rPr lang="en-US" sz="2400" spc="48" dirty="0">
                <a:solidFill>
                  <a:srgbClr val="665440"/>
                </a:solidFill>
                <a:latin typeface="DM Sans"/>
                <a:ea typeface="DM Sans"/>
                <a:cs typeface="DM Sans"/>
                <a:sym typeface="DM Sans"/>
              </a:rPr>
              <a:t>.</a:t>
            </a:r>
          </a:p>
        </p:txBody>
      </p:sp>
      <p:sp>
        <p:nvSpPr>
          <p:cNvPr id="16" name="AutoShape 16"/>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17" name="TextBox 8">
            <a:extLst>
              <a:ext uri="{FF2B5EF4-FFF2-40B4-BE49-F238E27FC236}">
                <a16:creationId xmlns:a16="http://schemas.microsoft.com/office/drawing/2014/main" id="{1C09F222-929F-39C6-BC68-06E96F2DA998}"/>
              </a:ext>
            </a:extLst>
          </p:cNvPr>
          <p:cNvSpPr txBox="1"/>
          <p:nvPr/>
        </p:nvSpPr>
        <p:spPr>
          <a:xfrm>
            <a:off x="-10747703" y="4229565"/>
            <a:ext cx="2086281" cy="637547"/>
          </a:xfrm>
          <a:prstGeom prst="rect">
            <a:avLst/>
          </a:prstGeom>
        </p:spPr>
        <p:txBody>
          <a:bodyPr wrap="square"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3</a:t>
            </a:r>
          </a:p>
        </p:txBody>
      </p:sp>
      <p:sp>
        <p:nvSpPr>
          <p:cNvPr id="18" name="TextBox 9">
            <a:extLst>
              <a:ext uri="{FF2B5EF4-FFF2-40B4-BE49-F238E27FC236}">
                <a16:creationId xmlns:a16="http://schemas.microsoft.com/office/drawing/2014/main" id="{35CDAAB2-7251-A151-259E-68FB7A51E468}"/>
              </a:ext>
            </a:extLst>
          </p:cNvPr>
          <p:cNvSpPr txBox="1"/>
          <p:nvPr/>
        </p:nvSpPr>
        <p:spPr>
          <a:xfrm>
            <a:off x="-10747703" y="5050542"/>
            <a:ext cx="2086281" cy="738728"/>
          </a:xfrm>
          <a:prstGeom prst="rect">
            <a:avLst/>
          </a:prstGeom>
        </p:spPr>
        <p:txBody>
          <a:bodyPr wrap="square"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PROBLEM STATEMENT</a:t>
            </a:r>
          </a:p>
        </p:txBody>
      </p:sp>
      <p:sp>
        <p:nvSpPr>
          <p:cNvPr id="19" name="TextBox 13">
            <a:extLst>
              <a:ext uri="{FF2B5EF4-FFF2-40B4-BE49-F238E27FC236}">
                <a16:creationId xmlns:a16="http://schemas.microsoft.com/office/drawing/2014/main" id="{2490EE98-E6C6-26AF-A4F2-98EAE74D0708}"/>
              </a:ext>
            </a:extLst>
          </p:cNvPr>
          <p:cNvSpPr txBox="1"/>
          <p:nvPr/>
        </p:nvSpPr>
        <p:spPr>
          <a:xfrm>
            <a:off x="-6711896" y="4229565"/>
            <a:ext cx="2086281" cy="637547"/>
          </a:xfrm>
          <a:prstGeom prst="rect">
            <a:avLst/>
          </a:prstGeom>
        </p:spPr>
        <p:txBody>
          <a:bodyPr wrap="square"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4</a:t>
            </a:r>
          </a:p>
        </p:txBody>
      </p:sp>
      <p:sp>
        <p:nvSpPr>
          <p:cNvPr id="21" name="TextBox 15">
            <a:extLst>
              <a:ext uri="{FF2B5EF4-FFF2-40B4-BE49-F238E27FC236}">
                <a16:creationId xmlns:a16="http://schemas.microsoft.com/office/drawing/2014/main" id="{FB896981-583A-38D6-B463-6B0E223F990B}"/>
              </a:ext>
            </a:extLst>
          </p:cNvPr>
          <p:cNvSpPr txBox="1"/>
          <p:nvPr/>
        </p:nvSpPr>
        <p:spPr>
          <a:xfrm>
            <a:off x="-2676088" y="4229565"/>
            <a:ext cx="2086281" cy="637547"/>
          </a:xfrm>
          <a:prstGeom prst="rect">
            <a:avLst/>
          </a:prstGeom>
        </p:spPr>
        <p:txBody>
          <a:bodyPr wrap="square"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5</a:t>
            </a:r>
          </a:p>
        </p:txBody>
      </p:sp>
      <p:sp>
        <p:nvSpPr>
          <p:cNvPr id="22" name="TextBox 16">
            <a:extLst>
              <a:ext uri="{FF2B5EF4-FFF2-40B4-BE49-F238E27FC236}">
                <a16:creationId xmlns:a16="http://schemas.microsoft.com/office/drawing/2014/main" id="{2717B054-28A6-1142-AB8C-FF98D6E34545}"/>
              </a:ext>
            </a:extLst>
          </p:cNvPr>
          <p:cNvSpPr txBox="1"/>
          <p:nvPr/>
        </p:nvSpPr>
        <p:spPr>
          <a:xfrm>
            <a:off x="-2676088" y="5016056"/>
            <a:ext cx="2086281" cy="366832"/>
          </a:xfrm>
          <a:prstGeom prst="rect">
            <a:avLst/>
          </a:prstGeom>
        </p:spPr>
        <p:txBody>
          <a:bodyPr wrap="square"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TECH STACK</a:t>
            </a:r>
          </a:p>
        </p:txBody>
      </p:sp>
      <p:sp>
        <p:nvSpPr>
          <p:cNvPr id="23" name="TextBox 19">
            <a:extLst>
              <a:ext uri="{FF2B5EF4-FFF2-40B4-BE49-F238E27FC236}">
                <a16:creationId xmlns:a16="http://schemas.microsoft.com/office/drawing/2014/main" id="{118D46AB-E0D0-4547-34C4-24EE593289D6}"/>
              </a:ext>
            </a:extLst>
          </p:cNvPr>
          <p:cNvSpPr txBox="1"/>
          <p:nvPr/>
        </p:nvSpPr>
        <p:spPr>
          <a:xfrm>
            <a:off x="-10747795" y="6671775"/>
            <a:ext cx="2086281" cy="637547"/>
          </a:xfrm>
          <a:prstGeom prst="rect">
            <a:avLst/>
          </a:prstGeom>
        </p:spPr>
        <p:txBody>
          <a:bodyPr wrap="square"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7</a:t>
            </a:r>
          </a:p>
        </p:txBody>
      </p:sp>
      <p:sp>
        <p:nvSpPr>
          <p:cNvPr id="24" name="TextBox 20">
            <a:extLst>
              <a:ext uri="{FF2B5EF4-FFF2-40B4-BE49-F238E27FC236}">
                <a16:creationId xmlns:a16="http://schemas.microsoft.com/office/drawing/2014/main" id="{76E520D2-A4FE-95FE-519D-7CBC294BD5A2}"/>
              </a:ext>
            </a:extLst>
          </p:cNvPr>
          <p:cNvSpPr txBox="1"/>
          <p:nvPr/>
        </p:nvSpPr>
        <p:spPr>
          <a:xfrm>
            <a:off x="-10747795" y="7494184"/>
            <a:ext cx="2086281" cy="1110625"/>
          </a:xfrm>
          <a:prstGeom prst="rect">
            <a:avLst/>
          </a:prstGeom>
        </p:spPr>
        <p:txBody>
          <a:bodyPr wrap="square"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CHALLENGES AND LEARNINGS</a:t>
            </a:r>
          </a:p>
        </p:txBody>
      </p:sp>
      <p:sp>
        <p:nvSpPr>
          <p:cNvPr id="25" name="TextBox 21">
            <a:extLst>
              <a:ext uri="{FF2B5EF4-FFF2-40B4-BE49-F238E27FC236}">
                <a16:creationId xmlns:a16="http://schemas.microsoft.com/office/drawing/2014/main" id="{A57A7F54-2EC9-EDF0-7ADE-F5B232968CA0}"/>
              </a:ext>
            </a:extLst>
          </p:cNvPr>
          <p:cNvSpPr txBox="1"/>
          <p:nvPr/>
        </p:nvSpPr>
        <p:spPr>
          <a:xfrm>
            <a:off x="-6711988" y="6671775"/>
            <a:ext cx="2086281" cy="637547"/>
          </a:xfrm>
          <a:prstGeom prst="rect">
            <a:avLst/>
          </a:prstGeom>
        </p:spPr>
        <p:txBody>
          <a:bodyPr wrap="square"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8</a:t>
            </a:r>
          </a:p>
        </p:txBody>
      </p:sp>
      <p:sp>
        <p:nvSpPr>
          <p:cNvPr id="26" name="TextBox 22">
            <a:extLst>
              <a:ext uri="{FF2B5EF4-FFF2-40B4-BE49-F238E27FC236}">
                <a16:creationId xmlns:a16="http://schemas.microsoft.com/office/drawing/2014/main" id="{F9825AC0-E825-AE65-E31D-A8177CC0143D}"/>
              </a:ext>
            </a:extLst>
          </p:cNvPr>
          <p:cNvSpPr txBox="1"/>
          <p:nvPr/>
        </p:nvSpPr>
        <p:spPr>
          <a:xfrm>
            <a:off x="-6711988" y="7458266"/>
            <a:ext cx="2086281" cy="738728"/>
          </a:xfrm>
          <a:prstGeom prst="rect">
            <a:avLst/>
          </a:prstGeom>
        </p:spPr>
        <p:txBody>
          <a:bodyPr wrap="square"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FUTURE SCOPE</a:t>
            </a:r>
          </a:p>
        </p:txBody>
      </p:sp>
      <p:sp>
        <p:nvSpPr>
          <p:cNvPr id="27" name="TextBox 23">
            <a:extLst>
              <a:ext uri="{FF2B5EF4-FFF2-40B4-BE49-F238E27FC236}">
                <a16:creationId xmlns:a16="http://schemas.microsoft.com/office/drawing/2014/main" id="{887DF0F4-AEEB-E7D2-5840-41ABEACB6C38}"/>
              </a:ext>
            </a:extLst>
          </p:cNvPr>
          <p:cNvSpPr txBox="1"/>
          <p:nvPr/>
        </p:nvSpPr>
        <p:spPr>
          <a:xfrm>
            <a:off x="-2676181" y="6671775"/>
            <a:ext cx="2086281" cy="637547"/>
          </a:xfrm>
          <a:prstGeom prst="rect">
            <a:avLst/>
          </a:prstGeom>
        </p:spPr>
        <p:txBody>
          <a:bodyPr wrap="square"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9</a:t>
            </a:r>
          </a:p>
        </p:txBody>
      </p:sp>
      <p:sp>
        <p:nvSpPr>
          <p:cNvPr id="28" name="TextBox 24">
            <a:extLst>
              <a:ext uri="{FF2B5EF4-FFF2-40B4-BE49-F238E27FC236}">
                <a16:creationId xmlns:a16="http://schemas.microsoft.com/office/drawing/2014/main" id="{9A84A0C5-1BFE-D461-A6CA-C700CC97EB1B}"/>
              </a:ext>
            </a:extLst>
          </p:cNvPr>
          <p:cNvSpPr txBox="1"/>
          <p:nvPr/>
        </p:nvSpPr>
        <p:spPr>
          <a:xfrm>
            <a:off x="-2676181" y="7457794"/>
            <a:ext cx="2086281" cy="366832"/>
          </a:xfrm>
          <a:prstGeom prst="rect">
            <a:avLst/>
          </a:prstGeom>
        </p:spPr>
        <p:txBody>
          <a:bodyPr wrap="square"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CONCLUSION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a:extLst>
            <a:ext uri="{FF2B5EF4-FFF2-40B4-BE49-F238E27FC236}">
              <a16:creationId xmlns:a16="http://schemas.microsoft.com/office/drawing/2014/main" id="{98DFA425-3714-F633-3998-0D63181D376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89BFE19-FCEB-2A2A-C00A-6A1D380222AC}"/>
              </a:ext>
            </a:extLst>
          </p:cNvPr>
          <p:cNvGrpSpPr/>
          <p:nvPr/>
        </p:nvGrpSpPr>
        <p:grpSpPr>
          <a:xfrm>
            <a:off x="17278350" y="-67422"/>
            <a:ext cx="1028700" cy="10421845"/>
            <a:chOff x="0" y="0"/>
            <a:chExt cx="270933" cy="2744848"/>
          </a:xfrm>
        </p:grpSpPr>
        <p:sp>
          <p:nvSpPr>
            <p:cNvPr id="3" name="Freeform 3">
              <a:extLst>
                <a:ext uri="{FF2B5EF4-FFF2-40B4-BE49-F238E27FC236}">
                  <a16:creationId xmlns:a16="http://schemas.microsoft.com/office/drawing/2014/main" id="{D40F7AE5-AAD9-7264-04A9-91C72BF7E376}"/>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a:extLst>
                <a:ext uri="{FF2B5EF4-FFF2-40B4-BE49-F238E27FC236}">
                  <a16:creationId xmlns:a16="http://schemas.microsoft.com/office/drawing/2014/main" id="{AED410C6-A47E-04AA-F635-60E00A295046}"/>
                </a:ext>
              </a:extLst>
            </p:cNvPr>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a:extLst>
              <a:ext uri="{FF2B5EF4-FFF2-40B4-BE49-F238E27FC236}">
                <a16:creationId xmlns:a16="http://schemas.microsoft.com/office/drawing/2014/main" id="{9DF695F3-D484-8EAA-AB7F-0439CE096956}"/>
              </a:ext>
            </a:extLst>
          </p:cNvPr>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TextBox 6">
            <a:extLst>
              <a:ext uri="{FF2B5EF4-FFF2-40B4-BE49-F238E27FC236}">
                <a16:creationId xmlns:a16="http://schemas.microsoft.com/office/drawing/2014/main" id="{D54CFEB5-8A00-D7B9-59AC-7B3FF4913A13}"/>
              </a:ext>
            </a:extLst>
          </p:cNvPr>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7" name="TextBox 7">
            <a:extLst>
              <a:ext uri="{FF2B5EF4-FFF2-40B4-BE49-F238E27FC236}">
                <a16:creationId xmlns:a16="http://schemas.microsoft.com/office/drawing/2014/main" id="{3F5FFB13-06D0-59C0-5488-97F7B6E102D3}"/>
              </a:ext>
            </a:extLst>
          </p:cNvPr>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8" name="TextBox 8">
            <a:extLst>
              <a:ext uri="{FF2B5EF4-FFF2-40B4-BE49-F238E27FC236}">
                <a16:creationId xmlns:a16="http://schemas.microsoft.com/office/drawing/2014/main" id="{FEDA7D97-CD5A-2B14-E022-134C527BA035}"/>
              </a:ext>
            </a:extLst>
          </p:cNvPr>
          <p:cNvSpPr txBox="1"/>
          <p:nvPr/>
        </p:nvSpPr>
        <p:spPr>
          <a:xfrm>
            <a:off x="1113319" y="4549815"/>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3</a:t>
            </a:r>
          </a:p>
        </p:txBody>
      </p:sp>
      <p:sp>
        <p:nvSpPr>
          <p:cNvPr id="9" name="TextBox 9">
            <a:extLst>
              <a:ext uri="{FF2B5EF4-FFF2-40B4-BE49-F238E27FC236}">
                <a16:creationId xmlns:a16="http://schemas.microsoft.com/office/drawing/2014/main" id="{280ECE64-A569-5CBB-1258-5E310A13C282}"/>
              </a:ext>
            </a:extLst>
          </p:cNvPr>
          <p:cNvSpPr txBox="1"/>
          <p:nvPr/>
        </p:nvSpPr>
        <p:spPr>
          <a:xfrm>
            <a:off x="1028700" y="5470518"/>
            <a:ext cx="2548985" cy="723900"/>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PROBLEM STATEMENT</a:t>
            </a:r>
          </a:p>
        </p:txBody>
      </p:sp>
      <p:sp>
        <p:nvSpPr>
          <p:cNvPr id="10" name="TextBox 10">
            <a:extLst>
              <a:ext uri="{FF2B5EF4-FFF2-40B4-BE49-F238E27FC236}">
                <a16:creationId xmlns:a16="http://schemas.microsoft.com/office/drawing/2014/main" id="{1524B16E-E803-5692-C7BF-D83ABCBB9659}"/>
              </a:ext>
            </a:extLst>
          </p:cNvPr>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11" name="TextBox 11">
            <a:extLst>
              <a:ext uri="{FF2B5EF4-FFF2-40B4-BE49-F238E27FC236}">
                <a16:creationId xmlns:a16="http://schemas.microsoft.com/office/drawing/2014/main" id="{44C278E0-A051-5C0B-E0E6-F60313E1DFC0}"/>
              </a:ext>
            </a:extLst>
          </p:cNvPr>
          <p:cNvSpPr txBox="1"/>
          <p:nvPr/>
        </p:nvSpPr>
        <p:spPr>
          <a:xfrm>
            <a:off x="1028700" y="1832698"/>
            <a:ext cx="5926335" cy="645795"/>
          </a:xfrm>
          <a:prstGeom prst="rect">
            <a:avLst/>
          </a:prstGeom>
        </p:spPr>
        <p:txBody>
          <a:bodyPr lIns="0" tIns="0" rIns="0" bIns="0" rtlCol="0" anchor="t">
            <a:spAutoFit/>
          </a:bodyPr>
          <a:lstStyle/>
          <a:p>
            <a:pPr algn="l">
              <a:lnSpc>
                <a:spcPts val="4800"/>
              </a:lnSpc>
            </a:pPr>
            <a:r>
              <a:rPr lang="en-US" sz="4800" spc="-96">
                <a:solidFill>
                  <a:srgbClr val="4F2B1B"/>
                </a:solidFill>
                <a:latin typeface="DM Serif Display"/>
                <a:ea typeface="DM Serif Display"/>
                <a:cs typeface="DM Serif Display"/>
                <a:sym typeface="DM Serif Display"/>
              </a:rPr>
              <a:t>Table of Contents</a:t>
            </a:r>
          </a:p>
        </p:txBody>
      </p:sp>
      <p:sp>
        <p:nvSpPr>
          <p:cNvPr id="13" name="TextBox 13">
            <a:extLst>
              <a:ext uri="{FF2B5EF4-FFF2-40B4-BE49-F238E27FC236}">
                <a16:creationId xmlns:a16="http://schemas.microsoft.com/office/drawing/2014/main" id="{0361883E-50F0-3A84-5508-FB8E055B506F}"/>
              </a:ext>
            </a:extLst>
          </p:cNvPr>
          <p:cNvSpPr txBox="1"/>
          <p:nvPr/>
        </p:nvSpPr>
        <p:spPr>
          <a:xfrm>
            <a:off x="5064507"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4</a:t>
            </a:r>
          </a:p>
        </p:txBody>
      </p:sp>
      <p:sp>
        <p:nvSpPr>
          <p:cNvPr id="14" name="TextBox 14">
            <a:extLst>
              <a:ext uri="{FF2B5EF4-FFF2-40B4-BE49-F238E27FC236}">
                <a16:creationId xmlns:a16="http://schemas.microsoft.com/office/drawing/2014/main" id="{EB2E2F0E-58BE-64FD-F321-924F625D31FB}"/>
              </a:ext>
            </a:extLst>
          </p:cNvPr>
          <p:cNvSpPr txBox="1"/>
          <p:nvPr/>
        </p:nvSpPr>
        <p:spPr>
          <a:xfrm>
            <a:off x="5064507"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SOLUTION</a:t>
            </a:r>
          </a:p>
        </p:txBody>
      </p:sp>
      <p:sp>
        <p:nvSpPr>
          <p:cNvPr id="15" name="TextBox 15">
            <a:extLst>
              <a:ext uri="{FF2B5EF4-FFF2-40B4-BE49-F238E27FC236}">
                <a16:creationId xmlns:a16="http://schemas.microsoft.com/office/drawing/2014/main" id="{C6922E0E-0B80-6EC7-F615-1DEF018D8115}"/>
              </a:ext>
            </a:extLst>
          </p:cNvPr>
          <p:cNvSpPr txBox="1"/>
          <p:nvPr/>
        </p:nvSpPr>
        <p:spPr>
          <a:xfrm>
            <a:off x="9100315"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5</a:t>
            </a:r>
          </a:p>
        </p:txBody>
      </p:sp>
      <p:sp>
        <p:nvSpPr>
          <p:cNvPr id="16" name="TextBox 16">
            <a:extLst>
              <a:ext uri="{FF2B5EF4-FFF2-40B4-BE49-F238E27FC236}">
                <a16:creationId xmlns:a16="http://schemas.microsoft.com/office/drawing/2014/main" id="{859A02DF-7AE3-6C32-A172-3E6C6D4D4876}"/>
              </a:ext>
            </a:extLst>
          </p:cNvPr>
          <p:cNvSpPr txBox="1"/>
          <p:nvPr/>
        </p:nvSpPr>
        <p:spPr>
          <a:xfrm>
            <a:off x="9100315"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TECH STACK</a:t>
            </a:r>
          </a:p>
        </p:txBody>
      </p:sp>
      <p:sp>
        <p:nvSpPr>
          <p:cNvPr id="17" name="TextBox 17">
            <a:extLst>
              <a:ext uri="{FF2B5EF4-FFF2-40B4-BE49-F238E27FC236}">
                <a16:creationId xmlns:a16="http://schemas.microsoft.com/office/drawing/2014/main" id="{C0AE1527-AEE3-52E9-EA2E-8AC5AFB0DA55}"/>
              </a:ext>
            </a:extLst>
          </p:cNvPr>
          <p:cNvSpPr txBox="1"/>
          <p:nvPr/>
        </p:nvSpPr>
        <p:spPr>
          <a:xfrm>
            <a:off x="13136122" y="4657083"/>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6</a:t>
            </a:r>
          </a:p>
        </p:txBody>
      </p:sp>
      <p:sp>
        <p:nvSpPr>
          <p:cNvPr id="18" name="TextBox 18">
            <a:extLst>
              <a:ext uri="{FF2B5EF4-FFF2-40B4-BE49-F238E27FC236}">
                <a16:creationId xmlns:a16="http://schemas.microsoft.com/office/drawing/2014/main" id="{E72DD57A-F2FE-F660-60AA-C372FBE4A111}"/>
              </a:ext>
            </a:extLst>
          </p:cNvPr>
          <p:cNvSpPr txBox="1"/>
          <p:nvPr/>
        </p:nvSpPr>
        <p:spPr>
          <a:xfrm>
            <a:off x="13136122" y="5470518"/>
            <a:ext cx="3218112"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DEMO</a:t>
            </a:r>
          </a:p>
        </p:txBody>
      </p:sp>
      <p:sp>
        <p:nvSpPr>
          <p:cNvPr id="19" name="TextBox 19">
            <a:extLst>
              <a:ext uri="{FF2B5EF4-FFF2-40B4-BE49-F238E27FC236}">
                <a16:creationId xmlns:a16="http://schemas.microsoft.com/office/drawing/2014/main" id="{B73B937F-98B4-B7E3-6F50-78A4820E82C1}"/>
              </a:ext>
            </a:extLst>
          </p:cNvPr>
          <p:cNvSpPr txBox="1"/>
          <p:nvPr/>
        </p:nvSpPr>
        <p:spPr>
          <a:xfrm>
            <a:off x="1028608"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7</a:t>
            </a:r>
          </a:p>
        </p:txBody>
      </p:sp>
      <p:sp>
        <p:nvSpPr>
          <p:cNvPr id="20" name="TextBox 20">
            <a:extLst>
              <a:ext uri="{FF2B5EF4-FFF2-40B4-BE49-F238E27FC236}">
                <a16:creationId xmlns:a16="http://schemas.microsoft.com/office/drawing/2014/main" id="{74833DD9-DC89-CD33-1D69-96A33178235A}"/>
              </a:ext>
            </a:extLst>
          </p:cNvPr>
          <p:cNvSpPr txBox="1"/>
          <p:nvPr/>
        </p:nvSpPr>
        <p:spPr>
          <a:xfrm>
            <a:off x="1028608" y="7912728"/>
            <a:ext cx="2548985" cy="738728"/>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CHALLENGES AND LEARNINGS</a:t>
            </a:r>
          </a:p>
        </p:txBody>
      </p:sp>
      <p:sp>
        <p:nvSpPr>
          <p:cNvPr id="21" name="TextBox 21">
            <a:extLst>
              <a:ext uri="{FF2B5EF4-FFF2-40B4-BE49-F238E27FC236}">
                <a16:creationId xmlns:a16="http://schemas.microsoft.com/office/drawing/2014/main" id="{8D9A3C9C-26FF-7C51-16FF-A5EF56FAF5C2}"/>
              </a:ext>
            </a:extLst>
          </p:cNvPr>
          <p:cNvSpPr txBox="1"/>
          <p:nvPr/>
        </p:nvSpPr>
        <p:spPr>
          <a:xfrm>
            <a:off x="5064415"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8</a:t>
            </a:r>
          </a:p>
        </p:txBody>
      </p:sp>
      <p:sp>
        <p:nvSpPr>
          <p:cNvPr id="22" name="TextBox 22">
            <a:extLst>
              <a:ext uri="{FF2B5EF4-FFF2-40B4-BE49-F238E27FC236}">
                <a16:creationId xmlns:a16="http://schemas.microsoft.com/office/drawing/2014/main" id="{32668258-237B-8E25-6FC9-3F4DEE403143}"/>
              </a:ext>
            </a:extLst>
          </p:cNvPr>
          <p:cNvSpPr txBox="1"/>
          <p:nvPr/>
        </p:nvSpPr>
        <p:spPr>
          <a:xfrm>
            <a:off x="5064415" y="791272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FUTURE SCOPE</a:t>
            </a:r>
          </a:p>
        </p:txBody>
      </p:sp>
      <p:sp>
        <p:nvSpPr>
          <p:cNvPr id="23" name="TextBox 23">
            <a:extLst>
              <a:ext uri="{FF2B5EF4-FFF2-40B4-BE49-F238E27FC236}">
                <a16:creationId xmlns:a16="http://schemas.microsoft.com/office/drawing/2014/main" id="{CD6D7F6F-87AD-1609-406E-B5DB7B33DA37}"/>
              </a:ext>
            </a:extLst>
          </p:cNvPr>
          <p:cNvSpPr txBox="1"/>
          <p:nvPr/>
        </p:nvSpPr>
        <p:spPr>
          <a:xfrm>
            <a:off x="9100222"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9</a:t>
            </a:r>
          </a:p>
        </p:txBody>
      </p:sp>
      <p:sp>
        <p:nvSpPr>
          <p:cNvPr id="24" name="TextBox 24">
            <a:extLst>
              <a:ext uri="{FF2B5EF4-FFF2-40B4-BE49-F238E27FC236}">
                <a16:creationId xmlns:a16="http://schemas.microsoft.com/office/drawing/2014/main" id="{B93B5BD0-555E-9BF0-0CBF-FE35C86ABB66}"/>
              </a:ext>
            </a:extLst>
          </p:cNvPr>
          <p:cNvSpPr txBox="1"/>
          <p:nvPr/>
        </p:nvSpPr>
        <p:spPr>
          <a:xfrm>
            <a:off x="9100222" y="7912728"/>
            <a:ext cx="2548985"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CONCLUSION</a:t>
            </a:r>
          </a:p>
        </p:txBody>
      </p:sp>
      <p:sp>
        <p:nvSpPr>
          <p:cNvPr id="25" name="TextBox 25">
            <a:extLst>
              <a:ext uri="{FF2B5EF4-FFF2-40B4-BE49-F238E27FC236}">
                <a16:creationId xmlns:a16="http://schemas.microsoft.com/office/drawing/2014/main" id="{D2558347-510E-9F53-2B2D-E72377BD9B62}"/>
              </a:ext>
            </a:extLst>
          </p:cNvPr>
          <p:cNvSpPr txBox="1"/>
          <p:nvPr/>
        </p:nvSpPr>
        <p:spPr>
          <a:xfrm>
            <a:off x="13136030"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10</a:t>
            </a:r>
          </a:p>
        </p:txBody>
      </p:sp>
      <p:sp>
        <p:nvSpPr>
          <p:cNvPr id="26" name="TextBox 26">
            <a:extLst>
              <a:ext uri="{FF2B5EF4-FFF2-40B4-BE49-F238E27FC236}">
                <a16:creationId xmlns:a16="http://schemas.microsoft.com/office/drawing/2014/main" id="{5E5ACB16-F93B-5B2E-8052-8E80B1EF3F19}"/>
              </a:ext>
            </a:extLst>
          </p:cNvPr>
          <p:cNvSpPr txBox="1"/>
          <p:nvPr/>
        </p:nvSpPr>
        <p:spPr>
          <a:xfrm>
            <a:off x="13136030" y="7912728"/>
            <a:ext cx="3218112"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Q&amp;A</a:t>
            </a:r>
          </a:p>
        </p:txBody>
      </p:sp>
    </p:spTree>
    <p:extLst>
      <p:ext uri="{BB962C8B-B14F-4D97-AF65-F5344CB8AC3E}">
        <p14:creationId xmlns:p14="http://schemas.microsoft.com/office/powerpoint/2010/main" val="37856601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67422"/>
            <a:ext cx="1028700" cy="10421845"/>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7" name="TextBox 7"/>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8" name="TextBox 8"/>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9" name="TextBox 9"/>
          <p:cNvSpPr txBox="1"/>
          <p:nvPr/>
        </p:nvSpPr>
        <p:spPr>
          <a:xfrm>
            <a:off x="1028700" y="1832698"/>
            <a:ext cx="5926335" cy="645795"/>
          </a:xfrm>
          <a:prstGeom prst="rect">
            <a:avLst/>
          </a:prstGeom>
        </p:spPr>
        <p:txBody>
          <a:bodyPr lIns="0" tIns="0" rIns="0" bIns="0" rtlCol="0" anchor="t">
            <a:spAutoFit/>
          </a:bodyPr>
          <a:lstStyle/>
          <a:p>
            <a:pPr algn="l">
              <a:lnSpc>
                <a:spcPts val="4800"/>
              </a:lnSpc>
            </a:pPr>
            <a:r>
              <a:rPr lang="en-US" sz="4800" spc="-96" dirty="0">
                <a:solidFill>
                  <a:srgbClr val="4F2B1B"/>
                </a:solidFill>
                <a:latin typeface="DM Serif Display"/>
                <a:ea typeface="DM Serif Display"/>
                <a:cs typeface="DM Serif Display"/>
                <a:sym typeface="DM Serif Display"/>
              </a:rPr>
              <a:t>TECH STACK </a:t>
            </a:r>
          </a:p>
        </p:txBody>
      </p:sp>
      <p:sp>
        <p:nvSpPr>
          <p:cNvPr id="10" name="TextBox 10"/>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spc="96">
                <a:solidFill>
                  <a:srgbClr val="665440"/>
                </a:solidFill>
                <a:latin typeface="DM Sans"/>
                <a:ea typeface="DM Sans"/>
                <a:cs typeface="DM Sans"/>
                <a:sym typeface="DM Sans"/>
              </a:rPr>
              <a:t>5</a:t>
            </a:r>
          </a:p>
        </p:txBody>
      </p:sp>
      <p:sp>
        <p:nvSpPr>
          <p:cNvPr id="12" name="TextBox 12"/>
          <p:cNvSpPr txBox="1"/>
          <p:nvPr/>
        </p:nvSpPr>
        <p:spPr>
          <a:xfrm>
            <a:off x="1028700" y="2768760"/>
            <a:ext cx="5720525" cy="10686965"/>
          </a:xfrm>
          <a:prstGeom prst="rect">
            <a:avLst/>
          </a:prstGeom>
        </p:spPr>
        <p:txBody>
          <a:bodyPr lIns="0" tIns="0" rIns="0" bIns="0" rtlCol="0" anchor="t">
            <a:spAutoFit/>
          </a:bodyPr>
          <a:lstStyle/>
          <a:p>
            <a:pPr algn="l">
              <a:lnSpc>
                <a:spcPts val="3840"/>
              </a:lnSpc>
            </a:pPr>
            <a:r>
              <a:rPr lang="en-US" sz="2400" spc="48" dirty="0">
                <a:solidFill>
                  <a:srgbClr val="665440"/>
                </a:solidFill>
                <a:latin typeface="DM Sans"/>
                <a:ea typeface="DM Sans"/>
                <a:cs typeface="DM Sans"/>
                <a:sym typeface="DM Sans"/>
              </a:rPr>
              <a:t>AI-based project designed to provide predictions and recommendations for farmers FEATURES:</a:t>
            </a:r>
          </a:p>
          <a:p>
            <a:pPr algn="l">
              <a:lnSpc>
                <a:spcPts val="3840"/>
              </a:lnSpc>
            </a:pPr>
            <a:r>
              <a:rPr lang="en-US" sz="2400" spc="48" dirty="0">
                <a:solidFill>
                  <a:srgbClr val="665440"/>
                </a:solidFill>
                <a:latin typeface="DM Sans"/>
                <a:ea typeface="DM Sans"/>
                <a:cs typeface="DM Sans"/>
                <a:sym typeface="DM Sans"/>
              </a:rPr>
              <a:t>Crop Prediction</a:t>
            </a:r>
          </a:p>
          <a:p>
            <a:pPr algn="l">
              <a:lnSpc>
                <a:spcPts val="3840"/>
              </a:lnSpc>
            </a:pPr>
            <a:r>
              <a:rPr lang="en-US" sz="2400" spc="48" dirty="0">
                <a:solidFill>
                  <a:srgbClr val="665440"/>
                </a:solidFill>
                <a:latin typeface="DM Sans"/>
                <a:ea typeface="DM Sans"/>
                <a:cs typeface="DM Sans"/>
                <a:sym typeface="DM Sans"/>
              </a:rPr>
              <a:t>Crop Recommendation</a:t>
            </a:r>
          </a:p>
          <a:p>
            <a:pPr algn="l">
              <a:lnSpc>
                <a:spcPts val="3840"/>
              </a:lnSpc>
            </a:pPr>
            <a:r>
              <a:rPr lang="en-US" sz="2400" spc="48" dirty="0">
                <a:solidFill>
                  <a:srgbClr val="665440"/>
                </a:solidFill>
                <a:latin typeface="DM Sans"/>
                <a:ea typeface="DM Sans"/>
                <a:cs typeface="DM Sans"/>
                <a:sym typeface="DM Sans"/>
              </a:rPr>
              <a:t>Fertilizer Recommendation</a:t>
            </a:r>
          </a:p>
          <a:p>
            <a:pPr algn="l">
              <a:lnSpc>
                <a:spcPts val="3840"/>
              </a:lnSpc>
            </a:pPr>
            <a:r>
              <a:rPr lang="en-US" sz="2400" spc="48" dirty="0">
                <a:solidFill>
                  <a:srgbClr val="665440"/>
                </a:solidFill>
                <a:latin typeface="DM Sans"/>
                <a:ea typeface="DM Sans"/>
                <a:cs typeface="DM Sans"/>
                <a:sym typeface="DM Sans"/>
              </a:rPr>
              <a:t>Rainfall Prediction</a:t>
            </a:r>
          </a:p>
          <a:p>
            <a:pPr algn="l">
              <a:lnSpc>
                <a:spcPts val="3840"/>
              </a:lnSpc>
            </a:pPr>
            <a:r>
              <a:rPr lang="en-US" sz="2400" spc="48" dirty="0">
                <a:solidFill>
                  <a:srgbClr val="665440"/>
                </a:solidFill>
                <a:latin typeface="DM Sans"/>
                <a:ea typeface="DM Sans"/>
                <a:cs typeface="DM Sans"/>
                <a:sym typeface="DM Sans"/>
              </a:rPr>
              <a:t>Yield Prediction</a:t>
            </a:r>
          </a:p>
          <a:p>
            <a:pPr algn="l">
              <a:lnSpc>
                <a:spcPts val="3840"/>
              </a:lnSpc>
            </a:pPr>
            <a:r>
              <a:rPr lang="en-US" sz="2400" spc="48" dirty="0">
                <a:solidFill>
                  <a:srgbClr val="665440"/>
                </a:solidFill>
                <a:latin typeface="DM Sans"/>
                <a:ea typeface="DM Sans"/>
                <a:cs typeface="DM Sans"/>
                <a:sym typeface="DM Sans"/>
              </a:rPr>
              <a:t>Pest Control and management solutions</a:t>
            </a:r>
          </a:p>
          <a:p>
            <a:pPr algn="l">
              <a:lnSpc>
                <a:spcPts val="3840"/>
              </a:lnSpc>
            </a:pPr>
            <a:r>
              <a:rPr lang="en-US" sz="2400" spc="48" dirty="0">
                <a:solidFill>
                  <a:srgbClr val="665440"/>
                </a:solidFill>
                <a:latin typeface="DM Sans"/>
                <a:ea typeface="DM Sans"/>
                <a:cs typeface="DM Sans"/>
                <a:sym typeface="DM Sans"/>
              </a:rPr>
              <a:t>Weather Forecasting</a:t>
            </a:r>
          </a:p>
          <a:p>
            <a:pPr algn="l">
              <a:lnSpc>
                <a:spcPts val="3840"/>
              </a:lnSpc>
            </a:pPr>
            <a:r>
              <a:rPr lang="en-US" sz="2400" spc="48" dirty="0">
                <a:solidFill>
                  <a:srgbClr val="665440"/>
                </a:solidFill>
                <a:latin typeface="DM Sans"/>
                <a:ea typeface="DM Sans"/>
                <a:cs typeface="DM Sans"/>
                <a:sym typeface="DM Sans"/>
              </a:rPr>
              <a:t>Crop Rotation Suggestion</a:t>
            </a:r>
          </a:p>
          <a:p>
            <a:pPr algn="l">
              <a:lnSpc>
                <a:spcPts val="3840"/>
              </a:lnSpc>
            </a:pPr>
            <a:r>
              <a:rPr lang="en-US" sz="2400" spc="48" dirty="0">
                <a:solidFill>
                  <a:srgbClr val="665440"/>
                </a:solidFill>
                <a:latin typeface="DM Sans"/>
                <a:ea typeface="DM Sans"/>
                <a:cs typeface="DM Sans"/>
                <a:sym typeface="DM Sans"/>
              </a:rPr>
              <a:t>Agricultural Data Portal</a:t>
            </a:r>
          </a:p>
          <a:p>
            <a:pPr algn="l">
              <a:lnSpc>
                <a:spcPts val="3840"/>
              </a:lnSpc>
            </a:pPr>
            <a:r>
              <a:rPr lang="en-US" sz="2400" spc="48" dirty="0">
                <a:solidFill>
                  <a:srgbClr val="665440"/>
                </a:solidFill>
                <a:latin typeface="DM Sans"/>
                <a:ea typeface="DM Sans"/>
                <a:cs typeface="DM Sans"/>
                <a:sym typeface="DM Sans"/>
              </a:rPr>
              <a:t>Crop Calculator</a:t>
            </a:r>
          </a:p>
          <a:p>
            <a:pPr algn="l">
              <a:lnSpc>
                <a:spcPts val="3840"/>
              </a:lnSpc>
            </a:pPr>
            <a:r>
              <a:rPr lang="en-US" sz="2400" spc="48" dirty="0">
                <a:solidFill>
                  <a:srgbClr val="665440"/>
                </a:solidFill>
                <a:latin typeface="DM Sans"/>
                <a:ea typeface="DM Sans"/>
                <a:cs typeface="DM Sans"/>
                <a:sym typeface="DM Sans"/>
              </a:rPr>
              <a:t>Inventory &amp; 	</a:t>
            </a:r>
            <a:r>
              <a:rPr lang="en-US" sz="2400" spc="48" dirty="0" err="1">
                <a:solidFill>
                  <a:srgbClr val="665440"/>
                </a:solidFill>
                <a:latin typeface="DM Sans"/>
                <a:ea typeface="DM Sans"/>
                <a:cs typeface="DM Sans"/>
                <a:sym typeface="DM Sans"/>
              </a:rPr>
              <a:t>LifeStock</a:t>
            </a:r>
            <a:r>
              <a:rPr lang="en-US" sz="2400" spc="48" dirty="0">
                <a:solidFill>
                  <a:srgbClr val="665440"/>
                </a:solidFill>
                <a:latin typeface="DM Sans"/>
                <a:ea typeface="DM Sans"/>
                <a:cs typeface="DM Sans"/>
                <a:sym typeface="DM Sans"/>
              </a:rPr>
              <a:t> Management </a:t>
            </a:r>
          </a:p>
          <a:p>
            <a:pPr algn="l">
              <a:lnSpc>
                <a:spcPts val="3840"/>
              </a:lnSpc>
            </a:pPr>
            <a:endParaRPr lang="en-US" sz="2400" spc="48" dirty="0">
              <a:solidFill>
                <a:srgbClr val="665440"/>
              </a:solidFill>
              <a:latin typeface="DM Sans"/>
              <a:ea typeface="DM Sans"/>
              <a:cs typeface="DM Sans"/>
              <a:sym typeface="DM Sans"/>
            </a:endParaRPr>
          </a:p>
          <a:p>
            <a:pPr algn="l">
              <a:lnSpc>
                <a:spcPts val="3840"/>
              </a:lnSpc>
            </a:pPr>
            <a:endParaRPr lang="en-US" sz="2400" spc="48" dirty="0">
              <a:solidFill>
                <a:srgbClr val="665440"/>
              </a:solidFill>
              <a:latin typeface="DM Sans"/>
              <a:ea typeface="DM Sans"/>
              <a:cs typeface="DM Sans"/>
              <a:sym typeface="DM Sans"/>
            </a:endParaRPr>
          </a:p>
          <a:p>
            <a:pPr algn="l">
              <a:lnSpc>
                <a:spcPts val="3840"/>
              </a:lnSpc>
            </a:pPr>
            <a:endParaRPr lang="en-US" sz="2400" spc="48" dirty="0">
              <a:solidFill>
                <a:srgbClr val="665440"/>
              </a:solidFill>
              <a:latin typeface="DM Sans"/>
              <a:ea typeface="DM Sans"/>
              <a:cs typeface="DM Sans"/>
              <a:sym typeface="DM Sans"/>
            </a:endParaRPr>
          </a:p>
          <a:p>
            <a:pPr algn="l">
              <a:lnSpc>
                <a:spcPts val="3840"/>
              </a:lnSpc>
            </a:pPr>
            <a:endParaRPr lang="en-US" sz="2400" spc="48" dirty="0">
              <a:solidFill>
                <a:srgbClr val="665440"/>
              </a:solidFill>
              <a:latin typeface="DM Sans"/>
              <a:ea typeface="DM Sans"/>
              <a:cs typeface="DM Sans"/>
              <a:sym typeface="DM Sans"/>
            </a:endParaRPr>
          </a:p>
          <a:p>
            <a:pPr algn="l">
              <a:lnSpc>
                <a:spcPts val="3840"/>
              </a:lnSpc>
            </a:pPr>
            <a:endParaRPr lang="en-US" sz="2400" spc="48" dirty="0">
              <a:solidFill>
                <a:srgbClr val="665440"/>
              </a:solidFill>
              <a:latin typeface="DM Sans"/>
              <a:ea typeface="DM Sans"/>
              <a:cs typeface="DM Sans"/>
              <a:sym typeface="DM Sans"/>
            </a:endParaRPr>
          </a:p>
          <a:p>
            <a:pPr algn="l">
              <a:lnSpc>
                <a:spcPts val="3840"/>
              </a:lnSpc>
            </a:pPr>
            <a:endParaRPr lang="en-US" sz="2400" spc="48" dirty="0">
              <a:solidFill>
                <a:srgbClr val="665440"/>
              </a:solidFill>
              <a:latin typeface="DM Sans"/>
              <a:ea typeface="DM Sans"/>
              <a:cs typeface="DM Sans"/>
              <a:sym typeface="DM Sans"/>
            </a:endParaRPr>
          </a:p>
          <a:p>
            <a:pPr algn="l">
              <a:lnSpc>
                <a:spcPts val="3840"/>
              </a:lnSpc>
            </a:pPr>
            <a:endParaRPr lang="en-US" sz="2400" spc="48" dirty="0">
              <a:solidFill>
                <a:srgbClr val="665440"/>
              </a:solidFill>
              <a:latin typeface="DM Sans"/>
              <a:ea typeface="DM Sans"/>
              <a:cs typeface="DM Sans"/>
              <a:sym typeface="DM Sans"/>
            </a:endParaRPr>
          </a:p>
        </p:txBody>
      </p:sp>
      <p:sp>
        <p:nvSpPr>
          <p:cNvPr id="13" name="AutoShape 13"/>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14" name="TextBox 13">
            <a:extLst>
              <a:ext uri="{FF2B5EF4-FFF2-40B4-BE49-F238E27FC236}">
                <a16:creationId xmlns:a16="http://schemas.microsoft.com/office/drawing/2014/main" id="{CA0B25F5-20C6-6206-6926-4EE6C55C8259}"/>
              </a:ext>
            </a:extLst>
          </p:cNvPr>
          <p:cNvSpPr txBox="1"/>
          <p:nvPr/>
        </p:nvSpPr>
        <p:spPr>
          <a:xfrm>
            <a:off x="7567755" y="2752019"/>
            <a:ext cx="9120045" cy="7166064"/>
          </a:xfrm>
          <a:prstGeom prst="rect">
            <a:avLst/>
          </a:prstGeom>
          <a:noFill/>
        </p:spPr>
        <p:txBody>
          <a:bodyPr wrap="square" rtlCol="0">
            <a:spAutoFit/>
          </a:bodyPr>
          <a:lstStyle/>
          <a:p>
            <a:r>
              <a:rPr lang="en-US" sz="2400" dirty="0">
                <a:latin typeface="DM cans"/>
              </a:rPr>
              <a:t>We have used several Api keys like </a:t>
            </a:r>
          </a:p>
          <a:p>
            <a:pPr algn="l">
              <a:lnSpc>
                <a:spcPts val="3840"/>
              </a:lnSpc>
            </a:pPr>
            <a:r>
              <a:rPr lang="en-US" sz="2400" b="1" u="sng">
                <a:solidFill>
                  <a:srgbClr val="665440"/>
                </a:solidFill>
                <a:latin typeface="DM sans" pitchFamily="2" charset="0"/>
              </a:rPr>
              <a:t>Datasets </a:t>
            </a:r>
            <a:r>
              <a:rPr lang="en-IN" sz="2400">
                <a:solidFill>
                  <a:srgbClr val="684040"/>
                </a:solidFill>
                <a:latin typeface="DM cans"/>
              </a:rPr>
              <a:t>for </a:t>
            </a:r>
            <a:r>
              <a:rPr lang="en-US" sz="2400" spc="48" dirty="0">
                <a:solidFill>
                  <a:srgbClr val="665440"/>
                </a:solidFill>
                <a:latin typeface="DM Sans"/>
                <a:ea typeface="DM Sans"/>
                <a:cs typeface="DM Sans"/>
                <a:sym typeface="DM Sans"/>
              </a:rPr>
              <a:t>Crop Prediction</a:t>
            </a:r>
          </a:p>
          <a:p>
            <a:pPr algn="l">
              <a:lnSpc>
                <a:spcPts val="3840"/>
              </a:lnSpc>
            </a:pPr>
            <a:r>
              <a:rPr lang="en-US" sz="2400" spc="48" dirty="0">
                <a:solidFill>
                  <a:srgbClr val="665440"/>
                </a:solidFill>
                <a:latin typeface="DM Sans"/>
                <a:ea typeface="DM Sans"/>
                <a:cs typeface="DM Sans"/>
                <a:sym typeface="DM Sans"/>
              </a:rPr>
              <a:t>Crop Recommendation</a:t>
            </a:r>
          </a:p>
          <a:p>
            <a:pPr algn="l">
              <a:lnSpc>
                <a:spcPts val="3840"/>
              </a:lnSpc>
            </a:pPr>
            <a:r>
              <a:rPr lang="en-US" sz="2400" spc="48" dirty="0">
                <a:solidFill>
                  <a:srgbClr val="665440"/>
                </a:solidFill>
                <a:latin typeface="DM Sans"/>
                <a:ea typeface="DM Sans"/>
                <a:cs typeface="DM Sans"/>
                <a:sym typeface="DM Sans"/>
              </a:rPr>
              <a:t>Fertilizer Recommendation</a:t>
            </a:r>
          </a:p>
          <a:p>
            <a:pPr algn="l">
              <a:lnSpc>
                <a:spcPts val="3840"/>
              </a:lnSpc>
            </a:pPr>
            <a:r>
              <a:rPr lang="en-US" sz="2400" spc="48" dirty="0">
                <a:solidFill>
                  <a:srgbClr val="665440"/>
                </a:solidFill>
                <a:latin typeface="DM Sans"/>
                <a:ea typeface="DM Sans"/>
                <a:cs typeface="DM Sans"/>
                <a:sym typeface="DM Sans"/>
              </a:rPr>
              <a:t>Rainfall Prediction</a:t>
            </a:r>
          </a:p>
          <a:p>
            <a:pPr algn="l">
              <a:lnSpc>
                <a:spcPts val="3840"/>
              </a:lnSpc>
            </a:pPr>
            <a:r>
              <a:rPr lang="en-US" sz="2400" spc="48" dirty="0">
                <a:solidFill>
                  <a:srgbClr val="665440"/>
                </a:solidFill>
                <a:latin typeface="DM Sans"/>
                <a:ea typeface="DM Sans"/>
                <a:cs typeface="DM Sans"/>
                <a:sym typeface="DM Sans"/>
              </a:rPr>
              <a:t>Yield Prediction</a:t>
            </a:r>
          </a:p>
          <a:p>
            <a:pPr algn="l">
              <a:lnSpc>
                <a:spcPts val="3840"/>
              </a:lnSpc>
            </a:pPr>
            <a:r>
              <a:rPr lang="en-US" sz="2400" u="sng" spc="48" dirty="0">
                <a:solidFill>
                  <a:srgbClr val="665440"/>
                </a:solidFill>
                <a:latin typeface="DM Sans"/>
                <a:ea typeface="DM Sans"/>
                <a:cs typeface="DM Sans"/>
                <a:sym typeface="DM Sans"/>
              </a:rPr>
              <a:t>Gemini AI </a:t>
            </a:r>
            <a:r>
              <a:rPr lang="en-US" sz="2400" spc="48" dirty="0">
                <a:solidFill>
                  <a:srgbClr val="665440"/>
                </a:solidFill>
                <a:latin typeface="DM Sans"/>
                <a:ea typeface="DM Sans"/>
                <a:cs typeface="DM Sans"/>
                <a:sym typeface="DM Sans"/>
              </a:rPr>
              <a:t>for Pests Management and Solutions</a:t>
            </a:r>
          </a:p>
          <a:p>
            <a:pPr algn="l">
              <a:lnSpc>
                <a:spcPts val="3840"/>
              </a:lnSpc>
            </a:pPr>
            <a:r>
              <a:rPr lang="en-US" sz="2400" u="sng" spc="48" dirty="0">
                <a:solidFill>
                  <a:srgbClr val="665440"/>
                </a:solidFill>
                <a:latin typeface="DM Sans"/>
                <a:ea typeface="DM Sans"/>
                <a:cs typeface="DM Sans"/>
                <a:sym typeface="DM Sans"/>
              </a:rPr>
              <a:t>Openmeto.com </a:t>
            </a:r>
            <a:r>
              <a:rPr lang="en-US" sz="2400" spc="48" dirty="0">
                <a:solidFill>
                  <a:srgbClr val="665440"/>
                </a:solidFill>
                <a:latin typeface="DM Sans"/>
                <a:ea typeface="DM Sans"/>
                <a:cs typeface="DM Sans"/>
                <a:sym typeface="DM Sans"/>
              </a:rPr>
              <a:t>for Agricultural Data portal and Weather Forecasting(day wise)</a:t>
            </a:r>
          </a:p>
          <a:p>
            <a:pPr algn="l">
              <a:lnSpc>
                <a:spcPts val="3840"/>
              </a:lnSpc>
            </a:pPr>
            <a:r>
              <a:rPr lang="en-US" sz="2400" u="sng" spc="48" dirty="0">
                <a:solidFill>
                  <a:srgbClr val="665440"/>
                </a:solidFill>
                <a:latin typeface="DM Sans"/>
                <a:ea typeface="DM Sans"/>
                <a:cs typeface="DM Sans"/>
                <a:sym typeface="DM Sans"/>
              </a:rPr>
              <a:t>Datasets</a:t>
            </a:r>
            <a:r>
              <a:rPr lang="en-US" sz="2400" spc="48" dirty="0">
                <a:solidFill>
                  <a:srgbClr val="665440"/>
                </a:solidFill>
                <a:latin typeface="DM Sans"/>
                <a:ea typeface="DM Sans"/>
                <a:cs typeface="DM Sans"/>
                <a:sym typeface="DM Sans"/>
              </a:rPr>
              <a:t> for Crop Rotation &amp; Agriculture Data Portal</a:t>
            </a:r>
          </a:p>
          <a:p>
            <a:pPr algn="l">
              <a:lnSpc>
                <a:spcPts val="3840"/>
              </a:lnSpc>
            </a:pPr>
            <a:r>
              <a:rPr lang="en-US" sz="2400" spc="48" dirty="0">
                <a:solidFill>
                  <a:srgbClr val="665440"/>
                </a:solidFill>
                <a:latin typeface="DM Sans"/>
                <a:ea typeface="DM Sans"/>
                <a:cs typeface="DM Sans"/>
                <a:sym typeface="DM Sans"/>
              </a:rPr>
              <a:t>For Livestock &amp; Inventory </a:t>
            </a:r>
            <a:r>
              <a:rPr lang="en-US" sz="2400" spc="48" dirty="0" err="1">
                <a:solidFill>
                  <a:srgbClr val="665440"/>
                </a:solidFill>
                <a:latin typeface="DM Sans"/>
                <a:ea typeface="DM Sans"/>
                <a:cs typeface="DM Sans"/>
                <a:sym typeface="DM Sans"/>
              </a:rPr>
              <a:t>Mangement</a:t>
            </a:r>
            <a:r>
              <a:rPr lang="en-US" sz="2400" spc="48" dirty="0">
                <a:solidFill>
                  <a:srgbClr val="665440"/>
                </a:solidFill>
                <a:latin typeface="DM Sans"/>
                <a:ea typeface="DM Sans"/>
                <a:cs typeface="DM Sans"/>
                <a:sym typeface="DM Sans"/>
              </a:rPr>
              <a:t> </a:t>
            </a:r>
          </a:p>
          <a:p>
            <a:pPr algn="l">
              <a:lnSpc>
                <a:spcPts val="3840"/>
              </a:lnSpc>
            </a:pPr>
            <a:endParaRPr lang="en-US" sz="2400" spc="48" dirty="0">
              <a:solidFill>
                <a:srgbClr val="665440"/>
              </a:solidFill>
              <a:latin typeface="DM Sans"/>
              <a:ea typeface="DM Sans"/>
              <a:cs typeface="DM Sans"/>
              <a:sym typeface="DM Sans"/>
            </a:endParaRPr>
          </a:p>
          <a:p>
            <a:pPr algn="l">
              <a:lnSpc>
                <a:spcPts val="3840"/>
              </a:lnSpc>
            </a:pPr>
            <a:endParaRPr lang="en-US" sz="2400" spc="48" dirty="0">
              <a:solidFill>
                <a:srgbClr val="665440"/>
              </a:solidFill>
              <a:latin typeface="DM Sans"/>
              <a:ea typeface="DM Sans"/>
              <a:cs typeface="DM Sans"/>
              <a:sym typeface="DM Sans"/>
            </a:endParaRPr>
          </a:p>
          <a:p>
            <a:pPr algn="l">
              <a:lnSpc>
                <a:spcPts val="3840"/>
              </a:lnSpc>
            </a:pPr>
            <a:endParaRPr lang="en-US" sz="2400" spc="48" dirty="0">
              <a:solidFill>
                <a:srgbClr val="665440"/>
              </a:solidFill>
              <a:latin typeface="DM Sans"/>
              <a:ea typeface="DM Sans"/>
              <a:cs typeface="DM Sans"/>
              <a:sym typeface="DM Sans"/>
            </a:endParaRPr>
          </a:p>
          <a:p>
            <a:endParaRPr lang="en-US" sz="2400" dirty="0">
              <a:latin typeface="DM cans"/>
            </a:endParaRPr>
          </a:p>
        </p:txBody>
      </p:sp>
      <p:sp>
        <p:nvSpPr>
          <p:cNvPr id="15" name="TextBox 14">
            <a:extLst>
              <a:ext uri="{FF2B5EF4-FFF2-40B4-BE49-F238E27FC236}">
                <a16:creationId xmlns:a16="http://schemas.microsoft.com/office/drawing/2014/main" id="{3749E8C0-C34C-2B39-F584-72A1EFA5BDF4}"/>
              </a:ext>
            </a:extLst>
          </p:cNvPr>
          <p:cNvSpPr txBox="1"/>
          <p:nvPr/>
        </p:nvSpPr>
        <p:spPr>
          <a:xfrm>
            <a:off x="7567755" y="8191500"/>
            <a:ext cx="9120045" cy="830997"/>
          </a:xfrm>
          <a:prstGeom prst="rect">
            <a:avLst/>
          </a:prstGeom>
          <a:noFill/>
        </p:spPr>
        <p:txBody>
          <a:bodyPr wrap="square" rtlCol="0">
            <a:spAutoFit/>
          </a:bodyPr>
          <a:lstStyle/>
          <a:p>
            <a:r>
              <a:rPr lang="en-US" sz="2400" dirty="0">
                <a:solidFill>
                  <a:srgbClr val="665440"/>
                </a:solidFill>
                <a:latin typeface="DM cans"/>
              </a:rPr>
              <a:t>We have used Html , CSS , </a:t>
            </a:r>
            <a:r>
              <a:rPr lang="en-US" sz="2400" dirty="0" err="1">
                <a:solidFill>
                  <a:srgbClr val="665440"/>
                </a:solidFill>
                <a:latin typeface="DM cans"/>
              </a:rPr>
              <a:t>Javascript</a:t>
            </a:r>
            <a:r>
              <a:rPr lang="en-US" sz="2400" dirty="0">
                <a:solidFill>
                  <a:srgbClr val="665440"/>
                </a:solidFill>
                <a:latin typeface="DM cans"/>
              </a:rPr>
              <a:t> with backend in </a:t>
            </a:r>
            <a:r>
              <a:rPr lang="en-US" sz="2400" dirty="0" err="1">
                <a:solidFill>
                  <a:srgbClr val="665440"/>
                </a:solidFill>
                <a:latin typeface="DM cans"/>
              </a:rPr>
              <a:t>Php</a:t>
            </a:r>
            <a:r>
              <a:rPr lang="en-US" sz="2400" dirty="0">
                <a:solidFill>
                  <a:srgbClr val="665440"/>
                </a:solidFill>
                <a:latin typeface="DM cans"/>
              </a:rPr>
              <a:t> , stored the data in </a:t>
            </a:r>
            <a:r>
              <a:rPr lang="en-US" sz="2400" dirty="0" err="1">
                <a:solidFill>
                  <a:srgbClr val="665440"/>
                </a:solidFill>
                <a:latin typeface="DM cans"/>
              </a:rPr>
              <a:t>Mysql</a:t>
            </a:r>
            <a:r>
              <a:rPr lang="en-US" sz="2400" dirty="0">
                <a:solidFill>
                  <a:srgbClr val="665440"/>
                </a:solidFill>
                <a:latin typeface="DM cans"/>
              </a:rPr>
              <a:t> </a:t>
            </a:r>
            <a:endParaRPr lang="en-IN" sz="2400" dirty="0">
              <a:solidFill>
                <a:srgbClr val="665440"/>
              </a:solidFill>
              <a:latin typeface="DM cans"/>
            </a:endParaRPr>
          </a:p>
        </p:txBody>
      </p:sp>
      <p:sp>
        <p:nvSpPr>
          <p:cNvPr id="16" name="TextBox 8">
            <a:extLst>
              <a:ext uri="{FF2B5EF4-FFF2-40B4-BE49-F238E27FC236}">
                <a16:creationId xmlns:a16="http://schemas.microsoft.com/office/drawing/2014/main" id="{A03865E1-675E-E57D-34B7-F838FA722A7D}"/>
              </a:ext>
            </a:extLst>
          </p:cNvPr>
          <p:cNvSpPr txBox="1"/>
          <p:nvPr/>
        </p:nvSpPr>
        <p:spPr>
          <a:xfrm>
            <a:off x="-12579919" y="4755349"/>
            <a:ext cx="2548985" cy="520271"/>
          </a:xfrm>
          <a:prstGeom prst="rect">
            <a:avLst/>
          </a:prstGeom>
        </p:spPr>
        <p:txBody>
          <a:bodyPr lIns="0" tIns="0" rIns="0" bIns="0" rtlCol="0" anchor="t">
            <a:spAutoFit/>
          </a:bodyPr>
          <a:lstStyle/>
          <a:p>
            <a:pPr algn="l">
              <a:lnSpc>
                <a:spcPts val="4800"/>
              </a:lnSpc>
            </a:pPr>
            <a:r>
              <a:rPr lang="en-US" sz="1600" b="1" spc="192" dirty="0">
                <a:solidFill>
                  <a:srgbClr val="4F2B1B"/>
                </a:solidFill>
                <a:latin typeface="DM Sans Bold"/>
                <a:ea typeface="DM Sans Bold"/>
                <a:cs typeface="DM Sans Bold"/>
                <a:sym typeface="DM Sans Bold"/>
              </a:rPr>
              <a:t>3</a:t>
            </a:r>
          </a:p>
        </p:txBody>
      </p:sp>
      <p:sp>
        <p:nvSpPr>
          <p:cNvPr id="17" name="TextBox 9">
            <a:extLst>
              <a:ext uri="{FF2B5EF4-FFF2-40B4-BE49-F238E27FC236}">
                <a16:creationId xmlns:a16="http://schemas.microsoft.com/office/drawing/2014/main" id="{FC48D4B6-6AD1-D1A7-8995-4DA0DBB27C35}"/>
              </a:ext>
            </a:extLst>
          </p:cNvPr>
          <p:cNvSpPr txBox="1"/>
          <p:nvPr/>
        </p:nvSpPr>
        <p:spPr>
          <a:xfrm>
            <a:off x="-12664538" y="5676052"/>
            <a:ext cx="2548985" cy="337528"/>
          </a:xfrm>
          <a:prstGeom prst="rect">
            <a:avLst/>
          </a:prstGeom>
        </p:spPr>
        <p:txBody>
          <a:bodyPr lIns="0" tIns="0" rIns="0" bIns="0" rtlCol="0" anchor="t">
            <a:spAutoFit/>
          </a:bodyPr>
          <a:lstStyle/>
          <a:p>
            <a:pPr algn="l">
              <a:lnSpc>
                <a:spcPts val="2879"/>
              </a:lnSpc>
            </a:pPr>
            <a:r>
              <a:rPr lang="en-US" sz="1600" spc="96" dirty="0">
                <a:solidFill>
                  <a:srgbClr val="665440"/>
                </a:solidFill>
                <a:latin typeface="DM Sans"/>
                <a:ea typeface="DM Sans"/>
                <a:cs typeface="DM Sans"/>
                <a:sym typeface="DM Sans"/>
              </a:rPr>
              <a:t>PROBLEM STATEMENT</a:t>
            </a:r>
          </a:p>
        </p:txBody>
      </p:sp>
      <p:sp>
        <p:nvSpPr>
          <p:cNvPr id="18" name="TextBox 13">
            <a:extLst>
              <a:ext uri="{FF2B5EF4-FFF2-40B4-BE49-F238E27FC236}">
                <a16:creationId xmlns:a16="http://schemas.microsoft.com/office/drawing/2014/main" id="{8DDDB789-392B-F871-E498-4CE9D2C35140}"/>
              </a:ext>
            </a:extLst>
          </p:cNvPr>
          <p:cNvSpPr txBox="1"/>
          <p:nvPr/>
        </p:nvSpPr>
        <p:spPr>
          <a:xfrm>
            <a:off x="-8628731" y="4862617"/>
            <a:ext cx="2548985" cy="520271"/>
          </a:xfrm>
          <a:prstGeom prst="rect">
            <a:avLst/>
          </a:prstGeom>
        </p:spPr>
        <p:txBody>
          <a:bodyPr lIns="0" tIns="0" rIns="0" bIns="0" rtlCol="0" anchor="t">
            <a:spAutoFit/>
          </a:bodyPr>
          <a:lstStyle/>
          <a:p>
            <a:pPr algn="l">
              <a:lnSpc>
                <a:spcPts val="4800"/>
              </a:lnSpc>
            </a:pPr>
            <a:r>
              <a:rPr lang="en-US" sz="1600" b="1" spc="192">
                <a:solidFill>
                  <a:srgbClr val="4F2B1B"/>
                </a:solidFill>
                <a:latin typeface="DM Sans Bold"/>
                <a:ea typeface="DM Sans Bold"/>
                <a:cs typeface="DM Sans Bold"/>
                <a:sym typeface="DM Sans Bold"/>
              </a:rPr>
              <a:t>4</a:t>
            </a:r>
          </a:p>
        </p:txBody>
      </p:sp>
      <p:sp>
        <p:nvSpPr>
          <p:cNvPr id="19" name="TextBox 14">
            <a:extLst>
              <a:ext uri="{FF2B5EF4-FFF2-40B4-BE49-F238E27FC236}">
                <a16:creationId xmlns:a16="http://schemas.microsoft.com/office/drawing/2014/main" id="{CCCE9A27-1641-2435-D3AC-590A52DE3755}"/>
              </a:ext>
            </a:extLst>
          </p:cNvPr>
          <p:cNvSpPr txBox="1"/>
          <p:nvPr/>
        </p:nvSpPr>
        <p:spPr>
          <a:xfrm>
            <a:off x="-8628731" y="5676052"/>
            <a:ext cx="2548985" cy="337528"/>
          </a:xfrm>
          <a:prstGeom prst="rect">
            <a:avLst/>
          </a:prstGeom>
        </p:spPr>
        <p:txBody>
          <a:bodyPr lIns="0" tIns="0" rIns="0" bIns="0" rtlCol="0" anchor="t">
            <a:spAutoFit/>
          </a:bodyPr>
          <a:lstStyle/>
          <a:p>
            <a:pPr algn="l">
              <a:lnSpc>
                <a:spcPts val="2879"/>
              </a:lnSpc>
            </a:pPr>
            <a:r>
              <a:rPr lang="en-US" sz="1600" spc="96" dirty="0">
                <a:solidFill>
                  <a:srgbClr val="665440"/>
                </a:solidFill>
                <a:latin typeface="DM Sans"/>
                <a:ea typeface="DM Sans"/>
                <a:cs typeface="DM Sans"/>
                <a:sym typeface="DM Sans"/>
              </a:rPr>
              <a:t>SOLUTION</a:t>
            </a:r>
          </a:p>
        </p:txBody>
      </p:sp>
      <p:sp>
        <p:nvSpPr>
          <p:cNvPr id="20" name="TextBox 15">
            <a:extLst>
              <a:ext uri="{FF2B5EF4-FFF2-40B4-BE49-F238E27FC236}">
                <a16:creationId xmlns:a16="http://schemas.microsoft.com/office/drawing/2014/main" id="{BB7C967D-4350-556C-1B58-9745BBE41D36}"/>
              </a:ext>
            </a:extLst>
          </p:cNvPr>
          <p:cNvSpPr txBox="1"/>
          <p:nvPr/>
        </p:nvSpPr>
        <p:spPr>
          <a:xfrm>
            <a:off x="-4592923" y="4862617"/>
            <a:ext cx="2548985" cy="520271"/>
          </a:xfrm>
          <a:prstGeom prst="rect">
            <a:avLst/>
          </a:prstGeom>
        </p:spPr>
        <p:txBody>
          <a:bodyPr lIns="0" tIns="0" rIns="0" bIns="0" rtlCol="0" anchor="t">
            <a:spAutoFit/>
          </a:bodyPr>
          <a:lstStyle/>
          <a:p>
            <a:pPr algn="l">
              <a:lnSpc>
                <a:spcPts val="4800"/>
              </a:lnSpc>
            </a:pPr>
            <a:r>
              <a:rPr lang="en-US" sz="1600" b="1" spc="192">
                <a:solidFill>
                  <a:srgbClr val="4F2B1B"/>
                </a:solidFill>
                <a:latin typeface="DM Sans Bold"/>
                <a:ea typeface="DM Sans Bold"/>
                <a:cs typeface="DM Sans Bold"/>
                <a:sym typeface="DM Sans Bold"/>
              </a:rPr>
              <a:t>5</a:t>
            </a:r>
          </a:p>
        </p:txBody>
      </p:sp>
      <p:sp>
        <p:nvSpPr>
          <p:cNvPr id="22" name="TextBox 19">
            <a:extLst>
              <a:ext uri="{FF2B5EF4-FFF2-40B4-BE49-F238E27FC236}">
                <a16:creationId xmlns:a16="http://schemas.microsoft.com/office/drawing/2014/main" id="{8850685D-F3B5-6CF3-3A34-90B5702690E6}"/>
              </a:ext>
            </a:extLst>
          </p:cNvPr>
          <p:cNvSpPr txBox="1"/>
          <p:nvPr/>
        </p:nvSpPr>
        <p:spPr>
          <a:xfrm>
            <a:off x="-12664630" y="7304827"/>
            <a:ext cx="2548985" cy="520271"/>
          </a:xfrm>
          <a:prstGeom prst="rect">
            <a:avLst/>
          </a:prstGeom>
        </p:spPr>
        <p:txBody>
          <a:bodyPr lIns="0" tIns="0" rIns="0" bIns="0" rtlCol="0" anchor="t">
            <a:spAutoFit/>
          </a:bodyPr>
          <a:lstStyle/>
          <a:p>
            <a:pPr algn="l">
              <a:lnSpc>
                <a:spcPts val="4800"/>
              </a:lnSpc>
            </a:pPr>
            <a:r>
              <a:rPr lang="en-US" sz="1600" b="1" spc="192">
                <a:solidFill>
                  <a:srgbClr val="4F2B1B"/>
                </a:solidFill>
                <a:latin typeface="DM Sans Bold"/>
                <a:ea typeface="DM Sans Bold"/>
                <a:cs typeface="DM Sans Bold"/>
                <a:sym typeface="DM Sans Bold"/>
              </a:rPr>
              <a:t>7</a:t>
            </a:r>
          </a:p>
        </p:txBody>
      </p:sp>
      <p:sp>
        <p:nvSpPr>
          <p:cNvPr id="23" name="TextBox 20">
            <a:extLst>
              <a:ext uri="{FF2B5EF4-FFF2-40B4-BE49-F238E27FC236}">
                <a16:creationId xmlns:a16="http://schemas.microsoft.com/office/drawing/2014/main" id="{B658C290-F7A5-99EA-7933-E7F91CF016AC}"/>
              </a:ext>
            </a:extLst>
          </p:cNvPr>
          <p:cNvSpPr txBox="1"/>
          <p:nvPr/>
        </p:nvSpPr>
        <p:spPr>
          <a:xfrm>
            <a:off x="-12664630" y="8118262"/>
            <a:ext cx="2548985" cy="709425"/>
          </a:xfrm>
          <a:prstGeom prst="rect">
            <a:avLst/>
          </a:prstGeom>
        </p:spPr>
        <p:txBody>
          <a:bodyPr lIns="0" tIns="0" rIns="0" bIns="0" rtlCol="0" anchor="t">
            <a:spAutoFit/>
          </a:bodyPr>
          <a:lstStyle/>
          <a:p>
            <a:pPr algn="l">
              <a:lnSpc>
                <a:spcPts val="2879"/>
              </a:lnSpc>
            </a:pPr>
            <a:r>
              <a:rPr lang="en-US" sz="1600" spc="96" dirty="0">
                <a:solidFill>
                  <a:srgbClr val="665440"/>
                </a:solidFill>
                <a:latin typeface="DM Sans"/>
                <a:ea typeface="DM Sans"/>
                <a:cs typeface="DM Sans"/>
                <a:sym typeface="DM Sans"/>
              </a:rPr>
              <a:t>CHALLENGES AND LEARNINGS</a:t>
            </a:r>
          </a:p>
        </p:txBody>
      </p:sp>
      <p:sp>
        <p:nvSpPr>
          <p:cNvPr id="24" name="TextBox 21">
            <a:extLst>
              <a:ext uri="{FF2B5EF4-FFF2-40B4-BE49-F238E27FC236}">
                <a16:creationId xmlns:a16="http://schemas.microsoft.com/office/drawing/2014/main" id="{0F6A8153-CAEA-22CB-8134-680EACDB44C9}"/>
              </a:ext>
            </a:extLst>
          </p:cNvPr>
          <p:cNvSpPr txBox="1"/>
          <p:nvPr/>
        </p:nvSpPr>
        <p:spPr>
          <a:xfrm>
            <a:off x="-8628823" y="7304827"/>
            <a:ext cx="2548985" cy="520271"/>
          </a:xfrm>
          <a:prstGeom prst="rect">
            <a:avLst/>
          </a:prstGeom>
        </p:spPr>
        <p:txBody>
          <a:bodyPr lIns="0" tIns="0" rIns="0" bIns="0" rtlCol="0" anchor="t">
            <a:spAutoFit/>
          </a:bodyPr>
          <a:lstStyle/>
          <a:p>
            <a:pPr algn="l">
              <a:lnSpc>
                <a:spcPts val="4800"/>
              </a:lnSpc>
            </a:pPr>
            <a:r>
              <a:rPr lang="en-US" sz="1600" b="1" spc="192">
                <a:solidFill>
                  <a:srgbClr val="4F2B1B"/>
                </a:solidFill>
                <a:latin typeface="DM Sans Bold"/>
                <a:ea typeface="DM Sans Bold"/>
                <a:cs typeface="DM Sans Bold"/>
                <a:sym typeface="DM Sans Bold"/>
              </a:rPr>
              <a:t>8</a:t>
            </a:r>
          </a:p>
        </p:txBody>
      </p:sp>
      <p:sp>
        <p:nvSpPr>
          <p:cNvPr id="25" name="TextBox 22">
            <a:extLst>
              <a:ext uri="{FF2B5EF4-FFF2-40B4-BE49-F238E27FC236}">
                <a16:creationId xmlns:a16="http://schemas.microsoft.com/office/drawing/2014/main" id="{638D77C0-0EEF-DBE6-880E-343A55E9D7C3}"/>
              </a:ext>
            </a:extLst>
          </p:cNvPr>
          <p:cNvSpPr txBox="1"/>
          <p:nvPr/>
        </p:nvSpPr>
        <p:spPr>
          <a:xfrm>
            <a:off x="-8628823" y="8118262"/>
            <a:ext cx="2548985" cy="337528"/>
          </a:xfrm>
          <a:prstGeom prst="rect">
            <a:avLst/>
          </a:prstGeom>
        </p:spPr>
        <p:txBody>
          <a:bodyPr lIns="0" tIns="0" rIns="0" bIns="0" rtlCol="0" anchor="t">
            <a:spAutoFit/>
          </a:bodyPr>
          <a:lstStyle/>
          <a:p>
            <a:pPr algn="l">
              <a:lnSpc>
                <a:spcPts val="2879"/>
              </a:lnSpc>
            </a:pPr>
            <a:r>
              <a:rPr lang="en-US" sz="1600" spc="96" dirty="0">
                <a:solidFill>
                  <a:srgbClr val="665440"/>
                </a:solidFill>
                <a:latin typeface="DM Sans"/>
                <a:ea typeface="DM Sans"/>
                <a:cs typeface="DM Sans"/>
                <a:sym typeface="DM Sans"/>
              </a:rPr>
              <a:t>FUTURE SCOPE</a:t>
            </a:r>
          </a:p>
        </p:txBody>
      </p:sp>
      <p:sp>
        <p:nvSpPr>
          <p:cNvPr id="26" name="TextBox 23">
            <a:extLst>
              <a:ext uri="{FF2B5EF4-FFF2-40B4-BE49-F238E27FC236}">
                <a16:creationId xmlns:a16="http://schemas.microsoft.com/office/drawing/2014/main" id="{1E93A82F-8538-DD17-59F3-9E8DE2823B6A}"/>
              </a:ext>
            </a:extLst>
          </p:cNvPr>
          <p:cNvSpPr txBox="1"/>
          <p:nvPr/>
        </p:nvSpPr>
        <p:spPr>
          <a:xfrm>
            <a:off x="-4593016" y="7304827"/>
            <a:ext cx="2548985" cy="520271"/>
          </a:xfrm>
          <a:prstGeom prst="rect">
            <a:avLst/>
          </a:prstGeom>
        </p:spPr>
        <p:txBody>
          <a:bodyPr lIns="0" tIns="0" rIns="0" bIns="0" rtlCol="0" anchor="t">
            <a:spAutoFit/>
          </a:bodyPr>
          <a:lstStyle/>
          <a:p>
            <a:pPr algn="l">
              <a:lnSpc>
                <a:spcPts val="4800"/>
              </a:lnSpc>
            </a:pPr>
            <a:r>
              <a:rPr lang="en-US" sz="1600" b="1" spc="192">
                <a:solidFill>
                  <a:srgbClr val="4F2B1B"/>
                </a:solidFill>
                <a:latin typeface="DM Sans Bold"/>
                <a:ea typeface="DM Sans Bold"/>
                <a:cs typeface="DM Sans Bold"/>
                <a:sym typeface="DM Sans Bold"/>
              </a:rPr>
              <a:t>9</a:t>
            </a:r>
          </a:p>
        </p:txBody>
      </p:sp>
      <p:sp>
        <p:nvSpPr>
          <p:cNvPr id="27" name="TextBox 24">
            <a:extLst>
              <a:ext uri="{FF2B5EF4-FFF2-40B4-BE49-F238E27FC236}">
                <a16:creationId xmlns:a16="http://schemas.microsoft.com/office/drawing/2014/main" id="{D496443E-00F5-004F-D0FE-E21212C4324A}"/>
              </a:ext>
            </a:extLst>
          </p:cNvPr>
          <p:cNvSpPr txBox="1"/>
          <p:nvPr/>
        </p:nvSpPr>
        <p:spPr>
          <a:xfrm>
            <a:off x="-4593016" y="8118262"/>
            <a:ext cx="2548985" cy="337528"/>
          </a:xfrm>
          <a:prstGeom prst="rect">
            <a:avLst/>
          </a:prstGeom>
        </p:spPr>
        <p:txBody>
          <a:bodyPr lIns="0" tIns="0" rIns="0" bIns="0" rtlCol="0" anchor="t">
            <a:spAutoFit/>
          </a:bodyPr>
          <a:lstStyle/>
          <a:p>
            <a:pPr algn="l">
              <a:lnSpc>
                <a:spcPts val="2879"/>
              </a:lnSpc>
            </a:pPr>
            <a:r>
              <a:rPr lang="en-US" sz="1600" spc="96">
                <a:solidFill>
                  <a:srgbClr val="665440"/>
                </a:solidFill>
                <a:latin typeface="DM Sans"/>
                <a:ea typeface="DM Sans"/>
                <a:cs typeface="DM Sans"/>
                <a:sym typeface="DM Sans"/>
              </a:rPr>
              <a:t>CONCLUSION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a:extLst>
            <a:ext uri="{FF2B5EF4-FFF2-40B4-BE49-F238E27FC236}">
              <a16:creationId xmlns:a16="http://schemas.microsoft.com/office/drawing/2014/main" id="{25C18D4E-1821-DE72-9DC6-45180F0A75C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8D66266-7D87-FA53-1EA0-C99D8964626F}"/>
              </a:ext>
            </a:extLst>
          </p:cNvPr>
          <p:cNvGrpSpPr/>
          <p:nvPr/>
        </p:nvGrpSpPr>
        <p:grpSpPr>
          <a:xfrm>
            <a:off x="17278350" y="-67422"/>
            <a:ext cx="1028700" cy="10421845"/>
            <a:chOff x="0" y="0"/>
            <a:chExt cx="270933" cy="2744848"/>
          </a:xfrm>
        </p:grpSpPr>
        <p:sp>
          <p:nvSpPr>
            <p:cNvPr id="3" name="Freeform 3">
              <a:extLst>
                <a:ext uri="{FF2B5EF4-FFF2-40B4-BE49-F238E27FC236}">
                  <a16:creationId xmlns:a16="http://schemas.microsoft.com/office/drawing/2014/main" id="{CA03C5F6-199A-A467-8546-6E73DCE9F330}"/>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a:extLst>
                <a:ext uri="{FF2B5EF4-FFF2-40B4-BE49-F238E27FC236}">
                  <a16:creationId xmlns:a16="http://schemas.microsoft.com/office/drawing/2014/main" id="{7EAD2F1C-5EAA-E505-7B19-AE66885388CA}"/>
                </a:ext>
              </a:extLst>
            </p:cNvPr>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a:extLst>
              <a:ext uri="{FF2B5EF4-FFF2-40B4-BE49-F238E27FC236}">
                <a16:creationId xmlns:a16="http://schemas.microsoft.com/office/drawing/2014/main" id="{AD082176-3FB6-0DB9-461F-E770157F3F18}"/>
              </a:ext>
            </a:extLst>
          </p:cNvPr>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TextBox 6">
            <a:extLst>
              <a:ext uri="{FF2B5EF4-FFF2-40B4-BE49-F238E27FC236}">
                <a16:creationId xmlns:a16="http://schemas.microsoft.com/office/drawing/2014/main" id="{9DFD27E3-1C5D-2C73-5DC3-D48F3866166E}"/>
              </a:ext>
            </a:extLst>
          </p:cNvPr>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7" name="TextBox 7">
            <a:extLst>
              <a:ext uri="{FF2B5EF4-FFF2-40B4-BE49-F238E27FC236}">
                <a16:creationId xmlns:a16="http://schemas.microsoft.com/office/drawing/2014/main" id="{6323BBD9-A62F-3E89-421B-EFC75CFC0868}"/>
              </a:ext>
            </a:extLst>
          </p:cNvPr>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8" name="TextBox 8">
            <a:extLst>
              <a:ext uri="{FF2B5EF4-FFF2-40B4-BE49-F238E27FC236}">
                <a16:creationId xmlns:a16="http://schemas.microsoft.com/office/drawing/2014/main" id="{8E7C3F23-DD88-461C-176D-241C47F3EEB1}"/>
              </a:ext>
            </a:extLst>
          </p:cNvPr>
          <p:cNvSpPr txBox="1"/>
          <p:nvPr/>
        </p:nvSpPr>
        <p:spPr>
          <a:xfrm>
            <a:off x="1113319" y="4549815"/>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3</a:t>
            </a:r>
          </a:p>
        </p:txBody>
      </p:sp>
      <p:sp>
        <p:nvSpPr>
          <p:cNvPr id="9" name="TextBox 9">
            <a:extLst>
              <a:ext uri="{FF2B5EF4-FFF2-40B4-BE49-F238E27FC236}">
                <a16:creationId xmlns:a16="http://schemas.microsoft.com/office/drawing/2014/main" id="{0FBDEDCE-5174-3CF3-909C-33B278AF0E6C}"/>
              </a:ext>
            </a:extLst>
          </p:cNvPr>
          <p:cNvSpPr txBox="1"/>
          <p:nvPr/>
        </p:nvSpPr>
        <p:spPr>
          <a:xfrm>
            <a:off x="1028700" y="5470518"/>
            <a:ext cx="2548985" cy="723900"/>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PROBLEM STATEMENT</a:t>
            </a:r>
          </a:p>
        </p:txBody>
      </p:sp>
      <p:sp>
        <p:nvSpPr>
          <p:cNvPr id="10" name="TextBox 10">
            <a:extLst>
              <a:ext uri="{FF2B5EF4-FFF2-40B4-BE49-F238E27FC236}">
                <a16:creationId xmlns:a16="http://schemas.microsoft.com/office/drawing/2014/main" id="{18341F67-D03A-BECC-2C0C-FDEF16B4B6A9}"/>
              </a:ext>
            </a:extLst>
          </p:cNvPr>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11" name="TextBox 11">
            <a:extLst>
              <a:ext uri="{FF2B5EF4-FFF2-40B4-BE49-F238E27FC236}">
                <a16:creationId xmlns:a16="http://schemas.microsoft.com/office/drawing/2014/main" id="{46AC3881-5D28-780A-1145-A9650F358C93}"/>
              </a:ext>
            </a:extLst>
          </p:cNvPr>
          <p:cNvSpPr txBox="1"/>
          <p:nvPr/>
        </p:nvSpPr>
        <p:spPr>
          <a:xfrm>
            <a:off x="1028700" y="1832698"/>
            <a:ext cx="5926335" cy="645795"/>
          </a:xfrm>
          <a:prstGeom prst="rect">
            <a:avLst/>
          </a:prstGeom>
        </p:spPr>
        <p:txBody>
          <a:bodyPr lIns="0" tIns="0" rIns="0" bIns="0" rtlCol="0" anchor="t">
            <a:spAutoFit/>
          </a:bodyPr>
          <a:lstStyle/>
          <a:p>
            <a:pPr algn="l">
              <a:lnSpc>
                <a:spcPts val="4800"/>
              </a:lnSpc>
            </a:pPr>
            <a:r>
              <a:rPr lang="en-US" sz="4800" spc="-96">
                <a:solidFill>
                  <a:srgbClr val="4F2B1B"/>
                </a:solidFill>
                <a:latin typeface="DM Serif Display"/>
                <a:ea typeface="DM Serif Display"/>
                <a:cs typeface="DM Serif Display"/>
                <a:sym typeface="DM Serif Display"/>
              </a:rPr>
              <a:t>Table of Contents</a:t>
            </a:r>
          </a:p>
        </p:txBody>
      </p:sp>
      <p:sp>
        <p:nvSpPr>
          <p:cNvPr id="13" name="TextBox 13">
            <a:extLst>
              <a:ext uri="{FF2B5EF4-FFF2-40B4-BE49-F238E27FC236}">
                <a16:creationId xmlns:a16="http://schemas.microsoft.com/office/drawing/2014/main" id="{BF965F17-A2B9-E163-CA81-F7B69831EF3D}"/>
              </a:ext>
            </a:extLst>
          </p:cNvPr>
          <p:cNvSpPr txBox="1"/>
          <p:nvPr/>
        </p:nvSpPr>
        <p:spPr>
          <a:xfrm>
            <a:off x="5064507"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4</a:t>
            </a:r>
          </a:p>
        </p:txBody>
      </p:sp>
      <p:sp>
        <p:nvSpPr>
          <p:cNvPr id="14" name="TextBox 14">
            <a:extLst>
              <a:ext uri="{FF2B5EF4-FFF2-40B4-BE49-F238E27FC236}">
                <a16:creationId xmlns:a16="http://schemas.microsoft.com/office/drawing/2014/main" id="{46A51EBA-2746-B6C8-B4E2-CE0A4B2AA636}"/>
              </a:ext>
            </a:extLst>
          </p:cNvPr>
          <p:cNvSpPr txBox="1"/>
          <p:nvPr/>
        </p:nvSpPr>
        <p:spPr>
          <a:xfrm>
            <a:off x="5064507"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SOLUTION</a:t>
            </a:r>
          </a:p>
        </p:txBody>
      </p:sp>
      <p:sp>
        <p:nvSpPr>
          <p:cNvPr id="15" name="TextBox 15">
            <a:extLst>
              <a:ext uri="{FF2B5EF4-FFF2-40B4-BE49-F238E27FC236}">
                <a16:creationId xmlns:a16="http://schemas.microsoft.com/office/drawing/2014/main" id="{7E6CFB39-B924-4F62-023F-0DA44B079F76}"/>
              </a:ext>
            </a:extLst>
          </p:cNvPr>
          <p:cNvSpPr txBox="1"/>
          <p:nvPr/>
        </p:nvSpPr>
        <p:spPr>
          <a:xfrm>
            <a:off x="9100315" y="465708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5</a:t>
            </a:r>
          </a:p>
        </p:txBody>
      </p:sp>
      <p:sp>
        <p:nvSpPr>
          <p:cNvPr id="16" name="TextBox 16">
            <a:extLst>
              <a:ext uri="{FF2B5EF4-FFF2-40B4-BE49-F238E27FC236}">
                <a16:creationId xmlns:a16="http://schemas.microsoft.com/office/drawing/2014/main" id="{46B46443-E1C7-40A6-1086-19612E5A3964}"/>
              </a:ext>
            </a:extLst>
          </p:cNvPr>
          <p:cNvSpPr txBox="1"/>
          <p:nvPr/>
        </p:nvSpPr>
        <p:spPr>
          <a:xfrm>
            <a:off x="9100315" y="547051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TECH STACK</a:t>
            </a:r>
          </a:p>
        </p:txBody>
      </p:sp>
      <p:sp>
        <p:nvSpPr>
          <p:cNvPr id="17" name="TextBox 17">
            <a:extLst>
              <a:ext uri="{FF2B5EF4-FFF2-40B4-BE49-F238E27FC236}">
                <a16:creationId xmlns:a16="http://schemas.microsoft.com/office/drawing/2014/main" id="{957D6548-BC7A-59F7-2B66-4F68D44AEF44}"/>
              </a:ext>
            </a:extLst>
          </p:cNvPr>
          <p:cNvSpPr txBox="1"/>
          <p:nvPr/>
        </p:nvSpPr>
        <p:spPr>
          <a:xfrm>
            <a:off x="13136122" y="4657083"/>
            <a:ext cx="2548985" cy="645795"/>
          </a:xfrm>
          <a:prstGeom prst="rect">
            <a:avLst/>
          </a:prstGeom>
        </p:spPr>
        <p:txBody>
          <a:bodyPr lIns="0" tIns="0" rIns="0" bIns="0" rtlCol="0" anchor="t">
            <a:spAutoFit/>
          </a:bodyPr>
          <a:lstStyle/>
          <a:p>
            <a:pPr algn="l">
              <a:lnSpc>
                <a:spcPts val="4800"/>
              </a:lnSpc>
            </a:pPr>
            <a:r>
              <a:rPr lang="en-US" sz="4800" b="1" spc="192" dirty="0">
                <a:solidFill>
                  <a:srgbClr val="4F2B1B"/>
                </a:solidFill>
                <a:latin typeface="DM Sans Bold"/>
                <a:ea typeface="DM Sans Bold"/>
                <a:cs typeface="DM Sans Bold"/>
                <a:sym typeface="DM Sans Bold"/>
              </a:rPr>
              <a:t>6</a:t>
            </a:r>
          </a:p>
        </p:txBody>
      </p:sp>
      <p:sp>
        <p:nvSpPr>
          <p:cNvPr id="18" name="TextBox 18">
            <a:extLst>
              <a:ext uri="{FF2B5EF4-FFF2-40B4-BE49-F238E27FC236}">
                <a16:creationId xmlns:a16="http://schemas.microsoft.com/office/drawing/2014/main" id="{D66317C9-F7F9-F45D-DCE1-7D8074788FB9}"/>
              </a:ext>
            </a:extLst>
          </p:cNvPr>
          <p:cNvSpPr txBox="1"/>
          <p:nvPr/>
        </p:nvSpPr>
        <p:spPr>
          <a:xfrm>
            <a:off x="13136122" y="5470518"/>
            <a:ext cx="3218112"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DEMO</a:t>
            </a:r>
          </a:p>
        </p:txBody>
      </p:sp>
      <p:sp>
        <p:nvSpPr>
          <p:cNvPr id="19" name="TextBox 19">
            <a:extLst>
              <a:ext uri="{FF2B5EF4-FFF2-40B4-BE49-F238E27FC236}">
                <a16:creationId xmlns:a16="http://schemas.microsoft.com/office/drawing/2014/main" id="{1F26C3D2-33BB-3A05-CFE2-6A7C78892C72}"/>
              </a:ext>
            </a:extLst>
          </p:cNvPr>
          <p:cNvSpPr txBox="1"/>
          <p:nvPr/>
        </p:nvSpPr>
        <p:spPr>
          <a:xfrm>
            <a:off x="1028608"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7</a:t>
            </a:r>
          </a:p>
        </p:txBody>
      </p:sp>
      <p:sp>
        <p:nvSpPr>
          <p:cNvPr id="20" name="TextBox 20">
            <a:extLst>
              <a:ext uri="{FF2B5EF4-FFF2-40B4-BE49-F238E27FC236}">
                <a16:creationId xmlns:a16="http://schemas.microsoft.com/office/drawing/2014/main" id="{B0796D56-DE05-FA99-52CD-4CF8CA8A9D3E}"/>
              </a:ext>
            </a:extLst>
          </p:cNvPr>
          <p:cNvSpPr txBox="1"/>
          <p:nvPr/>
        </p:nvSpPr>
        <p:spPr>
          <a:xfrm>
            <a:off x="1028608" y="7912728"/>
            <a:ext cx="2548985" cy="738728"/>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CHALLENGES AND LEARNINGS</a:t>
            </a:r>
          </a:p>
        </p:txBody>
      </p:sp>
      <p:sp>
        <p:nvSpPr>
          <p:cNvPr id="21" name="TextBox 21">
            <a:extLst>
              <a:ext uri="{FF2B5EF4-FFF2-40B4-BE49-F238E27FC236}">
                <a16:creationId xmlns:a16="http://schemas.microsoft.com/office/drawing/2014/main" id="{B286A86E-BDC9-E9AF-9330-2E3725DA9646}"/>
              </a:ext>
            </a:extLst>
          </p:cNvPr>
          <p:cNvSpPr txBox="1"/>
          <p:nvPr/>
        </p:nvSpPr>
        <p:spPr>
          <a:xfrm>
            <a:off x="5064415"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8</a:t>
            </a:r>
          </a:p>
        </p:txBody>
      </p:sp>
      <p:sp>
        <p:nvSpPr>
          <p:cNvPr id="22" name="TextBox 22">
            <a:extLst>
              <a:ext uri="{FF2B5EF4-FFF2-40B4-BE49-F238E27FC236}">
                <a16:creationId xmlns:a16="http://schemas.microsoft.com/office/drawing/2014/main" id="{9CBB7B88-1178-E9CE-77CD-BC9CD50DFC11}"/>
              </a:ext>
            </a:extLst>
          </p:cNvPr>
          <p:cNvSpPr txBox="1"/>
          <p:nvPr/>
        </p:nvSpPr>
        <p:spPr>
          <a:xfrm>
            <a:off x="5064415" y="7912728"/>
            <a:ext cx="2548985" cy="366832"/>
          </a:xfrm>
          <a:prstGeom prst="rect">
            <a:avLst/>
          </a:prstGeom>
        </p:spPr>
        <p:txBody>
          <a:bodyPr lIns="0" tIns="0" rIns="0" bIns="0" rtlCol="0" anchor="t">
            <a:spAutoFit/>
          </a:bodyPr>
          <a:lstStyle/>
          <a:p>
            <a:pPr algn="l">
              <a:lnSpc>
                <a:spcPts val="2879"/>
              </a:lnSpc>
            </a:pPr>
            <a:r>
              <a:rPr lang="en-US" sz="2400" spc="96" dirty="0">
                <a:solidFill>
                  <a:srgbClr val="665440"/>
                </a:solidFill>
                <a:latin typeface="DM Sans"/>
                <a:ea typeface="DM Sans"/>
                <a:cs typeface="DM Sans"/>
                <a:sym typeface="DM Sans"/>
              </a:rPr>
              <a:t>FUTURE SCOPE</a:t>
            </a:r>
          </a:p>
        </p:txBody>
      </p:sp>
      <p:sp>
        <p:nvSpPr>
          <p:cNvPr id="23" name="TextBox 23">
            <a:extLst>
              <a:ext uri="{FF2B5EF4-FFF2-40B4-BE49-F238E27FC236}">
                <a16:creationId xmlns:a16="http://schemas.microsoft.com/office/drawing/2014/main" id="{E18CC9DA-377B-1314-33F9-9F67541FBFBD}"/>
              </a:ext>
            </a:extLst>
          </p:cNvPr>
          <p:cNvSpPr txBox="1"/>
          <p:nvPr/>
        </p:nvSpPr>
        <p:spPr>
          <a:xfrm>
            <a:off x="9100222"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9</a:t>
            </a:r>
          </a:p>
        </p:txBody>
      </p:sp>
      <p:sp>
        <p:nvSpPr>
          <p:cNvPr id="24" name="TextBox 24">
            <a:extLst>
              <a:ext uri="{FF2B5EF4-FFF2-40B4-BE49-F238E27FC236}">
                <a16:creationId xmlns:a16="http://schemas.microsoft.com/office/drawing/2014/main" id="{1EA82348-0C25-8A95-7EC0-C69A40BFC3C0}"/>
              </a:ext>
            </a:extLst>
          </p:cNvPr>
          <p:cNvSpPr txBox="1"/>
          <p:nvPr/>
        </p:nvSpPr>
        <p:spPr>
          <a:xfrm>
            <a:off x="9100222" y="7912728"/>
            <a:ext cx="2548985"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CONCLUSION</a:t>
            </a:r>
          </a:p>
        </p:txBody>
      </p:sp>
      <p:sp>
        <p:nvSpPr>
          <p:cNvPr id="25" name="TextBox 25">
            <a:extLst>
              <a:ext uri="{FF2B5EF4-FFF2-40B4-BE49-F238E27FC236}">
                <a16:creationId xmlns:a16="http://schemas.microsoft.com/office/drawing/2014/main" id="{82ABD71A-1617-1DEF-4979-98222DCB8927}"/>
              </a:ext>
            </a:extLst>
          </p:cNvPr>
          <p:cNvSpPr txBox="1"/>
          <p:nvPr/>
        </p:nvSpPr>
        <p:spPr>
          <a:xfrm>
            <a:off x="13136030" y="7099293"/>
            <a:ext cx="2548985" cy="645795"/>
          </a:xfrm>
          <a:prstGeom prst="rect">
            <a:avLst/>
          </a:prstGeom>
        </p:spPr>
        <p:txBody>
          <a:bodyPr lIns="0" tIns="0" rIns="0" bIns="0" rtlCol="0" anchor="t">
            <a:spAutoFit/>
          </a:bodyPr>
          <a:lstStyle/>
          <a:p>
            <a:pPr algn="l">
              <a:lnSpc>
                <a:spcPts val="4800"/>
              </a:lnSpc>
            </a:pPr>
            <a:r>
              <a:rPr lang="en-US" sz="4800" b="1" spc="192">
                <a:solidFill>
                  <a:srgbClr val="4F2B1B"/>
                </a:solidFill>
                <a:latin typeface="DM Sans Bold"/>
                <a:ea typeface="DM Sans Bold"/>
                <a:cs typeface="DM Sans Bold"/>
                <a:sym typeface="DM Sans Bold"/>
              </a:rPr>
              <a:t>10</a:t>
            </a:r>
          </a:p>
        </p:txBody>
      </p:sp>
      <p:sp>
        <p:nvSpPr>
          <p:cNvPr id="26" name="TextBox 26">
            <a:extLst>
              <a:ext uri="{FF2B5EF4-FFF2-40B4-BE49-F238E27FC236}">
                <a16:creationId xmlns:a16="http://schemas.microsoft.com/office/drawing/2014/main" id="{5BB0222B-6E66-AAAC-248E-F3B44A4A7915}"/>
              </a:ext>
            </a:extLst>
          </p:cNvPr>
          <p:cNvSpPr txBox="1"/>
          <p:nvPr/>
        </p:nvSpPr>
        <p:spPr>
          <a:xfrm>
            <a:off x="13136030" y="7912728"/>
            <a:ext cx="3218112" cy="361950"/>
          </a:xfrm>
          <a:prstGeom prst="rect">
            <a:avLst/>
          </a:prstGeom>
        </p:spPr>
        <p:txBody>
          <a:bodyPr lIns="0" tIns="0" rIns="0" bIns="0" rtlCol="0" anchor="t">
            <a:spAutoFit/>
          </a:bodyPr>
          <a:lstStyle/>
          <a:p>
            <a:pPr algn="l">
              <a:lnSpc>
                <a:spcPts val="2879"/>
              </a:lnSpc>
            </a:pPr>
            <a:r>
              <a:rPr lang="en-US" sz="2400" spc="96">
                <a:solidFill>
                  <a:srgbClr val="665440"/>
                </a:solidFill>
                <a:latin typeface="DM Sans"/>
                <a:ea typeface="DM Sans"/>
                <a:cs typeface="DM Sans"/>
                <a:sym typeface="DM Sans"/>
              </a:rPr>
              <a:t>Q&amp;A</a:t>
            </a:r>
          </a:p>
        </p:txBody>
      </p:sp>
    </p:spTree>
    <p:extLst>
      <p:ext uri="{BB962C8B-B14F-4D97-AF65-F5344CB8AC3E}">
        <p14:creationId xmlns:p14="http://schemas.microsoft.com/office/powerpoint/2010/main" val="3117810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67422"/>
            <a:ext cx="1028700" cy="10421845"/>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270933" cy="278294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597382"/>
            <a:ext cx="5097971" cy="327660"/>
          </a:xfrm>
          <a:prstGeom prst="rect">
            <a:avLst/>
          </a:prstGeom>
        </p:spPr>
        <p:txBody>
          <a:bodyPr lIns="0" tIns="0" rIns="0" bIns="0" rtlCol="0" anchor="t">
            <a:spAutoFit/>
          </a:bodyPr>
          <a:lstStyle/>
          <a:p>
            <a:pPr algn="l">
              <a:lnSpc>
                <a:spcPts val="2400"/>
              </a:lnSpc>
            </a:pPr>
            <a:r>
              <a:rPr lang="en-US" sz="2400" spc="-48" dirty="0">
                <a:solidFill>
                  <a:srgbClr val="4F2B1B"/>
                </a:solidFill>
                <a:latin typeface="DM Serif Display"/>
                <a:ea typeface="DM Serif Display"/>
                <a:cs typeface="DM Serif Display"/>
                <a:sym typeface="DM Serif Display"/>
              </a:rPr>
              <a:t>Sustainable Development</a:t>
            </a:r>
          </a:p>
        </p:txBody>
      </p:sp>
      <p:sp>
        <p:nvSpPr>
          <p:cNvPr id="6" name="TextBox 6"/>
          <p:cNvSpPr txBox="1"/>
          <p:nvPr/>
        </p:nvSpPr>
        <p:spPr>
          <a:xfrm>
            <a:off x="1028700" y="975501"/>
            <a:ext cx="2548985" cy="187960"/>
          </a:xfrm>
          <a:prstGeom prst="rect">
            <a:avLst/>
          </a:prstGeom>
        </p:spPr>
        <p:txBody>
          <a:bodyPr lIns="0" tIns="0" rIns="0" bIns="0" rtlCol="0" anchor="t">
            <a:spAutoFit/>
          </a:bodyPr>
          <a:lstStyle/>
          <a:p>
            <a:pPr algn="l">
              <a:lnSpc>
                <a:spcPts val="1400"/>
              </a:lnSpc>
            </a:pPr>
            <a:r>
              <a:rPr lang="en-US" sz="1400" spc="56" dirty="0">
                <a:solidFill>
                  <a:srgbClr val="665440"/>
                </a:solidFill>
                <a:latin typeface="DM Sans"/>
                <a:ea typeface="DM Sans"/>
                <a:cs typeface="DM Sans"/>
                <a:sym typeface="DM Sans"/>
              </a:rPr>
              <a:t>AGRICULTURE</a:t>
            </a:r>
          </a:p>
        </p:txBody>
      </p:sp>
      <p:sp>
        <p:nvSpPr>
          <p:cNvPr id="7" name="TextBox 7"/>
          <p:cNvSpPr txBox="1"/>
          <p:nvPr/>
        </p:nvSpPr>
        <p:spPr>
          <a:xfrm rot="5400000">
            <a:off x="15835944" y="7156764"/>
            <a:ext cx="3875412" cy="327660"/>
          </a:xfrm>
          <a:prstGeom prst="rect">
            <a:avLst/>
          </a:prstGeom>
        </p:spPr>
        <p:txBody>
          <a:bodyPr lIns="0" tIns="0" rIns="0" bIns="0" rtlCol="0" anchor="t">
            <a:spAutoFit/>
          </a:bodyPr>
          <a:lstStyle/>
          <a:p>
            <a:pPr algn="r">
              <a:lnSpc>
                <a:spcPts val="2400"/>
              </a:lnSpc>
            </a:pPr>
            <a:r>
              <a:rPr lang="en-US" sz="2400" spc="96">
                <a:solidFill>
                  <a:srgbClr val="665440"/>
                </a:solidFill>
                <a:latin typeface="DM Sans"/>
                <a:ea typeface="DM Sans"/>
                <a:cs typeface="DM Sans"/>
                <a:sym typeface="DM Sans"/>
              </a:rPr>
              <a:t>SHAIVAS</a:t>
            </a:r>
          </a:p>
        </p:txBody>
      </p:sp>
      <p:sp>
        <p:nvSpPr>
          <p:cNvPr id="8" name="TextBox 8"/>
          <p:cNvSpPr txBox="1"/>
          <p:nvPr/>
        </p:nvSpPr>
        <p:spPr>
          <a:xfrm>
            <a:off x="1028700" y="1832698"/>
            <a:ext cx="8991613" cy="645795"/>
          </a:xfrm>
          <a:prstGeom prst="rect">
            <a:avLst/>
          </a:prstGeom>
        </p:spPr>
        <p:txBody>
          <a:bodyPr lIns="0" tIns="0" rIns="0" bIns="0" rtlCol="0" anchor="t">
            <a:spAutoFit/>
          </a:bodyPr>
          <a:lstStyle/>
          <a:p>
            <a:pPr algn="l">
              <a:lnSpc>
                <a:spcPts val="4800"/>
              </a:lnSpc>
            </a:pPr>
            <a:r>
              <a:rPr lang="en-US" sz="4800" spc="-96" dirty="0">
                <a:solidFill>
                  <a:srgbClr val="4F2B1B"/>
                </a:solidFill>
                <a:latin typeface="DM Serif Display"/>
                <a:ea typeface="DM Serif Display"/>
                <a:cs typeface="DM Serif Display"/>
                <a:sym typeface="DM Serif Display"/>
              </a:rPr>
              <a:t>DEMO</a:t>
            </a:r>
          </a:p>
        </p:txBody>
      </p:sp>
      <p:sp>
        <p:nvSpPr>
          <p:cNvPr id="9" name="TextBox 9"/>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b="1" spc="96" dirty="0">
                <a:solidFill>
                  <a:srgbClr val="665440"/>
                </a:solidFill>
                <a:latin typeface="DM Sans Bold"/>
                <a:ea typeface="DM Sans Bold"/>
                <a:cs typeface="DM Sans Bold"/>
                <a:sym typeface="DM Sans Bold"/>
              </a:rPr>
              <a:t>6</a:t>
            </a:r>
          </a:p>
        </p:txBody>
      </p:sp>
      <p:sp>
        <p:nvSpPr>
          <p:cNvPr id="10" name="TextBox 10"/>
          <p:cNvSpPr txBox="1"/>
          <p:nvPr/>
        </p:nvSpPr>
        <p:spPr>
          <a:xfrm>
            <a:off x="1028700" y="3250018"/>
            <a:ext cx="5097971" cy="414922"/>
          </a:xfrm>
          <a:prstGeom prst="rect">
            <a:avLst/>
          </a:prstGeom>
        </p:spPr>
        <p:txBody>
          <a:bodyPr lIns="0" tIns="0" rIns="0" bIns="0" rtlCol="0" anchor="t">
            <a:spAutoFit/>
          </a:bodyPr>
          <a:lstStyle/>
          <a:p>
            <a:pPr algn="l">
              <a:lnSpc>
                <a:spcPts val="3359"/>
              </a:lnSpc>
            </a:pPr>
            <a:endParaRPr lang="en-US" sz="2400" b="1" spc="96" dirty="0">
              <a:solidFill>
                <a:srgbClr val="4F2B1B"/>
              </a:solidFill>
              <a:latin typeface="DM Sans Bold"/>
              <a:ea typeface="DM Sans Bold"/>
              <a:cs typeface="DM Sans Bold"/>
              <a:sym typeface="DM Sans Bold"/>
            </a:endParaRPr>
          </a:p>
        </p:txBody>
      </p:sp>
      <p:sp>
        <p:nvSpPr>
          <p:cNvPr id="11" name="TextBox 11"/>
          <p:cNvSpPr txBox="1"/>
          <p:nvPr/>
        </p:nvSpPr>
        <p:spPr>
          <a:xfrm>
            <a:off x="1028700" y="4215671"/>
            <a:ext cx="6252698" cy="378693"/>
          </a:xfrm>
          <a:prstGeom prst="rect">
            <a:avLst/>
          </a:prstGeom>
        </p:spPr>
        <p:txBody>
          <a:bodyPr lIns="0" tIns="0" rIns="0" bIns="0" rtlCol="0" anchor="t">
            <a:spAutoFit/>
          </a:bodyPr>
          <a:lstStyle/>
          <a:p>
            <a:pPr algn="l">
              <a:lnSpc>
                <a:spcPts val="3079"/>
              </a:lnSpc>
            </a:pPr>
            <a:endParaRPr lang="en-US" sz="2199" spc="43" dirty="0">
              <a:solidFill>
                <a:srgbClr val="665440"/>
              </a:solidFill>
              <a:latin typeface="DM Sans"/>
              <a:ea typeface="DM Sans"/>
              <a:cs typeface="DM Sans"/>
              <a:sym typeface="DM Sans"/>
            </a:endParaRPr>
          </a:p>
        </p:txBody>
      </p:sp>
      <p:sp>
        <p:nvSpPr>
          <p:cNvPr id="14" name="TextBox 14"/>
          <p:cNvSpPr txBox="1"/>
          <p:nvPr/>
        </p:nvSpPr>
        <p:spPr>
          <a:xfrm>
            <a:off x="1028700" y="6091278"/>
            <a:ext cx="6252698" cy="414922"/>
          </a:xfrm>
          <a:prstGeom prst="rect">
            <a:avLst/>
          </a:prstGeom>
        </p:spPr>
        <p:txBody>
          <a:bodyPr lIns="0" tIns="0" rIns="0" bIns="0" rtlCol="0" anchor="t">
            <a:spAutoFit/>
          </a:bodyPr>
          <a:lstStyle/>
          <a:p>
            <a:pPr algn="l">
              <a:lnSpc>
                <a:spcPts val="3359"/>
              </a:lnSpc>
            </a:pPr>
            <a:endParaRPr lang="en-US" sz="2400" b="1" spc="96" dirty="0">
              <a:solidFill>
                <a:srgbClr val="4F2B1B"/>
              </a:solidFill>
              <a:latin typeface="DM Sans Bold"/>
              <a:ea typeface="DM Sans Bold"/>
              <a:cs typeface="DM Sans Bold"/>
              <a:sym typeface="DM Sans Bold"/>
            </a:endParaRPr>
          </a:p>
        </p:txBody>
      </p:sp>
      <p:sp>
        <p:nvSpPr>
          <p:cNvPr id="18" name="AutoShape 18"/>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19" name="TextBox 8">
            <a:extLst>
              <a:ext uri="{FF2B5EF4-FFF2-40B4-BE49-F238E27FC236}">
                <a16:creationId xmlns:a16="http://schemas.microsoft.com/office/drawing/2014/main" id="{9486F208-CAFE-F70A-DB62-DDC548006493}"/>
              </a:ext>
            </a:extLst>
          </p:cNvPr>
          <p:cNvSpPr txBox="1"/>
          <p:nvPr/>
        </p:nvSpPr>
        <p:spPr>
          <a:xfrm>
            <a:off x="-13285839" y="4368237"/>
            <a:ext cx="2548985" cy="512961"/>
          </a:xfrm>
          <a:prstGeom prst="rect">
            <a:avLst/>
          </a:prstGeom>
        </p:spPr>
        <p:txBody>
          <a:bodyPr lIns="0" tIns="0" rIns="0" bIns="0" rtlCol="0" anchor="t">
            <a:spAutoFit/>
          </a:bodyPr>
          <a:lstStyle/>
          <a:p>
            <a:pPr algn="l">
              <a:lnSpc>
                <a:spcPts val="4800"/>
              </a:lnSpc>
            </a:pPr>
            <a:r>
              <a:rPr lang="en-US" sz="1400" b="1" spc="192" dirty="0">
                <a:solidFill>
                  <a:srgbClr val="4F2B1B"/>
                </a:solidFill>
                <a:latin typeface="DM Sans Bold"/>
                <a:ea typeface="DM Sans Bold"/>
                <a:cs typeface="DM Sans Bold"/>
                <a:sym typeface="DM Sans Bold"/>
              </a:rPr>
              <a:t>3</a:t>
            </a:r>
          </a:p>
        </p:txBody>
      </p:sp>
      <p:sp>
        <p:nvSpPr>
          <p:cNvPr id="20" name="TextBox 9">
            <a:extLst>
              <a:ext uri="{FF2B5EF4-FFF2-40B4-BE49-F238E27FC236}">
                <a16:creationId xmlns:a16="http://schemas.microsoft.com/office/drawing/2014/main" id="{729E8851-0375-E402-8680-65FDC299F6AE}"/>
              </a:ext>
            </a:extLst>
          </p:cNvPr>
          <p:cNvSpPr txBox="1"/>
          <p:nvPr/>
        </p:nvSpPr>
        <p:spPr>
          <a:xfrm>
            <a:off x="-13370458" y="5288940"/>
            <a:ext cx="2548985" cy="330219"/>
          </a:xfrm>
          <a:prstGeom prst="rect">
            <a:avLst/>
          </a:prstGeom>
        </p:spPr>
        <p:txBody>
          <a:bodyPr lIns="0" tIns="0" rIns="0" bIns="0" rtlCol="0" anchor="t">
            <a:spAutoFit/>
          </a:bodyPr>
          <a:lstStyle/>
          <a:p>
            <a:pPr algn="l">
              <a:lnSpc>
                <a:spcPts val="2879"/>
              </a:lnSpc>
            </a:pPr>
            <a:r>
              <a:rPr lang="en-US" sz="1400" spc="96" dirty="0">
                <a:solidFill>
                  <a:srgbClr val="665440"/>
                </a:solidFill>
                <a:latin typeface="DM Sans"/>
                <a:ea typeface="DM Sans"/>
                <a:cs typeface="DM Sans"/>
                <a:sym typeface="DM Sans"/>
              </a:rPr>
              <a:t>PROBLEM STATEMENT</a:t>
            </a:r>
          </a:p>
        </p:txBody>
      </p:sp>
      <p:sp>
        <p:nvSpPr>
          <p:cNvPr id="21" name="TextBox 13">
            <a:extLst>
              <a:ext uri="{FF2B5EF4-FFF2-40B4-BE49-F238E27FC236}">
                <a16:creationId xmlns:a16="http://schemas.microsoft.com/office/drawing/2014/main" id="{2E50C29E-18F5-C4C8-3336-9DDB1E8A2C86}"/>
              </a:ext>
            </a:extLst>
          </p:cNvPr>
          <p:cNvSpPr txBox="1"/>
          <p:nvPr/>
        </p:nvSpPr>
        <p:spPr>
          <a:xfrm>
            <a:off x="-9334651" y="4475505"/>
            <a:ext cx="2548985" cy="512961"/>
          </a:xfrm>
          <a:prstGeom prst="rect">
            <a:avLst/>
          </a:prstGeom>
        </p:spPr>
        <p:txBody>
          <a:bodyPr lIns="0" tIns="0" rIns="0" bIns="0" rtlCol="0" anchor="t">
            <a:spAutoFit/>
          </a:bodyPr>
          <a:lstStyle/>
          <a:p>
            <a:pPr algn="l">
              <a:lnSpc>
                <a:spcPts val="4800"/>
              </a:lnSpc>
            </a:pPr>
            <a:r>
              <a:rPr lang="en-US" sz="1400" b="1" spc="192">
                <a:solidFill>
                  <a:srgbClr val="4F2B1B"/>
                </a:solidFill>
                <a:latin typeface="DM Sans Bold"/>
                <a:ea typeface="DM Sans Bold"/>
                <a:cs typeface="DM Sans Bold"/>
                <a:sym typeface="DM Sans Bold"/>
              </a:rPr>
              <a:t>4</a:t>
            </a:r>
          </a:p>
        </p:txBody>
      </p:sp>
      <p:sp>
        <p:nvSpPr>
          <p:cNvPr id="22" name="TextBox 14">
            <a:extLst>
              <a:ext uri="{FF2B5EF4-FFF2-40B4-BE49-F238E27FC236}">
                <a16:creationId xmlns:a16="http://schemas.microsoft.com/office/drawing/2014/main" id="{A9865AEA-B6BD-B3E2-EC5D-27C8AAC88B26}"/>
              </a:ext>
            </a:extLst>
          </p:cNvPr>
          <p:cNvSpPr txBox="1"/>
          <p:nvPr/>
        </p:nvSpPr>
        <p:spPr>
          <a:xfrm>
            <a:off x="-9334651" y="5288940"/>
            <a:ext cx="2548985" cy="330219"/>
          </a:xfrm>
          <a:prstGeom prst="rect">
            <a:avLst/>
          </a:prstGeom>
        </p:spPr>
        <p:txBody>
          <a:bodyPr lIns="0" tIns="0" rIns="0" bIns="0" rtlCol="0" anchor="t">
            <a:spAutoFit/>
          </a:bodyPr>
          <a:lstStyle/>
          <a:p>
            <a:pPr algn="l">
              <a:lnSpc>
                <a:spcPts val="2879"/>
              </a:lnSpc>
            </a:pPr>
            <a:r>
              <a:rPr lang="en-US" sz="1400" spc="96" dirty="0">
                <a:solidFill>
                  <a:srgbClr val="665440"/>
                </a:solidFill>
                <a:latin typeface="DM Sans"/>
                <a:ea typeface="DM Sans"/>
                <a:cs typeface="DM Sans"/>
                <a:sym typeface="DM Sans"/>
              </a:rPr>
              <a:t>SOLUTION</a:t>
            </a:r>
          </a:p>
        </p:txBody>
      </p:sp>
      <p:sp>
        <p:nvSpPr>
          <p:cNvPr id="23" name="TextBox 15">
            <a:extLst>
              <a:ext uri="{FF2B5EF4-FFF2-40B4-BE49-F238E27FC236}">
                <a16:creationId xmlns:a16="http://schemas.microsoft.com/office/drawing/2014/main" id="{AAD3DC50-A523-1142-8FE1-96D4993BD26C}"/>
              </a:ext>
            </a:extLst>
          </p:cNvPr>
          <p:cNvSpPr txBox="1"/>
          <p:nvPr/>
        </p:nvSpPr>
        <p:spPr>
          <a:xfrm>
            <a:off x="-5298843" y="4475505"/>
            <a:ext cx="2548985" cy="512961"/>
          </a:xfrm>
          <a:prstGeom prst="rect">
            <a:avLst/>
          </a:prstGeom>
        </p:spPr>
        <p:txBody>
          <a:bodyPr lIns="0" tIns="0" rIns="0" bIns="0" rtlCol="0" anchor="t">
            <a:spAutoFit/>
          </a:bodyPr>
          <a:lstStyle/>
          <a:p>
            <a:pPr algn="l">
              <a:lnSpc>
                <a:spcPts val="4800"/>
              </a:lnSpc>
            </a:pPr>
            <a:r>
              <a:rPr lang="en-US" sz="1400" b="1" spc="192">
                <a:solidFill>
                  <a:srgbClr val="4F2B1B"/>
                </a:solidFill>
                <a:latin typeface="DM Sans Bold"/>
                <a:ea typeface="DM Sans Bold"/>
                <a:cs typeface="DM Sans Bold"/>
                <a:sym typeface="DM Sans Bold"/>
              </a:rPr>
              <a:t>5</a:t>
            </a:r>
          </a:p>
        </p:txBody>
      </p:sp>
      <p:sp>
        <p:nvSpPr>
          <p:cNvPr id="24" name="TextBox 16">
            <a:extLst>
              <a:ext uri="{FF2B5EF4-FFF2-40B4-BE49-F238E27FC236}">
                <a16:creationId xmlns:a16="http://schemas.microsoft.com/office/drawing/2014/main" id="{E1C25CE8-1791-2817-AA9C-637458115ECD}"/>
              </a:ext>
            </a:extLst>
          </p:cNvPr>
          <p:cNvSpPr txBox="1"/>
          <p:nvPr/>
        </p:nvSpPr>
        <p:spPr>
          <a:xfrm>
            <a:off x="-5298843" y="5288940"/>
            <a:ext cx="2548985" cy="330219"/>
          </a:xfrm>
          <a:prstGeom prst="rect">
            <a:avLst/>
          </a:prstGeom>
        </p:spPr>
        <p:txBody>
          <a:bodyPr lIns="0" tIns="0" rIns="0" bIns="0" rtlCol="0" anchor="t">
            <a:spAutoFit/>
          </a:bodyPr>
          <a:lstStyle/>
          <a:p>
            <a:pPr algn="l">
              <a:lnSpc>
                <a:spcPts val="2879"/>
              </a:lnSpc>
            </a:pPr>
            <a:r>
              <a:rPr lang="en-US" sz="1400" spc="96" dirty="0">
                <a:solidFill>
                  <a:srgbClr val="665440"/>
                </a:solidFill>
                <a:latin typeface="DM Sans"/>
                <a:ea typeface="DM Sans"/>
                <a:cs typeface="DM Sans"/>
                <a:sym typeface="DM Sans"/>
              </a:rPr>
              <a:t>TECH STACK</a:t>
            </a:r>
          </a:p>
        </p:txBody>
      </p:sp>
      <p:sp>
        <p:nvSpPr>
          <p:cNvPr id="25" name="TextBox 19">
            <a:extLst>
              <a:ext uri="{FF2B5EF4-FFF2-40B4-BE49-F238E27FC236}">
                <a16:creationId xmlns:a16="http://schemas.microsoft.com/office/drawing/2014/main" id="{B97BDDCC-FB96-2389-9D08-96ACF3C41112}"/>
              </a:ext>
            </a:extLst>
          </p:cNvPr>
          <p:cNvSpPr txBox="1"/>
          <p:nvPr/>
        </p:nvSpPr>
        <p:spPr>
          <a:xfrm>
            <a:off x="-13370550" y="6917715"/>
            <a:ext cx="2548985" cy="512961"/>
          </a:xfrm>
          <a:prstGeom prst="rect">
            <a:avLst/>
          </a:prstGeom>
        </p:spPr>
        <p:txBody>
          <a:bodyPr lIns="0" tIns="0" rIns="0" bIns="0" rtlCol="0" anchor="t">
            <a:spAutoFit/>
          </a:bodyPr>
          <a:lstStyle/>
          <a:p>
            <a:pPr algn="l">
              <a:lnSpc>
                <a:spcPts val="4800"/>
              </a:lnSpc>
            </a:pPr>
            <a:r>
              <a:rPr lang="en-US" sz="1400" b="1" spc="192">
                <a:solidFill>
                  <a:srgbClr val="4F2B1B"/>
                </a:solidFill>
                <a:latin typeface="DM Sans Bold"/>
                <a:ea typeface="DM Sans Bold"/>
                <a:cs typeface="DM Sans Bold"/>
                <a:sym typeface="DM Sans Bold"/>
              </a:rPr>
              <a:t>7</a:t>
            </a:r>
          </a:p>
        </p:txBody>
      </p:sp>
      <p:sp>
        <p:nvSpPr>
          <p:cNvPr id="26" name="TextBox 20">
            <a:extLst>
              <a:ext uri="{FF2B5EF4-FFF2-40B4-BE49-F238E27FC236}">
                <a16:creationId xmlns:a16="http://schemas.microsoft.com/office/drawing/2014/main" id="{A93C24AD-2FBD-32E3-6B0E-D3B0BE994E61}"/>
              </a:ext>
            </a:extLst>
          </p:cNvPr>
          <p:cNvSpPr txBox="1"/>
          <p:nvPr/>
        </p:nvSpPr>
        <p:spPr>
          <a:xfrm>
            <a:off x="-13370550" y="7731150"/>
            <a:ext cx="2548985" cy="702115"/>
          </a:xfrm>
          <a:prstGeom prst="rect">
            <a:avLst/>
          </a:prstGeom>
        </p:spPr>
        <p:txBody>
          <a:bodyPr lIns="0" tIns="0" rIns="0" bIns="0" rtlCol="0" anchor="t">
            <a:spAutoFit/>
          </a:bodyPr>
          <a:lstStyle/>
          <a:p>
            <a:pPr algn="l">
              <a:lnSpc>
                <a:spcPts val="2879"/>
              </a:lnSpc>
            </a:pPr>
            <a:r>
              <a:rPr lang="en-US" sz="1400" spc="96" dirty="0">
                <a:solidFill>
                  <a:srgbClr val="665440"/>
                </a:solidFill>
                <a:latin typeface="DM Sans"/>
                <a:ea typeface="DM Sans"/>
                <a:cs typeface="DM Sans"/>
                <a:sym typeface="DM Sans"/>
              </a:rPr>
              <a:t>CHALLENGES AND LEARNINGS</a:t>
            </a:r>
          </a:p>
        </p:txBody>
      </p:sp>
      <p:sp>
        <p:nvSpPr>
          <p:cNvPr id="27" name="TextBox 21">
            <a:extLst>
              <a:ext uri="{FF2B5EF4-FFF2-40B4-BE49-F238E27FC236}">
                <a16:creationId xmlns:a16="http://schemas.microsoft.com/office/drawing/2014/main" id="{CFA47FC8-1F76-A28E-A8BA-2D7FF6EC0CB5}"/>
              </a:ext>
            </a:extLst>
          </p:cNvPr>
          <p:cNvSpPr txBox="1"/>
          <p:nvPr/>
        </p:nvSpPr>
        <p:spPr>
          <a:xfrm>
            <a:off x="-9334743" y="6917715"/>
            <a:ext cx="2548985" cy="512961"/>
          </a:xfrm>
          <a:prstGeom prst="rect">
            <a:avLst/>
          </a:prstGeom>
        </p:spPr>
        <p:txBody>
          <a:bodyPr lIns="0" tIns="0" rIns="0" bIns="0" rtlCol="0" anchor="t">
            <a:spAutoFit/>
          </a:bodyPr>
          <a:lstStyle/>
          <a:p>
            <a:pPr algn="l">
              <a:lnSpc>
                <a:spcPts val="4800"/>
              </a:lnSpc>
            </a:pPr>
            <a:r>
              <a:rPr lang="en-US" sz="1400" b="1" spc="192">
                <a:solidFill>
                  <a:srgbClr val="4F2B1B"/>
                </a:solidFill>
                <a:latin typeface="DM Sans Bold"/>
                <a:ea typeface="DM Sans Bold"/>
                <a:cs typeface="DM Sans Bold"/>
                <a:sym typeface="DM Sans Bold"/>
              </a:rPr>
              <a:t>8</a:t>
            </a:r>
          </a:p>
        </p:txBody>
      </p:sp>
      <p:sp>
        <p:nvSpPr>
          <p:cNvPr id="28" name="TextBox 22">
            <a:extLst>
              <a:ext uri="{FF2B5EF4-FFF2-40B4-BE49-F238E27FC236}">
                <a16:creationId xmlns:a16="http://schemas.microsoft.com/office/drawing/2014/main" id="{F8200285-D185-C379-8E56-0F61E3245A33}"/>
              </a:ext>
            </a:extLst>
          </p:cNvPr>
          <p:cNvSpPr txBox="1"/>
          <p:nvPr/>
        </p:nvSpPr>
        <p:spPr>
          <a:xfrm>
            <a:off x="-9334743" y="7731150"/>
            <a:ext cx="2548985" cy="330219"/>
          </a:xfrm>
          <a:prstGeom prst="rect">
            <a:avLst/>
          </a:prstGeom>
        </p:spPr>
        <p:txBody>
          <a:bodyPr lIns="0" tIns="0" rIns="0" bIns="0" rtlCol="0" anchor="t">
            <a:spAutoFit/>
          </a:bodyPr>
          <a:lstStyle/>
          <a:p>
            <a:pPr algn="l">
              <a:lnSpc>
                <a:spcPts val="2879"/>
              </a:lnSpc>
            </a:pPr>
            <a:r>
              <a:rPr lang="en-US" sz="1400" spc="96" dirty="0">
                <a:solidFill>
                  <a:srgbClr val="665440"/>
                </a:solidFill>
                <a:latin typeface="DM Sans"/>
                <a:ea typeface="DM Sans"/>
                <a:cs typeface="DM Sans"/>
                <a:sym typeface="DM Sans"/>
              </a:rPr>
              <a:t>FUTURE SCOPE</a:t>
            </a:r>
          </a:p>
        </p:txBody>
      </p:sp>
      <p:sp>
        <p:nvSpPr>
          <p:cNvPr id="29" name="TextBox 23">
            <a:extLst>
              <a:ext uri="{FF2B5EF4-FFF2-40B4-BE49-F238E27FC236}">
                <a16:creationId xmlns:a16="http://schemas.microsoft.com/office/drawing/2014/main" id="{73501790-E560-1F46-44ED-7CBD0B585F4F}"/>
              </a:ext>
            </a:extLst>
          </p:cNvPr>
          <p:cNvSpPr txBox="1"/>
          <p:nvPr/>
        </p:nvSpPr>
        <p:spPr>
          <a:xfrm>
            <a:off x="-5298936" y="6917715"/>
            <a:ext cx="2548985" cy="512961"/>
          </a:xfrm>
          <a:prstGeom prst="rect">
            <a:avLst/>
          </a:prstGeom>
        </p:spPr>
        <p:txBody>
          <a:bodyPr lIns="0" tIns="0" rIns="0" bIns="0" rtlCol="0" anchor="t">
            <a:spAutoFit/>
          </a:bodyPr>
          <a:lstStyle/>
          <a:p>
            <a:pPr algn="l">
              <a:lnSpc>
                <a:spcPts val="4800"/>
              </a:lnSpc>
            </a:pPr>
            <a:r>
              <a:rPr lang="en-US" sz="1400" b="1" spc="192">
                <a:solidFill>
                  <a:srgbClr val="4F2B1B"/>
                </a:solidFill>
                <a:latin typeface="DM Sans Bold"/>
                <a:ea typeface="DM Sans Bold"/>
                <a:cs typeface="DM Sans Bold"/>
                <a:sym typeface="DM Sans Bold"/>
              </a:rPr>
              <a:t>9</a:t>
            </a:r>
          </a:p>
        </p:txBody>
      </p:sp>
      <p:sp>
        <p:nvSpPr>
          <p:cNvPr id="30" name="TextBox 24">
            <a:extLst>
              <a:ext uri="{FF2B5EF4-FFF2-40B4-BE49-F238E27FC236}">
                <a16:creationId xmlns:a16="http://schemas.microsoft.com/office/drawing/2014/main" id="{3614ED66-0ECA-3076-B4F0-36AFEB8C6019}"/>
              </a:ext>
            </a:extLst>
          </p:cNvPr>
          <p:cNvSpPr txBox="1"/>
          <p:nvPr/>
        </p:nvSpPr>
        <p:spPr>
          <a:xfrm>
            <a:off x="-5298936" y="7731150"/>
            <a:ext cx="2548985" cy="330219"/>
          </a:xfrm>
          <a:prstGeom prst="rect">
            <a:avLst/>
          </a:prstGeom>
        </p:spPr>
        <p:txBody>
          <a:bodyPr lIns="0" tIns="0" rIns="0" bIns="0" rtlCol="0" anchor="t">
            <a:spAutoFit/>
          </a:bodyPr>
          <a:lstStyle/>
          <a:p>
            <a:pPr algn="l">
              <a:lnSpc>
                <a:spcPts val="2879"/>
              </a:lnSpc>
            </a:pPr>
            <a:r>
              <a:rPr lang="en-US" sz="1400" spc="96">
                <a:solidFill>
                  <a:srgbClr val="665440"/>
                </a:solidFill>
                <a:latin typeface="DM Sans"/>
                <a:ea typeface="DM Sans"/>
                <a:cs typeface="DM Sans"/>
                <a:sym typeface="DM Sans"/>
              </a:rPr>
              <a:t>CONCLUSION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1128</Words>
  <Application>Microsoft Office PowerPoint</Application>
  <PresentationFormat>Custom</PresentationFormat>
  <Paragraphs>381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DM cans</vt:lpstr>
      <vt:lpstr>DM Sans</vt:lpstr>
      <vt:lpstr>DM Serif Display</vt:lpstr>
      <vt:lpstr>Arial</vt:lpstr>
      <vt:lpstr>DM Sans</vt:lpstr>
      <vt:lpstr>Calibri</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Simple Minimalist Marketing Presentation</dc:title>
  <dc:creator>shikhar mishra</dc:creator>
  <cp:lastModifiedBy>SHUBH SHARMA</cp:lastModifiedBy>
  <cp:revision>7</cp:revision>
  <dcterms:created xsi:type="dcterms:W3CDTF">2006-08-16T00:00:00Z</dcterms:created>
  <dcterms:modified xsi:type="dcterms:W3CDTF">2025-01-20T11:50:28Z</dcterms:modified>
  <dc:identifier>DAGciEEOVNU</dc:identifier>
</cp:coreProperties>
</file>