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53rPE5IS/m0e0fhYlti3Lb9wF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39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38021634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538021634f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38021634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538021634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38021634f_1_5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38021634f_1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38021634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538021634f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38021634f_1_5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38021634f_1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3802163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53802163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6"/>
        <p:cNvGrpSpPr/>
        <p:nvPr/>
      </p:nvGrpSpPr>
      <p:grpSpPr>
        <a:xfrm>
          <a:off x="0" y="0"/>
          <a:ext cx="0" cy="0"/>
          <a:chOff x="0" y="0"/>
          <a:chExt cx="0" cy="0"/>
        </a:xfrm>
      </p:grpSpPr>
      <p:sp>
        <p:nvSpPr>
          <p:cNvPr id="7" name="Google Shape;7;p9"/>
          <p:cNvSpPr txBox="1">
            <a:spLocks noGrp="1"/>
          </p:cNvSpPr>
          <p:nvPr>
            <p:ph type="body" idx="1"/>
          </p:nvPr>
        </p:nvSpPr>
        <p:spPr>
          <a:xfrm>
            <a:off x="3851920" y="1794902"/>
            <a:ext cx="5292080" cy="108012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64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body" idx="2"/>
          </p:nvPr>
        </p:nvSpPr>
        <p:spPr>
          <a:xfrm>
            <a:off x="3851772" y="2947030"/>
            <a:ext cx="5292080" cy="488816"/>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 name="Google Shape;9;p9" descr="E:\002-KIMS BUSINESS\007-02-Fullslidesppt-Contents\20161228\02-edu\bulb-item.png"/>
          <p:cNvPicPr preferRelativeResize="0"/>
          <p:nvPr/>
        </p:nvPicPr>
        <p:blipFill rotWithShape="1">
          <a:blip r:embed="rId2">
            <a:alphaModFix/>
          </a:blip>
          <a:srcRect/>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56"/>
        <p:cNvGrpSpPr/>
        <p:nvPr/>
      </p:nvGrpSpPr>
      <p:grpSpPr>
        <a:xfrm>
          <a:off x="0" y="0"/>
          <a:ext cx="0" cy="0"/>
          <a:chOff x="0" y="0"/>
          <a:chExt cx="0" cy="0"/>
        </a:xfrm>
      </p:grpSpPr>
      <p:sp>
        <p:nvSpPr>
          <p:cNvPr id="57" name="Google Shape;57;p19"/>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8" name="Google Shape;58;p19"/>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19"/>
          <p:cNvSpPr/>
          <p:nvPr/>
        </p:nvSpPr>
        <p:spPr>
          <a:xfrm>
            <a:off x="0" y="1759754"/>
            <a:ext cx="9144000" cy="22113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0" name="Google Shape;60;p19" descr="D:\Fullppt\PNG이미지\핸드폰2.png"/>
          <p:cNvPicPr preferRelativeResize="0"/>
          <p:nvPr/>
        </p:nvPicPr>
        <p:blipFill rotWithShape="1">
          <a:blip r:embed="rId2">
            <a:alphaModFix/>
          </a:blip>
          <a:srcRect/>
          <a:stretch/>
        </p:blipFill>
        <p:spPr>
          <a:xfrm>
            <a:off x="6023208" y="1042230"/>
            <a:ext cx="2869272" cy="3474631"/>
          </a:xfrm>
          <a:prstGeom prst="rect">
            <a:avLst/>
          </a:prstGeom>
          <a:noFill/>
          <a:ln>
            <a:noFill/>
          </a:ln>
        </p:spPr>
      </p:pic>
      <p:sp>
        <p:nvSpPr>
          <p:cNvPr id="61" name="Google Shape;61;p19"/>
          <p:cNvSpPr>
            <a:spLocks noGrp="1"/>
          </p:cNvSpPr>
          <p:nvPr>
            <p:ph type="pic" idx="3"/>
          </p:nvPr>
        </p:nvSpPr>
        <p:spPr>
          <a:xfrm>
            <a:off x="7380312" y="1175233"/>
            <a:ext cx="1008112" cy="255610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2" name="Google Shape;62;p19"/>
          <p:cNvSpPr>
            <a:spLocks noGrp="1"/>
          </p:cNvSpPr>
          <p:nvPr>
            <p:ph type="pic" idx="4"/>
          </p:nvPr>
        </p:nvSpPr>
        <p:spPr>
          <a:xfrm>
            <a:off x="5643269" y="1261134"/>
            <a:ext cx="1654766" cy="255610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63"/>
        <p:cNvGrpSpPr/>
        <p:nvPr/>
      </p:nvGrpSpPr>
      <p:grpSpPr>
        <a:xfrm>
          <a:off x="0" y="0"/>
          <a:ext cx="0" cy="0"/>
          <a:chOff x="0" y="0"/>
          <a:chExt cx="0" cy="0"/>
        </a:xfrm>
      </p:grpSpPr>
      <p:sp>
        <p:nvSpPr>
          <p:cNvPr id="64" name="Google Shape;64;p20"/>
          <p:cNvSpPr>
            <a:spLocks noGrp="1"/>
          </p:cNvSpPr>
          <p:nvPr>
            <p:ph type="pic" idx="2"/>
          </p:nvPr>
        </p:nvSpPr>
        <p:spPr>
          <a:xfrm>
            <a:off x="0" y="-1"/>
            <a:ext cx="3059832" cy="514350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20"/>
          <p:cNvSpPr/>
          <p:nvPr/>
        </p:nvSpPr>
        <p:spPr>
          <a:xfrm>
            <a:off x="4860032" y="0"/>
            <a:ext cx="36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20"/>
          <p:cNvSpPr/>
          <p:nvPr/>
        </p:nvSpPr>
        <p:spPr>
          <a:xfrm>
            <a:off x="4896032" y="1311750"/>
            <a:ext cx="180000" cy="252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bg>
      <p:bgPr>
        <a:solidFill>
          <a:schemeClr val="accent1"/>
        </a:solidFill>
        <a:effectLst/>
      </p:bgPr>
    </p:bg>
    <p:spTree>
      <p:nvGrpSpPr>
        <p:cNvPr id="1" name="Shape 67"/>
        <p:cNvGrpSpPr/>
        <p:nvPr/>
      </p:nvGrpSpPr>
      <p:grpSpPr>
        <a:xfrm>
          <a:off x="0" y="0"/>
          <a:ext cx="0" cy="0"/>
          <a:chOff x="0" y="0"/>
          <a:chExt cx="0" cy="0"/>
        </a:xfrm>
      </p:grpSpPr>
      <p:sp>
        <p:nvSpPr>
          <p:cNvPr id="68" name="Google Shape;68;p21"/>
          <p:cNvSpPr>
            <a:spLocks noGrp="1"/>
          </p:cNvSpPr>
          <p:nvPr>
            <p:ph type="pic" idx="2"/>
          </p:nvPr>
        </p:nvSpPr>
        <p:spPr>
          <a:xfrm>
            <a:off x="0" y="-1"/>
            <a:ext cx="9144000" cy="307657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spTree>
      <p:nvGrpSpPr>
        <p:cNvPr id="1" name="Shape 69"/>
        <p:cNvGrpSpPr/>
        <p:nvPr/>
      </p:nvGrpSpPr>
      <p:grpSpPr>
        <a:xfrm>
          <a:off x="0" y="0"/>
          <a:ext cx="0" cy="0"/>
          <a:chOff x="0" y="0"/>
          <a:chExt cx="0" cy="0"/>
        </a:xfrm>
      </p:grpSpPr>
      <p:sp>
        <p:nvSpPr>
          <p:cNvPr id="70" name="Google Shape;70;p22"/>
          <p:cNvSpPr txBox="1">
            <a:spLocks noGrp="1"/>
          </p:cNvSpPr>
          <p:nvPr>
            <p:ph type="body" idx="1"/>
          </p:nvPr>
        </p:nvSpPr>
        <p:spPr>
          <a:xfrm>
            <a:off x="3131840" y="181632"/>
            <a:ext cx="6012160"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1" name="Google Shape;71;p22"/>
          <p:cNvSpPr txBox="1">
            <a:spLocks noGrp="1"/>
          </p:cNvSpPr>
          <p:nvPr>
            <p:ph type="body" idx="2"/>
          </p:nvPr>
        </p:nvSpPr>
        <p:spPr>
          <a:xfrm>
            <a:off x="3131840" y="757696"/>
            <a:ext cx="6012160"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22"/>
          <p:cNvSpPr>
            <a:spLocks noGrp="1"/>
          </p:cNvSpPr>
          <p:nvPr>
            <p:ph type="pic" idx="3"/>
          </p:nvPr>
        </p:nvSpPr>
        <p:spPr>
          <a:xfrm>
            <a:off x="0" y="-1"/>
            <a:ext cx="3059832" cy="514350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22"/>
          <p:cNvSpPr>
            <a:spLocks noGrp="1"/>
          </p:cNvSpPr>
          <p:nvPr>
            <p:ph type="pic" idx="4"/>
          </p:nvPr>
        </p:nvSpPr>
        <p:spPr>
          <a:xfrm>
            <a:off x="3146470" y="1131590"/>
            <a:ext cx="3059832" cy="401191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74"/>
        <p:cNvGrpSpPr/>
        <p:nvPr/>
      </p:nvGrpSpPr>
      <p:grpSpPr>
        <a:xfrm>
          <a:off x="0" y="0"/>
          <a:ext cx="0" cy="0"/>
          <a:chOff x="0" y="0"/>
          <a:chExt cx="0" cy="0"/>
        </a:xfrm>
      </p:grpSpPr>
      <p:sp>
        <p:nvSpPr>
          <p:cNvPr id="75" name="Google Shape;75;p23"/>
          <p:cNvSpPr/>
          <p:nvPr/>
        </p:nvSpPr>
        <p:spPr>
          <a:xfrm>
            <a:off x="0" y="411510"/>
            <a:ext cx="6444208" cy="43204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23"/>
          <p:cNvSpPr>
            <a:spLocks noGrp="1"/>
          </p:cNvSpPr>
          <p:nvPr>
            <p:ph type="pic" idx="2"/>
          </p:nvPr>
        </p:nvSpPr>
        <p:spPr>
          <a:xfrm>
            <a:off x="135622" y="195487"/>
            <a:ext cx="1944216" cy="475252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7" name="Google Shape;77;p23"/>
          <p:cNvSpPr>
            <a:spLocks noGrp="1"/>
          </p:cNvSpPr>
          <p:nvPr>
            <p:ph type="pic" idx="3"/>
          </p:nvPr>
        </p:nvSpPr>
        <p:spPr>
          <a:xfrm>
            <a:off x="2223854" y="195487"/>
            <a:ext cx="1944216" cy="475252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8" name="Google Shape;78;p23"/>
          <p:cNvSpPr>
            <a:spLocks noGrp="1"/>
          </p:cNvSpPr>
          <p:nvPr>
            <p:ph type="pic" idx="4"/>
          </p:nvPr>
        </p:nvSpPr>
        <p:spPr>
          <a:xfrm>
            <a:off x="4312086" y="195487"/>
            <a:ext cx="1944216" cy="4752526"/>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solidFill>
          <a:schemeClr val="accent1"/>
        </a:solidFill>
        <a:effectLst/>
      </p:bgPr>
    </p:bg>
    <p:spTree>
      <p:nvGrpSpPr>
        <p:cNvPr id="1" name="Shape 79"/>
        <p:cNvGrpSpPr/>
        <p:nvPr/>
      </p:nvGrpSpPr>
      <p:grpSpPr>
        <a:xfrm>
          <a:off x="0" y="0"/>
          <a:ext cx="0" cy="0"/>
          <a:chOff x="0" y="0"/>
          <a:chExt cx="0" cy="0"/>
        </a:xfrm>
      </p:grpSpPr>
      <p:sp>
        <p:nvSpPr>
          <p:cNvPr id="80" name="Google Shape;80;p24"/>
          <p:cNvSpPr>
            <a:spLocks noGrp="1"/>
          </p:cNvSpPr>
          <p:nvPr>
            <p:ph type="pic" idx="2"/>
          </p:nvPr>
        </p:nvSpPr>
        <p:spPr>
          <a:xfrm>
            <a:off x="6444208" y="267494"/>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1" name="Google Shape;81;p24"/>
          <p:cNvSpPr>
            <a:spLocks noGrp="1"/>
          </p:cNvSpPr>
          <p:nvPr>
            <p:ph type="pic" idx="3"/>
          </p:nvPr>
        </p:nvSpPr>
        <p:spPr>
          <a:xfrm>
            <a:off x="6444208" y="2715766"/>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2" name="Google Shape;82;p24"/>
          <p:cNvSpPr>
            <a:spLocks noGrp="1"/>
          </p:cNvSpPr>
          <p:nvPr>
            <p:ph type="pic" idx="4"/>
          </p:nvPr>
        </p:nvSpPr>
        <p:spPr>
          <a:xfrm>
            <a:off x="3986213" y="267494"/>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3" name="Google Shape;83;p24"/>
          <p:cNvSpPr>
            <a:spLocks noGrp="1"/>
          </p:cNvSpPr>
          <p:nvPr>
            <p:ph type="pic" idx="5"/>
          </p:nvPr>
        </p:nvSpPr>
        <p:spPr>
          <a:xfrm>
            <a:off x="3986213" y="2715766"/>
            <a:ext cx="2160000" cy="21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84"/>
        <p:cNvGrpSpPr/>
        <p:nvPr/>
      </p:nvGrpSpPr>
      <p:grpSpPr>
        <a:xfrm>
          <a:off x="0" y="0"/>
          <a:ext cx="0" cy="0"/>
          <a:chOff x="0" y="0"/>
          <a:chExt cx="0" cy="0"/>
        </a:xfrm>
      </p:grpSpPr>
      <p:sp>
        <p:nvSpPr>
          <p:cNvPr id="85" name="Google Shape;85;p25"/>
          <p:cNvSpPr txBox="1">
            <a:spLocks noGrp="1"/>
          </p:cNvSpPr>
          <p:nvPr>
            <p:ph type="body" idx="1"/>
          </p:nvPr>
        </p:nvSpPr>
        <p:spPr>
          <a:xfrm>
            <a:off x="395536" y="3291830"/>
            <a:ext cx="8748464"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25"/>
          <p:cNvSpPr txBox="1">
            <a:spLocks noGrp="1"/>
          </p:cNvSpPr>
          <p:nvPr>
            <p:ph type="body" idx="2"/>
          </p:nvPr>
        </p:nvSpPr>
        <p:spPr>
          <a:xfrm>
            <a:off x="395536" y="3867894"/>
            <a:ext cx="8748464"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25"/>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25"/>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25"/>
          <p:cNvSpPr>
            <a:spLocks noGrp="1"/>
          </p:cNvSpPr>
          <p:nvPr>
            <p:ph type="pic" idx="3"/>
          </p:nvPr>
        </p:nvSpPr>
        <p:spPr>
          <a:xfrm>
            <a:off x="467544" y="339502"/>
            <a:ext cx="3312128" cy="280807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0" name="Google Shape;90;p25"/>
          <p:cNvSpPr>
            <a:spLocks noGrp="1"/>
          </p:cNvSpPr>
          <p:nvPr>
            <p:ph type="pic" idx="4"/>
          </p:nvPr>
        </p:nvSpPr>
        <p:spPr>
          <a:xfrm>
            <a:off x="3995936" y="339502"/>
            <a:ext cx="468052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1" name="Google Shape;91;p25"/>
          <p:cNvSpPr>
            <a:spLocks noGrp="1"/>
          </p:cNvSpPr>
          <p:nvPr>
            <p:ph type="pic" idx="5"/>
          </p:nvPr>
        </p:nvSpPr>
        <p:spPr>
          <a:xfrm>
            <a:off x="3995936" y="1815574"/>
            <a:ext cx="144000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2" name="Google Shape;92;p25"/>
          <p:cNvSpPr>
            <a:spLocks noGrp="1"/>
          </p:cNvSpPr>
          <p:nvPr>
            <p:ph type="pic" idx="6"/>
          </p:nvPr>
        </p:nvSpPr>
        <p:spPr>
          <a:xfrm>
            <a:off x="5616196" y="1815574"/>
            <a:ext cx="144000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3" name="Google Shape;93;p25"/>
          <p:cNvSpPr>
            <a:spLocks noGrp="1"/>
          </p:cNvSpPr>
          <p:nvPr>
            <p:ph type="pic" idx="7"/>
          </p:nvPr>
        </p:nvSpPr>
        <p:spPr>
          <a:xfrm>
            <a:off x="7236456" y="1815574"/>
            <a:ext cx="1440000" cy="1332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26"/>
          <p:cNvSpPr txBox="1">
            <a:spLocks noGrp="1"/>
          </p:cNvSpPr>
          <p:nvPr>
            <p:ph type="body" idx="1"/>
          </p:nvPr>
        </p:nvSpPr>
        <p:spPr>
          <a:xfrm>
            <a:off x="242646" y="92609"/>
            <a:ext cx="8679898" cy="5431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96"/>
        <p:cNvGrpSpPr/>
        <p:nvPr/>
      </p:nvGrpSpPr>
      <p:grpSpPr>
        <a:xfrm>
          <a:off x="0" y="0"/>
          <a:ext cx="0" cy="0"/>
          <a:chOff x="0" y="0"/>
          <a:chExt cx="0" cy="0"/>
        </a:xfrm>
      </p:grpSpPr>
      <p:sp>
        <p:nvSpPr>
          <p:cNvPr id="97" name="Google Shape;97;p27"/>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7"/>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27"/>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27"/>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0"/>
        <p:cNvGrpSpPr/>
        <p:nvPr/>
      </p:nvGrpSpPr>
      <p:grpSpPr>
        <a:xfrm>
          <a:off x="0" y="0"/>
          <a:ext cx="0" cy="0"/>
          <a:chOff x="0" y="0"/>
          <a:chExt cx="0" cy="0"/>
        </a:xfrm>
      </p:grpSpPr>
      <p:sp>
        <p:nvSpPr>
          <p:cNvPr id="11" name="Google Shape;11;p14"/>
          <p:cNvSpPr txBox="1">
            <a:spLocks noGrp="1"/>
          </p:cNvSpPr>
          <p:nvPr>
            <p:ph type="body" idx="1"/>
          </p:nvPr>
        </p:nvSpPr>
        <p:spPr>
          <a:xfrm>
            <a:off x="0" y="3572242"/>
            <a:ext cx="9144000" cy="57606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body" idx="2"/>
          </p:nvPr>
        </p:nvSpPr>
        <p:spPr>
          <a:xfrm>
            <a:off x="-148" y="414830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4"/>
          <p:cNvSpPr/>
          <p:nvPr/>
        </p:nvSpPr>
        <p:spPr>
          <a:xfrm>
            <a:off x="3311860" y="737642"/>
            <a:ext cx="2520280" cy="252028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 name="Google Shape;14;p14" descr="E:\002-KIMS BUSINESS\007-02-Fullslidesppt-Contents\20161228\02-edu\bulb-item.png"/>
          <p:cNvPicPr preferRelativeResize="0"/>
          <p:nvPr/>
        </p:nvPicPr>
        <p:blipFill rotWithShape="1">
          <a:blip r:embed="rId2">
            <a:alphaModFix/>
          </a:blip>
          <a:srcRect/>
          <a:stretch/>
        </p:blipFill>
        <p:spPr>
          <a:xfrm>
            <a:off x="4162351" y="1139211"/>
            <a:ext cx="819298" cy="18183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Basic Layout">
  <p:cSld name="4_Basic Layout">
    <p:spTree>
      <p:nvGrpSpPr>
        <p:cNvPr id="1" name="Shape 16"/>
        <p:cNvGrpSpPr/>
        <p:nvPr/>
      </p:nvGrpSpPr>
      <p:grpSpPr>
        <a:xfrm>
          <a:off x="0" y="0"/>
          <a:ext cx="0" cy="0"/>
          <a:chOff x="0" y="0"/>
          <a:chExt cx="0" cy="0"/>
        </a:xfrm>
      </p:grpSpPr>
      <p:sp>
        <p:nvSpPr>
          <p:cNvPr id="17" name="Google Shape;17;p11"/>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11"/>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19"/>
        <p:cNvGrpSpPr/>
        <p:nvPr/>
      </p:nvGrpSpPr>
      <p:grpSpPr>
        <a:xfrm>
          <a:off x="0" y="0"/>
          <a:ext cx="0" cy="0"/>
          <a:chOff x="0" y="0"/>
          <a:chExt cx="0" cy="0"/>
        </a:xfrm>
      </p:grpSpPr>
      <p:sp>
        <p:nvSpPr>
          <p:cNvPr id="20" name="Google Shape;20;p1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12"/>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12"/>
          <p:cNvSpPr/>
          <p:nvPr/>
        </p:nvSpPr>
        <p:spPr>
          <a:xfrm>
            <a:off x="0" y="4963500"/>
            <a:ext cx="9144000" cy="18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2"/>
          <p:cNvSpPr/>
          <p:nvPr/>
        </p:nvSpPr>
        <p:spPr>
          <a:xfrm>
            <a:off x="0" y="0"/>
            <a:ext cx="9144000" cy="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24"/>
        <p:cNvGrpSpPr/>
        <p:nvPr/>
      </p:nvGrpSpPr>
      <p:grpSpPr>
        <a:xfrm>
          <a:off x="0" y="0"/>
          <a:ext cx="0" cy="0"/>
          <a:chOff x="0" y="0"/>
          <a:chExt cx="0" cy="0"/>
        </a:xfrm>
      </p:grpSpPr>
      <p:sp>
        <p:nvSpPr>
          <p:cNvPr id="25" name="Google Shape;25;p13"/>
          <p:cNvSpPr/>
          <p:nvPr/>
        </p:nvSpPr>
        <p:spPr>
          <a:xfrm>
            <a:off x="-2604" y="0"/>
            <a:ext cx="1584176"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6" name="Google Shape;26;p13" descr="E:\002-KIMS BUSINESS\007-02-Fullslidesppt-Contents\20161228\02-edu\bulb-item2.png"/>
          <p:cNvPicPr preferRelativeResize="0"/>
          <p:nvPr/>
        </p:nvPicPr>
        <p:blipFill rotWithShape="1">
          <a:blip r:embed="rId2">
            <a:alphaModFix/>
          </a:blip>
          <a:srcRect/>
          <a:stretch/>
        </p:blipFill>
        <p:spPr>
          <a:xfrm>
            <a:off x="789484" y="938231"/>
            <a:ext cx="1584176" cy="3515958"/>
          </a:xfrm>
          <a:prstGeom prst="rect">
            <a:avLst/>
          </a:prstGeom>
          <a:noFill/>
          <a:ln>
            <a:noFill/>
          </a:ln>
        </p:spPr>
      </p:pic>
      <p:pic>
        <p:nvPicPr>
          <p:cNvPr id="27" name="Google Shape;27;p13" descr="E:\002-KIMS BUSINESS\007-02-Fullslidesppt-Contents\20161228\02-edu\bulb-item.png"/>
          <p:cNvPicPr preferRelativeResize="0"/>
          <p:nvPr/>
        </p:nvPicPr>
        <p:blipFill rotWithShape="1">
          <a:blip r:embed="rId3">
            <a:alphaModFix/>
          </a:blip>
          <a:srcRect r="50000"/>
          <a:stretch/>
        </p:blipFill>
        <p:spPr>
          <a:xfrm>
            <a:off x="789484" y="938231"/>
            <a:ext cx="792088" cy="351595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Agenda Layout">
  <p:cSld name="1_Agenda Layout">
    <p:spTree>
      <p:nvGrpSpPr>
        <p:cNvPr id="1" name="Shape 28"/>
        <p:cNvGrpSpPr/>
        <p:nvPr/>
      </p:nvGrpSpPr>
      <p:grpSpPr>
        <a:xfrm>
          <a:off x="0" y="0"/>
          <a:ext cx="0" cy="0"/>
          <a:chOff x="0" y="0"/>
          <a:chExt cx="0" cy="0"/>
        </a:xfrm>
      </p:grpSpPr>
      <p:sp>
        <p:nvSpPr>
          <p:cNvPr id="29" name="Google Shape;29;p15"/>
          <p:cNvSpPr/>
          <p:nvPr/>
        </p:nvSpPr>
        <p:spPr>
          <a:xfrm>
            <a:off x="-2604" y="0"/>
            <a:ext cx="1584176"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 name="Google Shape;30;p15" descr="E:\002-KIMS BUSINESS\007-02-Fullslidesppt-Contents\20161228\02-edu\bulb-item2.png"/>
          <p:cNvPicPr preferRelativeResize="0"/>
          <p:nvPr/>
        </p:nvPicPr>
        <p:blipFill rotWithShape="1">
          <a:blip r:embed="rId2">
            <a:alphaModFix/>
          </a:blip>
          <a:srcRect/>
          <a:stretch/>
        </p:blipFill>
        <p:spPr>
          <a:xfrm>
            <a:off x="316735" y="2931790"/>
            <a:ext cx="945499" cy="20984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Basic Layout">
  <p:cSld name="3_Basic Layout">
    <p:spTree>
      <p:nvGrpSpPr>
        <p:cNvPr id="1" name="Shape 31"/>
        <p:cNvGrpSpPr/>
        <p:nvPr/>
      </p:nvGrpSpPr>
      <p:grpSpPr>
        <a:xfrm>
          <a:off x="0" y="0"/>
          <a:ext cx="0" cy="0"/>
          <a:chOff x="0" y="0"/>
          <a:chExt cx="0" cy="0"/>
        </a:xfrm>
      </p:grpSpPr>
      <p:sp>
        <p:nvSpPr>
          <p:cNvPr id="32" name="Google Shape;32;p16"/>
          <p:cNvSpPr/>
          <p:nvPr/>
        </p:nvSpPr>
        <p:spPr>
          <a:xfrm>
            <a:off x="0" y="3399842"/>
            <a:ext cx="9144000" cy="174365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16"/>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16"/>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16"/>
          <p:cNvSpPr/>
          <p:nvPr/>
        </p:nvSpPr>
        <p:spPr>
          <a:xfrm>
            <a:off x="4043561" y="2859782"/>
            <a:ext cx="1080120" cy="1080120"/>
          </a:xfrm>
          <a:prstGeom prst="ellipse">
            <a:avLst/>
          </a:prstGeom>
          <a:solidFill>
            <a:schemeClr val="accent1"/>
          </a:solidFill>
          <a:ln w="635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6" name="Google Shape;36;p16" descr="E:\002-KIMS BUSINESS\007-02-Fullslidesppt-Contents\20161228\02-edu\bulb-item.png"/>
          <p:cNvPicPr preferRelativeResize="0"/>
          <p:nvPr/>
        </p:nvPicPr>
        <p:blipFill rotWithShape="1">
          <a:blip r:embed="rId2">
            <a:alphaModFix/>
          </a:blip>
          <a:srcRect/>
          <a:stretch/>
        </p:blipFill>
        <p:spPr>
          <a:xfrm>
            <a:off x="4408057" y="3010192"/>
            <a:ext cx="351128" cy="779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bg>
      <p:bgPr>
        <a:solidFill>
          <a:schemeClr val="lt1"/>
        </a:solidFill>
        <a:effectLst/>
      </p:bgPr>
    </p:bg>
    <p:spTree>
      <p:nvGrpSpPr>
        <p:cNvPr id="1" name="Shape 37"/>
        <p:cNvGrpSpPr/>
        <p:nvPr/>
      </p:nvGrpSpPr>
      <p:grpSpPr>
        <a:xfrm>
          <a:off x="0" y="0"/>
          <a:ext cx="0" cy="0"/>
          <a:chOff x="0" y="0"/>
          <a:chExt cx="0" cy="0"/>
        </a:xfrm>
      </p:grpSpPr>
      <p:sp>
        <p:nvSpPr>
          <p:cNvPr id="38" name="Google Shape;38;p17"/>
          <p:cNvSpPr/>
          <p:nvPr/>
        </p:nvSpPr>
        <p:spPr>
          <a:xfrm>
            <a:off x="143508" y="92609"/>
            <a:ext cx="8856984" cy="49582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17"/>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0" name="Google Shape;40;p17"/>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Google Shape;41;p17"/>
          <p:cNvSpPr>
            <a:spLocks noGrp="1"/>
          </p:cNvSpPr>
          <p:nvPr>
            <p:ph type="pic" idx="3"/>
          </p:nvPr>
        </p:nvSpPr>
        <p:spPr>
          <a:xfrm>
            <a:off x="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2" name="Google Shape;42;p17"/>
          <p:cNvSpPr>
            <a:spLocks noGrp="1"/>
          </p:cNvSpPr>
          <p:nvPr>
            <p:ph type="pic" idx="4"/>
          </p:nvPr>
        </p:nvSpPr>
        <p:spPr>
          <a:xfrm>
            <a:off x="232792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3" name="Google Shape;43;p17"/>
          <p:cNvSpPr>
            <a:spLocks noGrp="1"/>
          </p:cNvSpPr>
          <p:nvPr>
            <p:ph type="pic" idx="5"/>
          </p:nvPr>
        </p:nvSpPr>
        <p:spPr>
          <a:xfrm>
            <a:off x="465584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7"/>
          <p:cNvSpPr>
            <a:spLocks noGrp="1"/>
          </p:cNvSpPr>
          <p:nvPr>
            <p:ph type="pic" idx="6"/>
          </p:nvPr>
        </p:nvSpPr>
        <p:spPr>
          <a:xfrm>
            <a:off x="6983760" y="1347774"/>
            <a:ext cx="2160240" cy="187204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5" name="Google Shape;45;p17"/>
          <p:cNvSpPr/>
          <p:nvPr/>
        </p:nvSpPr>
        <p:spPr>
          <a:xfrm>
            <a:off x="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17"/>
          <p:cNvSpPr/>
          <p:nvPr/>
        </p:nvSpPr>
        <p:spPr>
          <a:xfrm>
            <a:off x="2328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Google Shape;47;p17"/>
          <p:cNvSpPr/>
          <p:nvPr/>
        </p:nvSpPr>
        <p:spPr>
          <a:xfrm>
            <a:off x="4656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 name="Google Shape;48;p17"/>
          <p:cNvSpPr/>
          <p:nvPr/>
        </p:nvSpPr>
        <p:spPr>
          <a:xfrm>
            <a:off x="6984000" y="3219822"/>
            <a:ext cx="2160000" cy="15841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49"/>
        <p:cNvGrpSpPr/>
        <p:nvPr/>
      </p:nvGrpSpPr>
      <p:grpSpPr>
        <a:xfrm>
          <a:off x="0" y="0"/>
          <a:ext cx="0" cy="0"/>
          <a:chOff x="0" y="0"/>
          <a:chExt cx="0" cy="0"/>
        </a:xfrm>
      </p:grpSpPr>
      <p:sp>
        <p:nvSpPr>
          <p:cNvPr id="50" name="Google Shape;50;p18"/>
          <p:cNvSpPr/>
          <p:nvPr/>
        </p:nvSpPr>
        <p:spPr>
          <a:xfrm>
            <a:off x="0" y="2932113"/>
            <a:ext cx="9144000" cy="22113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18"/>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18"/>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53" name="Google Shape;53;p18" descr="D:\Fullppt\005-PNG이미지\노트북.png"/>
          <p:cNvPicPr preferRelativeResize="0"/>
          <p:nvPr/>
        </p:nvPicPr>
        <p:blipFill rotWithShape="1">
          <a:blip r:embed="rId2">
            <a:alphaModFix/>
          </a:blip>
          <a:srcRect/>
          <a:stretch/>
        </p:blipFill>
        <p:spPr>
          <a:xfrm>
            <a:off x="2555776" y="1131590"/>
            <a:ext cx="7230270" cy="3677432"/>
          </a:xfrm>
          <a:prstGeom prst="rect">
            <a:avLst/>
          </a:prstGeom>
          <a:noFill/>
          <a:ln>
            <a:noFill/>
          </a:ln>
        </p:spPr>
      </p:pic>
      <p:sp>
        <p:nvSpPr>
          <p:cNvPr id="54" name="Google Shape;54;p18"/>
          <p:cNvSpPr>
            <a:spLocks noGrp="1"/>
          </p:cNvSpPr>
          <p:nvPr>
            <p:ph type="pic" idx="3"/>
          </p:nvPr>
        </p:nvSpPr>
        <p:spPr>
          <a:xfrm>
            <a:off x="4513480" y="1626257"/>
            <a:ext cx="3465217" cy="25626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Google Shape;55;p18"/>
          <p:cNvSpPr/>
          <p:nvPr/>
        </p:nvSpPr>
        <p:spPr>
          <a:xfrm>
            <a:off x="467544" y="3363838"/>
            <a:ext cx="3024336" cy="10081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body" idx="1"/>
          </p:nvPr>
        </p:nvSpPr>
        <p:spPr>
          <a:xfrm>
            <a:off x="3234939" y="766227"/>
            <a:ext cx="5796000" cy="1080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None/>
            </a:pPr>
            <a:r>
              <a:rPr lang="en-US" sz="4800">
                <a:latin typeface="Georgia"/>
                <a:ea typeface="Georgia"/>
                <a:cs typeface="Georgia"/>
                <a:sym typeface="Georgia"/>
              </a:rPr>
              <a:t>HACKSPRINT V2.0</a:t>
            </a:r>
            <a:endParaRPr sz="4800">
              <a:latin typeface="Georgia"/>
              <a:ea typeface="Georgia"/>
              <a:cs typeface="Georgia"/>
              <a:sym typeface="Georgia"/>
            </a:endParaRPr>
          </a:p>
        </p:txBody>
      </p:sp>
      <p:sp>
        <p:nvSpPr>
          <p:cNvPr id="106" name="Google Shape;106;p1"/>
          <p:cNvSpPr txBox="1">
            <a:spLocks noGrp="1"/>
          </p:cNvSpPr>
          <p:nvPr>
            <p:ph type="body" idx="2"/>
          </p:nvPr>
        </p:nvSpPr>
        <p:spPr>
          <a:xfrm>
            <a:off x="3347725" y="2120125"/>
            <a:ext cx="5796000" cy="27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800"/>
              <a:buNone/>
            </a:pPr>
            <a:r>
              <a:rPr lang="en-US" sz="2200">
                <a:latin typeface="Georgia"/>
                <a:ea typeface="Georgia"/>
                <a:cs typeface="Georgia"/>
                <a:sym typeface="Georgia"/>
              </a:rPr>
              <a:t>HS101_PS03_TECH_TYCOONS</a:t>
            </a:r>
            <a:endParaRPr sz="2200">
              <a:latin typeface="Georgia"/>
              <a:ea typeface="Georgia"/>
              <a:cs typeface="Georgia"/>
              <a:sym typeface="Georgia"/>
            </a:endParaRPr>
          </a:p>
          <a:p>
            <a:pPr marL="0" lvl="0" indent="0" algn="l" rtl="0">
              <a:spcBef>
                <a:spcPts val="0"/>
              </a:spcBef>
              <a:spcAft>
                <a:spcPts val="0"/>
              </a:spcAft>
              <a:buClr>
                <a:schemeClr val="lt1"/>
              </a:buClr>
              <a:buSzPts val="1800"/>
              <a:buNone/>
            </a:pP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Aayush Joshi</a:t>
            </a: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Yashowardhan Shinde</a:t>
            </a: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Piyush Nagpal</a:t>
            </a:r>
            <a:endParaRPr sz="2200">
              <a:latin typeface="Georgia"/>
              <a:ea typeface="Georgia"/>
              <a:cs typeface="Georgia"/>
              <a:sym typeface="Georgia"/>
            </a:endParaRPr>
          </a:p>
          <a:p>
            <a:pPr marL="457200" lvl="0" indent="-368300" algn="l" rtl="0">
              <a:spcBef>
                <a:spcPts val="0"/>
              </a:spcBef>
              <a:spcAft>
                <a:spcPts val="0"/>
              </a:spcAft>
              <a:buSzPts val="2200"/>
              <a:buFont typeface="Georgia"/>
              <a:buChar char="●"/>
            </a:pPr>
            <a:r>
              <a:rPr lang="en-US" sz="2200">
                <a:latin typeface="Georgia"/>
                <a:ea typeface="Georgia"/>
                <a:cs typeface="Georgia"/>
                <a:sym typeface="Georgia"/>
              </a:rPr>
              <a:t>Pratik Bathe</a:t>
            </a:r>
            <a:endParaRPr sz="2200">
              <a:latin typeface="Georgia"/>
              <a:ea typeface="Georgia"/>
              <a:cs typeface="Georgia"/>
              <a:sym typeface="Georgia"/>
            </a:endParaRPr>
          </a:p>
          <a:p>
            <a:pPr marL="0" lvl="0" indent="0" algn="l" rtl="0">
              <a:spcBef>
                <a:spcPts val="0"/>
              </a:spcBef>
              <a:spcAft>
                <a:spcPts val="0"/>
              </a:spcAft>
              <a:buClr>
                <a:schemeClr val="lt1"/>
              </a:buClr>
              <a:buSzPts val="1800"/>
              <a:buNone/>
            </a:pPr>
            <a:endParaRPr sz="1800">
              <a:latin typeface="Georgia"/>
              <a:ea typeface="Georgia"/>
              <a:cs typeface="Georgia"/>
              <a:sym typeface="Georgia"/>
            </a:endParaRPr>
          </a:p>
          <a:p>
            <a:pPr marL="0" lvl="0" indent="0" algn="l" rtl="0">
              <a:spcBef>
                <a:spcPts val="0"/>
              </a:spcBef>
              <a:spcAft>
                <a:spcPts val="0"/>
              </a:spcAft>
              <a:buClr>
                <a:schemeClr val="lt1"/>
              </a:buClr>
              <a:buSzPts val="1800"/>
              <a:buNone/>
            </a:pPr>
            <a:endParaRPr sz="1800">
              <a:latin typeface="Georgia"/>
              <a:ea typeface="Georgia"/>
              <a:cs typeface="Georgia"/>
              <a:sym typeface="Georgia"/>
            </a:endParaRPr>
          </a:p>
          <a:p>
            <a:pPr marL="0" lvl="0" indent="0" algn="l" rtl="0">
              <a:spcBef>
                <a:spcPts val="0"/>
              </a:spcBef>
              <a:spcAft>
                <a:spcPts val="0"/>
              </a:spcAft>
              <a:buClr>
                <a:schemeClr val="lt1"/>
              </a:buClr>
              <a:buSzPts val="1800"/>
              <a:buNone/>
            </a:pPr>
            <a:endParaRPr sz="1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538021634f_0_22"/>
          <p:cNvSpPr txBox="1"/>
          <p:nvPr/>
        </p:nvSpPr>
        <p:spPr>
          <a:xfrm>
            <a:off x="2283225" y="755000"/>
            <a:ext cx="6611400" cy="424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On </a:t>
            </a:r>
            <a:r>
              <a:rPr lang="en-US" sz="2400" b="1" dirty="0">
                <a:solidFill>
                  <a:schemeClr val="dk1"/>
                </a:solidFill>
              </a:rPr>
              <a:t>Day 2</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1000" dirty="0">
              <a:solidFill>
                <a:schemeClr val="dk1"/>
              </a:solidFill>
            </a:endParaRPr>
          </a:p>
          <a:p>
            <a:pPr marL="0" marR="0" lvl="0" indent="0" algn="l" rtl="0">
              <a:spcBef>
                <a:spcPts val="0"/>
              </a:spcBef>
              <a:spcAft>
                <a:spcPts val="0"/>
              </a:spcAft>
              <a:buNone/>
            </a:pPr>
            <a:r>
              <a:rPr lang="en-US" sz="2200" b="1" dirty="0">
                <a:solidFill>
                  <a:schemeClr val="dk1"/>
                </a:solidFill>
              </a:rPr>
              <a:t>Front End Development:</a:t>
            </a:r>
            <a:endParaRPr sz="2200" b="1" dirty="0">
              <a:solidFill>
                <a:schemeClr val="dk1"/>
              </a:solidFill>
            </a:endParaRPr>
          </a:p>
          <a:p>
            <a:pPr marL="457200" marR="0" lvl="0" indent="-381000" algn="l" rtl="0">
              <a:spcBef>
                <a:spcPts val="0"/>
              </a:spcBef>
              <a:spcAft>
                <a:spcPts val="0"/>
              </a:spcAft>
              <a:buClr>
                <a:schemeClr val="dk1"/>
              </a:buClr>
              <a:buSzPts val="2400"/>
              <a:buFont typeface="Arial"/>
              <a:buChar char="●"/>
            </a:pPr>
            <a:r>
              <a:rPr lang="en-US" sz="2200" dirty="0">
                <a:solidFill>
                  <a:schemeClr val="dk1"/>
                </a:solidFill>
              </a:rPr>
              <a:t>The website was fully developed and functionalities were added.</a:t>
            </a:r>
            <a:endParaRPr sz="2200"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The website was integrated with the backend of the program.</a:t>
            </a:r>
            <a:endParaRPr sz="2200" dirty="0">
              <a:solidFill>
                <a:schemeClr val="dk1"/>
              </a:solidFill>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2200" b="1" dirty="0">
                <a:solidFill>
                  <a:schemeClr val="dk1"/>
                </a:solidFill>
              </a:rPr>
              <a:t>Back End Development:</a:t>
            </a:r>
            <a:endParaRPr sz="2200" b="1"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Functions like converting excel to pdf and pdf to </a:t>
            </a:r>
            <a:r>
              <a:rPr lang="en-US" sz="2200" dirty="0" err="1">
                <a:solidFill>
                  <a:schemeClr val="dk1"/>
                </a:solidFill>
              </a:rPr>
              <a:t>png</a:t>
            </a:r>
            <a:r>
              <a:rPr lang="en-US" sz="2200" dirty="0">
                <a:solidFill>
                  <a:schemeClr val="dk1"/>
                </a:solidFill>
              </a:rPr>
              <a:t> were added.</a:t>
            </a:r>
            <a:endParaRPr sz="2200"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The styling of the report card was done.</a:t>
            </a:r>
            <a:endParaRPr sz="2200" dirty="0">
              <a:solidFill>
                <a:schemeClr val="dk1"/>
              </a:solidFill>
            </a:endParaRPr>
          </a:p>
          <a:p>
            <a:pPr marL="457200" marR="0" lvl="0" indent="-368300" algn="l" rtl="0">
              <a:spcBef>
                <a:spcPts val="0"/>
              </a:spcBef>
              <a:spcAft>
                <a:spcPts val="0"/>
              </a:spcAft>
              <a:buClr>
                <a:schemeClr val="dk1"/>
              </a:buClr>
              <a:buSzPts val="2200"/>
              <a:buChar char="●"/>
            </a:pPr>
            <a:r>
              <a:rPr lang="en-US" sz="2200" dirty="0">
                <a:solidFill>
                  <a:schemeClr val="dk1"/>
                </a:solidFill>
              </a:rPr>
              <a:t>The back end was connected with the front end.</a:t>
            </a:r>
            <a:endParaRPr sz="2200" dirty="0">
              <a:solidFill>
                <a:schemeClr val="dk1"/>
              </a:solidFill>
            </a:endParaRPr>
          </a:p>
        </p:txBody>
      </p:sp>
      <p:sp>
        <p:nvSpPr>
          <p:cNvPr id="268" name="Google Shape;268;g538021634f_0_22"/>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9" name="Google Shape;269;g538021634f_0_22"/>
          <p:cNvSpPr txBox="1"/>
          <p:nvPr/>
        </p:nvSpPr>
        <p:spPr>
          <a:xfrm>
            <a:off x="112900" y="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Time</a:t>
            </a:r>
            <a:r>
              <a:rPr lang="en-US" sz="4700">
                <a:latin typeface="Georgia"/>
                <a:ea typeface="Georgia"/>
                <a:cs typeface="Georgia"/>
                <a:sym typeface="Georgia"/>
              </a:rPr>
              <a:t>line</a:t>
            </a:r>
            <a:endParaRPr sz="5000">
              <a:latin typeface="Georgia"/>
              <a:ea typeface="Georgia"/>
              <a:cs typeface="Georgia"/>
              <a:sym typeface="Georgia"/>
            </a:endParaRPr>
          </a:p>
        </p:txBody>
      </p:sp>
      <p:pic>
        <p:nvPicPr>
          <p:cNvPr id="270" name="Google Shape;270;g538021634f_0_22"/>
          <p:cNvPicPr preferRelativeResize="0"/>
          <p:nvPr/>
        </p:nvPicPr>
        <p:blipFill rotWithShape="1">
          <a:blip r:embed="rId3">
            <a:alphaModFix/>
          </a:blip>
          <a:srcRect t="-5876" r="4997"/>
          <a:stretch/>
        </p:blipFill>
        <p:spPr>
          <a:xfrm>
            <a:off x="6247900" y="-152400"/>
            <a:ext cx="2896100" cy="2746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38021634f_0_47"/>
          <p:cNvSpPr txBox="1"/>
          <p:nvPr/>
        </p:nvSpPr>
        <p:spPr>
          <a:xfrm>
            <a:off x="2446300" y="642100"/>
            <a:ext cx="6611400" cy="424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On </a:t>
            </a:r>
            <a:r>
              <a:rPr lang="en-US" sz="2400" b="1" dirty="0">
                <a:solidFill>
                  <a:schemeClr val="dk1"/>
                </a:solidFill>
              </a:rPr>
              <a:t>Day 3</a:t>
            </a:r>
            <a:r>
              <a:rPr lang="en-US" sz="2400"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1000" dirty="0">
              <a:solidFill>
                <a:schemeClr val="dk1"/>
              </a:solidFill>
            </a:endParaRPr>
          </a:p>
          <a:p>
            <a:pPr marL="0" marR="0" lvl="0" indent="0" algn="l" rtl="0">
              <a:spcBef>
                <a:spcPts val="0"/>
              </a:spcBef>
              <a:spcAft>
                <a:spcPts val="0"/>
              </a:spcAft>
              <a:buNone/>
            </a:pPr>
            <a:r>
              <a:rPr lang="en-US" sz="2200" b="1" dirty="0">
                <a:solidFill>
                  <a:schemeClr val="dk1"/>
                </a:solidFill>
              </a:rPr>
              <a:t>Front End Development and</a:t>
            </a:r>
          </a:p>
          <a:p>
            <a:pPr marL="0" marR="0" lvl="0" indent="0" algn="l" rtl="0">
              <a:spcBef>
                <a:spcPts val="0"/>
              </a:spcBef>
              <a:spcAft>
                <a:spcPts val="0"/>
              </a:spcAft>
              <a:buNone/>
            </a:pPr>
            <a:r>
              <a:rPr lang="en-US" sz="2200" b="1" dirty="0">
                <a:solidFill>
                  <a:schemeClr val="dk1"/>
                </a:solidFill>
              </a:rPr>
              <a:t>Back End Development:</a:t>
            </a:r>
          </a:p>
          <a:p>
            <a:pPr marL="342900" marR="0" lvl="0" indent="-342900" algn="l" rtl="0">
              <a:spcBef>
                <a:spcPts val="0"/>
              </a:spcBef>
              <a:spcAft>
                <a:spcPts val="0"/>
              </a:spcAft>
              <a:buFont typeface="Arial" panose="020B0604020202020204" pitchFamily="34" charset="0"/>
              <a:buChar char="•"/>
            </a:pPr>
            <a:r>
              <a:rPr lang="en-US" sz="2200" dirty="0">
                <a:solidFill>
                  <a:schemeClr val="dk1"/>
                </a:solidFill>
              </a:rPr>
              <a:t>Power point presentation was made </a:t>
            </a:r>
          </a:p>
          <a:p>
            <a:pPr marL="342900" marR="0" lvl="0" indent="-342900" algn="l" rtl="0">
              <a:spcBef>
                <a:spcPts val="0"/>
              </a:spcBef>
              <a:spcAft>
                <a:spcPts val="0"/>
              </a:spcAft>
              <a:buFont typeface="Arial" panose="020B0604020202020204" pitchFamily="34" charset="0"/>
              <a:buChar char="•"/>
            </a:pPr>
            <a:r>
              <a:rPr lang="en-US" sz="2200" dirty="0">
                <a:solidFill>
                  <a:schemeClr val="dk1"/>
                </a:solidFill>
              </a:rPr>
              <a:t>Final touches was given in terms of </a:t>
            </a:r>
          </a:p>
          <a:p>
            <a:pPr marR="0" lvl="0" algn="l" rtl="0">
              <a:spcBef>
                <a:spcPts val="0"/>
              </a:spcBef>
              <a:spcAft>
                <a:spcPts val="0"/>
              </a:spcAft>
            </a:pPr>
            <a:r>
              <a:rPr lang="en-US" sz="2200" dirty="0">
                <a:solidFill>
                  <a:schemeClr val="dk1"/>
                </a:solidFill>
              </a:rPr>
              <a:t>    styling, to the Front End and Back End </a:t>
            </a:r>
          </a:p>
          <a:p>
            <a:pPr marR="0" lvl="0" algn="l" rtl="0">
              <a:spcBef>
                <a:spcPts val="0"/>
              </a:spcBef>
              <a:spcAft>
                <a:spcPts val="0"/>
              </a:spcAft>
            </a:pPr>
            <a:r>
              <a:rPr lang="en-US" sz="2200" dirty="0">
                <a:solidFill>
                  <a:schemeClr val="dk1"/>
                </a:solidFill>
              </a:rPr>
              <a:t>    program.</a:t>
            </a:r>
          </a:p>
          <a:p>
            <a:pPr marL="342900" marR="0" lvl="0" indent="-342900" algn="l" rtl="0">
              <a:spcBef>
                <a:spcPts val="0"/>
              </a:spcBef>
              <a:spcAft>
                <a:spcPts val="0"/>
              </a:spcAft>
              <a:buFont typeface="Arial" panose="020B0604020202020204" pitchFamily="34" charset="0"/>
              <a:buChar char="•"/>
            </a:pPr>
            <a:r>
              <a:rPr lang="en-US" sz="2200" dirty="0">
                <a:solidFill>
                  <a:schemeClr val="dk1"/>
                </a:solidFill>
              </a:rPr>
              <a:t>Flow for video presentation was decided and implemented. </a:t>
            </a:r>
          </a:p>
          <a:p>
            <a:pPr marL="457200" marR="0" lvl="0" indent="-457200" algn="l" rtl="0">
              <a:spcBef>
                <a:spcPts val="0"/>
              </a:spcBef>
              <a:spcAft>
                <a:spcPts val="0"/>
              </a:spcAft>
              <a:buFont typeface="Arial" panose="020B0604020202020204" pitchFamily="34" charset="0"/>
              <a:buChar char="•"/>
            </a:pPr>
            <a:endParaRPr sz="2200" b="1" dirty="0">
              <a:solidFill>
                <a:schemeClr val="dk1"/>
              </a:solidFill>
            </a:endParaRPr>
          </a:p>
          <a:p>
            <a:pPr marL="457200" marR="0" lvl="0" indent="-368300" algn="l" rtl="0">
              <a:spcBef>
                <a:spcPts val="0"/>
              </a:spcBef>
              <a:spcAft>
                <a:spcPts val="0"/>
              </a:spcAft>
              <a:buClr>
                <a:schemeClr val="dk1"/>
              </a:buClr>
              <a:buSzPts val="2200"/>
              <a:buChar char="●"/>
            </a:pPr>
            <a:endParaRPr sz="2200" dirty="0">
              <a:solidFill>
                <a:schemeClr val="dk1"/>
              </a:solidFill>
            </a:endParaRPr>
          </a:p>
        </p:txBody>
      </p:sp>
      <p:sp>
        <p:nvSpPr>
          <p:cNvPr id="276" name="Google Shape;276;g538021634f_0_47"/>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g538021634f_0_47"/>
          <p:cNvSpPr txBox="1"/>
          <p:nvPr/>
        </p:nvSpPr>
        <p:spPr>
          <a:xfrm>
            <a:off x="112900" y="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Time</a:t>
            </a:r>
            <a:r>
              <a:rPr lang="en-US" sz="4700">
                <a:latin typeface="Georgia"/>
                <a:ea typeface="Georgia"/>
                <a:cs typeface="Georgia"/>
                <a:sym typeface="Georgia"/>
              </a:rPr>
              <a:t>line</a:t>
            </a:r>
            <a:endParaRPr sz="5000">
              <a:latin typeface="Georgia"/>
              <a:ea typeface="Georgia"/>
              <a:cs typeface="Georgia"/>
              <a:sym typeface="Georgia"/>
            </a:endParaRPr>
          </a:p>
        </p:txBody>
      </p:sp>
      <p:pic>
        <p:nvPicPr>
          <p:cNvPr id="278" name="Google Shape;278;g538021634f_0_47"/>
          <p:cNvPicPr preferRelativeResize="0"/>
          <p:nvPr/>
        </p:nvPicPr>
        <p:blipFill>
          <a:blip r:embed="rId3">
            <a:alphaModFix/>
          </a:blip>
          <a:stretch>
            <a:fillRect/>
          </a:stretch>
        </p:blipFill>
        <p:spPr>
          <a:xfrm>
            <a:off x="6095501" y="0"/>
            <a:ext cx="3048502" cy="27463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38021634f_1_555"/>
          <p:cNvSpPr txBox="1">
            <a:spLocks noGrp="1"/>
          </p:cNvSpPr>
          <p:nvPr>
            <p:ph type="body" idx="1"/>
          </p:nvPr>
        </p:nvSpPr>
        <p:spPr>
          <a:xfrm>
            <a:off x="0" y="3572242"/>
            <a:ext cx="9144000" cy="576000"/>
          </a:xfrm>
          <a:prstGeom prst="rect">
            <a:avLst/>
          </a:prstGeom>
        </p:spPr>
        <p:txBody>
          <a:bodyPr spcFirstLastPara="1" wrap="square" lIns="91425" tIns="45700" rIns="91425" bIns="45700" anchor="ctr" anchorCtr="0">
            <a:noAutofit/>
          </a:bodyPr>
          <a:lstStyle/>
          <a:p>
            <a:pPr marL="0" lvl="0" indent="0" algn="ctr" rtl="0">
              <a:spcBef>
                <a:spcPts val="720"/>
              </a:spcBef>
              <a:spcAft>
                <a:spcPts val="0"/>
              </a:spcAft>
              <a:buNone/>
            </a:pPr>
            <a:r>
              <a:rPr lang="en-US" sz="4400">
                <a:latin typeface="Georgia"/>
                <a:ea typeface="Georgia"/>
                <a:cs typeface="Georgia"/>
                <a:sym typeface="Georgia"/>
              </a:rPr>
              <a:t>Thank You!</a:t>
            </a:r>
            <a:endParaRPr sz="4400">
              <a:latin typeface="Georgia"/>
              <a:ea typeface="Georgia"/>
              <a:cs typeface="Georgia"/>
              <a:sym typeface="Georgia"/>
            </a:endParaRPr>
          </a:p>
        </p:txBody>
      </p:sp>
      <p:pic>
        <p:nvPicPr>
          <p:cNvPr id="284" name="Google Shape;284;g538021634f_1_555"/>
          <p:cNvPicPr preferRelativeResize="0"/>
          <p:nvPr/>
        </p:nvPicPr>
        <p:blipFill>
          <a:blip r:embed="rId3">
            <a:alphaModFix/>
          </a:blip>
          <a:stretch>
            <a:fillRect/>
          </a:stretch>
        </p:blipFill>
        <p:spPr>
          <a:xfrm>
            <a:off x="0" y="0"/>
            <a:ext cx="1934251" cy="848275"/>
          </a:xfrm>
          <a:prstGeom prst="rect">
            <a:avLst/>
          </a:prstGeom>
          <a:noFill/>
          <a:ln>
            <a:noFill/>
          </a:ln>
        </p:spPr>
      </p:pic>
      <p:sp>
        <p:nvSpPr>
          <p:cNvPr id="285" name="Google Shape;285;g538021634f_1_555"/>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p:nvPr/>
        </p:nvSpPr>
        <p:spPr>
          <a:xfrm>
            <a:off x="215516" y="177378"/>
            <a:ext cx="8712968" cy="4788744"/>
          </a:xfrm>
          <a:prstGeom prst="frame">
            <a:avLst>
              <a:gd name="adj1" fmla="val 8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2" name="Google Shape;112;p2"/>
          <p:cNvSpPr/>
          <p:nvPr/>
        </p:nvSpPr>
        <p:spPr>
          <a:xfrm>
            <a:off x="6651775" y="0"/>
            <a:ext cx="2016224"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2"/>
          <p:cNvSpPr txBox="1"/>
          <p:nvPr/>
        </p:nvSpPr>
        <p:spPr>
          <a:xfrm>
            <a:off x="6629850" y="771300"/>
            <a:ext cx="2088900" cy="144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3400" b="1" i="0" u="none" strike="noStrike" cap="none">
                <a:solidFill>
                  <a:schemeClr val="lt1"/>
                </a:solidFill>
                <a:latin typeface="Georgia"/>
                <a:ea typeface="Georgia"/>
                <a:cs typeface="Georgia"/>
                <a:sym typeface="Georgia"/>
              </a:rPr>
              <a:t>Tech Tycoons</a:t>
            </a:r>
            <a:endParaRPr sz="2000">
              <a:latin typeface="Georgia"/>
              <a:ea typeface="Georgia"/>
              <a:cs typeface="Georgia"/>
              <a:sym typeface="Georgia"/>
            </a:endParaRPr>
          </a:p>
        </p:txBody>
      </p:sp>
      <p:sp>
        <p:nvSpPr>
          <p:cNvPr id="114" name="Google Shape;114;p2"/>
          <p:cNvSpPr txBox="1"/>
          <p:nvPr/>
        </p:nvSpPr>
        <p:spPr>
          <a:xfrm>
            <a:off x="215525" y="313650"/>
            <a:ext cx="6375000" cy="43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Problem Statement </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600" b="0" i="0" u="none" strike="noStrike" cap="none">
                <a:solidFill>
                  <a:schemeClr val="dk1"/>
                </a:solidFill>
                <a:latin typeface="Arial"/>
                <a:ea typeface="Arial"/>
                <a:cs typeface="Arial"/>
                <a:sym typeface="Arial"/>
              </a:rPr>
              <a:t>Create a Cloud based Analytical Tool for Exam Assessment. Evaluation and Digitized Report Card Generation System with an option to publish it on Professional Platform like LinkedIn and others.</a:t>
            </a:r>
            <a:endParaRPr sz="16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1000">
              <a:solidFill>
                <a:schemeClr val="dk1"/>
              </a:solidFill>
            </a:endParaRPr>
          </a:p>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Problem Statement Number</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700" b="0" i="0" u="none" strike="noStrike" cap="none">
                <a:solidFill>
                  <a:schemeClr val="dk1"/>
                </a:solidFill>
                <a:latin typeface="Arial"/>
                <a:ea typeface="Arial"/>
                <a:cs typeface="Arial"/>
                <a:sym typeface="Arial"/>
              </a:rPr>
              <a:t>PS03</a:t>
            </a:r>
            <a:endParaRPr sz="17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br>
              <a:rPr lang="en-US" sz="2000" b="1" i="0" u="none" strike="noStrike" cap="none">
                <a:solidFill>
                  <a:schemeClr val="dk1"/>
                </a:solidFill>
                <a:latin typeface="Arial Rounded"/>
                <a:ea typeface="Arial Rounded"/>
                <a:cs typeface="Arial Rounded"/>
                <a:sym typeface="Arial Rounded"/>
              </a:rPr>
            </a:br>
            <a:r>
              <a:rPr lang="en-US" sz="1900" b="1" i="0" u="none" strike="noStrike" cap="none">
                <a:solidFill>
                  <a:schemeClr val="dk1"/>
                </a:solidFill>
                <a:latin typeface="Arial Rounded"/>
                <a:ea typeface="Arial Rounded"/>
                <a:cs typeface="Arial Rounded"/>
                <a:sym typeface="Arial Rounded"/>
              </a:rPr>
              <a:t>Team Name </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Tech Tycoons</a:t>
            </a:r>
            <a:endParaRPr sz="18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1300">
              <a:solidFill>
                <a:schemeClr val="dk1"/>
              </a:solidFill>
            </a:endParaRPr>
          </a:p>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Team Leader Name </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Aayush Joshi</a:t>
            </a:r>
            <a:endParaRPr sz="18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endParaRPr sz="1300">
              <a:solidFill>
                <a:schemeClr val="dk1"/>
              </a:solidFill>
            </a:endParaRPr>
          </a:p>
          <a:p>
            <a:pPr marL="0" marR="0" lvl="0" indent="0" algn="ctr" rtl="0">
              <a:spcBef>
                <a:spcPts val="0"/>
              </a:spcBef>
              <a:spcAft>
                <a:spcPts val="0"/>
              </a:spcAft>
              <a:buNone/>
            </a:pPr>
            <a:r>
              <a:rPr lang="en-US" sz="1900" b="1" i="0" u="none" strike="noStrike" cap="none">
                <a:solidFill>
                  <a:schemeClr val="dk1"/>
                </a:solidFill>
                <a:latin typeface="Arial Rounded"/>
                <a:ea typeface="Arial Rounded"/>
                <a:cs typeface="Arial Rounded"/>
                <a:sym typeface="Arial Rounded"/>
              </a:rPr>
              <a:t>College Name</a:t>
            </a:r>
            <a:endParaRPr sz="1900" b="1" i="0" u="none" strike="noStrike" cap="none">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endParaRPr sz="500" b="1">
              <a:solidFill>
                <a:schemeClr val="dk1"/>
              </a:solidFill>
              <a:latin typeface="Arial Rounded"/>
              <a:ea typeface="Arial Rounded"/>
              <a:cs typeface="Arial Rounded"/>
              <a:sym typeface="Arial Rounded"/>
            </a:endParaRPr>
          </a:p>
          <a:p>
            <a:pPr marL="0" marR="0" lvl="0" indent="0" algn="ctr" rtl="0">
              <a:spcBef>
                <a:spcPts val="0"/>
              </a:spcBef>
              <a:spcAft>
                <a:spcPts val="0"/>
              </a:spcAft>
              <a:buNone/>
            </a:pPr>
            <a:r>
              <a:rPr lang="en-US" sz="1700" b="0" i="0" u="none" strike="noStrike" cap="none">
                <a:solidFill>
                  <a:schemeClr val="dk1"/>
                </a:solidFill>
                <a:latin typeface="Arial"/>
                <a:ea typeface="Arial"/>
                <a:cs typeface="Arial"/>
                <a:sym typeface="Arial"/>
              </a:rPr>
              <a:t>International Institute of Information Technology, Pune</a:t>
            </a:r>
            <a:endParaRPr sz="1700" b="1" i="0" u="none" strike="noStrike" cap="none">
              <a:solidFill>
                <a:schemeClr val="dk1"/>
              </a:solidFill>
              <a:latin typeface="Arial Rounded"/>
              <a:ea typeface="Arial Rounded"/>
              <a:cs typeface="Arial Rounded"/>
              <a:sym typeface="Arial Rounded"/>
            </a:endParaRPr>
          </a:p>
        </p:txBody>
      </p:sp>
      <p:pic>
        <p:nvPicPr>
          <p:cNvPr id="115" name="Google Shape;115;p2"/>
          <p:cNvPicPr preferRelativeResize="0"/>
          <p:nvPr/>
        </p:nvPicPr>
        <p:blipFill>
          <a:blip r:embed="rId3">
            <a:alphaModFix/>
          </a:blip>
          <a:stretch>
            <a:fillRect/>
          </a:stretch>
        </p:blipFill>
        <p:spPr>
          <a:xfrm>
            <a:off x="6696875" y="3856150"/>
            <a:ext cx="1934251" cy="8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3"/>
          <p:cNvGrpSpPr/>
          <p:nvPr/>
        </p:nvGrpSpPr>
        <p:grpSpPr>
          <a:xfrm rot="-1682106">
            <a:off x="1469347" y="1353530"/>
            <a:ext cx="1665821" cy="3558768"/>
            <a:chOff x="1359132" y="345882"/>
            <a:chExt cx="1966239" cy="4200564"/>
          </a:xfrm>
        </p:grpSpPr>
        <p:grpSp>
          <p:nvGrpSpPr>
            <p:cNvPr id="121" name="Google Shape;121;p3"/>
            <p:cNvGrpSpPr/>
            <p:nvPr/>
          </p:nvGrpSpPr>
          <p:grpSpPr>
            <a:xfrm>
              <a:off x="2073901" y="2186669"/>
              <a:ext cx="501313" cy="2359777"/>
              <a:chOff x="2810055" y="1677194"/>
              <a:chExt cx="535258" cy="2519562"/>
            </a:xfrm>
          </p:grpSpPr>
          <p:sp>
            <p:nvSpPr>
              <p:cNvPr id="122" name="Google Shape;122;p3"/>
              <p:cNvSpPr/>
              <p:nvPr/>
            </p:nvSpPr>
            <p:spPr>
              <a:xfrm>
                <a:off x="2810675" y="3399597"/>
                <a:ext cx="534638" cy="779141"/>
              </a:xfrm>
              <a:custGeom>
                <a:avLst/>
                <a:gdLst/>
                <a:ahLst/>
                <a:cxnLst/>
                <a:rect l="l" t="t" r="r" b="b"/>
                <a:pathLst>
                  <a:path w="1802378" h="1800199" extrusionOk="0">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3" name="Google Shape;123;p3"/>
              <p:cNvSpPr/>
              <p:nvPr/>
            </p:nvSpPr>
            <p:spPr>
              <a:xfrm>
                <a:off x="2984722" y="3392706"/>
                <a:ext cx="180870" cy="787996"/>
              </a:xfrm>
              <a:custGeom>
                <a:avLst/>
                <a:gdLst/>
                <a:ahLst/>
                <a:cxnLst/>
                <a:rect l="l" t="t" r="r" b="b"/>
                <a:pathLst>
                  <a:path w="1359043" h="1820658" extrusionOk="0">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4" name="Google Shape;124;p3"/>
              <p:cNvSpPr/>
              <p:nvPr/>
            </p:nvSpPr>
            <p:spPr>
              <a:xfrm>
                <a:off x="2810055" y="3399597"/>
                <a:ext cx="264192" cy="763141"/>
              </a:xfrm>
              <a:custGeom>
                <a:avLst/>
                <a:gdLst/>
                <a:ahLst/>
                <a:cxnLst/>
                <a:rect l="l" t="t" r="r" b="b"/>
                <a:pathLst>
                  <a:path w="1331023" h="1763232" extrusionOk="0">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3"/>
              <p:cNvSpPr/>
              <p:nvPr/>
            </p:nvSpPr>
            <p:spPr>
              <a:xfrm>
                <a:off x="2811292" y="1677194"/>
                <a:ext cx="177768" cy="1815900"/>
              </a:xfrm>
              <a:custGeom>
                <a:avLst/>
                <a:gdLst/>
                <a:ahLst/>
                <a:cxnLst/>
                <a:rect l="l" t="t" r="r" b="b"/>
                <a:pathLst>
                  <a:path w="571061" h="4392488" extrusionOk="0">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3"/>
              <p:cNvSpPr/>
              <p:nvPr/>
            </p:nvSpPr>
            <p:spPr>
              <a:xfrm>
                <a:off x="2987824" y="1677195"/>
                <a:ext cx="177768" cy="1815900"/>
              </a:xfrm>
              <a:custGeom>
                <a:avLst/>
                <a:gdLst/>
                <a:ahLst/>
                <a:cxnLst/>
                <a:rect l="l" t="t" r="r" b="b"/>
                <a:pathLst>
                  <a:path w="571061" h="4392488" extrusionOk="0">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3"/>
              <p:cNvSpPr/>
              <p:nvPr/>
            </p:nvSpPr>
            <p:spPr>
              <a:xfrm>
                <a:off x="3165590" y="1677196"/>
                <a:ext cx="177768" cy="1815899"/>
              </a:xfrm>
              <a:custGeom>
                <a:avLst/>
                <a:gdLst/>
                <a:ahLst/>
                <a:cxnLst/>
                <a:rect l="l" t="t" r="r" b="b"/>
                <a:pathLst>
                  <a:path w="571061" h="4392488" extrusionOk="0">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3"/>
              <p:cNvSpPr/>
              <p:nvPr/>
            </p:nvSpPr>
            <p:spPr>
              <a:xfrm rot="10800000">
                <a:off x="2987823" y="3961239"/>
                <a:ext cx="177768" cy="235517"/>
              </a:xfrm>
              <a:prstGeom prst="triangle">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129" name="Google Shape;129;p3"/>
            <p:cNvGrpSpPr/>
            <p:nvPr/>
          </p:nvGrpSpPr>
          <p:grpSpPr>
            <a:xfrm>
              <a:off x="1359132" y="345882"/>
              <a:ext cx="1966239" cy="1811155"/>
              <a:chOff x="1888981" y="1110787"/>
              <a:chExt cx="2254374" cy="2076562"/>
            </a:xfrm>
          </p:grpSpPr>
          <p:sp>
            <p:nvSpPr>
              <p:cNvPr id="130" name="Google Shape;130;p3"/>
              <p:cNvSpPr/>
              <p:nvPr/>
            </p:nvSpPr>
            <p:spPr>
              <a:xfrm rot="8100000">
                <a:off x="2322441" y="1563466"/>
                <a:ext cx="1333455" cy="1333457"/>
              </a:xfrm>
              <a:custGeom>
                <a:avLst/>
                <a:gdLst/>
                <a:ahLst/>
                <a:cxnLst/>
                <a:rect l="l" t="t" r="r" b="b"/>
                <a:pathLst>
                  <a:path w="2192670" h="2192671" extrusionOk="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w="508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1" name="Google Shape;131;p3"/>
              <p:cNvSpPr/>
              <p:nvPr/>
            </p:nvSpPr>
            <p:spPr>
              <a:xfrm rot="10800000">
                <a:off x="2751763" y="2230194"/>
                <a:ext cx="457200" cy="783671"/>
              </a:xfrm>
              <a:prstGeom prst="trapezoid">
                <a:avLst>
                  <a:gd name="adj" fmla="val 25000"/>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3"/>
              <p:cNvSpPr/>
              <p:nvPr/>
            </p:nvSpPr>
            <p:spPr>
              <a:xfrm rot="2700000">
                <a:off x="3710962" y="1407964"/>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3" name="Google Shape;133;p3"/>
              <p:cNvSpPr/>
              <p:nvPr/>
            </p:nvSpPr>
            <p:spPr>
              <a:xfrm rot="-2700000" flipH="1">
                <a:off x="2156327" y="1407964"/>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4" name="Google Shape;134;p3"/>
              <p:cNvSpPr/>
              <p:nvPr/>
            </p:nvSpPr>
            <p:spPr>
              <a:xfrm>
                <a:off x="2935970" y="1110787"/>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5" name="Google Shape;135;p3"/>
              <p:cNvSpPr/>
              <p:nvPr/>
            </p:nvSpPr>
            <p:spPr>
              <a:xfrm rot="5400000">
                <a:off x="3933668" y="1996109"/>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6" name="Google Shape;136;p3"/>
              <p:cNvSpPr/>
              <p:nvPr/>
            </p:nvSpPr>
            <p:spPr>
              <a:xfrm rot="-5400000" flipH="1">
                <a:off x="1978847" y="1919902"/>
                <a:ext cx="119821" cy="299553"/>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3"/>
              <p:cNvSpPr/>
              <p:nvPr/>
            </p:nvSpPr>
            <p:spPr>
              <a:xfrm>
                <a:off x="2692290" y="3074683"/>
                <a:ext cx="612000" cy="112666"/>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8" name="Google Shape;138;p3"/>
              <p:cNvSpPr/>
              <p:nvPr/>
            </p:nvSpPr>
            <p:spPr>
              <a:xfrm>
                <a:off x="2833284" y="2139702"/>
                <a:ext cx="71867" cy="179668"/>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9" name="Google Shape;139;p3"/>
              <p:cNvSpPr/>
              <p:nvPr/>
            </p:nvSpPr>
            <p:spPr>
              <a:xfrm>
                <a:off x="2957504" y="2139702"/>
                <a:ext cx="71867" cy="179668"/>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3"/>
              <p:cNvSpPr/>
              <p:nvPr/>
            </p:nvSpPr>
            <p:spPr>
              <a:xfrm>
                <a:off x="3081724" y="2139702"/>
                <a:ext cx="71867" cy="179668"/>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grpSp>
      <p:sp>
        <p:nvSpPr>
          <p:cNvPr id="141" name="Google Shape;141;p3"/>
          <p:cNvSpPr/>
          <p:nvPr/>
        </p:nvSpPr>
        <p:spPr>
          <a:xfrm>
            <a:off x="-15861" y="2530131"/>
            <a:ext cx="3091680" cy="1938501"/>
          </a:xfrm>
          <a:custGeom>
            <a:avLst/>
            <a:gdLst/>
            <a:ahLst/>
            <a:cxnLst/>
            <a:rect l="l" t="t" r="r" b="b"/>
            <a:pathLst>
              <a:path w="2889213" h="1811553" extrusionOk="0">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2" name="Google Shape;142;p3"/>
          <p:cNvSpPr/>
          <p:nvPr/>
        </p:nvSpPr>
        <p:spPr>
          <a:xfrm>
            <a:off x="3264363" y="1455289"/>
            <a:ext cx="576000" cy="576000"/>
          </a:xfrm>
          <a:prstGeom prst="ellipse">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2AEB8"/>
              </a:solidFill>
              <a:latin typeface="Arial"/>
              <a:ea typeface="Arial"/>
              <a:cs typeface="Arial"/>
              <a:sym typeface="Arial"/>
            </a:endParaRPr>
          </a:p>
        </p:txBody>
      </p:sp>
      <p:sp>
        <p:nvSpPr>
          <p:cNvPr id="143" name="Google Shape;143;p3"/>
          <p:cNvSpPr/>
          <p:nvPr/>
        </p:nvSpPr>
        <p:spPr>
          <a:xfrm>
            <a:off x="3297787" y="2685782"/>
            <a:ext cx="583200" cy="576000"/>
          </a:xfrm>
          <a:prstGeom prst="ellipse">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2AEB8"/>
              </a:solidFill>
              <a:latin typeface="Arial"/>
              <a:ea typeface="Arial"/>
              <a:cs typeface="Arial"/>
              <a:sym typeface="Arial"/>
            </a:endParaRPr>
          </a:p>
        </p:txBody>
      </p:sp>
      <p:sp>
        <p:nvSpPr>
          <p:cNvPr id="144" name="Google Shape;144;p3"/>
          <p:cNvSpPr txBox="1"/>
          <p:nvPr/>
        </p:nvSpPr>
        <p:spPr>
          <a:xfrm>
            <a:off x="4185176" y="1108600"/>
            <a:ext cx="44373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0" i="0" u="none" strike="noStrike" cap="none">
                <a:solidFill>
                  <a:schemeClr val="dk1"/>
                </a:solidFill>
                <a:latin typeface="Arial"/>
                <a:ea typeface="Arial"/>
                <a:cs typeface="Arial"/>
                <a:sym typeface="Arial"/>
              </a:rPr>
              <a:t>For Evaluation and Digitized Report Card Generation System we have planned to take an excel file from the user on our website as an input and then to use python and generate the</a:t>
            </a:r>
            <a:r>
              <a:rPr lang="en-US" sz="1500">
                <a:solidFill>
                  <a:schemeClr val="dk1"/>
                </a:solidFill>
              </a:rPr>
              <a:t> </a:t>
            </a:r>
            <a:r>
              <a:rPr lang="en-US" sz="1500" b="0" i="0" u="none" strike="noStrike" cap="none">
                <a:solidFill>
                  <a:schemeClr val="dk1"/>
                </a:solidFill>
                <a:latin typeface="Arial"/>
                <a:ea typeface="Arial"/>
                <a:cs typeface="Arial"/>
                <a:sym typeface="Arial"/>
              </a:rPr>
              <a:t>report cards.</a:t>
            </a:r>
            <a:endParaRPr sz="1500"/>
          </a:p>
        </p:txBody>
      </p:sp>
      <p:sp>
        <p:nvSpPr>
          <p:cNvPr id="145" name="Google Shape;145;p3"/>
          <p:cNvSpPr txBox="1"/>
          <p:nvPr/>
        </p:nvSpPr>
        <p:spPr>
          <a:xfrm>
            <a:off x="4239176" y="2459125"/>
            <a:ext cx="43293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Arial"/>
                <a:ea typeface="Arial"/>
                <a:cs typeface="Arial"/>
                <a:sym typeface="Arial"/>
              </a:rPr>
              <a:t>We are planning to make a website in which </a:t>
            </a:r>
            <a:r>
              <a:rPr lang="en-US" sz="1500">
                <a:solidFill>
                  <a:schemeClr val="dk1"/>
                </a:solidFill>
              </a:rPr>
              <a:t>the user will </a:t>
            </a:r>
            <a:r>
              <a:rPr lang="en-US" sz="1500">
                <a:solidFill>
                  <a:schemeClr val="dk1"/>
                </a:solidFill>
                <a:latin typeface="Arial"/>
                <a:ea typeface="Arial"/>
                <a:cs typeface="Arial"/>
                <a:sym typeface="Arial"/>
              </a:rPr>
              <a:t>upload the excel file and then</a:t>
            </a:r>
            <a:r>
              <a:rPr lang="en-US" sz="1500">
                <a:solidFill>
                  <a:schemeClr val="dk1"/>
                </a:solidFill>
              </a:rPr>
              <a:t> </a:t>
            </a:r>
            <a:r>
              <a:rPr lang="en-US" sz="1500">
                <a:solidFill>
                  <a:schemeClr val="dk1"/>
                </a:solidFill>
                <a:latin typeface="Arial"/>
                <a:ea typeface="Arial"/>
                <a:cs typeface="Arial"/>
                <a:sym typeface="Arial"/>
              </a:rPr>
              <a:t>process the files and display each student name and roll number in a drop down menu for displaying the</a:t>
            </a:r>
            <a:r>
              <a:rPr lang="en-US" sz="1500">
                <a:solidFill>
                  <a:schemeClr val="dk1"/>
                </a:solidFill>
              </a:rPr>
              <a:t> </a:t>
            </a:r>
            <a:r>
              <a:rPr lang="en-US" sz="1500">
                <a:solidFill>
                  <a:schemeClr val="dk1"/>
                </a:solidFill>
                <a:latin typeface="Arial"/>
                <a:ea typeface="Arial"/>
                <a:cs typeface="Arial"/>
                <a:sym typeface="Arial"/>
              </a:rPr>
              <a:t>report cards.</a:t>
            </a:r>
            <a:endParaRPr sz="1700"/>
          </a:p>
        </p:txBody>
      </p:sp>
      <p:sp>
        <p:nvSpPr>
          <p:cNvPr id="146" name="Google Shape;146;p3"/>
          <p:cNvSpPr txBox="1"/>
          <p:nvPr/>
        </p:nvSpPr>
        <p:spPr>
          <a:xfrm>
            <a:off x="3230959" y="1493952"/>
            <a:ext cx="642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01</a:t>
            </a:r>
            <a:endParaRPr sz="2400" b="1">
              <a:solidFill>
                <a:schemeClr val="lt1"/>
              </a:solidFill>
              <a:latin typeface="Arial"/>
              <a:ea typeface="Arial"/>
              <a:cs typeface="Arial"/>
              <a:sym typeface="Arial"/>
            </a:endParaRPr>
          </a:p>
        </p:txBody>
      </p:sp>
      <p:sp>
        <p:nvSpPr>
          <p:cNvPr id="147" name="Google Shape;147;p3"/>
          <p:cNvSpPr txBox="1"/>
          <p:nvPr/>
        </p:nvSpPr>
        <p:spPr>
          <a:xfrm>
            <a:off x="3264383" y="2742982"/>
            <a:ext cx="651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02</a:t>
            </a:r>
            <a:endParaRPr sz="2400" b="1">
              <a:solidFill>
                <a:schemeClr val="lt1"/>
              </a:solidFill>
              <a:latin typeface="Arial"/>
              <a:ea typeface="Arial"/>
              <a:cs typeface="Arial"/>
              <a:sym typeface="Arial"/>
            </a:endParaRPr>
          </a:p>
        </p:txBody>
      </p:sp>
      <p:sp>
        <p:nvSpPr>
          <p:cNvPr id="148" name="Google Shape;148;p3"/>
          <p:cNvSpPr txBox="1"/>
          <p:nvPr/>
        </p:nvSpPr>
        <p:spPr>
          <a:xfrm>
            <a:off x="4239187" y="3759561"/>
            <a:ext cx="38352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Arial"/>
                <a:ea typeface="Arial"/>
                <a:cs typeface="Arial"/>
                <a:sym typeface="Arial"/>
              </a:rPr>
              <a:t>We are planning to use HTML, Java Script, PHP and CSS for the website and also python for evaluating and generating the Report</a:t>
            </a:r>
            <a:r>
              <a:rPr lang="en-US" sz="1500">
                <a:solidFill>
                  <a:schemeClr val="dk1"/>
                </a:solidFill>
              </a:rPr>
              <a:t> </a:t>
            </a:r>
            <a:r>
              <a:rPr lang="en-US" sz="1500">
                <a:solidFill>
                  <a:schemeClr val="dk1"/>
                </a:solidFill>
                <a:latin typeface="Arial"/>
                <a:ea typeface="Arial"/>
                <a:cs typeface="Arial"/>
                <a:sym typeface="Arial"/>
              </a:rPr>
              <a:t>Cards </a:t>
            </a:r>
            <a:endParaRPr sz="1500"/>
          </a:p>
        </p:txBody>
      </p:sp>
      <p:sp>
        <p:nvSpPr>
          <p:cNvPr id="149" name="Google Shape;149;p3"/>
          <p:cNvSpPr/>
          <p:nvPr/>
        </p:nvSpPr>
        <p:spPr>
          <a:xfrm>
            <a:off x="3301363" y="3917521"/>
            <a:ext cx="576000" cy="576000"/>
          </a:xfrm>
          <a:prstGeom prst="ellipse">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2AEB8"/>
              </a:solidFill>
              <a:latin typeface="Arial"/>
              <a:ea typeface="Arial"/>
              <a:cs typeface="Arial"/>
              <a:sym typeface="Arial"/>
            </a:endParaRPr>
          </a:p>
        </p:txBody>
      </p:sp>
      <p:sp>
        <p:nvSpPr>
          <p:cNvPr id="150" name="Google Shape;150;p3"/>
          <p:cNvSpPr txBox="1"/>
          <p:nvPr/>
        </p:nvSpPr>
        <p:spPr>
          <a:xfrm>
            <a:off x="3267934" y="3974664"/>
            <a:ext cx="642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03</a:t>
            </a:r>
            <a:endParaRPr sz="2400" b="1">
              <a:solidFill>
                <a:schemeClr val="lt1"/>
              </a:solidFill>
              <a:latin typeface="Arial"/>
              <a:ea typeface="Arial"/>
              <a:cs typeface="Arial"/>
              <a:sym typeface="Arial"/>
            </a:endParaRPr>
          </a:p>
        </p:txBody>
      </p:sp>
      <p:sp>
        <p:nvSpPr>
          <p:cNvPr id="151" name="Google Shape;151;p3"/>
          <p:cNvSpPr/>
          <p:nvPr/>
        </p:nvSpPr>
        <p:spPr>
          <a:xfrm>
            <a:off x="0" y="0"/>
            <a:ext cx="9144000" cy="934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3"/>
          <p:cNvSpPr txBox="1"/>
          <p:nvPr/>
        </p:nvSpPr>
        <p:spPr>
          <a:xfrm>
            <a:off x="325500" y="0"/>
            <a:ext cx="8493000" cy="5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a:solidFill>
                  <a:srgbClr val="FFFFFF"/>
                </a:solidFill>
                <a:latin typeface="Georgia"/>
                <a:ea typeface="Georgia"/>
                <a:cs typeface="Georgia"/>
                <a:sym typeface="Georgia"/>
              </a:rPr>
              <a:t>Our Approach</a:t>
            </a:r>
            <a:endParaRPr sz="44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538021634f_0_54"/>
          <p:cNvSpPr txBox="1"/>
          <p:nvPr/>
        </p:nvSpPr>
        <p:spPr>
          <a:xfrm>
            <a:off x="2855150" y="796600"/>
            <a:ext cx="6552300" cy="408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2200" b="1">
                <a:solidFill>
                  <a:schemeClr val="dk1"/>
                </a:solidFill>
              </a:rPr>
              <a:t>Languages Used:</a:t>
            </a:r>
            <a:endParaRPr sz="2200" b="1">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JavaScript</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PHP</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HTML &amp; CSS</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Python</a:t>
            </a:r>
            <a:endParaRPr sz="2200">
              <a:solidFill>
                <a:schemeClr val="dk1"/>
              </a:solidFill>
            </a:endParaRPr>
          </a:p>
          <a:p>
            <a:pPr marL="0" lvl="0" indent="0" algn="l" rtl="0">
              <a:spcBef>
                <a:spcPts val="0"/>
              </a:spcBef>
              <a:spcAft>
                <a:spcPts val="0"/>
              </a:spcAft>
              <a:buNone/>
            </a:pPr>
            <a:endParaRPr sz="200">
              <a:solidFill>
                <a:schemeClr val="dk1"/>
              </a:solidFill>
            </a:endParaRPr>
          </a:p>
          <a:p>
            <a:pPr marL="0" lvl="0" indent="0" algn="l" rtl="0">
              <a:spcBef>
                <a:spcPts val="0"/>
              </a:spcBef>
              <a:spcAft>
                <a:spcPts val="0"/>
              </a:spcAft>
              <a:buNone/>
            </a:pPr>
            <a:r>
              <a:rPr lang="en-US" sz="2200" b="1">
                <a:solidFill>
                  <a:schemeClr val="dk1"/>
                </a:solidFill>
              </a:rPr>
              <a:t>Packages Used:</a:t>
            </a:r>
            <a:endParaRPr sz="2200" b="1">
              <a:solidFill>
                <a:schemeClr val="dk1"/>
              </a:solidFill>
            </a:endParaRPr>
          </a:p>
          <a:p>
            <a:pPr marL="457200" lvl="0" indent="-361950" algn="l" rtl="0">
              <a:spcBef>
                <a:spcPts val="0"/>
              </a:spcBef>
              <a:spcAft>
                <a:spcPts val="0"/>
              </a:spcAft>
              <a:buSzPts val="2100"/>
              <a:buChar char="●"/>
            </a:pPr>
            <a:r>
              <a:rPr lang="en-US" sz="2100"/>
              <a:t>Numpy</a:t>
            </a:r>
            <a:endParaRPr sz="2100"/>
          </a:p>
          <a:p>
            <a:pPr marL="457200" lvl="0" indent="-361950" algn="l" rtl="0">
              <a:spcBef>
                <a:spcPts val="0"/>
              </a:spcBef>
              <a:spcAft>
                <a:spcPts val="0"/>
              </a:spcAft>
              <a:buSzPts val="2100"/>
              <a:buChar char="●"/>
            </a:pPr>
            <a:r>
              <a:rPr lang="en-US" sz="2100"/>
              <a:t>Pandas</a:t>
            </a:r>
            <a:endParaRPr sz="2100"/>
          </a:p>
          <a:p>
            <a:pPr marL="457200" lvl="0" indent="-361950" algn="l" rtl="0">
              <a:spcBef>
                <a:spcPts val="0"/>
              </a:spcBef>
              <a:spcAft>
                <a:spcPts val="0"/>
              </a:spcAft>
              <a:buSzPts val="2100"/>
              <a:buChar char="●"/>
            </a:pPr>
            <a:r>
              <a:rPr lang="en-US" sz="2100"/>
              <a:t>Matplotlib</a:t>
            </a:r>
            <a:endParaRPr sz="2100"/>
          </a:p>
          <a:p>
            <a:pPr marL="457200" lvl="0" indent="-361950" algn="l" rtl="0">
              <a:spcBef>
                <a:spcPts val="0"/>
              </a:spcBef>
              <a:spcAft>
                <a:spcPts val="0"/>
              </a:spcAft>
              <a:buSzPts val="2100"/>
              <a:buChar char="●"/>
            </a:pPr>
            <a:r>
              <a:rPr lang="en-US" sz="2100"/>
              <a:t>Openpyxl</a:t>
            </a:r>
            <a:endParaRPr sz="2100"/>
          </a:p>
          <a:p>
            <a:pPr marL="457200" lvl="0" indent="-361950" algn="l" rtl="0">
              <a:spcBef>
                <a:spcPts val="0"/>
              </a:spcBef>
              <a:spcAft>
                <a:spcPts val="0"/>
              </a:spcAft>
              <a:buSzPts val="2100"/>
              <a:buChar char="●"/>
            </a:pPr>
            <a:r>
              <a:rPr lang="en-US" sz="2100"/>
              <a:t>Pymupdf</a:t>
            </a:r>
            <a:endParaRPr sz="2100"/>
          </a:p>
          <a:p>
            <a:pPr marL="457200" lvl="0" indent="-361950" algn="l" rtl="0">
              <a:spcBef>
                <a:spcPts val="0"/>
              </a:spcBef>
              <a:spcAft>
                <a:spcPts val="0"/>
              </a:spcAft>
              <a:buSzPts val="2100"/>
              <a:buChar char="●"/>
            </a:pPr>
            <a:r>
              <a:rPr lang="en-US" sz="2100"/>
              <a:t>Pypiwin32</a:t>
            </a:r>
            <a:endParaRPr sz="2100"/>
          </a:p>
          <a:p>
            <a:pPr marL="0" lvl="0" indent="0" algn="l" rtl="0">
              <a:spcBef>
                <a:spcPts val="0"/>
              </a:spcBef>
              <a:spcAft>
                <a:spcPts val="0"/>
              </a:spcAft>
              <a:buNone/>
            </a:pPr>
            <a:endParaRPr sz="2200">
              <a:solidFill>
                <a:schemeClr val="dk1"/>
              </a:solidFill>
            </a:endParaRPr>
          </a:p>
        </p:txBody>
      </p:sp>
      <p:sp>
        <p:nvSpPr>
          <p:cNvPr id="158" name="Google Shape;158;g538021634f_0_54"/>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9" name="Google Shape;159;g538021634f_0_54"/>
          <p:cNvSpPr txBox="1"/>
          <p:nvPr/>
        </p:nvSpPr>
        <p:spPr>
          <a:xfrm>
            <a:off x="225800" y="-112925"/>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Tech</a:t>
            </a:r>
            <a:r>
              <a:rPr lang="en-US" sz="4700">
                <a:latin typeface="Georgia"/>
                <a:ea typeface="Georgia"/>
                <a:cs typeface="Georgia"/>
                <a:sym typeface="Georgia"/>
              </a:rPr>
              <a:t>nology Stack</a:t>
            </a:r>
            <a:endParaRPr sz="5000">
              <a:latin typeface="Georgia"/>
              <a:ea typeface="Georgia"/>
              <a:cs typeface="Georgia"/>
              <a:sym typeface="Georgia"/>
            </a:endParaRPr>
          </a:p>
        </p:txBody>
      </p:sp>
      <p:pic>
        <p:nvPicPr>
          <p:cNvPr id="160" name="Google Shape;160;g538021634f_0_54"/>
          <p:cNvPicPr preferRelativeResize="0"/>
          <p:nvPr/>
        </p:nvPicPr>
        <p:blipFill>
          <a:blip r:embed="rId3">
            <a:alphaModFix/>
          </a:blip>
          <a:stretch>
            <a:fillRect/>
          </a:stretch>
        </p:blipFill>
        <p:spPr>
          <a:xfrm rot="648989">
            <a:off x="7717202" y="3294881"/>
            <a:ext cx="1338223" cy="1338262"/>
          </a:xfrm>
          <a:prstGeom prst="rect">
            <a:avLst/>
          </a:prstGeom>
          <a:noFill/>
          <a:ln>
            <a:noFill/>
          </a:ln>
        </p:spPr>
      </p:pic>
      <p:pic>
        <p:nvPicPr>
          <p:cNvPr id="161" name="Google Shape;161;g538021634f_0_54"/>
          <p:cNvPicPr preferRelativeResize="0"/>
          <p:nvPr/>
        </p:nvPicPr>
        <p:blipFill>
          <a:blip r:embed="rId4">
            <a:alphaModFix/>
          </a:blip>
          <a:stretch>
            <a:fillRect/>
          </a:stretch>
        </p:blipFill>
        <p:spPr>
          <a:xfrm rot="-882691">
            <a:off x="5679177" y="1367925"/>
            <a:ext cx="2542345" cy="1693249"/>
          </a:xfrm>
          <a:prstGeom prst="rect">
            <a:avLst/>
          </a:prstGeom>
          <a:noFill/>
          <a:ln>
            <a:noFill/>
          </a:ln>
        </p:spPr>
      </p:pic>
      <p:pic>
        <p:nvPicPr>
          <p:cNvPr id="162" name="Google Shape;162;g538021634f_0_54"/>
          <p:cNvPicPr preferRelativeResize="0"/>
          <p:nvPr/>
        </p:nvPicPr>
        <p:blipFill>
          <a:blip r:embed="rId5">
            <a:alphaModFix/>
          </a:blip>
          <a:stretch>
            <a:fillRect/>
          </a:stretch>
        </p:blipFill>
        <p:spPr>
          <a:xfrm>
            <a:off x="7651000" y="14175"/>
            <a:ext cx="1365700" cy="1476674"/>
          </a:xfrm>
          <a:prstGeom prst="rect">
            <a:avLst/>
          </a:prstGeom>
          <a:noFill/>
          <a:ln>
            <a:noFill/>
          </a:ln>
        </p:spPr>
      </p:pic>
      <p:pic>
        <p:nvPicPr>
          <p:cNvPr id="163" name="Google Shape;163;g538021634f_0_54"/>
          <p:cNvPicPr preferRelativeResize="0"/>
          <p:nvPr/>
        </p:nvPicPr>
        <p:blipFill>
          <a:blip r:embed="rId6">
            <a:alphaModFix/>
          </a:blip>
          <a:stretch>
            <a:fillRect/>
          </a:stretch>
        </p:blipFill>
        <p:spPr>
          <a:xfrm rot="-1086274">
            <a:off x="5939825" y="3358675"/>
            <a:ext cx="1703251" cy="106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
          <p:cNvSpPr/>
          <p:nvPr/>
        </p:nvSpPr>
        <p:spPr>
          <a:xfrm rot="-5400000">
            <a:off x="4128900" y="-3953875"/>
            <a:ext cx="894000" cy="91317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9" name="Google Shape;169;p4"/>
          <p:cNvGrpSpPr/>
          <p:nvPr/>
        </p:nvGrpSpPr>
        <p:grpSpPr>
          <a:xfrm>
            <a:off x="507188" y="2363800"/>
            <a:ext cx="2529000" cy="1289700"/>
            <a:chOff x="422038" y="2238350"/>
            <a:chExt cx="2529000" cy="1289700"/>
          </a:xfrm>
        </p:grpSpPr>
        <p:sp>
          <p:nvSpPr>
            <p:cNvPr id="170" name="Google Shape;170;p4"/>
            <p:cNvSpPr txBox="1"/>
            <p:nvPr/>
          </p:nvSpPr>
          <p:spPr>
            <a:xfrm>
              <a:off x="422038" y="2238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US" sz="2100">
                  <a:latin typeface="Roboto"/>
                  <a:ea typeface="Roboto"/>
                  <a:cs typeface="Roboto"/>
                  <a:sym typeface="Roboto"/>
                </a:rPr>
                <a:t>P</a:t>
              </a:r>
              <a:r>
                <a:rPr lang="en-US" sz="1900">
                  <a:latin typeface="Roboto"/>
                  <a:ea typeface="Roboto"/>
                  <a:cs typeface="Roboto"/>
                  <a:sym typeface="Roboto"/>
                </a:rPr>
                <a:t>rocessing the Input Data from the Website</a:t>
              </a:r>
              <a:r>
                <a:rPr lang="en-US" sz="2100">
                  <a:latin typeface="Roboto"/>
                  <a:ea typeface="Roboto"/>
                  <a:cs typeface="Roboto"/>
                  <a:sym typeface="Roboto"/>
                </a:rPr>
                <a:t>.</a:t>
              </a:r>
              <a:endParaRPr sz="2100">
                <a:latin typeface="Roboto"/>
                <a:ea typeface="Roboto"/>
                <a:cs typeface="Roboto"/>
                <a:sym typeface="Roboto"/>
              </a:endParaRPr>
            </a:p>
          </p:txBody>
        </p:sp>
        <p:cxnSp>
          <p:nvCxnSpPr>
            <p:cNvPr id="171" name="Google Shape;171;p4"/>
            <p:cNvCxnSpPr/>
            <p:nvPr/>
          </p:nvCxnSpPr>
          <p:spPr>
            <a:xfrm rot="10800000">
              <a:off x="2317438" y="2635400"/>
              <a:ext cx="633600" cy="0"/>
            </a:xfrm>
            <a:prstGeom prst="straightConnector1">
              <a:avLst/>
            </a:prstGeom>
            <a:noFill/>
            <a:ln w="38100" cap="flat" cmpd="sng">
              <a:solidFill>
                <a:srgbClr val="249C90"/>
              </a:solidFill>
              <a:prstDash val="solid"/>
              <a:round/>
              <a:headEnd type="none" w="sm" len="sm"/>
              <a:tailEnd type="oval" w="med" len="med"/>
            </a:ln>
          </p:spPr>
        </p:cxnSp>
      </p:grpSp>
      <p:cxnSp>
        <p:nvCxnSpPr>
          <p:cNvPr id="172" name="Google Shape;172;p4"/>
          <p:cNvCxnSpPr/>
          <p:nvPr/>
        </p:nvCxnSpPr>
        <p:spPr>
          <a:xfrm>
            <a:off x="5246638" y="2306150"/>
            <a:ext cx="1286700" cy="0"/>
          </a:xfrm>
          <a:prstGeom prst="straightConnector1">
            <a:avLst/>
          </a:prstGeom>
          <a:noFill/>
          <a:ln w="38100" cap="flat" cmpd="sng">
            <a:solidFill>
              <a:srgbClr val="155B54"/>
            </a:solidFill>
            <a:prstDash val="solid"/>
            <a:round/>
            <a:headEnd type="none" w="sm" len="sm"/>
            <a:tailEnd type="oval" w="med" len="med"/>
          </a:ln>
        </p:spPr>
      </p:cxnSp>
      <p:grpSp>
        <p:nvGrpSpPr>
          <p:cNvPr id="173" name="Google Shape;173;p4"/>
          <p:cNvGrpSpPr/>
          <p:nvPr/>
        </p:nvGrpSpPr>
        <p:grpSpPr>
          <a:xfrm>
            <a:off x="5304704" y="3063350"/>
            <a:ext cx="3740332" cy="1289700"/>
            <a:chOff x="5209838" y="2774850"/>
            <a:chExt cx="3739210" cy="1289700"/>
          </a:xfrm>
        </p:grpSpPr>
        <p:sp>
          <p:nvSpPr>
            <p:cNvPr id="174" name="Google Shape;174;p4"/>
            <p:cNvSpPr txBox="1"/>
            <p:nvPr/>
          </p:nvSpPr>
          <p:spPr>
            <a:xfrm>
              <a:off x="6496548" y="2774850"/>
              <a:ext cx="24525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US" sz="1900">
                  <a:latin typeface="Roboto"/>
                  <a:ea typeface="Roboto"/>
                  <a:cs typeface="Roboto"/>
                  <a:sym typeface="Roboto"/>
                </a:rPr>
                <a:t>Analyzing the Input Data and creating visual representation of the Data</a:t>
              </a:r>
              <a:endParaRPr sz="1900">
                <a:latin typeface="Roboto"/>
                <a:ea typeface="Roboto"/>
                <a:cs typeface="Roboto"/>
                <a:sym typeface="Roboto"/>
              </a:endParaRPr>
            </a:p>
          </p:txBody>
        </p:sp>
        <p:cxnSp>
          <p:nvCxnSpPr>
            <p:cNvPr id="175" name="Google Shape;175;p4"/>
            <p:cNvCxnSpPr/>
            <p:nvPr/>
          </p:nvCxnSpPr>
          <p:spPr>
            <a:xfrm>
              <a:off x="5209838" y="3419700"/>
              <a:ext cx="1286700" cy="0"/>
            </a:xfrm>
            <a:prstGeom prst="straightConnector1">
              <a:avLst/>
            </a:prstGeom>
            <a:noFill/>
            <a:ln w="38100" cap="flat" cmpd="sng">
              <a:solidFill>
                <a:srgbClr val="1D7E74"/>
              </a:solidFill>
              <a:prstDash val="solid"/>
              <a:round/>
              <a:headEnd type="none" w="sm" len="sm"/>
              <a:tailEnd type="oval" w="med" len="med"/>
            </a:ln>
          </p:spPr>
        </p:cxnSp>
      </p:grpSp>
      <p:grpSp>
        <p:nvGrpSpPr>
          <p:cNvPr id="176" name="Google Shape;176;p4"/>
          <p:cNvGrpSpPr/>
          <p:nvPr/>
        </p:nvGrpSpPr>
        <p:grpSpPr>
          <a:xfrm>
            <a:off x="2476738" y="906576"/>
            <a:ext cx="3814835" cy="3790597"/>
            <a:chOff x="2662213" y="676344"/>
            <a:chExt cx="3814835" cy="3790597"/>
          </a:xfrm>
        </p:grpSpPr>
        <p:sp>
          <p:nvSpPr>
            <p:cNvPr id="177" name="Google Shape;177;p4"/>
            <p:cNvSpPr/>
            <p:nvPr/>
          </p:nvSpPr>
          <p:spPr>
            <a:xfrm rot="3600185">
              <a:off x="3169983" y="1184511"/>
              <a:ext cx="2774659" cy="2774659"/>
            </a:xfrm>
            <a:prstGeom prst="blockArc">
              <a:avLst>
                <a:gd name="adj1" fmla="val 12622480"/>
                <a:gd name="adj2" fmla="val 19781569"/>
                <a:gd name="adj3" fmla="val 20773"/>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10800000">
              <a:off x="3183490" y="1163229"/>
              <a:ext cx="2774700" cy="2774700"/>
            </a:xfrm>
            <a:prstGeom prst="blockArc">
              <a:avLst>
                <a:gd name="adj1" fmla="val 12622480"/>
                <a:gd name="adj2" fmla="val 19662822"/>
                <a:gd name="adj3" fmla="val 20729"/>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3600185">
              <a:off x="3194618" y="1184114"/>
              <a:ext cx="2774659" cy="2774659"/>
            </a:xfrm>
            <a:prstGeom prst="blockArc">
              <a:avLst>
                <a:gd name="adj1" fmla="val 12622480"/>
                <a:gd name="adj2" fmla="val 19703271"/>
                <a:gd name="adj3" fmla="val 20851"/>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4"/>
            <p:cNvGrpSpPr/>
            <p:nvPr/>
          </p:nvGrpSpPr>
          <p:grpSpPr>
            <a:xfrm rot="-7200165">
              <a:off x="3337679" y="2826785"/>
              <a:ext cx="585011" cy="585536"/>
              <a:chOff x="1967628" y="812211"/>
              <a:chExt cx="588000" cy="588000"/>
            </a:xfrm>
          </p:grpSpPr>
          <p:sp>
            <p:nvSpPr>
              <p:cNvPr id="181" name="Google Shape;181;p4"/>
              <p:cNvSpPr/>
              <p:nvPr/>
            </p:nvSpPr>
            <p:spPr>
              <a:xfrm rot="39023">
                <a:off x="1970909" y="815492"/>
                <a:ext cx="581437" cy="58143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10800000">
                <a:off x="1970875" y="815525"/>
                <a:ext cx="581400" cy="581400"/>
              </a:xfrm>
              <a:prstGeom prst="pie">
                <a:avLst>
                  <a:gd name="adj1" fmla="val 4028252"/>
                  <a:gd name="adj2" fmla="val 17183677"/>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4264097" y="1180331"/>
              <a:ext cx="585001" cy="585530"/>
              <a:chOff x="1970048" y="811613"/>
              <a:chExt cx="588000" cy="588000"/>
            </a:xfrm>
          </p:grpSpPr>
          <p:sp>
            <p:nvSpPr>
              <p:cNvPr id="184" name="Google Shape;184;p4"/>
              <p:cNvSpPr/>
              <p:nvPr/>
            </p:nvSpPr>
            <p:spPr>
              <a:xfrm rot="39023">
                <a:off x="1973329" y="814894"/>
                <a:ext cx="581437" cy="581437"/>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10800000">
                <a:off x="1973295" y="814927"/>
                <a:ext cx="581400" cy="581400"/>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4"/>
            <p:cNvGrpSpPr/>
            <p:nvPr/>
          </p:nvGrpSpPr>
          <p:grpSpPr>
            <a:xfrm rot="7200165">
              <a:off x="5229930" y="2804716"/>
              <a:ext cx="585011" cy="585536"/>
              <a:chOff x="1977085" y="811649"/>
              <a:chExt cx="588000" cy="588000"/>
            </a:xfrm>
          </p:grpSpPr>
          <p:sp>
            <p:nvSpPr>
              <p:cNvPr id="187" name="Google Shape;187;p4"/>
              <p:cNvSpPr/>
              <p:nvPr/>
            </p:nvSpPr>
            <p:spPr>
              <a:xfrm rot="39023">
                <a:off x="1980366" y="814930"/>
                <a:ext cx="581437" cy="581437"/>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10800000">
                <a:off x="1980332" y="814963"/>
                <a:ext cx="581400" cy="581400"/>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4"/>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190" name="Google Shape;190;p4"/>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191" name="Google Shape;191;p4"/>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
        <p:nvSpPr>
          <p:cNvPr id="192" name="Google Shape;192;p4"/>
          <p:cNvSpPr txBox="1"/>
          <p:nvPr/>
        </p:nvSpPr>
        <p:spPr>
          <a:xfrm>
            <a:off x="994325" y="301325"/>
            <a:ext cx="7389000" cy="62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b="1">
                <a:solidFill>
                  <a:srgbClr val="FFFFFF"/>
                </a:solidFill>
                <a:latin typeface="Georgia"/>
                <a:ea typeface="Georgia"/>
                <a:cs typeface="Georgia"/>
                <a:sym typeface="Georgia"/>
              </a:rPr>
              <a:t>Back End Implementation Using Python</a:t>
            </a:r>
            <a:endParaRPr sz="2500" b="1">
              <a:solidFill>
                <a:srgbClr val="FFFFFF"/>
              </a:solidFill>
              <a:latin typeface="Georgia"/>
              <a:ea typeface="Georgia"/>
              <a:cs typeface="Georgia"/>
              <a:sym typeface="Georgia"/>
            </a:endParaRPr>
          </a:p>
        </p:txBody>
      </p:sp>
      <p:sp>
        <p:nvSpPr>
          <p:cNvPr id="193" name="Google Shape;193;p4"/>
          <p:cNvSpPr txBox="1"/>
          <p:nvPr/>
        </p:nvSpPr>
        <p:spPr>
          <a:xfrm>
            <a:off x="6603188" y="175420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900">
              <a:latin typeface="Roboto"/>
              <a:ea typeface="Roboto"/>
              <a:cs typeface="Roboto"/>
              <a:sym typeface="Roboto"/>
            </a:endParaRPr>
          </a:p>
          <a:p>
            <a:pPr marL="0" lvl="0" indent="0" algn="l" rtl="0">
              <a:spcBef>
                <a:spcPts val="1600"/>
              </a:spcBef>
              <a:spcAft>
                <a:spcPts val="0"/>
              </a:spcAft>
              <a:buClr>
                <a:schemeClr val="dk1"/>
              </a:buClr>
              <a:buSzPts val="1100"/>
              <a:buFont typeface="Arial"/>
              <a:buNone/>
            </a:pPr>
            <a:r>
              <a:rPr lang="en-US" sz="1900">
                <a:latin typeface="Roboto"/>
                <a:ea typeface="Roboto"/>
                <a:cs typeface="Roboto"/>
                <a:sym typeface="Roboto"/>
              </a:rPr>
              <a:t>Generating PDF and PNG File as output</a:t>
            </a:r>
            <a:endParaRPr sz="1900">
              <a:latin typeface="Roboto"/>
              <a:ea typeface="Roboto"/>
              <a:cs typeface="Roboto"/>
              <a:sym typeface="Roboto"/>
            </a:endParaRPr>
          </a:p>
          <a:p>
            <a:pPr marL="0" lvl="0" indent="0" algn="l" rtl="0">
              <a:spcBef>
                <a:spcPts val="1600"/>
              </a:spcBef>
              <a:spcAft>
                <a:spcPts val="1600"/>
              </a:spcAft>
              <a:buNone/>
            </a:pPr>
            <a:endParaRPr sz="1900">
              <a:latin typeface="Roboto"/>
              <a:ea typeface="Roboto"/>
              <a:cs typeface="Roboto"/>
              <a:sym typeface="Roboto"/>
            </a:endParaRPr>
          </a:p>
        </p:txBody>
      </p:sp>
      <p:sp>
        <p:nvSpPr>
          <p:cNvPr id="194" name="Google Shape;194;p4"/>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5" name="Google Shape;195;p4"/>
          <p:cNvPicPr preferRelativeResize="0"/>
          <p:nvPr/>
        </p:nvPicPr>
        <p:blipFill>
          <a:blip r:embed="rId3">
            <a:alphaModFix/>
          </a:blip>
          <a:stretch>
            <a:fillRect/>
          </a:stretch>
        </p:blipFill>
        <p:spPr>
          <a:xfrm>
            <a:off x="1720775" y="1594775"/>
            <a:ext cx="1634250" cy="711375"/>
          </a:xfrm>
          <a:prstGeom prst="rect">
            <a:avLst/>
          </a:prstGeom>
          <a:noFill/>
          <a:ln>
            <a:noFill/>
          </a:ln>
        </p:spPr>
      </p:pic>
      <p:pic>
        <p:nvPicPr>
          <p:cNvPr id="196" name="Google Shape;196;p4"/>
          <p:cNvPicPr preferRelativeResize="0"/>
          <p:nvPr/>
        </p:nvPicPr>
        <p:blipFill>
          <a:blip r:embed="rId4">
            <a:alphaModFix/>
          </a:blip>
          <a:stretch>
            <a:fillRect/>
          </a:stretch>
        </p:blipFill>
        <p:spPr>
          <a:xfrm>
            <a:off x="4639825" y="3986325"/>
            <a:ext cx="1038248" cy="773575"/>
          </a:xfrm>
          <a:prstGeom prst="rect">
            <a:avLst/>
          </a:prstGeom>
          <a:noFill/>
          <a:ln>
            <a:noFill/>
          </a:ln>
        </p:spPr>
      </p:pic>
      <p:pic>
        <p:nvPicPr>
          <p:cNvPr id="197" name="Google Shape;197;p4"/>
          <p:cNvPicPr preferRelativeResize="0"/>
          <p:nvPr/>
        </p:nvPicPr>
        <p:blipFill rotWithShape="1">
          <a:blip r:embed="rId5">
            <a:alphaModFix/>
          </a:blip>
          <a:srcRect l="20182" r="18414" b="40227"/>
          <a:stretch/>
        </p:blipFill>
        <p:spPr>
          <a:xfrm>
            <a:off x="5304700" y="1108275"/>
            <a:ext cx="747479" cy="110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538021634f_1_546"/>
          <p:cNvSpPr txBox="1">
            <a:spLocks noGrp="1"/>
          </p:cNvSpPr>
          <p:nvPr>
            <p:ph type="body" idx="1"/>
          </p:nvPr>
        </p:nvSpPr>
        <p:spPr>
          <a:xfrm>
            <a:off x="6352575" y="951450"/>
            <a:ext cx="2325600" cy="576000"/>
          </a:xfrm>
          <a:prstGeom prst="rect">
            <a:avLst/>
          </a:prstGeom>
        </p:spPr>
        <p:txBody>
          <a:bodyPr spcFirstLastPara="1" wrap="square" lIns="91425" tIns="45700" rIns="91425" bIns="45700" anchor="ctr" anchorCtr="0">
            <a:noAutofit/>
          </a:bodyPr>
          <a:lstStyle/>
          <a:p>
            <a:pPr marL="0" lvl="0" indent="0" algn="ctr" rtl="0">
              <a:spcBef>
                <a:spcPts val="720"/>
              </a:spcBef>
              <a:spcAft>
                <a:spcPts val="0"/>
              </a:spcAft>
              <a:buNone/>
            </a:pPr>
            <a:endParaRPr/>
          </a:p>
        </p:txBody>
      </p:sp>
      <p:pic>
        <p:nvPicPr>
          <p:cNvPr id="203" name="Google Shape;203;g538021634f_1_546"/>
          <p:cNvPicPr preferRelativeResize="0"/>
          <p:nvPr/>
        </p:nvPicPr>
        <p:blipFill rotWithShape="1">
          <a:blip r:embed="rId3">
            <a:alphaModFix/>
          </a:blip>
          <a:srcRect l="14859" r="18415" b="33293"/>
          <a:stretch/>
        </p:blipFill>
        <p:spPr>
          <a:xfrm>
            <a:off x="-150525" y="0"/>
            <a:ext cx="3311899" cy="5019575"/>
          </a:xfrm>
          <a:prstGeom prst="rect">
            <a:avLst/>
          </a:prstGeom>
          <a:noFill/>
          <a:ln>
            <a:noFill/>
          </a:ln>
        </p:spPr>
      </p:pic>
      <p:pic>
        <p:nvPicPr>
          <p:cNvPr id="204" name="Google Shape;204;g538021634f_1_546"/>
          <p:cNvPicPr preferRelativeResize="0"/>
          <p:nvPr/>
        </p:nvPicPr>
        <p:blipFill rotWithShape="1">
          <a:blip r:embed="rId3">
            <a:alphaModFix/>
          </a:blip>
          <a:srcRect l="13913" t="775" r="16862" b="34035"/>
          <a:stretch/>
        </p:blipFill>
        <p:spPr>
          <a:xfrm>
            <a:off x="2661075" y="0"/>
            <a:ext cx="3396599" cy="5019575"/>
          </a:xfrm>
          <a:prstGeom prst="rect">
            <a:avLst/>
          </a:prstGeom>
          <a:noFill/>
          <a:ln>
            <a:noFill/>
          </a:ln>
        </p:spPr>
      </p:pic>
      <p:sp>
        <p:nvSpPr>
          <p:cNvPr id="205" name="Google Shape;205;g538021634f_1_546"/>
          <p:cNvSpPr/>
          <p:nvPr/>
        </p:nvSpPr>
        <p:spPr>
          <a:xfrm>
            <a:off x="6057675" y="0"/>
            <a:ext cx="30864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g538021634f_1_546"/>
          <p:cNvSpPr txBox="1"/>
          <p:nvPr/>
        </p:nvSpPr>
        <p:spPr>
          <a:xfrm>
            <a:off x="6358900" y="384450"/>
            <a:ext cx="269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rgbClr val="FFFFFF"/>
                </a:solidFill>
                <a:latin typeface="Georgia"/>
                <a:ea typeface="Georgia"/>
                <a:cs typeface="Georgia"/>
                <a:sym typeface="Georgia"/>
              </a:rPr>
              <a:t>Sample File Generated</a:t>
            </a:r>
            <a:endParaRPr sz="3200">
              <a:solidFill>
                <a:srgbClr val="FFFFFF"/>
              </a:solidFill>
              <a:latin typeface="Georgia"/>
              <a:ea typeface="Georgia"/>
              <a:cs typeface="Georgia"/>
              <a:sym typeface="Georgia"/>
            </a:endParaRPr>
          </a:p>
          <a:p>
            <a:pPr marL="0" lvl="0" indent="0" algn="l" rtl="0">
              <a:spcBef>
                <a:spcPts val="0"/>
              </a:spcBef>
              <a:spcAft>
                <a:spcPts val="0"/>
              </a:spcAft>
              <a:buNone/>
            </a:pPr>
            <a:r>
              <a:rPr lang="en-US" sz="3200">
                <a:solidFill>
                  <a:srgbClr val="FFFFFF"/>
                </a:solidFill>
                <a:latin typeface="Georgia"/>
                <a:ea typeface="Georgia"/>
                <a:cs typeface="Georgia"/>
                <a:sym typeface="Georgia"/>
              </a:rPr>
              <a:t>by the </a:t>
            </a:r>
            <a:endParaRPr sz="3200">
              <a:solidFill>
                <a:srgbClr val="FFFFFF"/>
              </a:solidFill>
              <a:latin typeface="Georgia"/>
              <a:ea typeface="Georgia"/>
              <a:cs typeface="Georgia"/>
              <a:sym typeface="Georgia"/>
            </a:endParaRPr>
          </a:p>
          <a:p>
            <a:pPr marL="0" lvl="0" indent="0" algn="l" rtl="0">
              <a:spcBef>
                <a:spcPts val="0"/>
              </a:spcBef>
              <a:spcAft>
                <a:spcPts val="0"/>
              </a:spcAft>
              <a:buNone/>
            </a:pPr>
            <a:r>
              <a:rPr lang="en-US" sz="3200">
                <a:solidFill>
                  <a:srgbClr val="FFFFFF"/>
                </a:solidFill>
                <a:latin typeface="Georgia"/>
                <a:ea typeface="Georgia"/>
                <a:cs typeface="Georgia"/>
                <a:sym typeface="Georgia"/>
              </a:rPr>
              <a:t>Python Script</a:t>
            </a:r>
            <a:endParaRPr sz="3200">
              <a:solidFill>
                <a:srgbClr val="FFFFFF"/>
              </a:solidFill>
              <a:latin typeface="Georgia"/>
              <a:ea typeface="Georgia"/>
              <a:cs typeface="Georgia"/>
              <a:sym typeface="Georgia"/>
            </a:endParaRPr>
          </a:p>
        </p:txBody>
      </p:sp>
      <p:sp>
        <p:nvSpPr>
          <p:cNvPr id="207" name="Google Shape;207;g538021634f_1_546"/>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p:nvPr/>
        </p:nvSpPr>
        <p:spPr>
          <a:xfrm rot="-5400000">
            <a:off x="4101600" y="-3989350"/>
            <a:ext cx="940800" cy="9145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5"/>
          <p:cNvSpPr txBox="1"/>
          <p:nvPr/>
        </p:nvSpPr>
        <p:spPr>
          <a:xfrm>
            <a:off x="-5875" y="85950"/>
            <a:ext cx="8950800" cy="4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a:solidFill>
                  <a:srgbClr val="FFFFFF"/>
                </a:solidFill>
                <a:latin typeface="Georgia"/>
                <a:ea typeface="Georgia"/>
                <a:cs typeface="Georgia"/>
                <a:sym typeface="Georgia"/>
              </a:rPr>
              <a:t>Front End Implementation Using HTML, PHP and </a:t>
            </a:r>
            <a:endParaRPr sz="2500">
              <a:solidFill>
                <a:srgbClr val="FFFFFF"/>
              </a:solidFill>
              <a:latin typeface="Georgia"/>
              <a:ea typeface="Georgia"/>
              <a:cs typeface="Georgia"/>
              <a:sym typeface="Georgia"/>
            </a:endParaRPr>
          </a:p>
          <a:p>
            <a:pPr marL="0" lvl="0" indent="0" algn="ctr" rtl="0">
              <a:spcBef>
                <a:spcPts val="0"/>
              </a:spcBef>
              <a:spcAft>
                <a:spcPts val="0"/>
              </a:spcAft>
              <a:buNone/>
            </a:pPr>
            <a:r>
              <a:rPr lang="en-US" sz="2500">
                <a:solidFill>
                  <a:srgbClr val="FFFFFF"/>
                </a:solidFill>
                <a:latin typeface="Georgia"/>
                <a:ea typeface="Georgia"/>
                <a:cs typeface="Georgia"/>
                <a:sym typeface="Georgia"/>
              </a:rPr>
              <a:t>JavaScript</a:t>
            </a:r>
            <a:endParaRPr sz="2500">
              <a:solidFill>
                <a:srgbClr val="FFFFFF"/>
              </a:solidFill>
              <a:latin typeface="Georgia"/>
              <a:ea typeface="Georgia"/>
              <a:cs typeface="Georgia"/>
              <a:sym typeface="Georgia"/>
            </a:endParaRPr>
          </a:p>
        </p:txBody>
      </p:sp>
      <p:sp>
        <p:nvSpPr>
          <p:cNvPr id="214" name="Google Shape;214;p5"/>
          <p:cNvSpPr/>
          <p:nvPr/>
        </p:nvSpPr>
        <p:spPr>
          <a:xfrm rot="-711271">
            <a:off x="6972779" y="3003673"/>
            <a:ext cx="1788954" cy="76373"/>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rot="711271" flipH="1">
            <a:off x="5271446" y="3003673"/>
            <a:ext cx="1788954" cy="76373"/>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5"/>
          <p:cNvGrpSpPr/>
          <p:nvPr/>
        </p:nvGrpSpPr>
        <p:grpSpPr>
          <a:xfrm>
            <a:off x="5807807" y="3077813"/>
            <a:ext cx="2267957" cy="1629713"/>
            <a:chOff x="5796625" y="2541798"/>
            <a:chExt cx="1712700" cy="1230715"/>
          </a:xfrm>
        </p:grpSpPr>
        <p:sp>
          <p:nvSpPr>
            <p:cNvPr id="217" name="Google Shape;217;p5"/>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5E5E5E"/>
                  </a:solidFill>
                  <a:latin typeface="Roboto"/>
                  <a:ea typeface="Roboto"/>
                  <a:cs typeface="Roboto"/>
                  <a:sym typeface="Roboto"/>
                </a:rPr>
                <a:t>4</a:t>
              </a:r>
              <a:endParaRPr sz="1700" b="1">
                <a:solidFill>
                  <a:srgbClr val="5E5E5E"/>
                </a:solidFill>
                <a:latin typeface="Roboto"/>
                <a:ea typeface="Roboto"/>
                <a:cs typeface="Roboto"/>
                <a:sym typeface="Roboto"/>
              </a:endParaRPr>
            </a:p>
          </p:txBody>
        </p:sp>
        <p:sp>
          <p:nvSpPr>
            <p:cNvPr id="219" name="Google Shape;219;p5"/>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0" name="Google Shape;220;p5"/>
            <p:cNvSpPr txBox="1"/>
            <p:nvPr/>
          </p:nvSpPr>
          <p:spPr>
            <a:xfrm>
              <a:off x="5832965" y="3065566"/>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a:latin typeface="Roboto"/>
                  <a:ea typeface="Roboto"/>
                  <a:cs typeface="Roboto"/>
                  <a:sym typeface="Roboto"/>
                </a:rPr>
                <a:t>Redirecting the user to LinkedIn to upload his report card</a:t>
              </a:r>
              <a:endParaRPr sz="1600"/>
            </a:p>
          </p:txBody>
        </p:sp>
        <p:sp>
          <p:nvSpPr>
            <p:cNvPr id="221" name="Google Shape;221;p5"/>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5"/>
          <p:cNvSpPr/>
          <p:nvPr/>
        </p:nvSpPr>
        <p:spPr>
          <a:xfrm rot="-711271">
            <a:off x="3575039" y="3003673"/>
            <a:ext cx="1788954" cy="76373"/>
          </a:xfrm>
          <a:prstGeom prst="roundRect">
            <a:avLst>
              <a:gd name="adj" fmla="val 50000"/>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5"/>
          <p:cNvGrpSpPr/>
          <p:nvPr/>
        </p:nvGrpSpPr>
        <p:grpSpPr>
          <a:xfrm>
            <a:off x="4148490" y="1297487"/>
            <a:ext cx="2267957" cy="1708266"/>
            <a:chOff x="4409300" y="1176660"/>
            <a:chExt cx="1712700" cy="1290036"/>
          </a:xfrm>
        </p:grpSpPr>
        <p:sp>
          <p:nvSpPr>
            <p:cNvPr id="224" name="Google Shape;224;p5"/>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5E5E5E"/>
                  </a:solidFill>
                  <a:latin typeface="Roboto"/>
                  <a:ea typeface="Roboto"/>
                  <a:cs typeface="Roboto"/>
                  <a:sym typeface="Roboto"/>
                </a:rPr>
                <a:t>3</a:t>
              </a:r>
              <a:endParaRPr sz="1700" b="1">
                <a:solidFill>
                  <a:srgbClr val="5E5E5E"/>
                </a:solidFill>
                <a:latin typeface="Roboto"/>
                <a:ea typeface="Roboto"/>
                <a:cs typeface="Roboto"/>
                <a:sym typeface="Roboto"/>
              </a:endParaRPr>
            </a:p>
          </p:txBody>
        </p:sp>
        <p:sp>
          <p:nvSpPr>
            <p:cNvPr id="226" name="Google Shape;226;p5"/>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7" name="Google Shape;227;p5"/>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txBox="1"/>
            <p:nvPr/>
          </p:nvSpPr>
          <p:spPr>
            <a:xfrm>
              <a:off x="4453531" y="1176660"/>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a:latin typeface="Roboto"/>
                  <a:ea typeface="Roboto"/>
                  <a:cs typeface="Roboto"/>
                  <a:sym typeface="Roboto"/>
                </a:rPr>
                <a:t>Fetching the output from the back end and displaying it</a:t>
              </a:r>
              <a:r>
                <a:rPr lang="en-US" sz="1500">
                  <a:latin typeface="Roboto"/>
                  <a:ea typeface="Roboto"/>
                  <a:cs typeface="Roboto"/>
                  <a:sym typeface="Roboto"/>
                </a:rPr>
                <a:t>.</a:t>
              </a:r>
              <a:endParaRPr sz="1500"/>
            </a:p>
          </p:txBody>
        </p:sp>
      </p:grpSp>
      <p:sp>
        <p:nvSpPr>
          <p:cNvPr id="229" name="Google Shape;229;p5"/>
          <p:cNvSpPr/>
          <p:nvPr/>
        </p:nvSpPr>
        <p:spPr>
          <a:xfrm rot="711271" flipH="1">
            <a:off x="1864514" y="3003673"/>
            <a:ext cx="1788954" cy="76373"/>
          </a:xfrm>
          <a:prstGeom prst="roundRect">
            <a:avLst>
              <a:gd name="adj" fmla="val 50000"/>
            </a:avLst>
          </a:prstGeom>
          <a:solidFill>
            <a:srgbClr val="32AE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5"/>
          <p:cNvGrpSpPr/>
          <p:nvPr/>
        </p:nvGrpSpPr>
        <p:grpSpPr>
          <a:xfrm>
            <a:off x="2484753" y="3077813"/>
            <a:ext cx="2267957" cy="1629713"/>
            <a:chOff x="3021975" y="2541798"/>
            <a:chExt cx="1712700" cy="1230715"/>
          </a:xfrm>
        </p:grpSpPr>
        <p:sp>
          <p:nvSpPr>
            <p:cNvPr id="231" name="Google Shape;231;p5"/>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701C7F"/>
                  </a:solidFill>
                  <a:latin typeface="Roboto"/>
                  <a:ea typeface="Roboto"/>
                  <a:cs typeface="Roboto"/>
                  <a:sym typeface="Roboto"/>
                </a:rPr>
                <a:t>2</a:t>
              </a:r>
              <a:endParaRPr sz="1700" b="1">
                <a:solidFill>
                  <a:srgbClr val="701C7F"/>
                </a:solidFill>
                <a:latin typeface="Roboto"/>
                <a:ea typeface="Roboto"/>
                <a:cs typeface="Roboto"/>
                <a:sym typeface="Roboto"/>
              </a:endParaRPr>
            </a:p>
          </p:txBody>
        </p:sp>
        <p:sp>
          <p:nvSpPr>
            <p:cNvPr id="232" name="Google Shape;232;p5"/>
            <p:cNvSpPr/>
            <p:nvPr/>
          </p:nvSpPr>
          <p:spPr>
            <a:xfrm rot="-1789476">
              <a:off x="3798091" y="2571072"/>
              <a:ext cx="160451" cy="160451"/>
            </a:xfrm>
            <a:prstGeom prst="ellipse">
              <a:avLst/>
            </a:prstGeom>
            <a:solidFill>
              <a:srgbClr val="FFFFFF"/>
            </a:solidFill>
            <a:ln w="38100" cap="flat" cmpd="sng">
              <a:solidFill>
                <a:srgbClr val="32AE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5"/>
            <p:cNvSpPr txBox="1"/>
            <p:nvPr/>
          </p:nvSpPr>
          <p:spPr>
            <a:xfrm>
              <a:off x="3066226" y="3065558"/>
              <a:ext cx="1624200" cy="703500"/>
            </a:xfrm>
            <a:prstGeom prst="rect">
              <a:avLst/>
            </a:prstGeom>
            <a:solidFill>
              <a:srgbClr val="32AEB8"/>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a:solidFill>
                    <a:srgbClr val="FFFFFF"/>
                  </a:solidFill>
                  <a:latin typeface="Roboto"/>
                  <a:ea typeface="Roboto"/>
                  <a:cs typeface="Roboto"/>
                  <a:sym typeface="Roboto"/>
                </a:rPr>
                <a:t>Forwarding the Data to Backend Python Script</a:t>
              </a:r>
              <a:endParaRPr sz="1700">
                <a:solidFill>
                  <a:srgbClr val="FFFFFF"/>
                </a:solidFill>
              </a:endParaRPr>
            </a:p>
          </p:txBody>
        </p:sp>
        <p:sp>
          <p:nvSpPr>
            <p:cNvPr id="235" name="Google Shape;235;p5"/>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5"/>
          <p:cNvSpPr/>
          <p:nvPr/>
        </p:nvSpPr>
        <p:spPr>
          <a:xfrm rot="-711271">
            <a:off x="177311" y="3003673"/>
            <a:ext cx="1788954" cy="76373"/>
          </a:xfrm>
          <a:prstGeom prst="roundRect">
            <a:avLst>
              <a:gd name="adj" fmla="val 50000"/>
            </a:avLst>
          </a:prstGeom>
          <a:solidFill>
            <a:srgbClr val="90DC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5"/>
          <p:cNvGrpSpPr/>
          <p:nvPr/>
        </p:nvGrpSpPr>
        <p:grpSpPr>
          <a:xfrm>
            <a:off x="780760" y="1354800"/>
            <a:ext cx="2267957" cy="1650952"/>
            <a:chOff x="1637475" y="1219941"/>
            <a:chExt cx="1712700" cy="1246755"/>
          </a:xfrm>
        </p:grpSpPr>
        <p:sp>
          <p:nvSpPr>
            <p:cNvPr id="238" name="Google Shape;238;p5"/>
            <p:cNvSpPr/>
            <p:nvPr/>
          </p:nvSpPr>
          <p:spPr>
            <a:xfrm>
              <a:off x="1637475" y="1219942"/>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9" name="Google Shape;239;p5"/>
            <p:cNvSpPr txBox="1"/>
            <p:nvPr/>
          </p:nvSpPr>
          <p:spPr>
            <a:xfrm>
              <a:off x="2144544"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b="1">
                  <a:solidFill>
                    <a:srgbClr val="701C7F"/>
                  </a:solidFill>
                  <a:latin typeface="Roboto"/>
                  <a:ea typeface="Roboto"/>
                  <a:cs typeface="Roboto"/>
                  <a:sym typeface="Roboto"/>
                </a:rPr>
                <a:t>1</a:t>
              </a:r>
              <a:endParaRPr sz="1700" b="1">
                <a:solidFill>
                  <a:srgbClr val="701C7F"/>
                </a:solidFill>
                <a:latin typeface="Roboto"/>
                <a:ea typeface="Roboto"/>
                <a:cs typeface="Roboto"/>
                <a:sym typeface="Roboto"/>
              </a:endParaRPr>
            </a:p>
          </p:txBody>
        </p:sp>
        <p:sp>
          <p:nvSpPr>
            <p:cNvPr id="240" name="Google Shape;240;p5"/>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txBox="1"/>
            <p:nvPr/>
          </p:nvSpPr>
          <p:spPr>
            <a:xfrm>
              <a:off x="1681721" y="1219941"/>
              <a:ext cx="1624200" cy="710400"/>
            </a:xfrm>
            <a:prstGeom prst="rect">
              <a:avLst/>
            </a:prstGeom>
            <a:solidFill>
              <a:srgbClr val="32AEB8"/>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700">
                  <a:solidFill>
                    <a:srgbClr val="FFFFFF"/>
                  </a:solidFill>
                  <a:latin typeface="Roboto"/>
                  <a:ea typeface="Roboto"/>
                  <a:cs typeface="Roboto"/>
                  <a:sym typeface="Roboto"/>
                </a:rPr>
                <a:t>Taking Input as Excel from the User.</a:t>
              </a:r>
              <a:endParaRPr sz="1700">
                <a:solidFill>
                  <a:srgbClr val="FFFFFF"/>
                </a:solidFill>
              </a:endParaRPr>
            </a:p>
          </p:txBody>
        </p:sp>
        <p:sp>
          <p:nvSpPr>
            <p:cNvPr id="242" name="Google Shape;242;p5"/>
            <p:cNvSpPr/>
            <p:nvPr/>
          </p:nvSpPr>
          <p:spPr>
            <a:xfrm rot="-1789476">
              <a:off x="2410765" y="2276970"/>
              <a:ext cx="160451" cy="160451"/>
            </a:xfrm>
            <a:prstGeom prst="ellipse">
              <a:avLst/>
            </a:prstGeom>
            <a:solidFill>
              <a:srgbClr val="FFFFFF"/>
            </a:solidFill>
            <a:ln w="38100" cap="flat" cmpd="sng">
              <a:solidFill>
                <a:srgbClr val="32AE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5"/>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44" name="Google Shape;244;p5"/>
          <p:cNvPicPr preferRelativeResize="0"/>
          <p:nvPr/>
        </p:nvPicPr>
        <p:blipFill rotWithShape="1">
          <a:blip r:embed="rId3">
            <a:alphaModFix/>
          </a:blip>
          <a:srcRect l="22084" t="11575" r="21405" b="-2295"/>
          <a:stretch/>
        </p:blipFill>
        <p:spPr>
          <a:xfrm>
            <a:off x="7600250" y="1497900"/>
            <a:ext cx="1446525" cy="1161125"/>
          </a:xfrm>
          <a:prstGeom prst="rect">
            <a:avLst/>
          </a:prstGeom>
          <a:noFill/>
          <a:ln>
            <a:noFill/>
          </a:ln>
        </p:spPr>
      </p:pic>
      <p:pic>
        <p:nvPicPr>
          <p:cNvPr id="245" name="Google Shape;245;p5"/>
          <p:cNvPicPr preferRelativeResize="0"/>
          <p:nvPr/>
        </p:nvPicPr>
        <p:blipFill>
          <a:blip r:embed="rId4">
            <a:alphaModFix/>
          </a:blip>
          <a:stretch>
            <a:fillRect/>
          </a:stretch>
        </p:blipFill>
        <p:spPr>
          <a:xfrm>
            <a:off x="62725" y="3350350"/>
            <a:ext cx="1446525" cy="12495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538021634f_0_0"/>
          <p:cNvSpPr/>
          <p:nvPr/>
        </p:nvSpPr>
        <p:spPr>
          <a:xfrm>
            <a:off x="0" y="0"/>
            <a:ext cx="20574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g538021634f_0_0"/>
          <p:cNvSpPr txBox="1"/>
          <p:nvPr/>
        </p:nvSpPr>
        <p:spPr>
          <a:xfrm>
            <a:off x="73736" y="661025"/>
            <a:ext cx="2172900" cy="144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3200" b="1">
                <a:solidFill>
                  <a:schemeClr val="lt1"/>
                </a:solidFill>
                <a:latin typeface="Georgia"/>
                <a:ea typeface="Georgia"/>
                <a:cs typeface="Georgia"/>
                <a:sym typeface="Georgia"/>
              </a:rPr>
              <a:t>Sample</a:t>
            </a:r>
            <a:endParaRPr sz="3200" b="1">
              <a:solidFill>
                <a:schemeClr val="lt1"/>
              </a:solidFill>
              <a:latin typeface="Georgia"/>
              <a:ea typeface="Georgia"/>
              <a:cs typeface="Georgia"/>
              <a:sym typeface="Georgia"/>
            </a:endParaRPr>
          </a:p>
          <a:p>
            <a:pPr marL="0" marR="0" lvl="0" indent="0" algn="l" rtl="0">
              <a:spcBef>
                <a:spcPts val="0"/>
              </a:spcBef>
              <a:spcAft>
                <a:spcPts val="0"/>
              </a:spcAft>
              <a:buClr>
                <a:schemeClr val="lt1"/>
              </a:buClr>
              <a:buSzPts val="2800"/>
              <a:buFont typeface="Arial"/>
              <a:buNone/>
            </a:pPr>
            <a:r>
              <a:rPr lang="en-US" sz="3200" b="1">
                <a:solidFill>
                  <a:schemeClr val="lt1"/>
                </a:solidFill>
                <a:latin typeface="Georgia"/>
                <a:ea typeface="Georgia"/>
                <a:cs typeface="Georgia"/>
                <a:sym typeface="Georgia"/>
              </a:rPr>
              <a:t>Website</a:t>
            </a:r>
            <a:endParaRPr sz="3200" b="1">
              <a:solidFill>
                <a:schemeClr val="lt1"/>
              </a:solidFill>
              <a:latin typeface="Georgia"/>
              <a:ea typeface="Georgia"/>
              <a:cs typeface="Georgia"/>
              <a:sym typeface="Georgia"/>
            </a:endParaRPr>
          </a:p>
        </p:txBody>
      </p:sp>
      <p:sp>
        <p:nvSpPr>
          <p:cNvPr id="252" name="Google Shape;252;g538021634f_0_0"/>
          <p:cNvSpPr/>
          <p:nvPr/>
        </p:nvSpPr>
        <p:spPr>
          <a:xfrm>
            <a:off x="0" y="4057150"/>
            <a:ext cx="9144000" cy="109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53" name="Google Shape;253;g538021634f_0_0"/>
          <p:cNvPicPr preferRelativeResize="0"/>
          <p:nvPr/>
        </p:nvPicPr>
        <p:blipFill>
          <a:blip r:embed="rId3">
            <a:alphaModFix/>
          </a:blip>
          <a:stretch>
            <a:fillRect/>
          </a:stretch>
        </p:blipFill>
        <p:spPr>
          <a:xfrm>
            <a:off x="2990350" y="189300"/>
            <a:ext cx="4555999" cy="3500151"/>
          </a:xfrm>
          <a:prstGeom prst="rect">
            <a:avLst/>
          </a:prstGeom>
          <a:noFill/>
          <a:ln>
            <a:noFill/>
          </a:ln>
          <a:effectLst>
            <a:reflection stA="30000" endPos="30000" dist="38100" dir="5400000" fadeDir="5400012" sy="-100000" algn="bl" rotWithShape="0"/>
          </a:effectLst>
        </p:spPr>
      </p:pic>
      <p:pic>
        <p:nvPicPr>
          <p:cNvPr id="254" name="Google Shape;254;g538021634f_0_0"/>
          <p:cNvPicPr preferRelativeResize="0"/>
          <p:nvPr/>
        </p:nvPicPr>
        <p:blipFill rotWithShape="1">
          <a:blip r:embed="rId4">
            <a:alphaModFix/>
          </a:blip>
          <a:srcRect t="12457"/>
          <a:stretch/>
        </p:blipFill>
        <p:spPr>
          <a:xfrm>
            <a:off x="2877325" y="62725"/>
            <a:ext cx="4669025" cy="4628388"/>
          </a:xfrm>
          <a:prstGeom prst="rect">
            <a:avLst/>
          </a:prstGeom>
          <a:noFill/>
          <a:ln>
            <a:noFill/>
          </a:ln>
          <a:effectLst>
            <a:reflection stA="30000" endPos="30000" dist="38100" dir="5400000" fadeDir="5400012"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
          <p:cNvSpPr txBox="1"/>
          <p:nvPr/>
        </p:nvSpPr>
        <p:spPr>
          <a:xfrm>
            <a:off x="2538250" y="903300"/>
            <a:ext cx="6246900" cy="424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On Day 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1000">
              <a:solidFill>
                <a:schemeClr val="dk1"/>
              </a:solidFill>
            </a:endParaRPr>
          </a:p>
          <a:p>
            <a:pPr marL="0" marR="0" lvl="0" indent="0" algn="l" rtl="0">
              <a:spcBef>
                <a:spcPts val="0"/>
              </a:spcBef>
              <a:spcAft>
                <a:spcPts val="0"/>
              </a:spcAft>
              <a:buNone/>
            </a:pPr>
            <a:r>
              <a:rPr lang="en-US" sz="2200" b="1">
                <a:solidFill>
                  <a:schemeClr val="dk1"/>
                </a:solidFill>
              </a:rPr>
              <a:t>Front End Development:</a:t>
            </a:r>
            <a:endParaRPr sz="2200" b="1">
              <a:solidFill>
                <a:schemeClr val="dk1"/>
              </a:solidFill>
            </a:endParaRPr>
          </a:p>
          <a:p>
            <a:pPr marL="457200" marR="0" lvl="0" indent="-381000" algn="l" rtl="0">
              <a:spcBef>
                <a:spcPts val="0"/>
              </a:spcBef>
              <a:spcAft>
                <a:spcPts val="0"/>
              </a:spcAft>
              <a:buClr>
                <a:schemeClr val="dk1"/>
              </a:buClr>
              <a:buSzPts val="2400"/>
              <a:buFont typeface="Arial"/>
              <a:buChar char="●"/>
            </a:pPr>
            <a:r>
              <a:rPr lang="en-US" sz="2200">
                <a:solidFill>
                  <a:schemeClr val="dk1"/>
                </a:solidFill>
              </a:rPr>
              <a:t>The basic format of the webpage was decided and implemented.</a:t>
            </a:r>
            <a:endParaRPr sz="2200">
              <a:solidFill>
                <a:schemeClr val="dk1"/>
              </a:solidFill>
            </a:endParaRPr>
          </a:p>
          <a:p>
            <a:pPr marL="457200" marR="0" lvl="0" indent="-368300" algn="l" rtl="0">
              <a:spcBef>
                <a:spcPts val="0"/>
              </a:spcBef>
              <a:spcAft>
                <a:spcPts val="0"/>
              </a:spcAft>
              <a:buClr>
                <a:schemeClr val="dk1"/>
              </a:buClr>
              <a:buSzPts val="2200"/>
              <a:buChar char="●"/>
            </a:pPr>
            <a:r>
              <a:rPr lang="en-US" sz="2200">
                <a:solidFill>
                  <a:schemeClr val="dk1"/>
                </a:solidFill>
              </a:rPr>
              <a:t>Basic functionality like uploading files was assigned.</a:t>
            </a:r>
            <a:endParaRPr sz="2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2200" b="1">
                <a:solidFill>
                  <a:schemeClr val="dk1"/>
                </a:solidFill>
              </a:rPr>
              <a:t>Back End Development:</a:t>
            </a:r>
            <a:endParaRPr sz="2200" b="1">
              <a:solidFill>
                <a:schemeClr val="dk1"/>
              </a:solidFill>
            </a:endParaRPr>
          </a:p>
          <a:p>
            <a:pPr marL="457200" marR="0" lvl="0" indent="-368300" algn="l" rtl="0">
              <a:spcBef>
                <a:spcPts val="0"/>
              </a:spcBef>
              <a:spcAft>
                <a:spcPts val="0"/>
              </a:spcAft>
              <a:buClr>
                <a:schemeClr val="dk1"/>
              </a:buClr>
              <a:buSzPts val="2200"/>
              <a:buChar char="●"/>
            </a:pPr>
            <a:r>
              <a:rPr lang="en-US" sz="2200">
                <a:solidFill>
                  <a:schemeClr val="dk1"/>
                </a:solidFill>
              </a:rPr>
              <a:t>The input file format was decided and basic analysis was completed.</a:t>
            </a:r>
            <a:endParaRPr sz="2200">
              <a:solidFill>
                <a:schemeClr val="dk1"/>
              </a:solidFill>
            </a:endParaRPr>
          </a:p>
          <a:p>
            <a:pPr marL="457200" marR="0" lvl="0" indent="-368300" algn="l" rtl="0">
              <a:spcBef>
                <a:spcPts val="0"/>
              </a:spcBef>
              <a:spcAft>
                <a:spcPts val="0"/>
              </a:spcAft>
              <a:buClr>
                <a:schemeClr val="dk1"/>
              </a:buClr>
              <a:buSzPts val="2200"/>
              <a:buChar char="●"/>
            </a:pPr>
            <a:r>
              <a:rPr lang="en-US" sz="2200">
                <a:solidFill>
                  <a:schemeClr val="dk1"/>
                </a:solidFill>
              </a:rPr>
              <a:t>Graphical visualization of data was done.</a:t>
            </a:r>
            <a:endParaRPr sz="2200">
              <a:solidFill>
                <a:schemeClr val="dk1"/>
              </a:solidFill>
            </a:endParaRPr>
          </a:p>
        </p:txBody>
      </p:sp>
      <p:sp>
        <p:nvSpPr>
          <p:cNvPr id="260" name="Google Shape;260;p6"/>
          <p:cNvSpPr/>
          <p:nvPr/>
        </p:nvSpPr>
        <p:spPr>
          <a:xfrm>
            <a:off x="0" y="4882300"/>
            <a:ext cx="9144000" cy="270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6"/>
          <p:cNvSpPr txBox="1"/>
          <p:nvPr/>
        </p:nvSpPr>
        <p:spPr>
          <a:xfrm>
            <a:off x="112900" y="0"/>
            <a:ext cx="5786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700">
                <a:solidFill>
                  <a:srgbClr val="FFFFFF"/>
                </a:solidFill>
                <a:latin typeface="Georgia"/>
                <a:ea typeface="Georgia"/>
                <a:cs typeface="Georgia"/>
                <a:sym typeface="Georgia"/>
              </a:rPr>
              <a:t>Time</a:t>
            </a:r>
            <a:r>
              <a:rPr lang="en-US" sz="4700">
                <a:latin typeface="Georgia"/>
                <a:ea typeface="Georgia"/>
                <a:cs typeface="Georgia"/>
                <a:sym typeface="Georgia"/>
              </a:rPr>
              <a:t>line</a:t>
            </a:r>
            <a:endParaRPr sz="5000">
              <a:latin typeface="Georgia"/>
              <a:ea typeface="Georgia"/>
              <a:cs typeface="Georgia"/>
              <a:sym typeface="Georgia"/>
            </a:endParaRPr>
          </a:p>
        </p:txBody>
      </p:sp>
      <p:pic>
        <p:nvPicPr>
          <p:cNvPr id="262" name="Google Shape;262;p6"/>
          <p:cNvPicPr preferRelativeResize="0"/>
          <p:nvPr/>
        </p:nvPicPr>
        <p:blipFill>
          <a:blip r:embed="rId3">
            <a:alphaModFix/>
          </a:blip>
          <a:stretch>
            <a:fillRect/>
          </a:stretch>
        </p:blipFill>
        <p:spPr>
          <a:xfrm>
            <a:off x="6095501" y="0"/>
            <a:ext cx="3048502" cy="2746371"/>
          </a:xfrm>
          <a:prstGeom prst="rect">
            <a:avLst/>
          </a:prstGeom>
          <a:noFill/>
          <a:ln>
            <a:noFill/>
          </a:ln>
        </p:spPr>
      </p:pic>
    </p:spTree>
  </p:cSld>
  <p:clrMapOvr>
    <a:masterClrMapping/>
  </p:clrMapOvr>
</p:sld>
</file>

<file path=ppt/theme/theme1.xml><?xml version="1.0" encoding="utf-8"?>
<a:theme xmlns:a="http://schemas.openxmlformats.org/drawingml/2006/main"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461</Words>
  <Application>Microsoft Office PowerPoint</Application>
  <PresentationFormat>On-screen Show (16:9)</PresentationFormat>
  <Paragraphs>123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 Rounded</vt:lpstr>
      <vt:lpstr>Georgia</vt:lpstr>
      <vt:lpstr>Roboto</vt:lpstr>
      <vt:lpstr>Arial</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Piyush Nagpal</cp:lastModifiedBy>
  <cp:revision>5</cp:revision>
  <dcterms:created xsi:type="dcterms:W3CDTF">2016-12-05T23:26:54Z</dcterms:created>
  <dcterms:modified xsi:type="dcterms:W3CDTF">2020-09-26T03:37:45Z</dcterms:modified>
</cp:coreProperties>
</file>