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8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0F05-4593-4F0E-9869-3E45CE9A34D0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B803-061D-419B-B765-9142E62AB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0F05-4593-4F0E-9869-3E45CE9A34D0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B803-061D-419B-B765-9142E62AB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0F05-4593-4F0E-9869-3E45CE9A34D0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B803-061D-419B-B765-9142E62AB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0F05-4593-4F0E-9869-3E45CE9A34D0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B803-061D-419B-B765-9142E62AB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0F05-4593-4F0E-9869-3E45CE9A34D0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B803-061D-419B-B765-9142E62AB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0F05-4593-4F0E-9869-3E45CE9A34D0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B803-061D-419B-B765-9142E62AB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0F05-4593-4F0E-9869-3E45CE9A34D0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B803-061D-419B-B765-9142E62AB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0F05-4593-4F0E-9869-3E45CE9A34D0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B803-061D-419B-B765-9142E62AB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0F05-4593-4F0E-9869-3E45CE9A34D0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B803-061D-419B-B765-9142E62AB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0F05-4593-4F0E-9869-3E45CE9A34D0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B803-061D-419B-B765-9142E62AB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0F05-4593-4F0E-9869-3E45CE9A34D0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EB803-061D-419B-B765-9142E62AB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0F05-4593-4F0E-9869-3E45CE9A34D0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EB803-061D-419B-B765-9142E62AB8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 Programming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Recursion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960438"/>
          </a:xfrm>
        </p:spPr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 fontScale="62500" lnSpcReduction="20000"/>
          </a:bodyPr>
          <a:lstStyle/>
          <a:p>
            <a:pPr lvl="2">
              <a:buNone/>
            </a:pPr>
            <a:r>
              <a:rPr lang="en-US" sz="3300" b="1" dirty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3300" b="1" dirty="0" err="1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sz="3300" b="1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lvl="2">
              <a:buNone/>
            </a:pPr>
            <a:r>
              <a:rPr lang="en-US" sz="33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3300" b="1" dirty="0">
                <a:latin typeface="Times New Roman" pitchFamily="18" charset="0"/>
                <a:cs typeface="Times New Roman" pitchFamily="18" charset="0"/>
              </a:rPr>
              <a:t> sum(</a:t>
            </a:r>
            <a:r>
              <a:rPr lang="en-US" sz="33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3300" b="1" dirty="0">
                <a:latin typeface="Times New Roman" pitchFamily="18" charset="0"/>
                <a:cs typeface="Times New Roman" pitchFamily="18" charset="0"/>
              </a:rPr>
              <a:t> n);</a:t>
            </a:r>
          </a:p>
          <a:p>
            <a:pPr lvl="2">
              <a:buNone/>
            </a:pPr>
            <a:r>
              <a:rPr lang="en-US" sz="33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3300" b="1" dirty="0">
                <a:latin typeface="Times New Roman" pitchFamily="18" charset="0"/>
                <a:cs typeface="Times New Roman" pitchFamily="18" charset="0"/>
              </a:rPr>
              <a:t> main()</a:t>
            </a:r>
          </a:p>
          <a:p>
            <a:pPr lvl="2">
              <a:buNone/>
            </a:pPr>
            <a:r>
              <a:rPr lang="en-US" sz="3300" b="1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2">
              <a:buNone/>
            </a:pPr>
            <a:r>
              <a:rPr lang="en-US" sz="33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33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3300" b="1" dirty="0">
                <a:latin typeface="Times New Roman" pitchFamily="18" charset="0"/>
                <a:cs typeface="Times New Roman" pitchFamily="18" charset="0"/>
              </a:rPr>
              <a:t> number, result;</a:t>
            </a:r>
          </a:p>
          <a:p>
            <a:pPr lvl="2">
              <a:buNone/>
            </a:pPr>
            <a:r>
              <a:rPr lang="en-US" sz="33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3300" b="1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3300" b="1" dirty="0">
                <a:latin typeface="Times New Roman" pitchFamily="18" charset="0"/>
                <a:cs typeface="Times New Roman" pitchFamily="18" charset="0"/>
              </a:rPr>
              <a:t>("Enter a positive integer: ");</a:t>
            </a:r>
          </a:p>
          <a:p>
            <a:pPr lvl="2">
              <a:buNone/>
            </a:pPr>
            <a:r>
              <a:rPr lang="en-US" sz="33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3300" b="1" dirty="0" err="1"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sz="3300" b="1" dirty="0">
                <a:latin typeface="Times New Roman" pitchFamily="18" charset="0"/>
                <a:cs typeface="Times New Roman" pitchFamily="18" charset="0"/>
              </a:rPr>
              <a:t>("%d", &amp;number</a:t>
            </a:r>
            <a:r>
              <a:rPr lang="en-US" sz="3300" b="1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-US" sz="3300" b="1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r>
              <a:rPr lang="en-US" sz="3300" b="1" dirty="0">
                <a:latin typeface="Times New Roman" pitchFamily="18" charset="0"/>
                <a:cs typeface="Times New Roman" pitchFamily="18" charset="0"/>
              </a:rPr>
              <a:t>    result = sum(number</a:t>
            </a:r>
            <a:r>
              <a:rPr lang="en-US" sz="3300" b="1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en-US" sz="3300" b="1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r>
              <a:rPr lang="en-US" sz="33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3300" b="1" dirty="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3300" b="1" dirty="0">
                <a:latin typeface="Times New Roman" pitchFamily="18" charset="0"/>
                <a:cs typeface="Times New Roman" pitchFamily="18" charset="0"/>
              </a:rPr>
              <a:t>("sum = %d", result);</a:t>
            </a:r>
          </a:p>
          <a:p>
            <a:pPr lvl="2">
              <a:buNone/>
            </a:pPr>
            <a:r>
              <a:rPr lang="en-US" sz="3300" b="1" dirty="0">
                <a:latin typeface="Times New Roman" pitchFamily="18" charset="0"/>
                <a:cs typeface="Times New Roman" pitchFamily="18" charset="0"/>
              </a:rPr>
              <a:t>    return 0;</a:t>
            </a:r>
          </a:p>
          <a:p>
            <a:pPr lvl="2">
              <a:buNone/>
            </a:pPr>
            <a:r>
              <a:rPr lang="en-US" sz="3300" b="1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3300" b="1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None/>
            </a:pPr>
            <a:r>
              <a:rPr lang="en-US" sz="33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3300" b="1" dirty="0">
                <a:latin typeface="Times New Roman" pitchFamily="18" charset="0"/>
                <a:cs typeface="Times New Roman" pitchFamily="18" charset="0"/>
              </a:rPr>
              <a:t> sum(</a:t>
            </a:r>
            <a:r>
              <a:rPr lang="en-US" sz="33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3300" b="1" dirty="0">
                <a:latin typeface="Times New Roman" pitchFamily="18" charset="0"/>
                <a:cs typeface="Times New Roman" pitchFamily="18" charset="0"/>
              </a:rPr>
              <a:t> num)</a:t>
            </a:r>
          </a:p>
          <a:p>
            <a:pPr lvl="2">
              <a:buNone/>
            </a:pPr>
            <a:r>
              <a:rPr lang="en-US" sz="3300" b="1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2">
              <a:buNone/>
            </a:pPr>
            <a:r>
              <a:rPr lang="en-US" sz="3300" b="1" dirty="0">
                <a:latin typeface="Times New Roman" pitchFamily="18" charset="0"/>
                <a:cs typeface="Times New Roman" pitchFamily="18" charset="0"/>
              </a:rPr>
              <a:t>    if (num!=0)</a:t>
            </a:r>
          </a:p>
          <a:p>
            <a:pPr lvl="2">
              <a:buNone/>
            </a:pPr>
            <a:r>
              <a:rPr lang="en-US" sz="3300" b="1" dirty="0">
                <a:latin typeface="Times New Roman" pitchFamily="18" charset="0"/>
                <a:cs typeface="Times New Roman" pitchFamily="18" charset="0"/>
              </a:rPr>
              <a:t>        return num + sum(num-1); // sum() function calls itself</a:t>
            </a:r>
          </a:p>
          <a:p>
            <a:pPr lvl="2">
              <a:buNone/>
            </a:pPr>
            <a:r>
              <a:rPr lang="en-US" sz="3300" b="1" dirty="0">
                <a:latin typeface="Times New Roman" pitchFamily="18" charset="0"/>
                <a:cs typeface="Times New Roman" pitchFamily="18" charset="0"/>
              </a:rPr>
              <a:t>    else</a:t>
            </a:r>
          </a:p>
          <a:p>
            <a:pPr lvl="2">
              <a:buNone/>
            </a:pPr>
            <a:r>
              <a:rPr lang="en-US" sz="3300" b="1" dirty="0">
                <a:latin typeface="Times New Roman" pitchFamily="18" charset="0"/>
                <a:cs typeface="Times New Roman" pitchFamily="18" charset="0"/>
              </a:rPr>
              <a:t>        return num;</a:t>
            </a:r>
          </a:p>
          <a:p>
            <a:pPr lvl="2">
              <a:buNone/>
            </a:pPr>
            <a:r>
              <a:rPr lang="en-US" sz="3300" b="1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33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atural-numbers-sum-recursion_0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"/>
            <a:ext cx="6781800" cy="671036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Advantages and Disadvantages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Recursion makes program elegant and more readable. However, if performance is vital then, use loops instead as recursion is usually much slower.</a:t>
            </a:r>
          </a:p>
          <a:p>
            <a:pPr algn="just"/>
            <a:r>
              <a:rPr lang="en-US" b="1" dirty="0" smtClean="0"/>
              <a:t>Recursion Vs Iteration?</a:t>
            </a:r>
            <a:r>
              <a:rPr lang="en-US" dirty="0" smtClean="0"/>
              <a:t> Need performance, use loops, however, code might look ugly and hard to read sometimes. Need more elegant and readable code, use recursion, however, you are sacrificing some performance.  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Problems on 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in C to Print Fibonacci Series using </a:t>
            </a:r>
            <a:r>
              <a:rPr lang="en-US" dirty="0" smtClean="0"/>
              <a:t>recursion</a:t>
            </a:r>
          </a:p>
          <a:p>
            <a:pPr marL="0" indent="0">
              <a:buNone/>
            </a:pPr>
            <a:r>
              <a:rPr lang="en-US" dirty="0" smtClean="0"/>
              <a:t>0 1 1 2 3 5 8 13</a:t>
            </a:r>
            <a:endParaRPr lang="en-US" dirty="0" smtClean="0"/>
          </a:p>
          <a:p>
            <a:r>
              <a:rPr lang="en-US" dirty="0" smtClean="0"/>
              <a:t>Write a program in C to find the sum of digits of a number using recursion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Recursion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function that calls itself is known as a recursive function. And, this technique is known as recursion</a:t>
            </a:r>
            <a:r>
              <a:rPr lang="en-US" b="1" dirty="0" smtClean="0"/>
              <a:t>.</a:t>
            </a:r>
          </a:p>
          <a:p>
            <a:r>
              <a:rPr lang="en-US" b="1" dirty="0" smtClean="0"/>
              <a:t>The process continues until a condition is met.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How recursion works?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500" b="1" dirty="0"/>
              <a:t>void </a:t>
            </a:r>
            <a:r>
              <a:rPr lang="en-US" sz="2500" b="1" dirty="0" err="1"/>
              <a:t>recurse</a:t>
            </a:r>
            <a:r>
              <a:rPr lang="en-US" sz="2500" b="1" dirty="0"/>
              <a:t>()</a:t>
            </a:r>
          </a:p>
          <a:p>
            <a:pPr>
              <a:buNone/>
            </a:pPr>
            <a:r>
              <a:rPr lang="en-US" sz="2500" b="1" dirty="0"/>
              <a:t>{</a:t>
            </a:r>
          </a:p>
          <a:p>
            <a:pPr>
              <a:buNone/>
            </a:pPr>
            <a:r>
              <a:rPr lang="en-US" sz="2500" b="1" dirty="0"/>
              <a:t>    ... .. ...</a:t>
            </a:r>
          </a:p>
          <a:p>
            <a:pPr>
              <a:buNone/>
            </a:pPr>
            <a:r>
              <a:rPr lang="en-US" sz="2500" b="1" dirty="0"/>
              <a:t>    </a:t>
            </a:r>
            <a:r>
              <a:rPr lang="en-US" sz="2500" b="1" dirty="0" err="1"/>
              <a:t>recurse</a:t>
            </a:r>
            <a:r>
              <a:rPr lang="en-US" sz="2500" b="1" dirty="0"/>
              <a:t>();</a:t>
            </a:r>
          </a:p>
          <a:p>
            <a:pPr>
              <a:buNone/>
            </a:pPr>
            <a:r>
              <a:rPr lang="en-US" sz="2500" b="1" dirty="0"/>
              <a:t>    ... .. ...</a:t>
            </a:r>
          </a:p>
          <a:p>
            <a:pPr>
              <a:buNone/>
            </a:pPr>
            <a:r>
              <a:rPr lang="en-US" sz="2500" b="1" dirty="0"/>
              <a:t>}</a:t>
            </a:r>
          </a:p>
          <a:p>
            <a:pPr>
              <a:buNone/>
            </a:pPr>
            <a:r>
              <a:rPr lang="en-US" sz="2500" b="1" dirty="0" err="1"/>
              <a:t>int</a:t>
            </a:r>
            <a:r>
              <a:rPr lang="en-US" sz="2500" b="1" dirty="0"/>
              <a:t> main()</a:t>
            </a:r>
          </a:p>
          <a:p>
            <a:pPr>
              <a:buNone/>
            </a:pPr>
            <a:r>
              <a:rPr lang="en-US" sz="2500" b="1" dirty="0"/>
              <a:t>{</a:t>
            </a:r>
          </a:p>
          <a:p>
            <a:pPr>
              <a:buNone/>
            </a:pPr>
            <a:r>
              <a:rPr lang="en-US" sz="2500" b="1" dirty="0"/>
              <a:t>    ... .. ...</a:t>
            </a:r>
          </a:p>
          <a:p>
            <a:pPr>
              <a:buNone/>
            </a:pPr>
            <a:r>
              <a:rPr lang="en-US" sz="2500" b="1" dirty="0"/>
              <a:t>    </a:t>
            </a:r>
            <a:r>
              <a:rPr lang="en-US" sz="2500" b="1" dirty="0" err="1"/>
              <a:t>recurse</a:t>
            </a:r>
            <a:r>
              <a:rPr lang="en-US" sz="2500" b="1" dirty="0"/>
              <a:t>();</a:t>
            </a:r>
          </a:p>
          <a:p>
            <a:pPr>
              <a:buNone/>
            </a:pPr>
            <a:r>
              <a:rPr lang="en-US" sz="2500" b="1" dirty="0"/>
              <a:t>    ... .. ...</a:t>
            </a:r>
          </a:p>
          <a:p>
            <a:pPr>
              <a:buNone/>
            </a:pPr>
            <a:r>
              <a:rPr lang="en-US" sz="2500" b="1" dirty="0" smtClean="0"/>
              <a:t>}</a:t>
            </a:r>
            <a:endParaRPr lang="en-US" sz="25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Recursion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To prevent infinite recursion, if...else statement (or similar approach) can be used where one branch makes the recursive call and other </a:t>
            </a:r>
            <a:r>
              <a:rPr lang="en-US" b="1" dirty="0" smtClean="0"/>
              <a:t>doesn't.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Recursion Works?</a:t>
            </a:r>
            <a:endParaRPr lang="en-US" b="1" dirty="0"/>
          </a:p>
        </p:txBody>
      </p:sp>
      <p:pic>
        <p:nvPicPr>
          <p:cNvPr id="4" name="Content Placeholder 3" descr="how-recursion-works-c_0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447800"/>
            <a:ext cx="7315200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Recursion: Factorial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6172200"/>
          </a:xfrm>
        </p:spPr>
        <p:txBody>
          <a:bodyPr numCol="2">
            <a:noAutofit/>
          </a:bodyPr>
          <a:lstStyle/>
          <a:p>
            <a:pPr lvl="1">
              <a:buNone/>
            </a:pPr>
            <a:r>
              <a:rPr lang="en-US" b="1" dirty="0" smtClean="0"/>
              <a:t>#include &lt;</a:t>
            </a:r>
            <a:r>
              <a:rPr lang="en-US" b="1" dirty="0" err="1" smtClean="0"/>
              <a:t>stdio.h</a:t>
            </a:r>
            <a:r>
              <a:rPr lang="en-US" b="1" dirty="0" smtClean="0"/>
              <a:t>&gt;</a:t>
            </a:r>
          </a:p>
          <a:p>
            <a:pPr lvl="1">
              <a:buNone/>
            </a:pPr>
            <a:r>
              <a:rPr lang="en-US" b="1" dirty="0" smtClean="0"/>
              <a:t>long </a:t>
            </a:r>
            <a:r>
              <a:rPr lang="en-US" b="1" dirty="0" err="1" smtClean="0"/>
              <a:t>int</a:t>
            </a:r>
            <a:r>
              <a:rPr lang="en-US" b="1" dirty="0" smtClean="0"/>
              <a:t> Fact(</a:t>
            </a:r>
            <a:r>
              <a:rPr lang="en-US" b="1" dirty="0" err="1" smtClean="0"/>
              <a:t>int</a:t>
            </a:r>
            <a:r>
              <a:rPr lang="en-US" b="1" dirty="0" smtClean="0"/>
              <a:t> n);</a:t>
            </a:r>
          </a:p>
          <a:p>
            <a:pPr lvl="1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main()</a:t>
            </a:r>
          </a:p>
          <a:p>
            <a:pPr lvl="1">
              <a:buNone/>
            </a:pPr>
            <a:r>
              <a:rPr lang="en-US" b="1" dirty="0" smtClean="0"/>
              <a:t>{</a:t>
            </a:r>
          </a:p>
          <a:p>
            <a:pPr lvl="1"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int</a:t>
            </a:r>
            <a:r>
              <a:rPr lang="en-US" b="1" dirty="0" smtClean="0"/>
              <a:t> n;</a:t>
            </a:r>
          </a:p>
          <a:p>
            <a:pPr lvl="1"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printf</a:t>
            </a:r>
            <a:r>
              <a:rPr lang="en-US" b="1" dirty="0" smtClean="0"/>
              <a:t>("Enter a positive integer: ");</a:t>
            </a:r>
          </a:p>
          <a:p>
            <a:pPr lvl="1"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scanf</a:t>
            </a:r>
            <a:r>
              <a:rPr lang="en-US" b="1" dirty="0" smtClean="0"/>
              <a:t>("%d", &amp;n);</a:t>
            </a:r>
          </a:p>
          <a:p>
            <a:pPr lvl="1">
              <a:buNone/>
            </a:pPr>
            <a:r>
              <a:rPr lang="en-US" b="1" dirty="0" smtClean="0"/>
              <a:t>    </a:t>
            </a:r>
            <a:r>
              <a:rPr lang="en-US" b="1" dirty="0" err="1" smtClean="0"/>
              <a:t>printf</a:t>
            </a:r>
            <a:r>
              <a:rPr lang="en-US" b="1" dirty="0" smtClean="0"/>
              <a:t>("Factorial of %d = %d", n, Fact(n));</a:t>
            </a:r>
          </a:p>
          <a:p>
            <a:pPr lvl="1">
              <a:buNone/>
            </a:pPr>
            <a:r>
              <a:rPr lang="en-US" b="1" dirty="0" smtClean="0"/>
              <a:t>    return 0;</a:t>
            </a:r>
          </a:p>
          <a:p>
            <a:pPr lvl="1">
              <a:buNone/>
            </a:pPr>
            <a:r>
              <a:rPr lang="en-US" b="1" dirty="0" smtClean="0"/>
              <a:t>}</a:t>
            </a:r>
          </a:p>
          <a:p>
            <a:pPr lvl="1">
              <a:buNone/>
            </a:pPr>
            <a:r>
              <a:rPr lang="en-US" b="1" dirty="0" smtClean="0"/>
              <a:t>long </a:t>
            </a:r>
            <a:r>
              <a:rPr lang="en-US" b="1" dirty="0" err="1" smtClean="0"/>
              <a:t>int</a:t>
            </a:r>
            <a:r>
              <a:rPr lang="en-US" b="1" dirty="0" smtClean="0"/>
              <a:t> Fact(</a:t>
            </a:r>
            <a:r>
              <a:rPr lang="en-US" b="1" dirty="0" err="1" smtClean="0"/>
              <a:t>int</a:t>
            </a:r>
            <a:r>
              <a:rPr lang="en-US" b="1" dirty="0" smtClean="0"/>
              <a:t> n)</a:t>
            </a:r>
          </a:p>
          <a:p>
            <a:pPr lvl="1">
              <a:buNone/>
            </a:pPr>
            <a:r>
              <a:rPr lang="en-US" b="1" dirty="0" smtClean="0"/>
              <a:t>{</a:t>
            </a:r>
          </a:p>
          <a:p>
            <a:pPr lvl="1">
              <a:buNone/>
            </a:pPr>
            <a:r>
              <a:rPr lang="en-US" b="1" dirty="0" smtClean="0"/>
              <a:t>    if (n &gt;= 1)</a:t>
            </a:r>
          </a:p>
          <a:p>
            <a:pPr lvl="1">
              <a:buNone/>
            </a:pPr>
            <a:r>
              <a:rPr lang="en-US" b="1" dirty="0" smtClean="0"/>
              <a:t>        return n*Fact(n-1);</a:t>
            </a:r>
          </a:p>
          <a:p>
            <a:pPr lvl="1">
              <a:buNone/>
            </a:pPr>
            <a:r>
              <a:rPr lang="en-US" b="1" dirty="0" smtClean="0"/>
              <a:t>    else</a:t>
            </a:r>
          </a:p>
          <a:p>
            <a:pPr lvl="1">
              <a:buNone/>
            </a:pPr>
            <a:r>
              <a:rPr lang="en-US" b="1" dirty="0" smtClean="0"/>
              <a:t>        return 1;</a:t>
            </a:r>
          </a:p>
          <a:p>
            <a:pPr lvl="1">
              <a:buNone/>
            </a:pPr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Enter </a:t>
            </a:r>
            <a:r>
              <a:rPr lang="en-US" b="1" dirty="0"/>
              <a:t>a positive integer:3</a:t>
            </a:r>
          </a:p>
          <a:p>
            <a:pPr>
              <a:buNone/>
            </a:pPr>
            <a:r>
              <a:rPr lang="en-US" b="1" dirty="0" smtClean="0"/>
              <a:t>Factorial of 3 =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 numCol="2">
            <a:normAutofit fontScale="92500" lnSpcReduction="10000"/>
          </a:bodyPr>
          <a:lstStyle/>
          <a:p>
            <a:pPr lvl="1">
              <a:buNone/>
            </a:pPr>
            <a:r>
              <a:rPr lang="en-US" sz="2300" b="1" dirty="0" smtClean="0"/>
              <a:t>main()</a:t>
            </a:r>
          </a:p>
          <a:p>
            <a:pPr lvl="1">
              <a:buNone/>
            </a:pPr>
            <a:r>
              <a:rPr lang="en-US" sz="2300" b="1" dirty="0" smtClean="0"/>
              <a:t>{</a:t>
            </a:r>
          </a:p>
          <a:p>
            <a:pPr lvl="1">
              <a:buNone/>
            </a:pPr>
            <a:r>
              <a:rPr lang="en-US" sz="2300" b="1" dirty="0" err="1" smtClean="0"/>
              <a:t>printf</a:t>
            </a:r>
            <a:r>
              <a:rPr lang="en-US" sz="2300" b="1" dirty="0" smtClean="0"/>
              <a:t>("Factorial of %d = %ld", n, </a:t>
            </a:r>
            <a:r>
              <a:rPr lang="en-US" sz="2300" b="1" dirty="0" smtClean="0">
                <a:solidFill>
                  <a:srgbClr val="FF0000"/>
                </a:solidFill>
              </a:rPr>
              <a:t>Fact(n)); </a:t>
            </a:r>
          </a:p>
          <a:p>
            <a:pPr lvl="1">
              <a:buNone/>
            </a:pPr>
            <a:r>
              <a:rPr lang="en-US" sz="2300" b="1" dirty="0" smtClean="0">
                <a:solidFill>
                  <a:srgbClr val="FF0000"/>
                </a:solidFill>
              </a:rPr>
              <a:t>/*suppose n is 3*/</a:t>
            </a:r>
          </a:p>
          <a:p>
            <a:pPr lvl="1">
              <a:buNone/>
            </a:pPr>
            <a:r>
              <a:rPr lang="en-US" sz="2300" b="1" dirty="0" smtClean="0"/>
              <a:t>}</a:t>
            </a:r>
          </a:p>
          <a:p>
            <a:pPr lvl="1">
              <a:buNone/>
            </a:pPr>
            <a:r>
              <a:rPr lang="en-US" sz="2300" b="1" dirty="0" smtClean="0"/>
              <a:t>long </a:t>
            </a:r>
            <a:r>
              <a:rPr lang="en-US" sz="2300" b="1" dirty="0" err="1" smtClean="0"/>
              <a:t>int</a:t>
            </a:r>
            <a:r>
              <a:rPr lang="en-US" sz="2300" b="1" dirty="0" smtClean="0"/>
              <a:t> Fact((3)</a:t>
            </a:r>
          </a:p>
          <a:p>
            <a:pPr lvl="1">
              <a:buNone/>
            </a:pPr>
            <a:r>
              <a:rPr lang="en-US" sz="2300" b="1" dirty="0" smtClean="0"/>
              <a:t>{</a:t>
            </a:r>
          </a:p>
          <a:p>
            <a:pPr lvl="1">
              <a:buNone/>
            </a:pPr>
            <a:r>
              <a:rPr lang="en-US" sz="2300" b="1" dirty="0" smtClean="0"/>
              <a:t>    if (n &gt;= 1)</a:t>
            </a:r>
          </a:p>
          <a:p>
            <a:pPr lvl="1">
              <a:buNone/>
            </a:pPr>
            <a:r>
              <a:rPr lang="en-US" sz="2300" b="1" dirty="0" smtClean="0"/>
              <a:t>        return 3*</a:t>
            </a:r>
            <a:r>
              <a:rPr lang="en-US" sz="2300" b="1" dirty="0" smtClean="0">
                <a:solidFill>
                  <a:srgbClr val="7030A0"/>
                </a:solidFill>
              </a:rPr>
              <a:t>Fact(2)</a:t>
            </a:r>
            <a:r>
              <a:rPr lang="en-US" sz="2300" b="1" dirty="0" smtClean="0"/>
              <a:t>; </a:t>
            </a:r>
          </a:p>
          <a:p>
            <a:pPr lvl="1">
              <a:buNone/>
            </a:pPr>
            <a:r>
              <a:rPr lang="en-US" sz="2300" b="1" dirty="0" smtClean="0">
                <a:solidFill>
                  <a:srgbClr val="FF0000"/>
                </a:solidFill>
              </a:rPr>
              <a:t>/* 3 * 2 is returned */</a:t>
            </a:r>
          </a:p>
          <a:p>
            <a:pPr lvl="1">
              <a:buNone/>
            </a:pPr>
            <a:r>
              <a:rPr lang="en-US" sz="2300" b="1" dirty="0" smtClean="0"/>
              <a:t>    else</a:t>
            </a:r>
          </a:p>
          <a:p>
            <a:pPr lvl="1">
              <a:buNone/>
            </a:pPr>
            <a:r>
              <a:rPr lang="en-US" sz="2300" b="1" dirty="0" smtClean="0"/>
              <a:t>        return 1;</a:t>
            </a:r>
          </a:p>
          <a:p>
            <a:pPr lvl="1">
              <a:buNone/>
            </a:pPr>
            <a:r>
              <a:rPr lang="en-US" sz="2300" b="1" dirty="0" smtClean="0"/>
              <a:t>}</a:t>
            </a:r>
          </a:p>
          <a:p>
            <a:pPr lvl="1">
              <a:buNone/>
            </a:pPr>
            <a:r>
              <a:rPr lang="en-US" sz="2300" b="1" dirty="0" smtClean="0"/>
              <a:t>long </a:t>
            </a:r>
            <a:r>
              <a:rPr lang="en-US" sz="2300" b="1" dirty="0" err="1" smtClean="0"/>
              <a:t>int</a:t>
            </a:r>
            <a:r>
              <a:rPr lang="en-US" sz="2300" b="1" dirty="0" smtClean="0"/>
              <a:t> Fact(2)</a:t>
            </a:r>
          </a:p>
          <a:p>
            <a:pPr lvl="1">
              <a:buNone/>
            </a:pPr>
            <a:r>
              <a:rPr lang="en-US" sz="2300" b="1" dirty="0" smtClean="0"/>
              <a:t>{</a:t>
            </a:r>
          </a:p>
          <a:p>
            <a:pPr lvl="1">
              <a:buNone/>
            </a:pPr>
            <a:r>
              <a:rPr lang="en-US" sz="2300" b="1" dirty="0" smtClean="0"/>
              <a:t>    if (n &gt;= 1)</a:t>
            </a:r>
          </a:p>
          <a:p>
            <a:pPr lvl="1">
              <a:buNone/>
            </a:pPr>
            <a:r>
              <a:rPr lang="en-US" sz="2300" b="1" dirty="0" smtClean="0"/>
              <a:t>        return 2*</a:t>
            </a:r>
            <a:r>
              <a:rPr lang="en-US" sz="2300" b="1" dirty="0" smtClean="0">
                <a:solidFill>
                  <a:srgbClr val="0070C0"/>
                </a:solidFill>
              </a:rPr>
              <a:t>Fact(1)</a:t>
            </a:r>
            <a:r>
              <a:rPr lang="en-US" sz="2300" b="1" dirty="0" smtClean="0"/>
              <a:t>; </a:t>
            </a:r>
          </a:p>
          <a:p>
            <a:pPr lvl="1">
              <a:buNone/>
            </a:pPr>
            <a:r>
              <a:rPr lang="en-US" sz="2300" b="1" dirty="0" smtClean="0">
                <a:solidFill>
                  <a:schemeClr val="accent4"/>
                </a:solidFill>
              </a:rPr>
              <a:t>/*return 2 * 1 */</a:t>
            </a:r>
          </a:p>
          <a:p>
            <a:pPr lvl="1">
              <a:buNone/>
            </a:pPr>
            <a:r>
              <a:rPr lang="en-US" sz="2300" b="1" dirty="0" smtClean="0"/>
              <a:t>    else</a:t>
            </a:r>
          </a:p>
          <a:p>
            <a:pPr lvl="1">
              <a:buNone/>
            </a:pPr>
            <a:r>
              <a:rPr lang="en-US" sz="2300" b="1" dirty="0" smtClean="0"/>
              <a:t>        return 1;</a:t>
            </a:r>
          </a:p>
          <a:p>
            <a:pPr lvl="1">
              <a:buNone/>
            </a:pPr>
            <a:r>
              <a:rPr lang="en-US" sz="2300" b="1" dirty="0" smtClean="0"/>
              <a:t>}</a:t>
            </a:r>
            <a:endParaRPr lang="en-US" sz="2300" dirty="0" smtClean="0"/>
          </a:p>
          <a:p>
            <a:pPr lvl="1">
              <a:buNone/>
            </a:pPr>
            <a:r>
              <a:rPr lang="en-US" sz="2300" b="1" dirty="0" smtClean="0"/>
              <a:t>long </a:t>
            </a:r>
            <a:r>
              <a:rPr lang="en-US" sz="2300" b="1" dirty="0" err="1" smtClean="0"/>
              <a:t>int</a:t>
            </a:r>
            <a:r>
              <a:rPr lang="en-US" sz="2300" b="1" dirty="0" smtClean="0"/>
              <a:t> Fact(1)</a:t>
            </a:r>
          </a:p>
          <a:p>
            <a:pPr lvl="1">
              <a:buNone/>
            </a:pPr>
            <a:r>
              <a:rPr lang="en-US" sz="2300" b="1" dirty="0" smtClean="0"/>
              <a:t>{</a:t>
            </a:r>
          </a:p>
          <a:p>
            <a:pPr lvl="1">
              <a:buNone/>
            </a:pPr>
            <a:r>
              <a:rPr lang="en-US" sz="2300" b="1" dirty="0" smtClean="0"/>
              <a:t>    if (n &gt;= 1)</a:t>
            </a:r>
          </a:p>
          <a:p>
            <a:pPr lvl="1">
              <a:buNone/>
            </a:pPr>
            <a:r>
              <a:rPr lang="en-US" sz="2300" b="1" dirty="0" smtClean="0"/>
              <a:t>        return 1*</a:t>
            </a:r>
            <a:r>
              <a:rPr lang="en-US" sz="2300" b="1" dirty="0" smtClean="0">
                <a:solidFill>
                  <a:srgbClr val="C00000"/>
                </a:solidFill>
              </a:rPr>
              <a:t>Fact(0)</a:t>
            </a:r>
            <a:r>
              <a:rPr lang="en-US" sz="2300" b="1" dirty="0" smtClean="0"/>
              <a:t>; </a:t>
            </a:r>
          </a:p>
          <a:p>
            <a:pPr lvl="1">
              <a:buNone/>
            </a:pPr>
            <a:r>
              <a:rPr lang="en-US" sz="23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/*Returns  1 *1 */</a:t>
            </a:r>
          </a:p>
          <a:p>
            <a:pPr lvl="1">
              <a:buNone/>
            </a:pPr>
            <a:r>
              <a:rPr lang="en-US" sz="2300" b="1" dirty="0" smtClean="0"/>
              <a:t>    else</a:t>
            </a:r>
          </a:p>
          <a:p>
            <a:pPr lvl="1">
              <a:buNone/>
            </a:pPr>
            <a:r>
              <a:rPr lang="en-US" sz="2300" b="1" dirty="0" smtClean="0"/>
              <a:t>        return 1;</a:t>
            </a:r>
          </a:p>
          <a:p>
            <a:pPr lvl="1">
              <a:buNone/>
            </a:pPr>
            <a:r>
              <a:rPr lang="en-US" sz="2300" b="1" dirty="0" smtClean="0"/>
              <a:t>}</a:t>
            </a:r>
          </a:p>
          <a:p>
            <a:pPr lvl="1">
              <a:buNone/>
            </a:pPr>
            <a:r>
              <a:rPr lang="en-US" sz="2300" b="1" dirty="0" smtClean="0"/>
              <a:t>long </a:t>
            </a:r>
            <a:r>
              <a:rPr lang="en-US" sz="2300" b="1" dirty="0" err="1" smtClean="0"/>
              <a:t>int</a:t>
            </a:r>
            <a:r>
              <a:rPr lang="en-US" sz="2300" b="1" dirty="0" smtClean="0"/>
              <a:t> Fact(</a:t>
            </a:r>
            <a:r>
              <a:rPr lang="en-US" sz="2300" b="1" dirty="0" err="1" smtClean="0"/>
              <a:t>int</a:t>
            </a:r>
            <a:r>
              <a:rPr lang="en-US" sz="2300" b="1" dirty="0" smtClean="0"/>
              <a:t> 0)</a:t>
            </a:r>
          </a:p>
          <a:p>
            <a:pPr lvl="1">
              <a:buNone/>
            </a:pPr>
            <a:r>
              <a:rPr lang="en-US" sz="2300" b="1" dirty="0" smtClean="0"/>
              <a:t>{</a:t>
            </a:r>
          </a:p>
          <a:p>
            <a:pPr lvl="1">
              <a:buNone/>
            </a:pPr>
            <a:r>
              <a:rPr lang="en-US" sz="2300" b="1" dirty="0" smtClean="0"/>
              <a:t>    if (n &gt;= 1)</a:t>
            </a:r>
          </a:p>
          <a:p>
            <a:pPr lvl="1">
              <a:buNone/>
            </a:pPr>
            <a:r>
              <a:rPr lang="en-US" sz="2300" b="1" dirty="0" smtClean="0"/>
              <a:t>        return 1*Fact(0); </a:t>
            </a:r>
          </a:p>
          <a:p>
            <a:pPr lvl="1">
              <a:buNone/>
            </a:pPr>
            <a:r>
              <a:rPr lang="en-US" sz="2300" b="1" dirty="0" smtClean="0"/>
              <a:t>    else</a:t>
            </a:r>
          </a:p>
          <a:p>
            <a:pPr lvl="1">
              <a:buNone/>
            </a:pPr>
            <a:r>
              <a:rPr lang="en-US" sz="2300" b="1" dirty="0" smtClean="0"/>
              <a:t>        return 1; </a:t>
            </a:r>
          </a:p>
          <a:p>
            <a:pPr lvl="1">
              <a:buNone/>
            </a:pPr>
            <a:r>
              <a:rPr lang="en-US" sz="2300" b="1" dirty="0" smtClean="0">
                <a:solidFill>
                  <a:schemeClr val="accent2"/>
                </a:solidFill>
              </a:rPr>
              <a:t>/*returns 1 */</a:t>
            </a:r>
          </a:p>
          <a:p>
            <a:pPr lvl="1">
              <a:buNone/>
            </a:pPr>
            <a:r>
              <a:rPr lang="en-US" sz="2300" b="1" dirty="0" smtClean="0"/>
              <a:t>}</a:t>
            </a:r>
            <a:endParaRPr lang="en-US" sz="2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Practice 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WAP to Find sum of numbers from 1 to n using recursion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464</Words>
  <Application>Microsoft Office PowerPoint</Application>
  <PresentationFormat>On-screen Show (4:3)</PresentationFormat>
  <Paragraphs>108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 Programming</vt:lpstr>
      <vt:lpstr>Recursion</vt:lpstr>
      <vt:lpstr>How recursion works? </vt:lpstr>
      <vt:lpstr>Recursion</vt:lpstr>
      <vt:lpstr>How Recursion Works?</vt:lpstr>
      <vt:lpstr>Recursion: Factorial Example</vt:lpstr>
      <vt:lpstr>Output</vt:lpstr>
      <vt:lpstr>PowerPoint Presentation</vt:lpstr>
      <vt:lpstr>Practice Example</vt:lpstr>
      <vt:lpstr>Solution</vt:lpstr>
      <vt:lpstr>PowerPoint Presentation</vt:lpstr>
      <vt:lpstr> Advantages and Disadvantages  </vt:lpstr>
      <vt:lpstr>Some Problems on Recursion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</dc:title>
  <dc:creator>Dadhi Ghimire</dc:creator>
  <cp:lastModifiedBy>Dadhi Ghimire</cp:lastModifiedBy>
  <cp:revision>14</cp:revision>
  <dcterms:created xsi:type="dcterms:W3CDTF">2019-02-15T01:54:33Z</dcterms:created>
  <dcterms:modified xsi:type="dcterms:W3CDTF">2021-06-25T01:52:46Z</dcterms:modified>
</cp:coreProperties>
</file>