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1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F9B6-786A-448B-92CB-70796424441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C8D-385A-4727-90A9-4E2E5F961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081"/>
            <a:ext cx="9144000" cy="1569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in 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900" y="1522694"/>
            <a:ext cx="11546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Structure is a collection of variables (can be of different types) under a single name.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309" y="2214687"/>
            <a:ext cx="11805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24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example: 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want to store information about a person: his/her name, citizenship number and salary. You can create different variables </a:t>
            </a:r>
            <a:r>
              <a:rPr lang="en-US" sz="2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i="1" dirty="0" err="1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sz="2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to store these information separately.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515" y="3747282"/>
            <a:ext cx="1053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Q: What if you need to store information of more than one person?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50375" y="4143067"/>
            <a:ext cx="1110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A: create different variables for each information per person: 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etc.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729" y="5340445"/>
            <a:ext cx="110683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better approach would be to have a collection of all related information under a single name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structure, and use it for every 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267286"/>
            <a:ext cx="11577710" cy="6203852"/>
          </a:xfrm>
        </p:spPr>
        <p:txBody>
          <a:bodyPr numCol="2">
            <a:noAutofit/>
          </a:bodyPr>
          <a:lstStyle/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#include 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#include &lt;</a:t>
            </a:r>
            <a:r>
              <a:rPr lang="en-US" sz="2200" dirty="0" err="1" smtClean="0"/>
              <a:t>string.h</a:t>
            </a:r>
            <a:r>
              <a:rPr lang="en-US" sz="2200" dirty="0" smtClean="0"/>
              <a:t>&gt;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b="1" dirty="0" err="1" smtClean="0"/>
              <a:t>struct</a:t>
            </a:r>
            <a:r>
              <a:rPr lang="en-US" sz="2200" dirty="0" smtClean="0"/>
              <a:t> student 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{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 id; </a:t>
            </a:r>
            <a:r>
              <a:rPr lang="en-US" sz="2200" b="1" dirty="0" smtClean="0"/>
              <a:t>char</a:t>
            </a:r>
            <a:r>
              <a:rPr lang="en-US" sz="2200" dirty="0" smtClean="0"/>
              <a:t> name[30]; </a:t>
            </a:r>
            <a:r>
              <a:rPr lang="en-US" sz="2200" b="1" dirty="0" smtClean="0"/>
              <a:t>float</a:t>
            </a:r>
            <a:r>
              <a:rPr lang="en-US" sz="2200" dirty="0" smtClean="0"/>
              <a:t> percentage;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};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b="1" dirty="0" err="1" smtClean="0"/>
              <a:t>int</a:t>
            </a:r>
            <a:r>
              <a:rPr lang="en-US" sz="2200" dirty="0" smtClean="0"/>
              <a:t> main() 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{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i;</a:t>
            </a:r>
            <a:r>
              <a:rPr lang="en-US" sz="2200" b="1" dirty="0" err="1" smtClean="0"/>
              <a:t>struct</a:t>
            </a:r>
            <a:r>
              <a:rPr lang="en-US" sz="2200" dirty="0" smtClean="0"/>
              <a:t> student record[2];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 record[0].id=1;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</a:t>
            </a:r>
            <a:r>
              <a:rPr lang="en-US" sz="2200" dirty="0" err="1" smtClean="0"/>
              <a:t>strcpy</a:t>
            </a:r>
            <a:r>
              <a:rPr lang="en-US" sz="2200" dirty="0" smtClean="0"/>
              <a:t>(record[0].name, "</a:t>
            </a:r>
            <a:r>
              <a:rPr lang="en-US" sz="2200" dirty="0" err="1" smtClean="0"/>
              <a:t>Raju</a:t>
            </a:r>
            <a:r>
              <a:rPr lang="en-US" sz="2200" dirty="0" smtClean="0"/>
              <a:t>");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record[0].percentage = 86.5;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 record[1].id=2;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</a:t>
            </a:r>
            <a:r>
              <a:rPr lang="en-US" sz="2200" dirty="0" err="1" smtClean="0"/>
              <a:t>strcpy</a:t>
            </a:r>
            <a:r>
              <a:rPr lang="en-US" sz="2200" dirty="0" smtClean="0"/>
              <a:t>(record[1].name, "</a:t>
            </a:r>
            <a:r>
              <a:rPr lang="en-US" sz="2200" dirty="0" err="1" smtClean="0"/>
              <a:t>Surendren</a:t>
            </a:r>
            <a:r>
              <a:rPr lang="en-US" sz="2200" dirty="0" smtClean="0"/>
              <a:t>");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record[1].percentage = 90.5;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   </a:t>
            </a:r>
            <a:r>
              <a:rPr lang="en-US" sz="2200" b="1" dirty="0" smtClean="0"/>
              <a:t>for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=0; </a:t>
            </a:r>
            <a:r>
              <a:rPr lang="en-US" sz="2200" dirty="0" err="1" smtClean="0"/>
              <a:t>i</a:t>
            </a:r>
            <a:r>
              <a:rPr lang="en-US" sz="2200" dirty="0" smtClean="0"/>
              <a:t>&lt;2; </a:t>
            </a:r>
            <a:r>
              <a:rPr lang="en-US" sz="2200" dirty="0" err="1" smtClean="0"/>
              <a:t>i</a:t>
            </a:r>
            <a:r>
              <a:rPr lang="en-US" sz="2200" dirty="0" smtClean="0"/>
              <a:t>++)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{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    </a:t>
            </a:r>
            <a:r>
              <a:rPr lang="en-US" sz="2200" b="1" dirty="0" err="1" smtClean="0"/>
              <a:t>printf</a:t>
            </a:r>
            <a:r>
              <a:rPr lang="en-US" sz="2200" dirty="0" smtClean="0"/>
              <a:t>(" Records of STUDENT : %d \n", i+1);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    </a:t>
            </a:r>
            <a:r>
              <a:rPr lang="en-US" sz="2200" b="1" dirty="0" err="1" smtClean="0"/>
              <a:t>printf</a:t>
            </a:r>
            <a:r>
              <a:rPr lang="en-US" sz="2200" dirty="0" smtClean="0"/>
              <a:t>(" Id is: %d \n", record[</a:t>
            </a:r>
            <a:r>
              <a:rPr lang="en-US" sz="2200" dirty="0" err="1" smtClean="0"/>
              <a:t>i</a:t>
            </a:r>
            <a:r>
              <a:rPr lang="en-US" sz="2200" dirty="0" smtClean="0"/>
              <a:t>].id);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    </a:t>
            </a:r>
            <a:r>
              <a:rPr lang="en-US" sz="2200" b="1" dirty="0" err="1" smtClean="0"/>
              <a:t>printf</a:t>
            </a:r>
            <a:r>
              <a:rPr lang="en-US" sz="2200" dirty="0" smtClean="0"/>
              <a:t>(" Name is: %s \n", record[</a:t>
            </a:r>
            <a:r>
              <a:rPr lang="en-US" sz="2200" dirty="0" err="1" smtClean="0"/>
              <a:t>i</a:t>
            </a:r>
            <a:r>
              <a:rPr lang="en-US" sz="2200" dirty="0" smtClean="0"/>
              <a:t>].name);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     </a:t>
            </a:r>
            <a:r>
              <a:rPr lang="en-US" sz="2200" b="1" dirty="0" err="1" smtClean="0"/>
              <a:t>printf</a:t>
            </a:r>
            <a:r>
              <a:rPr lang="en-US" sz="2200" dirty="0" smtClean="0"/>
              <a:t>(" Percentage is: %f\n\</a:t>
            </a:r>
            <a:r>
              <a:rPr lang="en-US" sz="2200" dirty="0" err="1" smtClean="0"/>
              <a:t>n",record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].percentage);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}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     </a:t>
            </a:r>
            <a:r>
              <a:rPr lang="en-US" sz="2200" b="1" dirty="0" smtClean="0"/>
              <a:t>return</a:t>
            </a:r>
            <a:r>
              <a:rPr lang="en-US" sz="2200" dirty="0" smtClean="0"/>
              <a:t> 0;</a:t>
            </a:r>
          </a:p>
          <a:p>
            <a:pPr fontAlgn="base">
              <a:lnSpc>
                <a:spcPct val="100000"/>
              </a:lnSpc>
              <a:buNone/>
            </a:pPr>
            <a:r>
              <a:rPr lang="en-US" sz="2200" dirty="0" smtClean="0"/>
              <a:t>}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5855" y="395918"/>
            <a:ext cx="5721759" cy="653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3600" b="1" spc="-75" dirty="0">
                <a:solidFill>
                  <a:srgbClr val="12121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Pointers to Structures</a:t>
            </a:r>
            <a:endParaRPr lang="en-US" sz="36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431" y="1238113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Structures can be accessed using pointers.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573" y="1818396"/>
            <a:ext cx="35302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name {</a:t>
            </a:r>
          </a:p>
          <a:p>
            <a:r>
              <a:rPr lang="en-US" sz="2400" dirty="0"/>
              <a:t>    member1;</a:t>
            </a:r>
          </a:p>
          <a:p>
            <a:r>
              <a:rPr lang="en-US" sz="2400" dirty="0"/>
              <a:t>    member2;</a:t>
            </a:r>
          </a:p>
          <a:p>
            <a:r>
              <a:rPr lang="en-US" sz="2400" dirty="0"/>
              <a:t>    .</a:t>
            </a:r>
          </a:p>
          <a:p>
            <a:r>
              <a:rPr lang="en-US" sz="2400" dirty="0"/>
              <a:t>    .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name *</a:t>
            </a:r>
            <a:r>
              <a:rPr lang="en-US" sz="2400" dirty="0" err="1"/>
              <a:t>ptr</a:t>
            </a:r>
            <a:r>
              <a:rPr lang="en-US" sz="2400" dirty="0"/>
              <a:t>, Harry;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5480" y="2942062"/>
            <a:ext cx="6478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a pointer </a:t>
            </a:r>
            <a:r>
              <a:rPr lang="en-US" sz="2400" dirty="0" err="1"/>
              <a:t>ptr</a:t>
            </a:r>
            <a:r>
              <a:rPr lang="en-US" sz="2400" dirty="0"/>
              <a:t> of type </a:t>
            </a:r>
            <a:r>
              <a:rPr lang="en-US" sz="2400" dirty="0" err="1"/>
              <a:t>struct</a:t>
            </a:r>
            <a:r>
              <a:rPr lang="en-US" sz="2400" dirty="0"/>
              <a:t> name is created. The pointer can access members of Harry.</a:t>
            </a:r>
          </a:p>
        </p:txBody>
      </p:sp>
    </p:spTree>
    <p:extLst>
      <p:ext uri="{BB962C8B-B14F-4D97-AF65-F5344CB8AC3E}">
        <p14:creationId xmlns:p14="http://schemas.microsoft.com/office/powerpoint/2010/main" val="810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35684" y="559690"/>
            <a:ext cx="481029" cy="566219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Access structure members using pointer</a:t>
            </a:r>
            <a:endParaRPr lang="en-US" sz="12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675" y="0"/>
            <a:ext cx="3148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</a:p>
          <a:p>
            <a:r>
              <a:rPr lang="en-US" sz="2400" dirty="0" smtClean="0"/>
              <a:t>	   </a:t>
            </a:r>
            <a:r>
              <a:rPr lang="en-US" sz="2400" dirty="0"/>
              <a:t>float weight;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68534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person *</a:t>
            </a:r>
            <a:r>
              <a:rPr lang="en-US" sz="2400" dirty="0" err="1"/>
              <a:t>personPtr</a:t>
            </a:r>
            <a:r>
              <a:rPr lang="en-US" sz="2400" dirty="0"/>
              <a:t>, person1;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personPtr</a:t>
            </a:r>
            <a:r>
              <a:rPr lang="en-US" sz="2400" dirty="0"/>
              <a:t> = &amp;person1;   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age:");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 &amp;</a:t>
            </a:r>
            <a:r>
              <a:rPr lang="en-US" sz="2400" dirty="0" err="1"/>
              <a:t>personPtr</a:t>
            </a:r>
            <a:r>
              <a:rPr lang="en-US" sz="2400" dirty="0"/>
              <a:t>-&gt;age);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weight:");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("%f", &amp;</a:t>
            </a:r>
            <a:r>
              <a:rPr lang="en-US" sz="2400" dirty="0" err="1"/>
              <a:t>personPtr</a:t>
            </a:r>
            <a:r>
              <a:rPr lang="en-US" sz="2400" dirty="0"/>
              <a:t>-&gt;weight);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("Displaying:\n");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("Age: %d\n", </a:t>
            </a:r>
            <a:r>
              <a:rPr lang="en-US" sz="2400" dirty="0" err="1"/>
              <a:t>personPtr</a:t>
            </a:r>
            <a:r>
              <a:rPr lang="en-US" sz="2400" dirty="0"/>
              <a:t>-&gt;age);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("weight: %f", </a:t>
            </a:r>
            <a:r>
              <a:rPr lang="en-US" sz="2400" dirty="0" err="1"/>
              <a:t>personPtr</a:t>
            </a:r>
            <a:r>
              <a:rPr lang="en-US" sz="2400" dirty="0"/>
              <a:t>-&gt;weight);</a:t>
            </a:r>
          </a:p>
          <a:p>
            <a:endParaRPr lang="en-US" sz="2400" dirty="0"/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575089"/>
            <a:ext cx="6250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this example, the address of person1 is stored in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pointer variable using code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= &amp;person1;.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Now, you can access members of person1 using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pointer. For that we use -&gt;operator.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By the way</a:t>
            </a:r>
            <a:r>
              <a:rPr lang="en-US" sz="2400" dirty="0" smtClean="0">
                <a:solidFill>
                  <a:srgbClr val="0070C0"/>
                </a:solidFill>
              </a:rPr>
              <a:t>,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</a:rPr>
              <a:t>personPtr</a:t>
            </a:r>
            <a:r>
              <a:rPr lang="en-US" sz="2000" dirty="0" smtClean="0">
                <a:solidFill>
                  <a:srgbClr val="0070C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&gt;age is equivalent to (*</a:t>
            </a:r>
            <a:r>
              <a:rPr lang="en-US" sz="2000" dirty="0" err="1">
                <a:solidFill>
                  <a:srgbClr val="0070C0"/>
                </a:solidFill>
              </a:rPr>
              <a:t>personPtr</a:t>
            </a:r>
            <a:r>
              <a:rPr lang="en-US" sz="2000" dirty="0">
                <a:solidFill>
                  <a:srgbClr val="0070C0"/>
                </a:solidFill>
              </a:rPr>
              <a:t>).age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</a:rPr>
              <a:t>personPtr</a:t>
            </a:r>
            <a:r>
              <a:rPr lang="en-US" sz="2000" dirty="0" smtClean="0">
                <a:solidFill>
                  <a:srgbClr val="0070C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&gt;weight is equivalent to (*</a:t>
            </a:r>
            <a:r>
              <a:rPr lang="en-US" sz="2000" dirty="0" err="1">
                <a:solidFill>
                  <a:srgbClr val="0070C0"/>
                </a:solidFill>
              </a:rPr>
              <a:t>personPtr</a:t>
            </a:r>
            <a:r>
              <a:rPr lang="en-US" sz="2000" dirty="0">
                <a:solidFill>
                  <a:srgbClr val="0070C0"/>
                </a:solidFill>
              </a:rPr>
              <a:t>).weight</a:t>
            </a:r>
          </a:p>
        </p:txBody>
      </p:sp>
    </p:spTree>
    <p:extLst>
      <p:ext uri="{BB962C8B-B14F-4D97-AF65-F5344CB8AC3E}">
        <p14:creationId xmlns:p14="http://schemas.microsoft.com/office/powerpoint/2010/main" val="42346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0205" y="255474"/>
            <a:ext cx="5747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Dynamic memory allocation of structures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00584" y="824637"/>
            <a:ext cx="10872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Sometimes, the number of structure variables you declared may be insufficient. You may need to allocate memory during run-time.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448" y="1744597"/>
            <a:ext cx="3243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person {</a:t>
            </a:r>
          </a:p>
          <a:p>
            <a:r>
              <a:rPr lang="en-US" sz="2400" dirty="0" smtClean="0"/>
              <a:t>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r>
              <a:rPr lang="en-US" sz="2400" dirty="0" smtClean="0"/>
              <a:t>   	float weight;</a:t>
            </a:r>
          </a:p>
          <a:p>
            <a:r>
              <a:rPr lang="en-US" sz="2400" dirty="0" smtClean="0"/>
              <a:t>  	 char name[30];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307307" y="153735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 *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n;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("Enter number of persons: ");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>
                <a:solidFill>
                  <a:srgbClr val="0070C0"/>
                </a:solidFill>
              </a:rPr>
              <a:t>("%d", &amp;n);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person*) </a:t>
            </a:r>
            <a:r>
              <a:rPr lang="en-US" dirty="0" err="1" smtClean="0">
                <a:solidFill>
                  <a:srgbClr val="0070C0"/>
                </a:solidFill>
              </a:rPr>
              <a:t>malloc</a:t>
            </a:r>
            <a:r>
              <a:rPr lang="en-US" dirty="0" smtClean="0">
                <a:solidFill>
                  <a:srgbClr val="0070C0"/>
                </a:solidFill>
              </a:rPr>
              <a:t>(n*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person));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for(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0;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n; ++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{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("Enter first name and age respectively: ");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>
                <a:solidFill>
                  <a:srgbClr val="0070C0"/>
                </a:solidFill>
              </a:rPr>
              <a:t>("%</a:t>
            </a:r>
            <a:r>
              <a:rPr lang="en-US" dirty="0" err="1">
                <a:solidFill>
                  <a:srgbClr val="0070C0"/>
                </a:solidFill>
              </a:rPr>
              <a:t>s%d</a:t>
            </a:r>
            <a:r>
              <a:rPr lang="en-US" dirty="0">
                <a:solidFill>
                  <a:srgbClr val="0070C0"/>
                </a:solidFill>
              </a:rPr>
              <a:t>", &amp;(</a:t>
            </a:r>
            <a:r>
              <a:rPr lang="en-US" dirty="0" err="1">
                <a:solidFill>
                  <a:srgbClr val="0070C0"/>
                </a:solidFill>
              </a:rPr>
              <a:t>ptr+i</a:t>
            </a:r>
            <a:r>
              <a:rPr lang="en-US" dirty="0">
                <a:solidFill>
                  <a:srgbClr val="0070C0"/>
                </a:solidFill>
              </a:rPr>
              <a:t>)-&gt;name, &amp;(</a:t>
            </a:r>
            <a:r>
              <a:rPr lang="en-US" dirty="0" err="1">
                <a:solidFill>
                  <a:srgbClr val="0070C0"/>
                </a:solidFill>
              </a:rPr>
              <a:t>ptr+i</a:t>
            </a:r>
            <a:r>
              <a:rPr lang="en-US" dirty="0">
                <a:solidFill>
                  <a:srgbClr val="0070C0"/>
                </a:solidFill>
              </a:rPr>
              <a:t>)-&gt;age);</a:t>
            </a:r>
          </a:p>
          <a:p>
            <a:r>
              <a:rPr lang="en-US" dirty="0">
                <a:solidFill>
                  <a:srgbClr val="0070C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7710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2721" y="2859671"/>
            <a:ext cx="103268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you run the program, the output will be:</a:t>
            </a:r>
          </a:p>
          <a:p>
            <a:r>
              <a:rPr lang="en-US" sz="2400" dirty="0"/>
              <a:t>Enter number of persons:  2</a:t>
            </a:r>
          </a:p>
          <a:p>
            <a:r>
              <a:rPr lang="en-US" sz="2400" dirty="0"/>
              <a:t>Enter first name and age respectively:  Harry 24</a:t>
            </a:r>
          </a:p>
          <a:p>
            <a:r>
              <a:rPr lang="en-US" sz="2400" dirty="0"/>
              <a:t>Enter first name and age respectively:  Gary 32</a:t>
            </a:r>
          </a:p>
          <a:p>
            <a:r>
              <a:rPr lang="en-US" sz="2400" dirty="0"/>
              <a:t>Displaying Information:</a:t>
            </a:r>
          </a:p>
          <a:p>
            <a:r>
              <a:rPr lang="en-US" sz="2400" dirty="0"/>
              <a:t>Name: Harry	Age: 24</a:t>
            </a:r>
          </a:p>
          <a:p>
            <a:r>
              <a:rPr lang="en-US" sz="2400" dirty="0"/>
              <a:t>Name: Gary	Age: 32</a:t>
            </a:r>
          </a:p>
          <a:p>
            <a:r>
              <a:rPr lang="en-US" sz="2400" dirty="0"/>
              <a:t>In the above example, n number of structure variables are created where n is entered by the user.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4124" y="407117"/>
            <a:ext cx="4849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("Displaying Information:\n");</a:t>
            </a:r>
          </a:p>
          <a:p>
            <a:r>
              <a:rPr lang="en-US" dirty="0">
                <a:solidFill>
                  <a:srgbClr val="00B050"/>
                </a:solidFill>
              </a:rPr>
              <a:t>   for(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0;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n; ++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("Name: %s\</a:t>
            </a:r>
            <a:r>
              <a:rPr lang="en-US" dirty="0" err="1">
                <a:solidFill>
                  <a:srgbClr val="00B050"/>
                </a:solidFill>
              </a:rPr>
              <a:t>tAge</a:t>
            </a:r>
            <a:r>
              <a:rPr lang="en-US" dirty="0">
                <a:solidFill>
                  <a:srgbClr val="00B050"/>
                </a:solidFill>
              </a:rPr>
              <a:t>: %d\n", (</a:t>
            </a:r>
            <a:r>
              <a:rPr lang="en-US" dirty="0" err="1">
                <a:solidFill>
                  <a:srgbClr val="00B050"/>
                </a:solidFill>
              </a:rPr>
              <a:t>ptr+i</a:t>
            </a:r>
            <a:r>
              <a:rPr lang="en-US" dirty="0">
                <a:solidFill>
                  <a:srgbClr val="00B050"/>
                </a:solidFill>
              </a:rPr>
              <a:t>)-&gt;name, (</a:t>
            </a:r>
            <a:r>
              <a:rPr lang="en-US" dirty="0" err="1">
                <a:solidFill>
                  <a:srgbClr val="00B050"/>
                </a:solidFill>
              </a:rPr>
              <a:t>ptr+i</a:t>
            </a:r>
            <a:r>
              <a:rPr lang="en-US" dirty="0">
                <a:solidFill>
                  <a:srgbClr val="00B050"/>
                </a:solidFill>
              </a:rPr>
              <a:t>)-&gt;age);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2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4933" y="378304"/>
            <a:ext cx="3710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360"/>
              </a:spcAft>
            </a:pPr>
            <a:r>
              <a:rPr lang="en-US" sz="2800" spc="-40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Structure and Function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0960" y="963136"/>
            <a:ext cx="9466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Similar like variables of built-in types, you can also pass structure variables to a function.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460" y="1378556"/>
            <a:ext cx="35830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Passing structure to a function</a:t>
            </a:r>
            <a:endParaRPr lang="en-US" sz="12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09" y="2319825"/>
            <a:ext cx="3926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 </a:t>
            </a:r>
            <a:r>
              <a:rPr lang="en-US" sz="2400" dirty="0"/>
              <a:t>char name[50];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574" y="5141372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void display(</a:t>
            </a:r>
            <a:r>
              <a:rPr lang="en-US" sz="2400" dirty="0" err="1"/>
              <a:t>struct</a:t>
            </a:r>
            <a:r>
              <a:rPr lang="en-US" sz="2400" dirty="0"/>
              <a:t> student s);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7115" y="1716796"/>
            <a:ext cx="44446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main()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struct</a:t>
            </a:r>
            <a:r>
              <a:rPr lang="en-US" sz="2400" dirty="0">
                <a:solidFill>
                  <a:srgbClr val="00B050"/>
                </a:solidFill>
              </a:rPr>
              <a:t> student s1;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("Enter name:");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scanf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(“%s", </a:t>
            </a:r>
            <a:r>
              <a:rPr lang="en-US" sz="2400" dirty="0">
                <a:solidFill>
                  <a:srgbClr val="00B050"/>
                </a:solidFill>
              </a:rPr>
              <a:t>s1.name);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("Enter age:");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scanf</a:t>
            </a:r>
            <a:r>
              <a:rPr lang="en-US" sz="2400" dirty="0">
                <a:solidFill>
                  <a:srgbClr val="00B050"/>
                </a:solidFill>
              </a:rPr>
              <a:t>("%d", &amp;s1.age);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display(s1);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return 0;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74258" y="4189568"/>
            <a:ext cx="5295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void display(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student s)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</a:rPr>
              <a:t>("\</a:t>
            </a:r>
            <a:r>
              <a:rPr lang="en-US" sz="2400" dirty="0" err="1" smtClean="0">
                <a:solidFill>
                  <a:srgbClr val="0070C0"/>
                </a:solidFill>
              </a:rPr>
              <a:t>nDisplaying</a:t>
            </a:r>
            <a:r>
              <a:rPr lang="en-US" sz="2400" dirty="0" smtClean="0">
                <a:solidFill>
                  <a:srgbClr val="0070C0"/>
                </a:solidFill>
              </a:rPr>
              <a:t> information\n");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</a:rPr>
              <a:t>("Name: %s", s.name);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</a:rPr>
              <a:t>("\</a:t>
            </a:r>
            <a:r>
              <a:rPr lang="en-US" sz="2400" dirty="0" err="1" smtClean="0">
                <a:solidFill>
                  <a:srgbClr val="0070C0"/>
                </a:solidFill>
              </a:rPr>
              <a:t>nRoll</a:t>
            </a:r>
            <a:r>
              <a:rPr lang="en-US" sz="2400" dirty="0" smtClean="0">
                <a:solidFill>
                  <a:srgbClr val="0070C0"/>
                </a:solidFill>
              </a:rPr>
              <a:t>: %d", </a:t>
            </a:r>
            <a:r>
              <a:rPr lang="en-US" sz="2400" dirty="0" err="1" smtClean="0">
                <a:solidFill>
                  <a:srgbClr val="0070C0"/>
                </a:solidFill>
              </a:rPr>
              <a:t>s.age</a:t>
            </a:r>
            <a:r>
              <a:rPr lang="en-US" sz="2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913" y="177127"/>
            <a:ext cx="3407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name: Bond</a:t>
            </a:r>
          </a:p>
          <a:p>
            <a:r>
              <a:rPr lang="en-US" dirty="0"/>
              <a:t>Enter age: 13</a:t>
            </a:r>
          </a:p>
          <a:p>
            <a:endParaRPr lang="en-US" dirty="0"/>
          </a:p>
          <a:p>
            <a:r>
              <a:rPr lang="en-US" dirty="0"/>
              <a:t>Displaying information</a:t>
            </a:r>
          </a:p>
          <a:p>
            <a:r>
              <a:rPr lang="en-US" dirty="0"/>
              <a:t>Name: Bond</a:t>
            </a:r>
          </a:p>
          <a:p>
            <a:r>
              <a:rPr lang="en-US" dirty="0"/>
              <a:t>Roll: 13  </a:t>
            </a:r>
          </a:p>
        </p:txBody>
      </p:sp>
    </p:spTree>
    <p:extLst>
      <p:ext uri="{BB962C8B-B14F-4D97-AF65-F5344CB8AC3E}">
        <p14:creationId xmlns:p14="http://schemas.microsoft.com/office/powerpoint/2010/main" val="30208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array of structure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83212"/>
            <a:ext cx="11591778" cy="5542671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Example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num1;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num2;</a:t>
            </a:r>
          </a:p>
          <a:p>
            <a:pPr>
              <a:buNone/>
            </a:pPr>
            <a:r>
              <a:rPr lang="en-US" dirty="0" smtClean="0"/>
              <a:t> }s[3];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/*Function Prototype*/</a:t>
            </a:r>
          </a:p>
          <a:p>
            <a:pPr>
              <a:buNone/>
            </a:pPr>
            <a:r>
              <a:rPr lang="en-US" dirty="0" smtClean="0"/>
              <a:t>void accept(</a:t>
            </a:r>
            <a:r>
              <a:rPr lang="en-US" dirty="0" err="1" smtClean="0"/>
              <a:t>struct</a:t>
            </a:r>
            <a:r>
              <a:rPr lang="en-US" dirty="0" smtClean="0"/>
              <a:t> Example </a:t>
            </a:r>
            <a:r>
              <a:rPr lang="en-US" dirty="0" err="1" smtClean="0"/>
              <a:t>sptr</a:t>
            </a:r>
            <a:r>
              <a:rPr lang="en-US" dirty="0" smtClean="0"/>
              <a:t>[],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 union is a special data type available in C that allows storing different data types in the same memory location. </a:t>
            </a:r>
          </a:p>
          <a:p>
            <a:pPr algn="just"/>
            <a:r>
              <a:rPr lang="en-US" dirty="0" smtClean="0"/>
              <a:t>We can define a union with many members, but only one member can contain a value at any given time. Unions provide an efficient way of using the same memory location for multiple purposes.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Defining a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union [union name]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member definition; </a:t>
            </a:r>
          </a:p>
          <a:p>
            <a:pPr>
              <a:buNone/>
            </a:pPr>
            <a:r>
              <a:rPr lang="en-US" dirty="0" smtClean="0"/>
              <a:t>member definition; 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 member definition;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define a structure?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75930" y="1395190"/>
            <a:ext cx="79031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Keyword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used for creating a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2011" y="2721478"/>
            <a:ext cx="3957851" cy="24932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structure_name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member1;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member2;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   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memeber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27594" y="2728721"/>
            <a:ext cx="5882186" cy="212389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char name[50];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pPr algn="ctr"/>
            <a:r>
              <a:rPr lang="en-US" b="1" dirty="0" smtClean="0"/>
              <a:t>Similarities between Structure and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359791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Both are user-defined data types used to store data of different types as a single unit.</a:t>
            </a:r>
          </a:p>
          <a:p>
            <a:pPr fontAlgn="base"/>
            <a:r>
              <a:rPr lang="en-US" sz="3200" dirty="0" smtClean="0"/>
              <a:t>Their members can be objects of any type, including other structures and unions or arrays. A member can also consist of a bit field.</a:t>
            </a:r>
          </a:p>
          <a:p>
            <a:pPr fontAlgn="base"/>
            <a:r>
              <a:rPr lang="en-US" sz="3200" dirty="0" smtClean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pPr fontAlgn="base"/>
            <a:r>
              <a:rPr lang="en-US" sz="3200" b="1" dirty="0" smtClean="0"/>
              <a:t>‘.’</a:t>
            </a:r>
            <a:r>
              <a:rPr lang="en-US" sz="3200" dirty="0" smtClean="0"/>
              <a:t> operator is used for accessing members.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Dissimilarities between Structure and Union</a:t>
            </a:r>
            <a:endParaRPr lang="en-US" dirty="0"/>
          </a:p>
        </p:txBody>
      </p:sp>
      <p:pic>
        <p:nvPicPr>
          <p:cNvPr id="1026" name="Picture 2" descr="http://cdncontribute.geeksforgeeks.org/wp-content/uploads/Structure-vs-Un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26" y="1406769"/>
            <a:ext cx="10424160" cy="4867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Two ways to create structure variables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7063" y="2201538"/>
            <a:ext cx="6848029" cy="3354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char name[50];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 person1, person2, p[20];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3689" y="1911502"/>
            <a:ext cx="4285397" cy="181611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char name[50];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person1, person2, p[20];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492" y="1388238"/>
            <a:ext cx="815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004896" y="13472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5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Access members of a structure?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420" y="1487397"/>
            <a:ext cx="11850807" cy="468843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types of operators used for accessing members of a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 operator(.)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pointer operator(-&gt;) (will be discussed 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and pointers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Suppose, you want to access salary of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person2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Here's how you can do it: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25283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person2.salary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33" y="259440"/>
            <a:ext cx="482696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420"/>
              </a:spcAft>
            </a:pPr>
            <a:r>
              <a:rPr lang="en-US" sz="36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 structure</a:t>
            </a:r>
            <a:endParaRPr lang="en-US" sz="36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6478" y="893658"/>
            <a:ext cx="2797791" cy="14811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feet;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inch;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dist1, dist2, sum;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57959" y="969838"/>
            <a:ext cx="7934041" cy="60054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"1st distance\n"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feet: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&amp;dist1.feet);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inch: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"%f"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&amp;dist1.inch);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"2nd distance\n"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feet: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&amp;dist2.feet);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inch: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"%f"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&amp;dist2.inch);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adding 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dist1.feet + dist2.feet;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adding 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dist1.inch + dist2.inch;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changing feet if inch is greater than 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"Sum of distances = %d\'-%.1f\""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772" y="3280475"/>
            <a:ext cx="3248168" cy="2985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1st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feet: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inch: 7.9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25283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2nd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feet: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inch: 9.8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 of distances = 15'-5.7"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0343" y="436861"/>
            <a:ext cx="308289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420"/>
              </a:spcAft>
            </a:pPr>
            <a:r>
              <a:rPr lang="en-US" sz="28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800" b="1" dirty="0" err="1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endParaRPr lang="en-US" sz="28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1587" y="1045023"/>
            <a:ext cx="7310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Keyword </a:t>
            </a:r>
            <a:r>
              <a:rPr lang="en-US" dirty="0" err="1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typedef</a:t>
            </a: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can be used to simplify syntax of a structure.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562" y="2023114"/>
            <a:ext cx="38577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struct</a:t>
            </a:r>
            <a:r>
              <a:rPr lang="en-US" sz="2400" dirty="0"/>
              <a:t> Distance{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feet;</a:t>
            </a:r>
          </a:p>
          <a:p>
            <a:r>
              <a:rPr lang="en-US" sz="2400" dirty="0"/>
              <a:t>    float inch;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Distance d1, d2;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2565" y="3762949"/>
            <a:ext cx="3164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3200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 equivalent to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1070" y="2752509"/>
            <a:ext cx="4076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Distance{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feet;</a:t>
            </a:r>
          </a:p>
          <a:p>
            <a:r>
              <a:rPr lang="en-US" sz="2400" dirty="0"/>
              <a:t>    float inch;</a:t>
            </a:r>
          </a:p>
          <a:p>
            <a:r>
              <a:rPr lang="en-US" sz="2400" dirty="0"/>
              <a:t>} distances;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D</a:t>
            </a:r>
            <a:r>
              <a:rPr lang="en-US" sz="2400" dirty="0" smtClean="0"/>
              <a:t>istance </a:t>
            </a:r>
            <a:r>
              <a:rPr lang="en-US" sz="2400" dirty="0"/>
              <a:t>dist1, dist2, sum;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7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155" y="368623"/>
            <a:ext cx="3283271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sz="28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Structures</a:t>
            </a:r>
            <a:endParaRPr lang="en-US" sz="28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2" y="1093548"/>
            <a:ext cx="2765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complex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imag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float </a:t>
            </a:r>
            <a:r>
              <a:rPr lang="en-US" sz="2400" dirty="0"/>
              <a:t>real;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562" y="34000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number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complex comp;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integers;</a:t>
            </a:r>
          </a:p>
          <a:p>
            <a:r>
              <a:rPr lang="en-US" sz="2400" dirty="0"/>
              <a:t>} num1, num2;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3881" y="2589242"/>
            <a:ext cx="64956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Suppose, you want to set </a:t>
            </a:r>
            <a:r>
              <a:rPr lang="en-US" sz="2800" i="1" dirty="0" err="1">
                <a:solidFill>
                  <a:srgbClr val="2528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of </a:t>
            </a:r>
            <a:r>
              <a:rPr lang="en-US" sz="2800" i="1" dirty="0">
                <a:solidFill>
                  <a:srgbClr val="2528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num2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2800" dirty="0" smtClean="0">
              <a:solidFill>
                <a:srgbClr val="25283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variable 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</a:t>
            </a:r>
            <a:r>
              <a:rPr lang="en-US" sz="2800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11, how?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43070" y="4431689"/>
            <a:ext cx="3543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num2.comp.imag = 11;</a:t>
            </a:r>
          </a:p>
        </p:txBody>
      </p:sp>
    </p:spTree>
    <p:extLst>
      <p:ext uri="{BB962C8B-B14F-4D97-AF65-F5344CB8AC3E}">
        <p14:creationId xmlns:p14="http://schemas.microsoft.com/office/powerpoint/2010/main" val="26640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Structure is collection of different </a:t>
            </a:r>
            <a:r>
              <a:rPr lang="en-US" dirty="0" err="1" smtClean="0"/>
              <a:t>datatypes</a:t>
            </a:r>
            <a:r>
              <a:rPr lang="en-US" dirty="0" smtClean="0"/>
              <a:t> ( variables ) which are grouped together. Whereas, array of structures is nothing but collection of structures. This is also called as structure array in C.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587376" y="3172209"/>
            <a:ext cx="5155257" cy="3354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455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char name[50];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roll;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 percent;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record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[20];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211015"/>
            <a:ext cx="11605845" cy="6414868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300" dirty="0" smtClean="0"/>
              <a:t>#include &lt;</a:t>
            </a:r>
            <a:r>
              <a:rPr lang="en-US" sz="2300" dirty="0" err="1" smtClean="0"/>
              <a:t>stdio.h</a:t>
            </a:r>
            <a:r>
              <a:rPr lang="en-US" sz="2300" dirty="0" smtClean="0"/>
              <a:t>&gt;</a:t>
            </a:r>
          </a:p>
          <a:p>
            <a:pPr>
              <a:buNone/>
            </a:pPr>
            <a:r>
              <a:rPr lang="en-US" sz="2300" dirty="0" smtClean="0"/>
              <a:t>#include &lt;</a:t>
            </a:r>
            <a:r>
              <a:rPr lang="en-US" sz="2300" dirty="0" err="1" smtClean="0"/>
              <a:t>string.h</a:t>
            </a:r>
            <a:r>
              <a:rPr lang="en-US" sz="2300" dirty="0" smtClean="0"/>
              <a:t>&gt;</a:t>
            </a:r>
          </a:p>
          <a:p>
            <a:pPr>
              <a:buNone/>
            </a:pPr>
            <a:r>
              <a:rPr lang="en-US" sz="2300" dirty="0" err="1" smtClean="0"/>
              <a:t>struct</a:t>
            </a:r>
            <a:r>
              <a:rPr lang="en-US" sz="2300" dirty="0" smtClean="0"/>
              <a:t> </a:t>
            </a:r>
            <a:r>
              <a:rPr lang="en-US" sz="2300" dirty="0" err="1" smtClean="0"/>
              <a:t>student_college_detail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{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college_id</a:t>
            </a:r>
            <a:r>
              <a:rPr lang="en-US" sz="2300" dirty="0" smtClean="0"/>
              <a:t>;</a:t>
            </a:r>
          </a:p>
          <a:p>
            <a:pPr>
              <a:buNone/>
            </a:pPr>
            <a:r>
              <a:rPr lang="en-US" sz="2300" dirty="0" smtClean="0"/>
              <a:t>    char </a:t>
            </a:r>
            <a:r>
              <a:rPr lang="en-US" sz="2300" dirty="0" err="1" smtClean="0"/>
              <a:t>college_name</a:t>
            </a:r>
            <a:r>
              <a:rPr lang="en-US" sz="2300" dirty="0" smtClean="0"/>
              <a:t>[50];</a:t>
            </a:r>
          </a:p>
          <a:p>
            <a:pPr>
              <a:buNone/>
            </a:pPr>
            <a:r>
              <a:rPr lang="en-US" sz="2300" dirty="0" smtClean="0"/>
              <a:t>};</a:t>
            </a:r>
          </a:p>
          <a:p>
            <a:pPr>
              <a:buNone/>
            </a:pPr>
            <a:r>
              <a:rPr lang="en-US" sz="2300" dirty="0" err="1" smtClean="0"/>
              <a:t>struct</a:t>
            </a:r>
            <a:r>
              <a:rPr lang="en-US" sz="2300" dirty="0" smtClean="0"/>
              <a:t> </a:t>
            </a:r>
            <a:r>
              <a:rPr lang="en-US" sz="2300" dirty="0" err="1" smtClean="0"/>
              <a:t>student_detail</a:t>
            </a:r>
            <a:r>
              <a:rPr lang="en-US" sz="2300" dirty="0" smtClean="0"/>
              <a:t> </a:t>
            </a:r>
          </a:p>
          <a:p>
            <a:pPr>
              <a:buNone/>
            </a:pPr>
            <a:r>
              <a:rPr lang="en-US" sz="2300" dirty="0" smtClean="0"/>
              <a:t>{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int</a:t>
            </a:r>
            <a:r>
              <a:rPr lang="en-US" sz="2300" dirty="0" smtClean="0"/>
              <a:t> id;</a:t>
            </a:r>
          </a:p>
          <a:p>
            <a:pPr>
              <a:buNone/>
            </a:pPr>
            <a:r>
              <a:rPr lang="en-US" sz="2300" dirty="0" smtClean="0"/>
              <a:t>    char name[20];</a:t>
            </a:r>
          </a:p>
          <a:p>
            <a:pPr>
              <a:buNone/>
            </a:pPr>
            <a:r>
              <a:rPr lang="en-US" sz="2300" dirty="0" smtClean="0"/>
              <a:t>    float percentage;</a:t>
            </a:r>
          </a:p>
          <a:p>
            <a:pPr>
              <a:buNone/>
            </a:pPr>
            <a:r>
              <a:rPr lang="en-US" sz="2300" dirty="0" err="1" smtClean="0"/>
              <a:t>struct</a:t>
            </a:r>
            <a:r>
              <a:rPr lang="en-US" sz="2300" dirty="0" smtClean="0"/>
              <a:t> </a:t>
            </a:r>
            <a:r>
              <a:rPr lang="en-US" sz="2300" dirty="0" err="1" smtClean="0"/>
              <a:t>student_college_detail</a:t>
            </a:r>
            <a:r>
              <a:rPr lang="en-US" sz="2300" dirty="0" smtClean="0"/>
              <a:t> </a:t>
            </a:r>
            <a:r>
              <a:rPr lang="en-US" sz="2300" dirty="0" err="1" smtClean="0"/>
              <a:t>clg_data</a:t>
            </a:r>
            <a:r>
              <a:rPr lang="en-US" sz="2300" dirty="0" smtClean="0"/>
              <a:t>;</a:t>
            </a:r>
          </a:p>
          <a:p>
            <a:pPr>
              <a:buNone/>
            </a:pPr>
            <a:r>
              <a:rPr lang="en-US" sz="2300" dirty="0" smtClean="0"/>
              <a:t>}</a:t>
            </a:r>
            <a:r>
              <a:rPr lang="en-US" sz="2300" dirty="0" err="1" smtClean="0"/>
              <a:t>stu_data</a:t>
            </a:r>
            <a:r>
              <a:rPr lang="en-US" sz="2300" dirty="0" smtClean="0"/>
              <a:t>;</a:t>
            </a:r>
          </a:p>
          <a:p>
            <a:pPr>
              <a:buNone/>
            </a:pPr>
            <a:r>
              <a:rPr lang="en-US" sz="2300" dirty="0" smtClean="0"/>
              <a:t> </a:t>
            </a:r>
          </a:p>
          <a:p>
            <a:pPr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main() </a:t>
            </a:r>
          </a:p>
          <a:p>
            <a:pPr>
              <a:buNone/>
            </a:pPr>
            <a:r>
              <a:rPr lang="en-US" sz="2300" dirty="0" smtClean="0"/>
              <a:t>{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struct</a:t>
            </a:r>
            <a:r>
              <a:rPr lang="en-US" sz="2300" dirty="0" smtClean="0"/>
              <a:t> </a:t>
            </a:r>
            <a:r>
              <a:rPr lang="en-US" sz="2300" dirty="0" err="1" smtClean="0"/>
              <a:t>student_detail</a:t>
            </a:r>
            <a:r>
              <a:rPr lang="en-US" sz="2300" dirty="0" smtClean="0"/>
              <a:t> </a:t>
            </a:r>
            <a:r>
              <a:rPr lang="en-US" sz="2300" dirty="0" err="1" smtClean="0"/>
              <a:t>stu_data</a:t>
            </a:r>
            <a:r>
              <a:rPr lang="en-US" sz="2300" dirty="0" smtClean="0"/>
              <a:t> = {1, "</a:t>
            </a:r>
            <a:r>
              <a:rPr lang="en-US" sz="2300" dirty="0" err="1" smtClean="0"/>
              <a:t>Raju</a:t>
            </a:r>
            <a:r>
              <a:rPr lang="en-US" sz="2300" dirty="0" smtClean="0"/>
              <a:t>", 90.5, 71145, "Anna University"};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(" Id is: %d \n", stu_data.id);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(" Name is: %s \n", stu_data.name);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(" Percentage is: %f \n\n", </a:t>
            </a:r>
            <a:r>
              <a:rPr lang="en-US" sz="2300" dirty="0" err="1" smtClean="0"/>
              <a:t>stu_data.percentage</a:t>
            </a:r>
            <a:r>
              <a:rPr lang="en-US" sz="2300" dirty="0" smtClean="0"/>
              <a:t>);</a:t>
            </a:r>
          </a:p>
          <a:p>
            <a:pPr>
              <a:buNone/>
            </a:pPr>
            <a:r>
              <a:rPr lang="en-US" sz="2300" dirty="0" smtClean="0"/>
              <a:t> 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(" College Id is: %d \n", </a:t>
            </a:r>
          </a:p>
          <a:p>
            <a:pPr>
              <a:buNone/>
            </a:pPr>
            <a:r>
              <a:rPr lang="en-US" sz="2300" dirty="0" smtClean="0"/>
              <a:t>                    </a:t>
            </a:r>
            <a:r>
              <a:rPr lang="en-US" sz="2300" dirty="0" err="1" smtClean="0"/>
              <a:t>stu_data.clg_data.college_id</a:t>
            </a:r>
            <a:r>
              <a:rPr lang="en-US" sz="2300" dirty="0" smtClean="0"/>
              <a:t>);</a:t>
            </a:r>
          </a:p>
          <a:p>
            <a:pPr>
              <a:buNone/>
            </a:pPr>
            <a:r>
              <a:rPr lang="en-US" sz="2300" dirty="0" smtClean="0"/>
              <a:t>    </a:t>
            </a:r>
            <a:r>
              <a:rPr lang="en-US" sz="2300" dirty="0" err="1" smtClean="0"/>
              <a:t>printf</a:t>
            </a:r>
            <a:r>
              <a:rPr lang="en-US" sz="2300" dirty="0" smtClean="0"/>
              <a:t>(" College Name is: %s \n", </a:t>
            </a:r>
          </a:p>
          <a:p>
            <a:pPr>
              <a:buNone/>
            </a:pPr>
            <a:r>
              <a:rPr lang="en-US" sz="2300" dirty="0" smtClean="0"/>
              <a:t>                    </a:t>
            </a:r>
            <a:r>
              <a:rPr lang="en-US" sz="2300" dirty="0" err="1" smtClean="0"/>
              <a:t>stu_data.clg_data.college_name</a:t>
            </a:r>
            <a:r>
              <a:rPr lang="en-US" sz="2300" dirty="0" smtClean="0"/>
              <a:t>);</a:t>
            </a:r>
          </a:p>
          <a:p>
            <a:pPr>
              <a:buNone/>
            </a:pPr>
            <a:r>
              <a:rPr lang="en-US" sz="2300" dirty="0" smtClean="0"/>
              <a:t>    return 0;</a:t>
            </a:r>
          </a:p>
          <a:p>
            <a:pPr>
              <a:buNone/>
            </a:pPr>
            <a:r>
              <a:rPr lang="en-US" sz="2300" dirty="0" smtClean="0"/>
              <a:t>}</a:t>
            </a:r>
          </a:p>
          <a:p>
            <a:pPr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1398</Words>
  <Application>Microsoft Office PowerPoint</Application>
  <PresentationFormat>Widescreen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Office Theme</vt:lpstr>
      <vt:lpstr>Structure in C </vt:lpstr>
      <vt:lpstr>How to define a structure? </vt:lpstr>
      <vt:lpstr>Two ways to create structure variables</vt:lpstr>
      <vt:lpstr>How to Access members of a structure? </vt:lpstr>
      <vt:lpstr>PowerPoint Presentation</vt:lpstr>
      <vt:lpstr>PowerPoint Presentation</vt:lpstr>
      <vt:lpstr>PowerPoint Presentation</vt:lpstr>
      <vt:lpstr>Array of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array of structure in function</vt:lpstr>
      <vt:lpstr>Union</vt:lpstr>
      <vt:lpstr>Defining a Union</vt:lpstr>
      <vt:lpstr>Similarities between Structure and Union</vt:lpstr>
      <vt:lpstr>Dissimilarities between Structure and Union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C </dc:title>
  <dc:creator>Windows User</dc:creator>
  <cp:lastModifiedBy>Dadhi Ghimire</cp:lastModifiedBy>
  <cp:revision>51</cp:revision>
  <dcterms:created xsi:type="dcterms:W3CDTF">2019-02-20T06:53:02Z</dcterms:created>
  <dcterms:modified xsi:type="dcterms:W3CDTF">2020-04-30T06:59:19Z</dcterms:modified>
</cp:coreProperties>
</file>