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314" r:id="rId4"/>
    <p:sldId id="315" r:id="rId5"/>
    <p:sldId id="316"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4" r:id="rId19"/>
    <p:sldId id="272" r:id="rId20"/>
    <p:sldId id="275"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87" r:id="rId36"/>
    <p:sldId id="290" r:id="rId37"/>
    <p:sldId id="291" r:id="rId38"/>
    <p:sldId id="292" r:id="rId39"/>
    <p:sldId id="294" r:id="rId40"/>
    <p:sldId id="295" r:id="rId41"/>
    <p:sldId id="297" r:id="rId42"/>
    <p:sldId id="298" r:id="rId43"/>
    <p:sldId id="303" r:id="rId44"/>
    <p:sldId id="299" r:id="rId45"/>
    <p:sldId id="300" r:id="rId46"/>
    <p:sldId id="301" r:id="rId47"/>
    <p:sldId id="302" r:id="rId48"/>
    <p:sldId id="304" r:id="rId49"/>
    <p:sldId id="313"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EA6A02-B64E-42A6-A758-4A5443EA633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B800C40-5AFC-4FAE-A820-392AC6F23746}">
      <dgm:prSet phldrT="[Text]"/>
      <dgm:spPr/>
      <dgm:t>
        <a:bodyPr/>
        <a:lstStyle/>
        <a:p>
          <a:r>
            <a:rPr lang="en-US" dirty="0" smtClean="0"/>
            <a:t>Banks and financial intermediaries</a:t>
          </a:r>
          <a:endParaRPr lang="en-US" dirty="0"/>
        </a:p>
      </dgm:t>
    </dgm:pt>
    <dgm:pt modelId="{C050B610-1669-4B9E-80C3-D352AB3D4AA0}" type="parTrans" cxnId="{DC2BEE36-2ECC-4E68-90A0-FDFC3C9C9865}">
      <dgm:prSet/>
      <dgm:spPr/>
      <dgm:t>
        <a:bodyPr/>
        <a:lstStyle/>
        <a:p>
          <a:endParaRPr lang="en-US"/>
        </a:p>
      </dgm:t>
    </dgm:pt>
    <dgm:pt modelId="{DBAE2568-EAEC-4560-BE02-6A2D00730250}" type="sibTrans" cxnId="{DC2BEE36-2ECC-4E68-90A0-FDFC3C9C9865}">
      <dgm:prSet/>
      <dgm:spPr/>
      <dgm:t>
        <a:bodyPr/>
        <a:lstStyle/>
        <a:p>
          <a:endParaRPr lang="en-US"/>
        </a:p>
      </dgm:t>
    </dgm:pt>
    <dgm:pt modelId="{050061B8-151D-45F8-B6BF-AD5DEFEB92E3}">
      <dgm:prSet phldrT="[Text]" custT="1"/>
      <dgm:spPr/>
      <dgm:t>
        <a:bodyPr/>
        <a:lstStyle/>
        <a:p>
          <a:r>
            <a:rPr lang="en-US" sz="1600" dirty="0" smtClean="0"/>
            <a:t>(Wage, interest, rent, profit)</a:t>
          </a:r>
        </a:p>
        <a:p>
          <a:r>
            <a:rPr lang="en-US" sz="1600" dirty="0" smtClean="0">
              <a:solidFill>
                <a:srgbClr val="002060"/>
              </a:solidFill>
            </a:rPr>
            <a:t>(Factor services of land, labor, capital and, entrepreneurial ability)</a:t>
          </a:r>
          <a:endParaRPr lang="en-US" sz="1600" dirty="0">
            <a:solidFill>
              <a:srgbClr val="002060"/>
            </a:solidFill>
          </a:endParaRPr>
        </a:p>
      </dgm:t>
    </dgm:pt>
    <dgm:pt modelId="{31809B20-1771-4A34-B199-C18B59C7C7EC}" type="parTrans" cxnId="{A848B197-199E-489E-BF26-A346016040D8}">
      <dgm:prSet/>
      <dgm:spPr/>
      <dgm:t>
        <a:bodyPr/>
        <a:lstStyle/>
        <a:p>
          <a:endParaRPr lang="en-US"/>
        </a:p>
      </dgm:t>
    </dgm:pt>
    <dgm:pt modelId="{FBC6A152-3AAA-4B84-AA34-3109606F6259}" type="sibTrans" cxnId="{A848B197-199E-489E-BF26-A346016040D8}">
      <dgm:prSet/>
      <dgm:spPr/>
      <dgm:t>
        <a:bodyPr/>
        <a:lstStyle/>
        <a:p>
          <a:endParaRPr lang="en-US"/>
        </a:p>
      </dgm:t>
    </dgm:pt>
    <dgm:pt modelId="{81C948BD-0AB3-4E6C-AB80-57228B7FDA8C}">
      <dgm:prSet phldrT="[Text]"/>
      <dgm:spPr/>
      <dgm:t>
        <a:bodyPr/>
        <a:lstStyle/>
        <a:p>
          <a:r>
            <a:rPr lang="en-US" dirty="0" smtClean="0"/>
            <a:t>Business sector</a:t>
          </a:r>
          <a:endParaRPr lang="en-US" dirty="0"/>
        </a:p>
      </dgm:t>
    </dgm:pt>
    <dgm:pt modelId="{119424D7-4CBB-4861-9E8D-86C73B8C8784}" type="parTrans" cxnId="{2930BF71-F9CF-462A-A7D8-520B1C3303BA}">
      <dgm:prSet/>
      <dgm:spPr/>
      <dgm:t>
        <a:bodyPr/>
        <a:lstStyle/>
        <a:p>
          <a:endParaRPr lang="en-US"/>
        </a:p>
      </dgm:t>
    </dgm:pt>
    <dgm:pt modelId="{420EA170-C687-4785-8360-D6EF756C90D6}" type="sibTrans" cxnId="{2930BF71-F9CF-462A-A7D8-520B1C3303BA}">
      <dgm:prSet/>
      <dgm:spPr/>
      <dgm:t>
        <a:bodyPr/>
        <a:lstStyle/>
        <a:p>
          <a:endParaRPr lang="en-US"/>
        </a:p>
      </dgm:t>
    </dgm:pt>
    <dgm:pt modelId="{E2027AFF-7AAC-4631-9280-957C199CEB92}">
      <dgm:prSet phldrT="[Text]" custT="1"/>
      <dgm:spPr/>
      <dgm:t>
        <a:bodyPr/>
        <a:lstStyle/>
        <a:p>
          <a:r>
            <a:rPr lang="en-US" sz="1600" dirty="0" smtClean="0"/>
            <a:t>(Goods and services)</a:t>
          </a:r>
        </a:p>
        <a:p>
          <a:r>
            <a:rPr lang="en-US" sz="1400" dirty="0" smtClean="0">
              <a:solidFill>
                <a:srgbClr val="002060"/>
              </a:solidFill>
            </a:rPr>
            <a:t>(Money expenditure for goods and service)</a:t>
          </a:r>
        </a:p>
        <a:p>
          <a:endParaRPr lang="en-US" sz="1100" dirty="0"/>
        </a:p>
      </dgm:t>
    </dgm:pt>
    <dgm:pt modelId="{74D04EA6-EDE6-41E5-998F-264953F50B71}" type="parTrans" cxnId="{C748CEAB-D36D-446F-8B15-E7C150D8307E}">
      <dgm:prSet/>
      <dgm:spPr/>
      <dgm:t>
        <a:bodyPr/>
        <a:lstStyle/>
        <a:p>
          <a:endParaRPr lang="en-US"/>
        </a:p>
      </dgm:t>
    </dgm:pt>
    <dgm:pt modelId="{2AF4208C-26EB-4973-B187-634D3602ED19}" type="sibTrans" cxnId="{C748CEAB-D36D-446F-8B15-E7C150D8307E}">
      <dgm:prSet/>
      <dgm:spPr/>
      <dgm:t>
        <a:bodyPr/>
        <a:lstStyle/>
        <a:p>
          <a:endParaRPr lang="en-US"/>
        </a:p>
      </dgm:t>
    </dgm:pt>
    <dgm:pt modelId="{941F0B38-6380-448D-844A-A65DF3ED4F7D}">
      <dgm:prSet phldrT="[Text]"/>
      <dgm:spPr/>
      <dgm:t>
        <a:bodyPr/>
        <a:lstStyle/>
        <a:p>
          <a:r>
            <a:rPr lang="en-US" dirty="0" smtClean="0"/>
            <a:t>Household sector</a:t>
          </a:r>
          <a:endParaRPr lang="en-US" dirty="0"/>
        </a:p>
      </dgm:t>
    </dgm:pt>
    <dgm:pt modelId="{8510F51A-B193-47D4-9A73-64B930298DB2}" type="parTrans" cxnId="{74504A1F-3567-4885-9985-071B1EA51D6D}">
      <dgm:prSet/>
      <dgm:spPr/>
      <dgm:t>
        <a:bodyPr/>
        <a:lstStyle/>
        <a:p>
          <a:endParaRPr lang="en-US"/>
        </a:p>
      </dgm:t>
    </dgm:pt>
    <dgm:pt modelId="{D11CBA90-433D-424C-86DA-012DDAFD08B2}" type="sibTrans" cxnId="{74504A1F-3567-4885-9985-071B1EA51D6D}">
      <dgm:prSet/>
      <dgm:spPr/>
      <dgm:t>
        <a:bodyPr/>
        <a:lstStyle/>
        <a:p>
          <a:endParaRPr lang="en-US"/>
        </a:p>
      </dgm:t>
    </dgm:pt>
    <dgm:pt modelId="{5E8B2E5F-3546-455D-B674-8CFB89C42D3D}" type="pres">
      <dgm:prSet presAssocID="{3FEA6A02-B64E-42A6-A758-4A5443EA6333}" presName="Name0" presStyleCnt="0">
        <dgm:presLayoutVars>
          <dgm:chMax val="1"/>
          <dgm:dir/>
          <dgm:animLvl val="ctr"/>
          <dgm:resizeHandles val="exact"/>
        </dgm:presLayoutVars>
      </dgm:prSet>
      <dgm:spPr/>
      <dgm:t>
        <a:bodyPr/>
        <a:lstStyle/>
        <a:p>
          <a:endParaRPr lang="en-US"/>
        </a:p>
      </dgm:t>
    </dgm:pt>
    <dgm:pt modelId="{F6A571F2-B198-4BD5-A811-836C410F0D15}" type="pres">
      <dgm:prSet presAssocID="{AB800C40-5AFC-4FAE-A820-392AC6F23746}" presName="centerShape" presStyleLbl="node0" presStyleIdx="0" presStyleCnt="1" custScaleX="112138" custScaleY="31854" custLinFactNeighborY="-1735"/>
      <dgm:spPr/>
      <dgm:t>
        <a:bodyPr/>
        <a:lstStyle/>
        <a:p>
          <a:endParaRPr lang="en-US"/>
        </a:p>
      </dgm:t>
    </dgm:pt>
    <dgm:pt modelId="{5FCD3559-6E27-4DF3-A544-36961081A813}" type="pres">
      <dgm:prSet presAssocID="{050061B8-151D-45F8-B6BF-AD5DEFEB92E3}" presName="node" presStyleLbl="node1" presStyleIdx="0" presStyleCnt="4" custScaleX="271579" custScaleY="97580" custRadScaleRad="104837" custRadScaleInc="14373">
        <dgm:presLayoutVars>
          <dgm:bulletEnabled val="1"/>
        </dgm:presLayoutVars>
      </dgm:prSet>
      <dgm:spPr/>
      <dgm:t>
        <a:bodyPr/>
        <a:lstStyle/>
        <a:p>
          <a:endParaRPr lang="en-US"/>
        </a:p>
      </dgm:t>
    </dgm:pt>
    <dgm:pt modelId="{56469861-8814-4407-BA3E-EEFE4143D971}" type="pres">
      <dgm:prSet presAssocID="{050061B8-151D-45F8-B6BF-AD5DEFEB92E3}" presName="dummy" presStyleCnt="0"/>
      <dgm:spPr/>
    </dgm:pt>
    <dgm:pt modelId="{8D605D63-780B-4D1F-8F41-CB0E35E6E0DE}" type="pres">
      <dgm:prSet presAssocID="{FBC6A152-3AAA-4B84-AA34-3109606F6259}" presName="sibTrans" presStyleLbl="sibTrans2D1" presStyleIdx="0" presStyleCnt="4"/>
      <dgm:spPr/>
      <dgm:t>
        <a:bodyPr/>
        <a:lstStyle/>
        <a:p>
          <a:endParaRPr lang="en-US"/>
        </a:p>
      </dgm:t>
    </dgm:pt>
    <dgm:pt modelId="{A4962FB8-081D-4D43-AA60-7FE20FE618E6}" type="pres">
      <dgm:prSet presAssocID="{81C948BD-0AB3-4E6C-AB80-57228B7FDA8C}" presName="node" presStyleLbl="node1" presStyleIdx="1" presStyleCnt="4" custScaleX="118707" custScaleY="38555" custRadScaleRad="200535" custRadScaleInc="-1423">
        <dgm:presLayoutVars>
          <dgm:bulletEnabled val="1"/>
        </dgm:presLayoutVars>
      </dgm:prSet>
      <dgm:spPr/>
      <dgm:t>
        <a:bodyPr/>
        <a:lstStyle/>
        <a:p>
          <a:endParaRPr lang="en-US"/>
        </a:p>
      </dgm:t>
    </dgm:pt>
    <dgm:pt modelId="{AD5BD8A6-3AF2-4F41-BEC5-D045D4C3610B}" type="pres">
      <dgm:prSet presAssocID="{81C948BD-0AB3-4E6C-AB80-57228B7FDA8C}" presName="dummy" presStyleCnt="0"/>
      <dgm:spPr/>
    </dgm:pt>
    <dgm:pt modelId="{584CE7B5-6047-44D7-9D13-EF3C59A5DCA5}" type="pres">
      <dgm:prSet presAssocID="{420EA170-C687-4785-8360-D6EF756C90D6}" presName="sibTrans" presStyleLbl="sibTrans2D1" presStyleIdx="1" presStyleCnt="4"/>
      <dgm:spPr/>
      <dgm:t>
        <a:bodyPr/>
        <a:lstStyle/>
        <a:p>
          <a:endParaRPr lang="en-US"/>
        </a:p>
      </dgm:t>
    </dgm:pt>
    <dgm:pt modelId="{5ECD98FC-029E-496E-A788-617E76828449}" type="pres">
      <dgm:prSet presAssocID="{E2027AFF-7AAC-4631-9280-957C199CEB92}" presName="node" presStyleLbl="node1" presStyleIdx="2" presStyleCnt="4" custScaleX="214359" custScaleY="68302" custRadScaleRad="107046" custRadScaleInc="-30456">
        <dgm:presLayoutVars>
          <dgm:bulletEnabled val="1"/>
        </dgm:presLayoutVars>
      </dgm:prSet>
      <dgm:spPr/>
      <dgm:t>
        <a:bodyPr/>
        <a:lstStyle/>
        <a:p>
          <a:endParaRPr lang="en-US"/>
        </a:p>
      </dgm:t>
    </dgm:pt>
    <dgm:pt modelId="{69A3F4F6-312C-4513-B71D-4F99279DA5A1}" type="pres">
      <dgm:prSet presAssocID="{E2027AFF-7AAC-4631-9280-957C199CEB92}" presName="dummy" presStyleCnt="0"/>
      <dgm:spPr/>
    </dgm:pt>
    <dgm:pt modelId="{64C91E06-99CF-45B5-8463-7D2003AF9F3B}" type="pres">
      <dgm:prSet presAssocID="{2AF4208C-26EB-4973-B187-634D3602ED19}" presName="sibTrans" presStyleLbl="sibTrans2D1" presStyleIdx="2" presStyleCnt="4"/>
      <dgm:spPr/>
      <dgm:t>
        <a:bodyPr/>
        <a:lstStyle/>
        <a:p>
          <a:endParaRPr lang="en-US"/>
        </a:p>
      </dgm:t>
    </dgm:pt>
    <dgm:pt modelId="{26CE4CB1-3B51-41AA-9FA0-B0C9A2DEB25F}" type="pres">
      <dgm:prSet presAssocID="{941F0B38-6380-448D-844A-A65DF3ED4F7D}" presName="node" presStyleLbl="node1" presStyleIdx="3" presStyleCnt="4" custScaleX="86536" custScaleY="56448" custRadScaleRad="138555" custRadScaleInc="-8042">
        <dgm:presLayoutVars>
          <dgm:bulletEnabled val="1"/>
        </dgm:presLayoutVars>
      </dgm:prSet>
      <dgm:spPr/>
      <dgm:t>
        <a:bodyPr/>
        <a:lstStyle/>
        <a:p>
          <a:endParaRPr lang="en-US"/>
        </a:p>
      </dgm:t>
    </dgm:pt>
    <dgm:pt modelId="{E25DF18F-097E-4026-A837-45C699A17F27}" type="pres">
      <dgm:prSet presAssocID="{941F0B38-6380-448D-844A-A65DF3ED4F7D}" presName="dummy" presStyleCnt="0"/>
      <dgm:spPr/>
    </dgm:pt>
    <dgm:pt modelId="{A4AD29BD-774D-46B2-9161-770644480543}" type="pres">
      <dgm:prSet presAssocID="{D11CBA90-433D-424C-86DA-012DDAFD08B2}" presName="sibTrans" presStyleLbl="sibTrans2D1" presStyleIdx="3" presStyleCnt="4"/>
      <dgm:spPr/>
      <dgm:t>
        <a:bodyPr/>
        <a:lstStyle/>
        <a:p>
          <a:endParaRPr lang="en-US"/>
        </a:p>
      </dgm:t>
    </dgm:pt>
  </dgm:ptLst>
  <dgm:cxnLst>
    <dgm:cxn modelId="{B4DDB438-1525-475C-B36A-FCF07B6C1DD5}" type="presOf" srcId="{050061B8-151D-45F8-B6BF-AD5DEFEB92E3}" destId="{5FCD3559-6E27-4DF3-A544-36961081A813}" srcOrd="0" destOrd="0" presId="urn:microsoft.com/office/officeart/2005/8/layout/radial6"/>
    <dgm:cxn modelId="{1DF1D5D5-1F4C-42C9-8FBD-93E1EBE269D6}" type="presOf" srcId="{3FEA6A02-B64E-42A6-A758-4A5443EA6333}" destId="{5E8B2E5F-3546-455D-B674-8CFB89C42D3D}" srcOrd="0" destOrd="0" presId="urn:microsoft.com/office/officeart/2005/8/layout/radial6"/>
    <dgm:cxn modelId="{C748CEAB-D36D-446F-8B15-E7C150D8307E}" srcId="{AB800C40-5AFC-4FAE-A820-392AC6F23746}" destId="{E2027AFF-7AAC-4631-9280-957C199CEB92}" srcOrd="2" destOrd="0" parTransId="{74D04EA6-EDE6-41E5-998F-264953F50B71}" sibTransId="{2AF4208C-26EB-4973-B187-634D3602ED19}"/>
    <dgm:cxn modelId="{74504A1F-3567-4885-9985-071B1EA51D6D}" srcId="{AB800C40-5AFC-4FAE-A820-392AC6F23746}" destId="{941F0B38-6380-448D-844A-A65DF3ED4F7D}" srcOrd="3" destOrd="0" parTransId="{8510F51A-B193-47D4-9A73-64B930298DB2}" sibTransId="{D11CBA90-433D-424C-86DA-012DDAFD08B2}"/>
    <dgm:cxn modelId="{1295BFC3-8E2F-40CD-9673-129F338F9C3E}" type="presOf" srcId="{2AF4208C-26EB-4973-B187-634D3602ED19}" destId="{64C91E06-99CF-45B5-8463-7D2003AF9F3B}" srcOrd="0" destOrd="0" presId="urn:microsoft.com/office/officeart/2005/8/layout/radial6"/>
    <dgm:cxn modelId="{DC2BEE36-2ECC-4E68-90A0-FDFC3C9C9865}" srcId="{3FEA6A02-B64E-42A6-A758-4A5443EA6333}" destId="{AB800C40-5AFC-4FAE-A820-392AC6F23746}" srcOrd="0" destOrd="0" parTransId="{C050B610-1669-4B9E-80C3-D352AB3D4AA0}" sibTransId="{DBAE2568-EAEC-4560-BE02-6A2D00730250}"/>
    <dgm:cxn modelId="{859DDD73-70C4-4C25-8E18-AEFE0A8B3066}" type="presOf" srcId="{FBC6A152-3AAA-4B84-AA34-3109606F6259}" destId="{8D605D63-780B-4D1F-8F41-CB0E35E6E0DE}" srcOrd="0" destOrd="0" presId="urn:microsoft.com/office/officeart/2005/8/layout/radial6"/>
    <dgm:cxn modelId="{568D24CF-AAC7-40FC-A52D-ECE4F79616AE}" type="presOf" srcId="{420EA170-C687-4785-8360-D6EF756C90D6}" destId="{584CE7B5-6047-44D7-9D13-EF3C59A5DCA5}" srcOrd="0" destOrd="0" presId="urn:microsoft.com/office/officeart/2005/8/layout/radial6"/>
    <dgm:cxn modelId="{2898072D-FB84-4F39-96B5-F565A21F1682}" type="presOf" srcId="{D11CBA90-433D-424C-86DA-012DDAFD08B2}" destId="{A4AD29BD-774D-46B2-9161-770644480543}" srcOrd="0" destOrd="0" presId="urn:microsoft.com/office/officeart/2005/8/layout/radial6"/>
    <dgm:cxn modelId="{2930BF71-F9CF-462A-A7D8-520B1C3303BA}" srcId="{AB800C40-5AFC-4FAE-A820-392AC6F23746}" destId="{81C948BD-0AB3-4E6C-AB80-57228B7FDA8C}" srcOrd="1" destOrd="0" parTransId="{119424D7-4CBB-4861-9E8D-86C73B8C8784}" sibTransId="{420EA170-C687-4785-8360-D6EF756C90D6}"/>
    <dgm:cxn modelId="{6D27F446-F030-4239-9971-106E1CB72ECB}" type="presOf" srcId="{E2027AFF-7AAC-4631-9280-957C199CEB92}" destId="{5ECD98FC-029E-496E-A788-617E76828449}" srcOrd="0" destOrd="0" presId="urn:microsoft.com/office/officeart/2005/8/layout/radial6"/>
    <dgm:cxn modelId="{A848B197-199E-489E-BF26-A346016040D8}" srcId="{AB800C40-5AFC-4FAE-A820-392AC6F23746}" destId="{050061B8-151D-45F8-B6BF-AD5DEFEB92E3}" srcOrd="0" destOrd="0" parTransId="{31809B20-1771-4A34-B199-C18B59C7C7EC}" sibTransId="{FBC6A152-3AAA-4B84-AA34-3109606F6259}"/>
    <dgm:cxn modelId="{3D91BCE7-3F17-4BEB-A71C-C4149567CEC2}" type="presOf" srcId="{81C948BD-0AB3-4E6C-AB80-57228B7FDA8C}" destId="{A4962FB8-081D-4D43-AA60-7FE20FE618E6}" srcOrd="0" destOrd="0" presId="urn:microsoft.com/office/officeart/2005/8/layout/radial6"/>
    <dgm:cxn modelId="{3F550422-2DAE-4934-B7C8-2415B0663501}" type="presOf" srcId="{AB800C40-5AFC-4FAE-A820-392AC6F23746}" destId="{F6A571F2-B198-4BD5-A811-836C410F0D15}" srcOrd="0" destOrd="0" presId="urn:microsoft.com/office/officeart/2005/8/layout/radial6"/>
    <dgm:cxn modelId="{10C674FF-4FBC-429D-BF63-8C77F45BC528}" type="presOf" srcId="{941F0B38-6380-448D-844A-A65DF3ED4F7D}" destId="{26CE4CB1-3B51-41AA-9FA0-B0C9A2DEB25F}" srcOrd="0" destOrd="0" presId="urn:microsoft.com/office/officeart/2005/8/layout/radial6"/>
    <dgm:cxn modelId="{77C9AC33-6E9E-4BF5-A7B3-AF0D91A805B1}" type="presParOf" srcId="{5E8B2E5F-3546-455D-B674-8CFB89C42D3D}" destId="{F6A571F2-B198-4BD5-A811-836C410F0D15}" srcOrd="0" destOrd="0" presId="urn:microsoft.com/office/officeart/2005/8/layout/radial6"/>
    <dgm:cxn modelId="{6512BDCF-AF0C-45F0-B34D-68A250B6B382}" type="presParOf" srcId="{5E8B2E5F-3546-455D-B674-8CFB89C42D3D}" destId="{5FCD3559-6E27-4DF3-A544-36961081A813}" srcOrd="1" destOrd="0" presId="urn:microsoft.com/office/officeart/2005/8/layout/radial6"/>
    <dgm:cxn modelId="{D39DEE2D-30E9-46DF-9F1D-0AC00D65231B}" type="presParOf" srcId="{5E8B2E5F-3546-455D-B674-8CFB89C42D3D}" destId="{56469861-8814-4407-BA3E-EEFE4143D971}" srcOrd="2" destOrd="0" presId="urn:microsoft.com/office/officeart/2005/8/layout/radial6"/>
    <dgm:cxn modelId="{8E7A3B48-F601-45BE-B568-532A72759274}" type="presParOf" srcId="{5E8B2E5F-3546-455D-B674-8CFB89C42D3D}" destId="{8D605D63-780B-4D1F-8F41-CB0E35E6E0DE}" srcOrd="3" destOrd="0" presId="urn:microsoft.com/office/officeart/2005/8/layout/radial6"/>
    <dgm:cxn modelId="{821062BE-AB8B-4FFC-858B-D4B0A5DCE6C1}" type="presParOf" srcId="{5E8B2E5F-3546-455D-B674-8CFB89C42D3D}" destId="{A4962FB8-081D-4D43-AA60-7FE20FE618E6}" srcOrd="4" destOrd="0" presId="urn:microsoft.com/office/officeart/2005/8/layout/radial6"/>
    <dgm:cxn modelId="{A1CA9ECA-6C4F-4405-94F9-62932FE4EC60}" type="presParOf" srcId="{5E8B2E5F-3546-455D-B674-8CFB89C42D3D}" destId="{AD5BD8A6-3AF2-4F41-BEC5-D045D4C3610B}" srcOrd="5" destOrd="0" presId="urn:microsoft.com/office/officeart/2005/8/layout/radial6"/>
    <dgm:cxn modelId="{B974A8FE-B4AF-4B6E-A416-92A656FBD003}" type="presParOf" srcId="{5E8B2E5F-3546-455D-B674-8CFB89C42D3D}" destId="{584CE7B5-6047-44D7-9D13-EF3C59A5DCA5}" srcOrd="6" destOrd="0" presId="urn:microsoft.com/office/officeart/2005/8/layout/radial6"/>
    <dgm:cxn modelId="{D5BFBBDA-0506-45F6-B4CC-90E463300B77}" type="presParOf" srcId="{5E8B2E5F-3546-455D-B674-8CFB89C42D3D}" destId="{5ECD98FC-029E-496E-A788-617E76828449}" srcOrd="7" destOrd="0" presId="urn:microsoft.com/office/officeart/2005/8/layout/radial6"/>
    <dgm:cxn modelId="{957C691E-6A61-40F1-9484-C680F595E8BF}" type="presParOf" srcId="{5E8B2E5F-3546-455D-B674-8CFB89C42D3D}" destId="{69A3F4F6-312C-4513-B71D-4F99279DA5A1}" srcOrd="8" destOrd="0" presId="urn:microsoft.com/office/officeart/2005/8/layout/radial6"/>
    <dgm:cxn modelId="{207139EA-4263-4779-8F97-8E6F4A47B86B}" type="presParOf" srcId="{5E8B2E5F-3546-455D-B674-8CFB89C42D3D}" destId="{64C91E06-99CF-45B5-8463-7D2003AF9F3B}" srcOrd="9" destOrd="0" presId="urn:microsoft.com/office/officeart/2005/8/layout/radial6"/>
    <dgm:cxn modelId="{42E9CFFC-EDFD-4553-B387-C61E2890AB66}" type="presParOf" srcId="{5E8B2E5F-3546-455D-B674-8CFB89C42D3D}" destId="{26CE4CB1-3B51-41AA-9FA0-B0C9A2DEB25F}" srcOrd="10" destOrd="0" presId="urn:microsoft.com/office/officeart/2005/8/layout/radial6"/>
    <dgm:cxn modelId="{5DB0A5DD-C9AC-4741-B4F1-51DDE67FF82B}" type="presParOf" srcId="{5E8B2E5F-3546-455D-B674-8CFB89C42D3D}" destId="{E25DF18F-097E-4026-A837-45C699A17F27}" srcOrd="11" destOrd="0" presId="urn:microsoft.com/office/officeart/2005/8/layout/radial6"/>
    <dgm:cxn modelId="{C0A7602D-922B-4E21-8A62-5B883758C142}" type="presParOf" srcId="{5E8B2E5F-3546-455D-B674-8CFB89C42D3D}" destId="{A4AD29BD-774D-46B2-9161-77064448054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EA6A02-B64E-42A6-A758-4A5443EA633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B800C40-5AFC-4FAE-A820-392AC6F23746}">
      <dgm:prSet phldrT="[Text]"/>
      <dgm:spPr/>
      <dgm:t>
        <a:bodyPr/>
        <a:lstStyle/>
        <a:p>
          <a:r>
            <a:rPr lang="en-US" dirty="0" smtClean="0"/>
            <a:t>Government sector</a:t>
          </a:r>
          <a:endParaRPr lang="en-US" dirty="0"/>
        </a:p>
      </dgm:t>
    </dgm:pt>
    <dgm:pt modelId="{C050B610-1669-4B9E-80C3-D352AB3D4AA0}" type="parTrans" cxnId="{DC2BEE36-2ECC-4E68-90A0-FDFC3C9C9865}">
      <dgm:prSet/>
      <dgm:spPr/>
      <dgm:t>
        <a:bodyPr/>
        <a:lstStyle/>
        <a:p>
          <a:endParaRPr lang="en-US"/>
        </a:p>
      </dgm:t>
    </dgm:pt>
    <dgm:pt modelId="{DBAE2568-EAEC-4560-BE02-6A2D00730250}" type="sibTrans" cxnId="{DC2BEE36-2ECC-4E68-90A0-FDFC3C9C9865}">
      <dgm:prSet/>
      <dgm:spPr/>
      <dgm:t>
        <a:bodyPr/>
        <a:lstStyle/>
        <a:p>
          <a:endParaRPr lang="en-US"/>
        </a:p>
      </dgm:t>
    </dgm:pt>
    <dgm:pt modelId="{050061B8-151D-45F8-B6BF-AD5DEFEB92E3}">
      <dgm:prSet phldrT="[Text]" custT="1"/>
      <dgm:spPr/>
      <dgm:t>
        <a:bodyPr/>
        <a:lstStyle/>
        <a:p>
          <a:r>
            <a:rPr lang="en-US" sz="1600" dirty="0" smtClean="0"/>
            <a:t>(Wage, interest, rent, profit)</a:t>
          </a:r>
        </a:p>
        <a:p>
          <a:r>
            <a:rPr lang="en-US" sz="1600" dirty="0" smtClean="0">
              <a:solidFill>
                <a:srgbClr val="002060"/>
              </a:solidFill>
            </a:rPr>
            <a:t>(Factor services of land, labor, capital and, entrepreneurial ability)</a:t>
          </a:r>
          <a:endParaRPr lang="en-US" sz="1600" dirty="0">
            <a:solidFill>
              <a:srgbClr val="002060"/>
            </a:solidFill>
          </a:endParaRPr>
        </a:p>
      </dgm:t>
    </dgm:pt>
    <dgm:pt modelId="{31809B20-1771-4A34-B199-C18B59C7C7EC}" type="parTrans" cxnId="{A848B197-199E-489E-BF26-A346016040D8}">
      <dgm:prSet/>
      <dgm:spPr/>
      <dgm:t>
        <a:bodyPr/>
        <a:lstStyle/>
        <a:p>
          <a:endParaRPr lang="en-US"/>
        </a:p>
      </dgm:t>
    </dgm:pt>
    <dgm:pt modelId="{FBC6A152-3AAA-4B84-AA34-3109606F6259}" type="sibTrans" cxnId="{A848B197-199E-489E-BF26-A346016040D8}">
      <dgm:prSet/>
      <dgm:spPr/>
      <dgm:t>
        <a:bodyPr/>
        <a:lstStyle/>
        <a:p>
          <a:endParaRPr lang="en-US"/>
        </a:p>
      </dgm:t>
    </dgm:pt>
    <dgm:pt modelId="{81C948BD-0AB3-4E6C-AB80-57228B7FDA8C}">
      <dgm:prSet phldrT="[Text]"/>
      <dgm:spPr/>
      <dgm:t>
        <a:bodyPr/>
        <a:lstStyle/>
        <a:p>
          <a:r>
            <a:rPr lang="en-US" dirty="0" smtClean="0"/>
            <a:t>Business sector</a:t>
          </a:r>
          <a:endParaRPr lang="en-US" dirty="0"/>
        </a:p>
      </dgm:t>
    </dgm:pt>
    <dgm:pt modelId="{119424D7-4CBB-4861-9E8D-86C73B8C8784}" type="parTrans" cxnId="{2930BF71-F9CF-462A-A7D8-520B1C3303BA}">
      <dgm:prSet/>
      <dgm:spPr/>
      <dgm:t>
        <a:bodyPr/>
        <a:lstStyle/>
        <a:p>
          <a:endParaRPr lang="en-US"/>
        </a:p>
      </dgm:t>
    </dgm:pt>
    <dgm:pt modelId="{420EA170-C687-4785-8360-D6EF756C90D6}" type="sibTrans" cxnId="{2930BF71-F9CF-462A-A7D8-520B1C3303BA}">
      <dgm:prSet/>
      <dgm:spPr/>
      <dgm:t>
        <a:bodyPr/>
        <a:lstStyle/>
        <a:p>
          <a:endParaRPr lang="en-US"/>
        </a:p>
      </dgm:t>
    </dgm:pt>
    <dgm:pt modelId="{E2027AFF-7AAC-4631-9280-957C199CEB92}">
      <dgm:prSet phldrT="[Text]" custT="1"/>
      <dgm:spPr/>
      <dgm:t>
        <a:bodyPr/>
        <a:lstStyle/>
        <a:p>
          <a:r>
            <a:rPr lang="en-US" sz="1600" dirty="0" smtClean="0"/>
            <a:t>(Goods and services)</a:t>
          </a:r>
        </a:p>
        <a:p>
          <a:r>
            <a:rPr lang="en-US" sz="1400" dirty="0" smtClean="0">
              <a:solidFill>
                <a:srgbClr val="002060"/>
              </a:solidFill>
            </a:rPr>
            <a:t>(Money expenditure for goods and service)</a:t>
          </a:r>
        </a:p>
        <a:p>
          <a:endParaRPr lang="en-US" sz="1100" dirty="0"/>
        </a:p>
      </dgm:t>
    </dgm:pt>
    <dgm:pt modelId="{74D04EA6-EDE6-41E5-998F-264953F50B71}" type="parTrans" cxnId="{C748CEAB-D36D-446F-8B15-E7C150D8307E}">
      <dgm:prSet/>
      <dgm:spPr/>
      <dgm:t>
        <a:bodyPr/>
        <a:lstStyle/>
        <a:p>
          <a:endParaRPr lang="en-US"/>
        </a:p>
      </dgm:t>
    </dgm:pt>
    <dgm:pt modelId="{2AF4208C-26EB-4973-B187-634D3602ED19}" type="sibTrans" cxnId="{C748CEAB-D36D-446F-8B15-E7C150D8307E}">
      <dgm:prSet/>
      <dgm:spPr/>
      <dgm:t>
        <a:bodyPr/>
        <a:lstStyle/>
        <a:p>
          <a:endParaRPr lang="en-US"/>
        </a:p>
      </dgm:t>
    </dgm:pt>
    <dgm:pt modelId="{941F0B38-6380-448D-844A-A65DF3ED4F7D}">
      <dgm:prSet phldrT="[Text]"/>
      <dgm:spPr/>
      <dgm:t>
        <a:bodyPr/>
        <a:lstStyle/>
        <a:p>
          <a:r>
            <a:rPr lang="en-US" dirty="0" smtClean="0"/>
            <a:t>Household sector</a:t>
          </a:r>
          <a:endParaRPr lang="en-US" dirty="0"/>
        </a:p>
      </dgm:t>
    </dgm:pt>
    <dgm:pt modelId="{8510F51A-B193-47D4-9A73-64B930298DB2}" type="parTrans" cxnId="{74504A1F-3567-4885-9985-071B1EA51D6D}">
      <dgm:prSet/>
      <dgm:spPr/>
      <dgm:t>
        <a:bodyPr/>
        <a:lstStyle/>
        <a:p>
          <a:endParaRPr lang="en-US"/>
        </a:p>
      </dgm:t>
    </dgm:pt>
    <dgm:pt modelId="{D11CBA90-433D-424C-86DA-012DDAFD08B2}" type="sibTrans" cxnId="{74504A1F-3567-4885-9985-071B1EA51D6D}">
      <dgm:prSet/>
      <dgm:spPr/>
      <dgm:t>
        <a:bodyPr/>
        <a:lstStyle/>
        <a:p>
          <a:endParaRPr lang="en-US"/>
        </a:p>
      </dgm:t>
    </dgm:pt>
    <dgm:pt modelId="{5E8B2E5F-3546-455D-B674-8CFB89C42D3D}" type="pres">
      <dgm:prSet presAssocID="{3FEA6A02-B64E-42A6-A758-4A5443EA6333}" presName="Name0" presStyleCnt="0">
        <dgm:presLayoutVars>
          <dgm:chMax val="1"/>
          <dgm:dir/>
          <dgm:animLvl val="ctr"/>
          <dgm:resizeHandles val="exact"/>
        </dgm:presLayoutVars>
      </dgm:prSet>
      <dgm:spPr/>
      <dgm:t>
        <a:bodyPr/>
        <a:lstStyle/>
        <a:p>
          <a:endParaRPr lang="en-US"/>
        </a:p>
      </dgm:t>
    </dgm:pt>
    <dgm:pt modelId="{F6A571F2-B198-4BD5-A811-836C410F0D15}" type="pres">
      <dgm:prSet presAssocID="{AB800C40-5AFC-4FAE-A820-392AC6F23746}" presName="centerShape" presStyleLbl="node0" presStyleIdx="0" presStyleCnt="1" custScaleX="92676" custScaleY="31854" custLinFactNeighborX="-2443" custLinFactNeighborY="-1735"/>
      <dgm:spPr/>
      <dgm:t>
        <a:bodyPr/>
        <a:lstStyle/>
        <a:p>
          <a:endParaRPr lang="en-US"/>
        </a:p>
      </dgm:t>
    </dgm:pt>
    <dgm:pt modelId="{5FCD3559-6E27-4DF3-A544-36961081A813}" type="pres">
      <dgm:prSet presAssocID="{050061B8-151D-45F8-B6BF-AD5DEFEB92E3}" presName="node" presStyleLbl="node1" presStyleIdx="0" presStyleCnt="4" custScaleX="271579" custScaleY="97580" custRadScaleRad="81866" custRadScaleInc="795">
        <dgm:presLayoutVars>
          <dgm:bulletEnabled val="1"/>
        </dgm:presLayoutVars>
      </dgm:prSet>
      <dgm:spPr/>
      <dgm:t>
        <a:bodyPr/>
        <a:lstStyle/>
        <a:p>
          <a:endParaRPr lang="en-US"/>
        </a:p>
      </dgm:t>
    </dgm:pt>
    <dgm:pt modelId="{56469861-8814-4407-BA3E-EEFE4143D971}" type="pres">
      <dgm:prSet presAssocID="{050061B8-151D-45F8-B6BF-AD5DEFEB92E3}" presName="dummy" presStyleCnt="0"/>
      <dgm:spPr/>
    </dgm:pt>
    <dgm:pt modelId="{8D605D63-780B-4D1F-8F41-CB0E35E6E0DE}" type="pres">
      <dgm:prSet presAssocID="{FBC6A152-3AAA-4B84-AA34-3109606F6259}" presName="sibTrans" presStyleLbl="sibTrans2D1" presStyleIdx="0" presStyleCnt="4"/>
      <dgm:spPr/>
      <dgm:t>
        <a:bodyPr/>
        <a:lstStyle/>
        <a:p>
          <a:endParaRPr lang="en-US"/>
        </a:p>
      </dgm:t>
    </dgm:pt>
    <dgm:pt modelId="{A4962FB8-081D-4D43-AA60-7FE20FE618E6}" type="pres">
      <dgm:prSet presAssocID="{81C948BD-0AB3-4E6C-AB80-57228B7FDA8C}" presName="node" presStyleLbl="node1" presStyleIdx="1" presStyleCnt="4" custScaleX="118707" custScaleY="38555" custRadScaleRad="169330" custRadScaleInc="-2198">
        <dgm:presLayoutVars>
          <dgm:bulletEnabled val="1"/>
        </dgm:presLayoutVars>
      </dgm:prSet>
      <dgm:spPr/>
      <dgm:t>
        <a:bodyPr/>
        <a:lstStyle/>
        <a:p>
          <a:endParaRPr lang="en-US"/>
        </a:p>
      </dgm:t>
    </dgm:pt>
    <dgm:pt modelId="{AD5BD8A6-3AF2-4F41-BEC5-D045D4C3610B}" type="pres">
      <dgm:prSet presAssocID="{81C948BD-0AB3-4E6C-AB80-57228B7FDA8C}" presName="dummy" presStyleCnt="0"/>
      <dgm:spPr/>
    </dgm:pt>
    <dgm:pt modelId="{584CE7B5-6047-44D7-9D13-EF3C59A5DCA5}" type="pres">
      <dgm:prSet presAssocID="{420EA170-C687-4785-8360-D6EF756C90D6}" presName="sibTrans" presStyleLbl="sibTrans2D1" presStyleIdx="1" presStyleCnt="4"/>
      <dgm:spPr/>
      <dgm:t>
        <a:bodyPr/>
        <a:lstStyle/>
        <a:p>
          <a:endParaRPr lang="en-US"/>
        </a:p>
      </dgm:t>
    </dgm:pt>
    <dgm:pt modelId="{5ECD98FC-029E-496E-A788-617E76828449}" type="pres">
      <dgm:prSet presAssocID="{E2027AFF-7AAC-4631-9280-957C199CEB92}" presName="node" presStyleLbl="node1" presStyleIdx="2" presStyleCnt="4" custScaleX="214359" custScaleY="68302" custRadScaleRad="105717" custRadScaleInc="-4477">
        <dgm:presLayoutVars>
          <dgm:bulletEnabled val="1"/>
        </dgm:presLayoutVars>
      </dgm:prSet>
      <dgm:spPr/>
      <dgm:t>
        <a:bodyPr/>
        <a:lstStyle/>
        <a:p>
          <a:endParaRPr lang="en-US"/>
        </a:p>
      </dgm:t>
    </dgm:pt>
    <dgm:pt modelId="{69A3F4F6-312C-4513-B71D-4F99279DA5A1}" type="pres">
      <dgm:prSet presAssocID="{E2027AFF-7AAC-4631-9280-957C199CEB92}" presName="dummy" presStyleCnt="0"/>
      <dgm:spPr/>
    </dgm:pt>
    <dgm:pt modelId="{64C91E06-99CF-45B5-8463-7D2003AF9F3B}" type="pres">
      <dgm:prSet presAssocID="{2AF4208C-26EB-4973-B187-634D3602ED19}" presName="sibTrans" presStyleLbl="sibTrans2D1" presStyleIdx="2" presStyleCnt="4"/>
      <dgm:spPr/>
      <dgm:t>
        <a:bodyPr/>
        <a:lstStyle/>
        <a:p>
          <a:endParaRPr lang="en-US"/>
        </a:p>
      </dgm:t>
    </dgm:pt>
    <dgm:pt modelId="{26CE4CB1-3B51-41AA-9FA0-B0C9A2DEB25F}" type="pres">
      <dgm:prSet presAssocID="{941F0B38-6380-448D-844A-A65DF3ED4F7D}" presName="node" presStyleLbl="node1" presStyleIdx="3" presStyleCnt="4" custScaleX="86536" custScaleY="56448" custRadScaleRad="161139" custRadScaleInc="-6732">
        <dgm:presLayoutVars>
          <dgm:bulletEnabled val="1"/>
        </dgm:presLayoutVars>
      </dgm:prSet>
      <dgm:spPr/>
      <dgm:t>
        <a:bodyPr/>
        <a:lstStyle/>
        <a:p>
          <a:endParaRPr lang="en-US"/>
        </a:p>
      </dgm:t>
    </dgm:pt>
    <dgm:pt modelId="{E25DF18F-097E-4026-A837-45C699A17F27}" type="pres">
      <dgm:prSet presAssocID="{941F0B38-6380-448D-844A-A65DF3ED4F7D}" presName="dummy" presStyleCnt="0"/>
      <dgm:spPr/>
    </dgm:pt>
    <dgm:pt modelId="{A4AD29BD-774D-46B2-9161-770644480543}" type="pres">
      <dgm:prSet presAssocID="{D11CBA90-433D-424C-86DA-012DDAFD08B2}" presName="sibTrans" presStyleLbl="sibTrans2D1" presStyleIdx="3" presStyleCnt="4"/>
      <dgm:spPr/>
      <dgm:t>
        <a:bodyPr/>
        <a:lstStyle/>
        <a:p>
          <a:endParaRPr lang="en-US"/>
        </a:p>
      </dgm:t>
    </dgm:pt>
  </dgm:ptLst>
  <dgm:cxnLst>
    <dgm:cxn modelId="{488A7F96-EE87-48F3-A0E6-EC630E9BB608}" type="presOf" srcId="{420EA170-C687-4785-8360-D6EF756C90D6}" destId="{584CE7B5-6047-44D7-9D13-EF3C59A5DCA5}" srcOrd="0" destOrd="0" presId="urn:microsoft.com/office/officeart/2005/8/layout/radial6"/>
    <dgm:cxn modelId="{C748CEAB-D36D-446F-8B15-E7C150D8307E}" srcId="{AB800C40-5AFC-4FAE-A820-392AC6F23746}" destId="{E2027AFF-7AAC-4631-9280-957C199CEB92}" srcOrd="2" destOrd="0" parTransId="{74D04EA6-EDE6-41E5-998F-264953F50B71}" sibTransId="{2AF4208C-26EB-4973-B187-634D3602ED19}"/>
    <dgm:cxn modelId="{4A67BEB2-FD0B-413A-9742-4F368E2FDB99}" type="presOf" srcId="{941F0B38-6380-448D-844A-A65DF3ED4F7D}" destId="{26CE4CB1-3B51-41AA-9FA0-B0C9A2DEB25F}" srcOrd="0" destOrd="0" presId="urn:microsoft.com/office/officeart/2005/8/layout/radial6"/>
    <dgm:cxn modelId="{74504A1F-3567-4885-9985-071B1EA51D6D}" srcId="{AB800C40-5AFC-4FAE-A820-392AC6F23746}" destId="{941F0B38-6380-448D-844A-A65DF3ED4F7D}" srcOrd="3" destOrd="0" parTransId="{8510F51A-B193-47D4-9A73-64B930298DB2}" sibTransId="{D11CBA90-433D-424C-86DA-012DDAFD08B2}"/>
    <dgm:cxn modelId="{BF1FD273-DF07-47EF-8BF4-AE7E5543B8AA}" type="presOf" srcId="{2AF4208C-26EB-4973-B187-634D3602ED19}" destId="{64C91E06-99CF-45B5-8463-7D2003AF9F3B}" srcOrd="0" destOrd="0" presId="urn:microsoft.com/office/officeart/2005/8/layout/radial6"/>
    <dgm:cxn modelId="{DC2BEE36-2ECC-4E68-90A0-FDFC3C9C9865}" srcId="{3FEA6A02-B64E-42A6-A758-4A5443EA6333}" destId="{AB800C40-5AFC-4FAE-A820-392AC6F23746}" srcOrd="0" destOrd="0" parTransId="{C050B610-1669-4B9E-80C3-D352AB3D4AA0}" sibTransId="{DBAE2568-EAEC-4560-BE02-6A2D00730250}"/>
    <dgm:cxn modelId="{C19C6943-01B0-4D46-8168-1299A8FF1815}" type="presOf" srcId="{81C948BD-0AB3-4E6C-AB80-57228B7FDA8C}" destId="{A4962FB8-081D-4D43-AA60-7FE20FE618E6}" srcOrd="0" destOrd="0" presId="urn:microsoft.com/office/officeart/2005/8/layout/radial6"/>
    <dgm:cxn modelId="{D2985D9A-ABE7-4A94-B6DF-C83186553266}" type="presOf" srcId="{AB800C40-5AFC-4FAE-A820-392AC6F23746}" destId="{F6A571F2-B198-4BD5-A811-836C410F0D15}" srcOrd="0" destOrd="0" presId="urn:microsoft.com/office/officeart/2005/8/layout/radial6"/>
    <dgm:cxn modelId="{3649286A-1595-46D7-8C31-BF2088C6A196}" type="presOf" srcId="{050061B8-151D-45F8-B6BF-AD5DEFEB92E3}" destId="{5FCD3559-6E27-4DF3-A544-36961081A813}" srcOrd="0" destOrd="0" presId="urn:microsoft.com/office/officeart/2005/8/layout/radial6"/>
    <dgm:cxn modelId="{8D80E56C-B911-4B0F-B998-EFABD28A4309}" type="presOf" srcId="{D11CBA90-433D-424C-86DA-012DDAFD08B2}" destId="{A4AD29BD-774D-46B2-9161-770644480543}" srcOrd="0" destOrd="0" presId="urn:microsoft.com/office/officeart/2005/8/layout/radial6"/>
    <dgm:cxn modelId="{3C0106D3-E084-4FFF-8946-95C5A4B4C8E5}" type="presOf" srcId="{E2027AFF-7AAC-4631-9280-957C199CEB92}" destId="{5ECD98FC-029E-496E-A788-617E76828449}" srcOrd="0" destOrd="0" presId="urn:microsoft.com/office/officeart/2005/8/layout/radial6"/>
    <dgm:cxn modelId="{2930BF71-F9CF-462A-A7D8-520B1C3303BA}" srcId="{AB800C40-5AFC-4FAE-A820-392AC6F23746}" destId="{81C948BD-0AB3-4E6C-AB80-57228B7FDA8C}" srcOrd="1" destOrd="0" parTransId="{119424D7-4CBB-4861-9E8D-86C73B8C8784}" sibTransId="{420EA170-C687-4785-8360-D6EF756C90D6}"/>
    <dgm:cxn modelId="{84D81B3B-2FB2-4A8D-94E6-74D62A616D66}" type="presOf" srcId="{FBC6A152-3AAA-4B84-AA34-3109606F6259}" destId="{8D605D63-780B-4D1F-8F41-CB0E35E6E0DE}" srcOrd="0" destOrd="0" presId="urn:microsoft.com/office/officeart/2005/8/layout/radial6"/>
    <dgm:cxn modelId="{A848B197-199E-489E-BF26-A346016040D8}" srcId="{AB800C40-5AFC-4FAE-A820-392AC6F23746}" destId="{050061B8-151D-45F8-B6BF-AD5DEFEB92E3}" srcOrd="0" destOrd="0" parTransId="{31809B20-1771-4A34-B199-C18B59C7C7EC}" sibTransId="{FBC6A152-3AAA-4B84-AA34-3109606F6259}"/>
    <dgm:cxn modelId="{0A22DA21-0E0B-41D5-B7B2-4189B942E066}" type="presOf" srcId="{3FEA6A02-B64E-42A6-A758-4A5443EA6333}" destId="{5E8B2E5F-3546-455D-B674-8CFB89C42D3D}" srcOrd="0" destOrd="0" presId="urn:microsoft.com/office/officeart/2005/8/layout/radial6"/>
    <dgm:cxn modelId="{A79F65DC-5EAA-429A-A17D-1460B4F7428E}" type="presParOf" srcId="{5E8B2E5F-3546-455D-B674-8CFB89C42D3D}" destId="{F6A571F2-B198-4BD5-A811-836C410F0D15}" srcOrd="0" destOrd="0" presId="urn:microsoft.com/office/officeart/2005/8/layout/radial6"/>
    <dgm:cxn modelId="{3A95A9E6-ABCC-461C-AD07-2376A536EDD7}" type="presParOf" srcId="{5E8B2E5F-3546-455D-B674-8CFB89C42D3D}" destId="{5FCD3559-6E27-4DF3-A544-36961081A813}" srcOrd="1" destOrd="0" presId="urn:microsoft.com/office/officeart/2005/8/layout/radial6"/>
    <dgm:cxn modelId="{5FFF783E-3A15-4859-824C-57EAC1469F1B}" type="presParOf" srcId="{5E8B2E5F-3546-455D-B674-8CFB89C42D3D}" destId="{56469861-8814-4407-BA3E-EEFE4143D971}" srcOrd="2" destOrd="0" presId="urn:microsoft.com/office/officeart/2005/8/layout/radial6"/>
    <dgm:cxn modelId="{A153EA0A-75A2-4126-8C11-3DF2C230FDAE}" type="presParOf" srcId="{5E8B2E5F-3546-455D-B674-8CFB89C42D3D}" destId="{8D605D63-780B-4D1F-8F41-CB0E35E6E0DE}" srcOrd="3" destOrd="0" presId="urn:microsoft.com/office/officeart/2005/8/layout/radial6"/>
    <dgm:cxn modelId="{45491D95-4891-44FB-B098-2D2EB52D5200}" type="presParOf" srcId="{5E8B2E5F-3546-455D-B674-8CFB89C42D3D}" destId="{A4962FB8-081D-4D43-AA60-7FE20FE618E6}" srcOrd="4" destOrd="0" presId="urn:microsoft.com/office/officeart/2005/8/layout/radial6"/>
    <dgm:cxn modelId="{53907E52-091D-4208-9167-7C7CA0E91664}" type="presParOf" srcId="{5E8B2E5F-3546-455D-B674-8CFB89C42D3D}" destId="{AD5BD8A6-3AF2-4F41-BEC5-D045D4C3610B}" srcOrd="5" destOrd="0" presId="urn:microsoft.com/office/officeart/2005/8/layout/radial6"/>
    <dgm:cxn modelId="{4D4AD4D6-2D98-4CD7-BB44-DE8F163CD21A}" type="presParOf" srcId="{5E8B2E5F-3546-455D-B674-8CFB89C42D3D}" destId="{584CE7B5-6047-44D7-9D13-EF3C59A5DCA5}" srcOrd="6" destOrd="0" presId="urn:microsoft.com/office/officeart/2005/8/layout/radial6"/>
    <dgm:cxn modelId="{1EFFE203-BCB8-4A0A-B76A-06C141FC7EBC}" type="presParOf" srcId="{5E8B2E5F-3546-455D-B674-8CFB89C42D3D}" destId="{5ECD98FC-029E-496E-A788-617E76828449}" srcOrd="7" destOrd="0" presId="urn:microsoft.com/office/officeart/2005/8/layout/radial6"/>
    <dgm:cxn modelId="{8BD0D0AC-AAB7-47EF-97BC-4AF241FFF0EC}" type="presParOf" srcId="{5E8B2E5F-3546-455D-B674-8CFB89C42D3D}" destId="{69A3F4F6-312C-4513-B71D-4F99279DA5A1}" srcOrd="8" destOrd="0" presId="urn:microsoft.com/office/officeart/2005/8/layout/radial6"/>
    <dgm:cxn modelId="{3C7E83F4-B2F3-46B4-8E9E-FEFD7F366B01}" type="presParOf" srcId="{5E8B2E5F-3546-455D-B674-8CFB89C42D3D}" destId="{64C91E06-99CF-45B5-8463-7D2003AF9F3B}" srcOrd="9" destOrd="0" presId="urn:microsoft.com/office/officeart/2005/8/layout/radial6"/>
    <dgm:cxn modelId="{22784BC7-8460-44D8-A89D-2400C0E22E70}" type="presParOf" srcId="{5E8B2E5F-3546-455D-B674-8CFB89C42D3D}" destId="{26CE4CB1-3B51-41AA-9FA0-B0C9A2DEB25F}" srcOrd="10" destOrd="0" presId="urn:microsoft.com/office/officeart/2005/8/layout/radial6"/>
    <dgm:cxn modelId="{1C13F7F6-8A83-429E-A678-672A214D5FDF}" type="presParOf" srcId="{5E8B2E5F-3546-455D-B674-8CFB89C42D3D}" destId="{E25DF18F-097E-4026-A837-45C699A17F27}" srcOrd="11" destOrd="0" presId="urn:microsoft.com/office/officeart/2005/8/layout/radial6"/>
    <dgm:cxn modelId="{D13DF1AB-27A7-4FB2-A544-695E515C1EA7}" type="presParOf" srcId="{5E8B2E5F-3546-455D-B674-8CFB89C42D3D}" destId="{A4AD29BD-774D-46B2-9161-77064448054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EA6A02-B64E-42A6-A758-4A5443EA633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B800C40-5AFC-4FAE-A820-392AC6F23746}">
      <dgm:prSet phldrT="[Text]"/>
      <dgm:spPr/>
      <dgm:t>
        <a:bodyPr/>
        <a:lstStyle/>
        <a:p>
          <a:r>
            <a:rPr lang="en-US" dirty="0" smtClean="0"/>
            <a:t>Financial intermediaries</a:t>
          </a:r>
          <a:endParaRPr lang="en-US" dirty="0"/>
        </a:p>
      </dgm:t>
    </dgm:pt>
    <dgm:pt modelId="{C050B610-1669-4B9E-80C3-D352AB3D4AA0}" type="parTrans" cxnId="{DC2BEE36-2ECC-4E68-90A0-FDFC3C9C9865}">
      <dgm:prSet/>
      <dgm:spPr/>
      <dgm:t>
        <a:bodyPr/>
        <a:lstStyle/>
        <a:p>
          <a:endParaRPr lang="en-US"/>
        </a:p>
      </dgm:t>
    </dgm:pt>
    <dgm:pt modelId="{DBAE2568-EAEC-4560-BE02-6A2D00730250}" type="sibTrans" cxnId="{DC2BEE36-2ECC-4E68-90A0-FDFC3C9C9865}">
      <dgm:prSet/>
      <dgm:spPr/>
      <dgm:t>
        <a:bodyPr/>
        <a:lstStyle/>
        <a:p>
          <a:endParaRPr lang="en-US"/>
        </a:p>
      </dgm:t>
    </dgm:pt>
    <dgm:pt modelId="{050061B8-151D-45F8-B6BF-AD5DEFEB92E3}">
      <dgm:prSet phldrT="[Text]" custT="1"/>
      <dgm:spPr/>
      <dgm:t>
        <a:bodyPr/>
        <a:lstStyle/>
        <a:p>
          <a:r>
            <a:rPr lang="en-US" sz="1600" dirty="0" smtClean="0"/>
            <a:t>government</a:t>
          </a:r>
        </a:p>
      </dgm:t>
    </dgm:pt>
    <dgm:pt modelId="{31809B20-1771-4A34-B199-C18B59C7C7EC}" type="parTrans" cxnId="{A848B197-199E-489E-BF26-A346016040D8}">
      <dgm:prSet/>
      <dgm:spPr/>
      <dgm:t>
        <a:bodyPr/>
        <a:lstStyle/>
        <a:p>
          <a:endParaRPr lang="en-US"/>
        </a:p>
      </dgm:t>
    </dgm:pt>
    <dgm:pt modelId="{FBC6A152-3AAA-4B84-AA34-3109606F6259}" type="sibTrans" cxnId="{A848B197-199E-489E-BF26-A346016040D8}">
      <dgm:prSet/>
      <dgm:spPr/>
      <dgm:t>
        <a:bodyPr/>
        <a:lstStyle/>
        <a:p>
          <a:endParaRPr lang="en-US"/>
        </a:p>
      </dgm:t>
    </dgm:pt>
    <dgm:pt modelId="{81C948BD-0AB3-4E6C-AB80-57228B7FDA8C}">
      <dgm:prSet phldrT="[Text]"/>
      <dgm:spPr/>
      <dgm:t>
        <a:bodyPr/>
        <a:lstStyle/>
        <a:p>
          <a:r>
            <a:rPr lang="en-US" dirty="0" smtClean="0"/>
            <a:t>Business sector</a:t>
          </a:r>
          <a:endParaRPr lang="en-US" dirty="0"/>
        </a:p>
      </dgm:t>
    </dgm:pt>
    <dgm:pt modelId="{119424D7-4CBB-4861-9E8D-86C73B8C8784}" type="parTrans" cxnId="{2930BF71-F9CF-462A-A7D8-520B1C3303BA}">
      <dgm:prSet/>
      <dgm:spPr/>
      <dgm:t>
        <a:bodyPr/>
        <a:lstStyle/>
        <a:p>
          <a:endParaRPr lang="en-US"/>
        </a:p>
      </dgm:t>
    </dgm:pt>
    <dgm:pt modelId="{420EA170-C687-4785-8360-D6EF756C90D6}" type="sibTrans" cxnId="{2930BF71-F9CF-462A-A7D8-520B1C3303BA}">
      <dgm:prSet/>
      <dgm:spPr/>
      <dgm:t>
        <a:bodyPr/>
        <a:lstStyle/>
        <a:p>
          <a:endParaRPr lang="en-US"/>
        </a:p>
      </dgm:t>
    </dgm:pt>
    <dgm:pt modelId="{E2027AFF-7AAC-4631-9280-957C199CEB92}">
      <dgm:prSet phldrT="[Text]" custT="1"/>
      <dgm:spPr/>
      <dgm:t>
        <a:bodyPr/>
        <a:lstStyle/>
        <a:p>
          <a:r>
            <a:rPr lang="en-US" sz="1400" dirty="0" smtClean="0">
              <a:solidFill>
                <a:srgbClr val="002060"/>
              </a:solidFill>
            </a:rPr>
            <a:t>Foreign countries</a:t>
          </a:r>
        </a:p>
        <a:p>
          <a:endParaRPr lang="en-US" sz="1100" dirty="0"/>
        </a:p>
      </dgm:t>
    </dgm:pt>
    <dgm:pt modelId="{74D04EA6-EDE6-41E5-998F-264953F50B71}" type="parTrans" cxnId="{C748CEAB-D36D-446F-8B15-E7C150D8307E}">
      <dgm:prSet/>
      <dgm:spPr/>
      <dgm:t>
        <a:bodyPr/>
        <a:lstStyle/>
        <a:p>
          <a:endParaRPr lang="en-US"/>
        </a:p>
      </dgm:t>
    </dgm:pt>
    <dgm:pt modelId="{2AF4208C-26EB-4973-B187-634D3602ED19}" type="sibTrans" cxnId="{C748CEAB-D36D-446F-8B15-E7C150D8307E}">
      <dgm:prSet/>
      <dgm:spPr/>
      <dgm:t>
        <a:bodyPr/>
        <a:lstStyle/>
        <a:p>
          <a:endParaRPr lang="en-US"/>
        </a:p>
      </dgm:t>
    </dgm:pt>
    <dgm:pt modelId="{941F0B38-6380-448D-844A-A65DF3ED4F7D}">
      <dgm:prSet phldrT="[Text]"/>
      <dgm:spPr/>
      <dgm:t>
        <a:bodyPr/>
        <a:lstStyle/>
        <a:p>
          <a:r>
            <a:rPr lang="en-US" dirty="0" smtClean="0"/>
            <a:t>Household sector</a:t>
          </a:r>
          <a:endParaRPr lang="en-US" dirty="0"/>
        </a:p>
      </dgm:t>
    </dgm:pt>
    <dgm:pt modelId="{8510F51A-B193-47D4-9A73-64B930298DB2}" type="parTrans" cxnId="{74504A1F-3567-4885-9985-071B1EA51D6D}">
      <dgm:prSet/>
      <dgm:spPr/>
      <dgm:t>
        <a:bodyPr/>
        <a:lstStyle/>
        <a:p>
          <a:endParaRPr lang="en-US"/>
        </a:p>
      </dgm:t>
    </dgm:pt>
    <dgm:pt modelId="{D11CBA90-433D-424C-86DA-012DDAFD08B2}" type="sibTrans" cxnId="{74504A1F-3567-4885-9985-071B1EA51D6D}">
      <dgm:prSet/>
      <dgm:spPr/>
      <dgm:t>
        <a:bodyPr/>
        <a:lstStyle/>
        <a:p>
          <a:endParaRPr lang="en-US"/>
        </a:p>
      </dgm:t>
    </dgm:pt>
    <dgm:pt modelId="{5E8B2E5F-3546-455D-B674-8CFB89C42D3D}" type="pres">
      <dgm:prSet presAssocID="{3FEA6A02-B64E-42A6-A758-4A5443EA6333}" presName="Name0" presStyleCnt="0">
        <dgm:presLayoutVars>
          <dgm:chMax val="1"/>
          <dgm:dir/>
          <dgm:animLvl val="ctr"/>
          <dgm:resizeHandles val="exact"/>
        </dgm:presLayoutVars>
      </dgm:prSet>
      <dgm:spPr/>
      <dgm:t>
        <a:bodyPr/>
        <a:lstStyle/>
        <a:p>
          <a:endParaRPr lang="en-US"/>
        </a:p>
      </dgm:t>
    </dgm:pt>
    <dgm:pt modelId="{F6A571F2-B198-4BD5-A811-836C410F0D15}" type="pres">
      <dgm:prSet presAssocID="{AB800C40-5AFC-4FAE-A820-392AC6F23746}" presName="centerShape" presStyleLbl="node0" presStyleIdx="0" presStyleCnt="1" custScaleX="92676" custScaleY="31854" custLinFactNeighborX="-2443" custLinFactNeighborY="3231"/>
      <dgm:spPr/>
      <dgm:t>
        <a:bodyPr/>
        <a:lstStyle/>
        <a:p>
          <a:endParaRPr lang="en-US"/>
        </a:p>
      </dgm:t>
    </dgm:pt>
    <dgm:pt modelId="{5FCD3559-6E27-4DF3-A544-36961081A813}" type="pres">
      <dgm:prSet presAssocID="{050061B8-151D-45F8-B6BF-AD5DEFEB92E3}" presName="node" presStyleLbl="node1" presStyleIdx="0" presStyleCnt="4" custScaleX="154929" custScaleY="61661" custRadScaleRad="81866" custRadScaleInc="795">
        <dgm:presLayoutVars>
          <dgm:bulletEnabled val="1"/>
        </dgm:presLayoutVars>
      </dgm:prSet>
      <dgm:spPr/>
      <dgm:t>
        <a:bodyPr/>
        <a:lstStyle/>
        <a:p>
          <a:endParaRPr lang="en-US"/>
        </a:p>
      </dgm:t>
    </dgm:pt>
    <dgm:pt modelId="{56469861-8814-4407-BA3E-EEFE4143D971}" type="pres">
      <dgm:prSet presAssocID="{050061B8-151D-45F8-B6BF-AD5DEFEB92E3}" presName="dummy" presStyleCnt="0"/>
      <dgm:spPr/>
    </dgm:pt>
    <dgm:pt modelId="{8D605D63-780B-4D1F-8F41-CB0E35E6E0DE}" type="pres">
      <dgm:prSet presAssocID="{FBC6A152-3AAA-4B84-AA34-3109606F6259}" presName="sibTrans" presStyleLbl="sibTrans2D1" presStyleIdx="0" presStyleCnt="4"/>
      <dgm:spPr/>
      <dgm:t>
        <a:bodyPr/>
        <a:lstStyle/>
        <a:p>
          <a:endParaRPr lang="en-US"/>
        </a:p>
      </dgm:t>
    </dgm:pt>
    <dgm:pt modelId="{A4962FB8-081D-4D43-AA60-7FE20FE618E6}" type="pres">
      <dgm:prSet presAssocID="{81C948BD-0AB3-4E6C-AB80-57228B7FDA8C}" presName="node" presStyleLbl="node1" presStyleIdx="1" presStyleCnt="4" custScaleX="118707" custScaleY="38555" custRadScaleRad="160096" custRadScaleInc="-2325">
        <dgm:presLayoutVars>
          <dgm:bulletEnabled val="1"/>
        </dgm:presLayoutVars>
      </dgm:prSet>
      <dgm:spPr/>
      <dgm:t>
        <a:bodyPr/>
        <a:lstStyle/>
        <a:p>
          <a:endParaRPr lang="en-US"/>
        </a:p>
      </dgm:t>
    </dgm:pt>
    <dgm:pt modelId="{AD5BD8A6-3AF2-4F41-BEC5-D045D4C3610B}" type="pres">
      <dgm:prSet presAssocID="{81C948BD-0AB3-4E6C-AB80-57228B7FDA8C}" presName="dummy" presStyleCnt="0"/>
      <dgm:spPr/>
    </dgm:pt>
    <dgm:pt modelId="{584CE7B5-6047-44D7-9D13-EF3C59A5DCA5}" type="pres">
      <dgm:prSet presAssocID="{420EA170-C687-4785-8360-D6EF756C90D6}" presName="sibTrans" presStyleLbl="sibTrans2D1" presStyleIdx="1" presStyleCnt="4"/>
      <dgm:spPr/>
      <dgm:t>
        <a:bodyPr/>
        <a:lstStyle/>
        <a:p>
          <a:endParaRPr lang="en-US"/>
        </a:p>
      </dgm:t>
    </dgm:pt>
    <dgm:pt modelId="{5ECD98FC-029E-496E-A788-617E76828449}" type="pres">
      <dgm:prSet presAssocID="{E2027AFF-7AAC-4631-9280-957C199CEB92}" presName="node" presStyleLbl="node1" presStyleIdx="2" presStyleCnt="4" custScaleX="133100" custScaleY="68302" custRadScaleRad="108608" custRadScaleInc="-24570">
        <dgm:presLayoutVars>
          <dgm:bulletEnabled val="1"/>
        </dgm:presLayoutVars>
      </dgm:prSet>
      <dgm:spPr/>
      <dgm:t>
        <a:bodyPr/>
        <a:lstStyle/>
        <a:p>
          <a:endParaRPr lang="en-US"/>
        </a:p>
      </dgm:t>
    </dgm:pt>
    <dgm:pt modelId="{69A3F4F6-312C-4513-B71D-4F99279DA5A1}" type="pres">
      <dgm:prSet presAssocID="{E2027AFF-7AAC-4631-9280-957C199CEB92}" presName="dummy" presStyleCnt="0"/>
      <dgm:spPr/>
    </dgm:pt>
    <dgm:pt modelId="{64C91E06-99CF-45B5-8463-7D2003AF9F3B}" type="pres">
      <dgm:prSet presAssocID="{2AF4208C-26EB-4973-B187-634D3602ED19}" presName="sibTrans" presStyleLbl="sibTrans2D1" presStyleIdx="2" presStyleCnt="4"/>
      <dgm:spPr/>
      <dgm:t>
        <a:bodyPr/>
        <a:lstStyle/>
        <a:p>
          <a:endParaRPr lang="en-US"/>
        </a:p>
      </dgm:t>
    </dgm:pt>
    <dgm:pt modelId="{26CE4CB1-3B51-41AA-9FA0-B0C9A2DEB25F}" type="pres">
      <dgm:prSet presAssocID="{941F0B38-6380-448D-844A-A65DF3ED4F7D}" presName="node" presStyleLbl="node1" presStyleIdx="3" presStyleCnt="4" custScaleX="86536" custScaleY="56448" custRadScaleRad="156470" custRadScaleInc="-6933">
        <dgm:presLayoutVars>
          <dgm:bulletEnabled val="1"/>
        </dgm:presLayoutVars>
      </dgm:prSet>
      <dgm:spPr/>
      <dgm:t>
        <a:bodyPr/>
        <a:lstStyle/>
        <a:p>
          <a:endParaRPr lang="en-US"/>
        </a:p>
      </dgm:t>
    </dgm:pt>
    <dgm:pt modelId="{E25DF18F-097E-4026-A837-45C699A17F27}" type="pres">
      <dgm:prSet presAssocID="{941F0B38-6380-448D-844A-A65DF3ED4F7D}" presName="dummy" presStyleCnt="0"/>
      <dgm:spPr/>
    </dgm:pt>
    <dgm:pt modelId="{A4AD29BD-774D-46B2-9161-770644480543}" type="pres">
      <dgm:prSet presAssocID="{D11CBA90-433D-424C-86DA-012DDAFD08B2}" presName="sibTrans" presStyleLbl="sibTrans2D1" presStyleIdx="3" presStyleCnt="4"/>
      <dgm:spPr/>
      <dgm:t>
        <a:bodyPr/>
        <a:lstStyle/>
        <a:p>
          <a:endParaRPr lang="en-US"/>
        </a:p>
      </dgm:t>
    </dgm:pt>
  </dgm:ptLst>
  <dgm:cxnLst>
    <dgm:cxn modelId="{A848B197-199E-489E-BF26-A346016040D8}" srcId="{AB800C40-5AFC-4FAE-A820-392AC6F23746}" destId="{050061B8-151D-45F8-B6BF-AD5DEFEB92E3}" srcOrd="0" destOrd="0" parTransId="{31809B20-1771-4A34-B199-C18B59C7C7EC}" sibTransId="{FBC6A152-3AAA-4B84-AA34-3109606F6259}"/>
    <dgm:cxn modelId="{C748CEAB-D36D-446F-8B15-E7C150D8307E}" srcId="{AB800C40-5AFC-4FAE-A820-392AC6F23746}" destId="{E2027AFF-7AAC-4631-9280-957C199CEB92}" srcOrd="2" destOrd="0" parTransId="{74D04EA6-EDE6-41E5-998F-264953F50B71}" sibTransId="{2AF4208C-26EB-4973-B187-634D3602ED19}"/>
    <dgm:cxn modelId="{4D6CD158-333A-4EFC-A46A-A82D10C6864E}" type="presOf" srcId="{420EA170-C687-4785-8360-D6EF756C90D6}" destId="{584CE7B5-6047-44D7-9D13-EF3C59A5DCA5}" srcOrd="0" destOrd="0" presId="urn:microsoft.com/office/officeart/2005/8/layout/radial6"/>
    <dgm:cxn modelId="{2930BF71-F9CF-462A-A7D8-520B1C3303BA}" srcId="{AB800C40-5AFC-4FAE-A820-392AC6F23746}" destId="{81C948BD-0AB3-4E6C-AB80-57228B7FDA8C}" srcOrd="1" destOrd="0" parTransId="{119424D7-4CBB-4861-9E8D-86C73B8C8784}" sibTransId="{420EA170-C687-4785-8360-D6EF756C90D6}"/>
    <dgm:cxn modelId="{7BBD2869-EC8B-4F12-927E-098962CD354D}" type="presOf" srcId="{D11CBA90-433D-424C-86DA-012DDAFD08B2}" destId="{A4AD29BD-774D-46B2-9161-770644480543}" srcOrd="0" destOrd="0" presId="urn:microsoft.com/office/officeart/2005/8/layout/radial6"/>
    <dgm:cxn modelId="{3780119E-4861-4D41-AC2F-B2BC4CF0F9B7}" type="presOf" srcId="{941F0B38-6380-448D-844A-A65DF3ED4F7D}" destId="{26CE4CB1-3B51-41AA-9FA0-B0C9A2DEB25F}" srcOrd="0" destOrd="0" presId="urn:microsoft.com/office/officeart/2005/8/layout/radial6"/>
    <dgm:cxn modelId="{2C708173-54E1-4FDD-8745-9D475153EAD7}" type="presOf" srcId="{E2027AFF-7AAC-4631-9280-957C199CEB92}" destId="{5ECD98FC-029E-496E-A788-617E76828449}" srcOrd="0" destOrd="0" presId="urn:microsoft.com/office/officeart/2005/8/layout/radial6"/>
    <dgm:cxn modelId="{DC2BEE36-2ECC-4E68-90A0-FDFC3C9C9865}" srcId="{3FEA6A02-B64E-42A6-A758-4A5443EA6333}" destId="{AB800C40-5AFC-4FAE-A820-392AC6F23746}" srcOrd="0" destOrd="0" parTransId="{C050B610-1669-4B9E-80C3-D352AB3D4AA0}" sibTransId="{DBAE2568-EAEC-4560-BE02-6A2D00730250}"/>
    <dgm:cxn modelId="{6C8605D2-2F92-4106-ABC8-3630F5A29DF8}" type="presOf" srcId="{FBC6A152-3AAA-4B84-AA34-3109606F6259}" destId="{8D605D63-780B-4D1F-8F41-CB0E35E6E0DE}" srcOrd="0" destOrd="0" presId="urn:microsoft.com/office/officeart/2005/8/layout/radial6"/>
    <dgm:cxn modelId="{C205B8C2-67A9-401A-838B-430504BB4DE4}" type="presOf" srcId="{2AF4208C-26EB-4973-B187-634D3602ED19}" destId="{64C91E06-99CF-45B5-8463-7D2003AF9F3B}" srcOrd="0" destOrd="0" presId="urn:microsoft.com/office/officeart/2005/8/layout/radial6"/>
    <dgm:cxn modelId="{19431BFB-9CCB-4FC8-B8C1-535FC55CE58B}" type="presOf" srcId="{3FEA6A02-B64E-42A6-A758-4A5443EA6333}" destId="{5E8B2E5F-3546-455D-B674-8CFB89C42D3D}" srcOrd="0" destOrd="0" presId="urn:microsoft.com/office/officeart/2005/8/layout/radial6"/>
    <dgm:cxn modelId="{1BB9B991-441F-4E23-91C6-4551475ACB57}" type="presOf" srcId="{81C948BD-0AB3-4E6C-AB80-57228B7FDA8C}" destId="{A4962FB8-081D-4D43-AA60-7FE20FE618E6}" srcOrd="0" destOrd="0" presId="urn:microsoft.com/office/officeart/2005/8/layout/radial6"/>
    <dgm:cxn modelId="{74504A1F-3567-4885-9985-071B1EA51D6D}" srcId="{AB800C40-5AFC-4FAE-A820-392AC6F23746}" destId="{941F0B38-6380-448D-844A-A65DF3ED4F7D}" srcOrd="3" destOrd="0" parTransId="{8510F51A-B193-47D4-9A73-64B930298DB2}" sibTransId="{D11CBA90-433D-424C-86DA-012DDAFD08B2}"/>
    <dgm:cxn modelId="{91E88EC8-062B-4E9C-85F5-1385418875AD}" type="presOf" srcId="{050061B8-151D-45F8-B6BF-AD5DEFEB92E3}" destId="{5FCD3559-6E27-4DF3-A544-36961081A813}" srcOrd="0" destOrd="0" presId="urn:microsoft.com/office/officeart/2005/8/layout/radial6"/>
    <dgm:cxn modelId="{B3E30AFB-FD63-449A-9FE5-F04533833E05}" type="presOf" srcId="{AB800C40-5AFC-4FAE-A820-392AC6F23746}" destId="{F6A571F2-B198-4BD5-A811-836C410F0D15}" srcOrd="0" destOrd="0" presId="urn:microsoft.com/office/officeart/2005/8/layout/radial6"/>
    <dgm:cxn modelId="{1E239554-A022-43B9-8E49-B76267111581}" type="presParOf" srcId="{5E8B2E5F-3546-455D-B674-8CFB89C42D3D}" destId="{F6A571F2-B198-4BD5-A811-836C410F0D15}" srcOrd="0" destOrd="0" presId="urn:microsoft.com/office/officeart/2005/8/layout/radial6"/>
    <dgm:cxn modelId="{7C8BB764-EF78-4C1B-BEEC-F139E51F1E1C}" type="presParOf" srcId="{5E8B2E5F-3546-455D-B674-8CFB89C42D3D}" destId="{5FCD3559-6E27-4DF3-A544-36961081A813}" srcOrd="1" destOrd="0" presId="urn:microsoft.com/office/officeart/2005/8/layout/radial6"/>
    <dgm:cxn modelId="{958B143F-EE8D-4E7F-8538-FBF555DE6339}" type="presParOf" srcId="{5E8B2E5F-3546-455D-B674-8CFB89C42D3D}" destId="{56469861-8814-4407-BA3E-EEFE4143D971}" srcOrd="2" destOrd="0" presId="urn:microsoft.com/office/officeart/2005/8/layout/radial6"/>
    <dgm:cxn modelId="{3D1629C1-8B15-4B66-97CC-01BC0D255650}" type="presParOf" srcId="{5E8B2E5F-3546-455D-B674-8CFB89C42D3D}" destId="{8D605D63-780B-4D1F-8F41-CB0E35E6E0DE}" srcOrd="3" destOrd="0" presId="urn:microsoft.com/office/officeart/2005/8/layout/radial6"/>
    <dgm:cxn modelId="{AA54DB74-6AEE-4D16-ADBE-6A1477D45CF9}" type="presParOf" srcId="{5E8B2E5F-3546-455D-B674-8CFB89C42D3D}" destId="{A4962FB8-081D-4D43-AA60-7FE20FE618E6}" srcOrd="4" destOrd="0" presId="urn:microsoft.com/office/officeart/2005/8/layout/radial6"/>
    <dgm:cxn modelId="{8BCAC0AC-22F5-4B0C-BE6B-AC8B13DCE54A}" type="presParOf" srcId="{5E8B2E5F-3546-455D-B674-8CFB89C42D3D}" destId="{AD5BD8A6-3AF2-4F41-BEC5-D045D4C3610B}" srcOrd="5" destOrd="0" presId="urn:microsoft.com/office/officeart/2005/8/layout/radial6"/>
    <dgm:cxn modelId="{F04A0A2B-EF38-4A3E-B3E3-214FB33B8DFB}" type="presParOf" srcId="{5E8B2E5F-3546-455D-B674-8CFB89C42D3D}" destId="{584CE7B5-6047-44D7-9D13-EF3C59A5DCA5}" srcOrd="6" destOrd="0" presId="urn:microsoft.com/office/officeart/2005/8/layout/radial6"/>
    <dgm:cxn modelId="{D25D0B7A-A7E1-4FD1-892B-85D256D8B0FE}" type="presParOf" srcId="{5E8B2E5F-3546-455D-B674-8CFB89C42D3D}" destId="{5ECD98FC-029E-496E-A788-617E76828449}" srcOrd="7" destOrd="0" presId="urn:microsoft.com/office/officeart/2005/8/layout/radial6"/>
    <dgm:cxn modelId="{974AAAFD-7C15-4BE2-9A45-5BEB1D46B565}" type="presParOf" srcId="{5E8B2E5F-3546-455D-B674-8CFB89C42D3D}" destId="{69A3F4F6-312C-4513-B71D-4F99279DA5A1}" srcOrd="8" destOrd="0" presId="urn:microsoft.com/office/officeart/2005/8/layout/radial6"/>
    <dgm:cxn modelId="{978B201E-A7C7-4914-A9E3-645D102B7ED7}" type="presParOf" srcId="{5E8B2E5F-3546-455D-B674-8CFB89C42D3D}" destId="{64C91E06-99CF-45B5-8463-7D2003AF9F3B}" srcOrd="9" destOrd="0" presId="urn:microsoft.com/office/officeart/2005/8/layout/radial6"/>
    <dgm:cxn modelId="{98B9FFA4-9A0A-402D-88F1-0E2577A5F244}" type="presParOf" srcId="{5E8B2E5F-3546-455D-B674-8CFB89C42D3D}" destId="{26CE4CB1-3B51-41AA-9FA0-B0C9A2DEB25F}" srcOrd="10" destOrd="0" presId="urn:microsoft.com/office/officeart/2005/8/layout/radial6"/>
    <dgm:cxn modelId="{2C371352-3D6B-47FD-9484-3F3DBD3E562B}" type="presParOf" srcId="{5E8B2E5F-3546-455D-B674-8CFB89C42D3D}" destId="{E25DF18F-097E-4026-A837-45C699A17F27}" srcOrd="11" destOrd="0" presId="urn:microsoft.com/office/officeart/2005/8/layout/radial6"/>
    <dgm:cxn modelId="{8CF982CD-DE39-4C29-B0C0-DD25A579293B}" type="presParOf" srcId="{5E8B2E5F-3546-455D-B674-8CFB89C42D3D}" destId="{A4AD29BD-774D-46B2-9161-77064448054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D29BD-774D-46B2-9161-770644480543}">
      <dsp:nvSpPr>
        <dsp:cNvPr id="0" name=""/>
        <dsp:cNvSpPr/>
      </dsp:nvSpPr>
      <dsp:spPr>
        <a:xfrm>
          <a:off x="1018245" y="403939"/>
          <a:ext cx="4574052" cy="4574052"/>
        </a:xfrm>
        <a:prstGeom prst="blockArc">
          <a:avLst>
            <a:gd name="adj1" fmla="val 9994103"/>
            <a:gd name="adj2" fmla="val 17962394"/>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C91E06-99CF-45B5-8463-7D2003AF9F3B}">
      <dsp:nvSpPr>
        <dsp:cNvPr id="0" name=""/>
        <dsp:cNvSpPr/>
      </dsp:nvSpPr>
      <dsp:spPr>
        <a:xfrm>
          <a:off x="1044091" y="1318207"/>
          <a:ext cx="4574052" cy="4574052"/>
        </a:xfrm>
        <a:prstGeom prst="blockArc">
          <a:avLst>
            <a:gd name="adj1" fmla="val 3314629"/>
            <a:gd name="adj2" fmla="val 11411582"/>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4CE7B5-6047-44D7-9D13-EF3C59A5DCA5}">
      <dsp:nvSpPr>
        <dsp:cNvPr id="0" name=""/>
        <dsp:cNvSpPr/>
      </dsp:nvSpPr>
      <dsp:spPr>
        <a:xfrm>
          <a:off x="3328146" y="1161218"/>
          <a:ext cx="4574052" cy="4574052"/>
        </a:xfrm>
        <a:prstGeom prst="blockArc">
          <a:avLst>
            <a:gd name="adj1" fmla="val 20977957"/>
            <a:gd name="adj2" fmla="val 7013543"/>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605D63-780B-4D1F-8F41-CB0E35E6E0DE}">
      <dsp:nvSpPr>
        <dsp:cNvPr id="0" name=""/>
        <dsp:cNvSpPr/>
      </dsp:nvSpPr>
      <dsp:spPr>
        <a:xfrm>
          <a:off x="3333496" y="328937"/>
          <a:ext cx="4574052" cy="4574052"/>
        </a:xfrm>
        <a:prstGeom prst="blockArc">
          <a:avLst>
            <a:gd name="adj1" fmla="val 14214955"/>
            <a:gd name="adj2" fmla="val 666241"/>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571F2-B198-4BD5-A811-836C410F0D15}">
      <dsp:nvSpPr>
        <dsp:cNvPr id="0" name=""/>
        <dsp:cNvSpPr/>
      </dsp:nvSpPr>
      <dsp:spPr>
        <a:xfrm>
          <a:off x="3045356" y="2666995"/>
          <a:ext cx="2359197" cy="6701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Banks and financial intermediaries</a:t>
          </a:r>
          <a:endParaRPr lang="en-US" sz="1500" kern="1200" dirty="0"/>
        </a:p>
      </dsp:txBody>
      <dsp:txXfrm>
        <a:off x="3390852" y="2765137"/>
        <a:ext cx="1668205" cy="473871"/>
      </dsp:txXfrm>
    </dsp:sp>
    <dsp:sp modelId="{5FCD3559-6E27-4DF3-A544-36961081A813}">
      <dsp:nvSpPr>
        <dsp:cNvPr id="0" name=""/>
        <dsp:cNvSpPr/>
      </dsp:nvSpPr>
      <dsp:spPr>
        <a:xfrm>
          <a:off x="2401295" y="25630"/>
          <a:ext cx="3999500" cy="14370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(Wage, interest, rent, profit)</a:t>
          </a:r>
        </a:p>
        <a:p>
          <a:pPr lvl="0" algn="ctr" defTabSz="711200">
            <a:lnSpc>
              <a:spcPct val="90000"/>
            </a:lnSpc>
            <a:spcBef>
              <a:spcPct val="0"/>
            </a:spcBef>
            <a:spcAft>
              <a:spcPct val="35000"/>
            </a:spcAft>
          </a:pPr>
          <a:r>
            <a:rPr lang="en-US" sz="1600" kern="1200" dirty="0" smtClean="0">
              <a:solidFill>
                <a:srgbClr val="002060"/>
              </a:solidFill>
            </a:rPr>
            <a:t>(Factor services of land, labor, capital and, entrepreneurial ability)</a:t>
          </a:r>
          <a:endParaRPr lang="en-US" sz="1600" kern="1200" dirty="0">
            <a:solidFill>
              <a:srgbClr val="002060"/>
            </a:solidFill>
          </a:endParaRPr>
        </a:p>
      </dsp:txBody>
      <dsp:txXfrm>
        <a:off x="2987008" y="236080"/>
        <a:ext cx="2828074" cy="1016145"/>
      </dsp:txXfrm>
    </dsp:sp>
    <dsp:sp modelId="{A4962FB8-081D-4D43-AA60-7FE20FE618E6}">
      <dsp:nvSpPr>
        <dsp:cNvPr id="0" name=""/>
        <dsp:cNvSpPr/>
      </dsp:nvSpPr>
      <dsp:spPr>
        <a:xfrm>
          <a:off x="6938620" y="2762317"/>
          <a:ext cx="1748179" cy="5677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Business sector</a:t>
          </a:r>
          <a:endParaRPr lang="en-US" sz="1400" kern="1200" dirty="0"/>
        </a:p>
      </dsp:txBody>
      <dsp:txXfrm>
        <a:off x="7194635" y="2845468"/>
        <a:ext cx="1236149" cy="401491"/>
      </dsp:txXfrm>
    </dsp:sp>
    <dsp:sp modelId="{5ECD98FC-029E-496E-A788-617E76828449}">
      <dsp:nvSpPr>
        <dsp:cNvPr id="0" name=""/>
        <dsp:cNvSpPr/>
      </dsp:nvSpPr>
      <dsp:spPr>
        <a:xfrm>
          <a:off x="3026278" y="4937727"/>
          <a:ext cx="3156830" cy="1005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(Goods and services)</a:t>
          </a:r>
        </a:p>
        <a:p>
          <a:pPr lvl="0" algn="ctr" defTabSz="711200">
            <a:lnSpc>
              <a:spcPct val="90000"/>
            </a:lnSpc>
            <a:spcBef>
              <a:spcPct val="0"/>
            </a:spcBef>
            <a:spcAft>
              <a:spcPct val="35000"/>
            </a:spcAft>
          </a:pPr>
          <a:r>
            <a:rPr lang="en-US" sz="1400" kern="1200" dirty="0" smtClean="0">
              <a:solidFill>
                <a:srgbClr val="002060"/>
              </a:solidFill>
            </a:rPr>
            <a:t>(Money expenditure for goods and service)</a:t>
          </a:r>
        </a:p>
        <a:p>
          <a:pPr lvl="0" algn="ctr" defTabSz="711200">
            <a:lnSpc>
              <a:spcPct val="90000"/>
            </a:lnSpc>
            <a:spcBef>
              <a:spcPct val="0"/>
            </a:spcBef>
            <a:spcAft>
              <a:spcPct val="35000"/>
            </a:spcAft>
          </a:pPr>
          <a:endParaRPr lang="en-US" sz="1100" kern="1200" dirty="0"/>
        </a:p>
      </dsp:txBody>
      <dsp:txXfrm>
        <a:off x="3488585" y="5085034"/>
        <a:ext cx="2232216" cy="711258"/>
      </dsp:txXfrm>
    </dsp:sp>
    <dsp:sp modelId="{26CE4CB1-3B51-41AA-9FA0-B0C9A2DEB25F}">
      <dsp:nvSpPr>
        <dsp:cNvPr id="0" name=""/>
        <dsp:cNvSpPr/>
      </dsp:nvSpPr>
      <dsp:spPr>
        <a:xfrm>
          <a:off x="495166" y="2794241"/>
          <a:ext cx="1274401" cy="8313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Household sector</a:t>
          </a:r>
          <a:endParaRPr lang="en-US" sz="1400" kern="1200" dirty="0"/>
        </a:p>
      </dsp:txBody>
      <dsp:txXfrm>
        <a:off x="681798" y="2915982"/>
        <a:ext cx="901137" cy="587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D29BD-774D-46B2-9161-770644480543}">
      <dsp:nvSpPr>
        <dsp:cNvPr id="0" name=""/>
        <dsp:cNvSpPr/>
      </dsp:nvSpPr>
      <dsp:spPr>
        <a:xfrm>
          <a:off x="664713" y="703558"/>
          <a:ext cx="4453736" cy="4453736"/>
        </a:xfrm>
        <a:prstGeom prst="blockArc">
          <a:avLst>
            <a:gd name="adj1" fmla="val 10493346"/>
            <a:gd name="adj2" fmla="val 1848922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C91E06-99CF-45B5-8463-7D2003AF9F3B}">
      <dsp:nvSpPr>
        <dsp:cNvPr id="0" name=""/>
        <dsp:cNvSpPr/>
      </dsp:nvSpPr>
      <dsp:spPr>
        <a:xfrm>
          <a:off x="600595" y="1455243"/>
          <a:ext cx="4453736" cy="4453736"/>
        </a:xfrm>
        <a:prstGeom prst="blockArc">
          <a:avLst>
            <a:gd name="adj1" fmla="val 2882355"/>
            <a:gd name="adj2" fmla="val 11691709"/>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4CE7B5-6047-44D7-9D13-EF3C59A5DCA5}">
      <dsp:nvSpPr>
        <dsp:cNvPr id="0" name=""/>
        <dsp:cNvSpPr/>
      </dsp:nvSpPr>
      <dsp:spPr>
        <a:xfrm>
          <a:off x="3582134" y="1523778"/>
          <a:ext cx="4453736" cy="4453736"/>
        </a:xfrm>
        <a:prstGeom prst="blockArc">
          <a:avLst>
            <a:gd name="adj1" fmla="val 20318235"/>
            <a:gd name="adj2" fmla="val 8075661"/>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605D63-780B-4D1F-8F41-CB0E35E6E0DE}">
      <dsp:nvSpPr>
        <dsp:cNvPr id="0" name=""/>
        <dsp:cNvSpPr/>
      </dsp:nvSpPr>
      <dsp:spPr>
        <a:xfrm>
          <a:off x="3434805" y="635354"/>
          <a:ext cx="4453736" cy="4453736"/>
        </a:xfrm>
        <a:prstGeom prst="blockArc">
          <a:avLst>
            <a:gd name="adj1" fmla="val 13741530"/>
            <a:gd name="adj2" fmla="val 151874"/>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571F2-B198-4BD5-A811-836C410F0D15}">
      <dsp:nvSpPr>
        <dsp:cNvPr id="0" name=""/>
        <dsp:cNvSpPr/>
      </dsp:nvSpPr>
      <dsp:spPr>
        <a:xfrm>
          <a:off x="3171354" y="2598564"/>
          <a:ext cx="1900612" cy="6532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Government sector</a:t>
          </a:r>
          <a:endParaRPr lang="en-US" sz="1600" kern="1200" dirty="0"/>
        </a:p>
      </dsp:txBody>
      <dsp:txXfrm>
        <a:off x="3449692" y="2694233"/>
        <a:ext cx="1343936" cy="461928"/>
      </dsp:txXfrm>
    </dsp:sp>
    <dsp:sp modelId="{5FCD3559-6E27-4DF3-A544-36961081A813}">
      <dsp:nvSpPr>
        <dsp:cNvPr id="0" name=""/>
        <dsp:cNvSpPr/>
      </dsp:nvSpPr>
      <dsp:spPr>
        <a:xfrm>
          <a:off x="2285999" y="519538"/>
          <a:ext cx="3898706" cy="14008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(Wage, interest, rent, profit)</a:t>
          </a:r>
        </a:p>
        <a:p>
          <a:pPr lvl="0" algn="ctr" defTabSz="711200">
            <a:lnSpc>
              <a:spcPct val="90000"/>
            </a:lnSpc>
            <a:spcBef>
              <a:spcPct val="0"/>
            </a:spcBef>
            <a:spcAft>
              <a:spcPct val="35000"/>
            </a:spcAft>
          </a:pPr>
          <a:r>
            <a:rPr lang="en-US" sz="1600" kern="1200" dirty="0" smtClean="0">
              <a:solidFill>
                <a:srgbClr val="002060"/>
              </a:solidFill>
            </a:rPr>
            <a:t>(Factor services of land, labor, capital and, entrepreneurial ability)</a:t>
          </a:r>
          <a:endParaRPr lang="en-US" sz="1600" kern="1200" dirty="0">
            <a:solidFill>
              <a:srgbClr val="002060"/>
            </a:solidFill>
          </a:endParaRPr>
        </a:p>
      </dsp:txBody>
      <dsp:txXfrm>
        <a:off x="2856951" y="724685"/>
        <a:ext cx="2756802" cy="990535"/>
      </dsp:txXfrm>
    </dsp:sp>
    <dsp:sp modelId="{A4962FB8-081D-4D43-AA60-7FE20FE618E6}">
      <dsp:nvSpPr>
        <dsp:cNvPr id="0" name=""/>
        <dsp:cNvSpPr/>
      </dsp:nvSpPr>
      <dsp:spPr>
        <a:xfrm>
          <a:off x="6982677" y="2681546"/>
          <a:ext cx="1704122" cy="5534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Business sector</a:t>
          </a:r>
          <a:endParaRPr lang="en-US" sz="1300" kern="1200" dirty="0"/>
        </a:p>
      </dsp:txBody>
      <dsp:txXfrm>
        <a:off x="7232240" y="2762602"/>
        <a:ext cx="1204996" cy="391372"/>
      </dsp:txXfrm>
    </dsp:sp>
    <dsp:sp modelId="{5ECD98FC-029E-496E-A788-617E76828449}">
      <dsp:nvSpPr>
        <dsp:cNvPr id="0" name=""/>
        <dsp:cNvSpPr/>
      </dsp:nvSpPr>
      <dsp:spPr>
        <a:xfrm>
          <a:off x="2743203" y="4809326"/>
          <a:ext cx="3077273" cy="9805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(Goods and services)</a:t>
          </a:r>
        </a:p>
        <a:p>
          <a:pPr lvl="0" algn="ctr" defTabSz="711200">
            <a:lnSpc>
              <a:spcPct val="90000"/>
            </a:lnSpc>
            <a:spcBef>
              <a:spcPct val="0"/>
            </a:spcBef>
            <a:spcAft>
              <a:spcPct val="35000"/>
            </a:spcAft>
          </a:pPr>
          <a:r>
            <a:rPr lang="en-US" sz="1400" kern="1200" dirty="0" smtClean="0">
              <a:solidFill>
                <a:srgbClr val="002060"/>
              </a:solidFill>
            </a:rPr>
            <a:t>(Money expenditure for goods and service)</a:t>
          </a:r>
        </a:p>
        <a:p>
          <a:pPr lvl="0" algn="ctr" defTabSz="711200">
            <a:lnSpc>
              <a:spcPct val="90000"/>
            </a:lnSpc>
            <a:spcBef>
              <a:spcPct val="0"/>
            </a:spcBef>
            <a:spcAft>
              <a:spcPct val="35000"/>
            </a:spcAft>
          </a:pPr>
          <a:endParaRPr lang="en-US" sz="1100" kern="1200" dirty="0"/>
        </a:p>
      </dsp:txBody>
      <dsp:txXfrm>
        <a:off x="3193859" y="4952920"/>
        <a:ext cx="2175961" cy="693335"/>
      </dsp:txXfrm>
    </dsp:sp>
    <dsp:sp modelId="{26CE4CB1-3B51-41AA-9FA0-B0C9A2DEB25F}">
      <dsp:nvSpPr>
        <dsp:cNvPr id="0" name=""/>
        <dsp:cNvSpPr/>
      </dsp:nvSpPr>
      <dsp:spPr>
        <a:xfrm>
          <a:off x="103899" y="2719024"/>
          <a:ext cx="1242284" cy="810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Household sector</a:t>
          </a:r>
          <a:endParaRPr lang="en-US" sz="1300" kern="1200" dirty="0"/>
        </a:p>
      </dsp:txBody>
      <dsp:txXfrm>
        <a:off x="285827" y="2837697"/>
        <a:ext cx="878428" cy="573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D29BD-774D-46B2-9161-770644480543}">
      <dsp:nvSpPr>
        <dsp:cNvPr id="0" name=""/>
        <dsp:cNvSpPr/>
      </dsp:nvSpPr>
      <dsp:spPr>
        <a:xfrm>
          <a:off x="771959" y="653712"/>
          <a:ext cx="4453736" cy="4453736"/>
        </a:xfrm>
        <a:prstGeom prst="blockArc">
          <a:avLst>
            <a:gd name="adj1" fmla="val 10618624"/>
            <a:gd name="adj2" fmla="val 1827861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C91E06-99CF-45B5-8463-7D2003AF9F3B}">
      <dsp:nvSpPr>
        <dsp:cNvPr id="0" name=""/>
        <dsp:cNvSpPr/>
      </dsp:nvSpPr>
      <dsp:spPr>
        <a:xfrm>
          <a:off x="587430" y="1652029"/>
          <a:ext cx="4453736" cy="4453736"/>
        </a:xfrm>
        <a:prstGeom prst="blockArc">
          <a:avLst>
            <a:gd name="adj1" fmla="val 2273174"/>
            <a:gd name="adj2" fmla="val 12238061"/>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4CE7B5-6047-44D7-9D13-EF3C59A5DCA5}">
      <dsp:nvSpPr>
        <dsp:cNvPr id="0" name=""/>
        <dsp:cNvSpPr/>
      </dsp:nvSpPr>
      <dsp:spPr>
        <a:xfrm>
          <a:off x="3362799" y="1087614"/>
          <a:ext cx="4453736" cy="4453736"/>
        </a:xfrm>
        <a:prstGeom prst="blockArc">
          <a:avLst>
            <a:gd name="adj1" fmla="val 20826814"/>
            <a:gd name="adj2" fmla="val 7147396"/>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605D63-780B-4D1F-8F41-CB0E35E6E0DE}">
      <dsp:nvSpPr>
        <dsp:cNvPr id="0" name=""/>
        <dsp:cNvSpPr/>
      </dsp:nvSpPr>
      <dsp:spPr>
        <a:xfrm>
          <a:off x="3308023" y="608490"/>
          <a:ext cx="4453736" cy="4453736"/>
        </a:xfrm>
        <a:prstGeom prst="blockArc">
          <a:avLst>
            <a:gd name="adj1" fmla="val 13998805"/>
            <a:gd name="adj2" fmla="val 2159054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571F2-B198-4BD5-A811-836C410F0D15}">
      <dsp:nvSpPr>
        <dsp:cNvPr id="0" name=""/>
        <dsp:cNvSpPr/>
      </dsp:nvSpPr>
      <dsp:spPr>
        <a:xfrm>
          <a:off x="3171354" y="2685693"/>
          <a:ext cx="1900612" cy="6532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Financial intermediaries</a:t>
          </a:r>
          <a:endParaRPr lang="en-US" sz="1600" kern="1200" dirty="0"/>
        </a:p>
      </dsp:txBody>
      <dsp:txXfrm>
        <a:off x="3449692" y="2781362"/>
        <a:ext cx="1343936" cy="461928"/>
      </dsp:txXfrm>
    </dsp:sp>
    <dsp:sp modelId="{5FCD3559-6E27-4DF3-A544-36961081A813}">
      <dsp:nvSpPr>
        <dsp:cNvPr id="0" name=""/>
        <dsp:cNvSpPr/>
      </dsp:nvSpPr>
      <dsp:spPr>
        <a:xfrm>
          <a:off x="3123296" y="648448"/>
          <a:ext cx="2224114" cy="8851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government</a:t>
          </a:r>
        </a:p>
      </dsp:txBody>
      <dsp:txXfrm>
        <a:off x="3449010" y="778080"/>
        <a:ext cx="1572686" cy="625922"/>
      </dsp:txXfrm>
    </dsp:sp>
    <dsp:sp modelId="{A4962FB8-081D-4D43-AA60-7FE20FE618E6}">
      <dsp:nvSpPr>
        <dsp:cNvPr id="0" name=""/>
        <dsp:cNvSpPr/>
      </dsp:nvSpPr>
      <dsp:spPr>
        <a:xfrm>
          <a:off x="6858009" y="2552631"/>
          <a:ext cx="1704122" cy="5534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Business sector</a:t>
          </a:r>
          <a:endParaRPr lang="en-US" sz="1300" kern="1200" dirty="0"/>
        </a:p>
      </dsp:txBody>
      <dsp:txXfrm>
        <a:off x="7107572" y="2633687"/>
        <a:ext cx="1204996" cy="391372"/>
      </dsp:txXfrm>
    </dsp:sp>
    <dsp:sp modelId="{5ECD98FC-029E-496E-A788-617E76828449}">
      <dsp:nvSpPr>
        <dsp:cNvPr id="0" name=""/>
        <dsp:cNvSpPr/>
      </dsp:nvSpPr>
      <dsp:spPr>
        <a:xfrm>
          <a:off x="3575653" y="4724409"/>
          <a:ext cx="1910743" cy="9805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2060"/>
              </a:solidFill>
            </a:rPr>
            <a:t>Foreign countries</a:t>
          </a:r>
        </a:p>
        <a:p>
          <a:pPr lvl="0" algn="ctr" defTabSz="622300">
            <a:lnSpc>
              <a:spcPct val="90000"/>
            </a:lnSpc>
            <a:spcBef>
              <a:spcPct val="0"/>
            </a:spcBef>
            <a:spcAft>
              <a:spcPct val="35000"/>
            </a:spcAft>
          </a:pPr>
          <a:endParaRPr lang="en-US" sz="1100" kern="1200" dirty="0"/>
        </a:p>
      </dsp:txBody>
      <dsp:txXfrm>
        <a:off x="3855475" y="4868003"/>
        <a:ext cx="1351099" cy="693335"/>
      </dsp:txXfrm>
    </dsp:sp>
    <dsp:sp modelId="{26CE4CB1-3B51-41AA-9FA0-B0C9A2DEB25F}">
      <dsp:nvSpPr>
        <dsp:cNvPr id="0" name=""/>
        <dsp:cNvSpPr/>
      </dsp:nvSpPr>
      <dsp:spPr>
        <a:xfrm>
          <a:off x="205524" y="2590114"/>
          <a:ext cx="1242284" cy="810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Household sector</a:t>
          </a:r>
          <a:endParaRPr lang="en-US" sz="1300" kern="1200" dirty="0"/>
        </a:p>
      </dsp:txBody>
      <dsp:txXfrm>
        <a:off x="387452" y="2708787"/>
        <a:ext cx="878428" cy="57300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07/29/21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07/29/21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07/29/21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07/29/21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07/29/21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07/29/21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07/29/21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07/29/21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07/29/21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normAutofit/>
          </a:bodyPr>
          <a:lstStyle/>
          <a:p>
            <a:r>
              <a:rPr lang="en-US" dirty="0" smtClean="0"/>
              <a:t>BIT second semester</a:t>
            </a:r>
            <a:endParaRPr lang="en-US" dirty="0"/>
          </a:p>
        </p:txBody>
      </p:sp>
      <p:sp>
        <p:nvSpPr>
          <p:cNvPr id="3" name="Subtitle 2"/>
          <p:cNvSpPr>
            <a:spLocks noGrp="1"/>
          </p:cNvSpPr>
          <p:nvPr>
            <p:ph type="subTitle" idx="1"/>
          </p:nvPr>
        </p:nvSpPr>
        <p:spPr>
          <a:xfrm>
            <a:off x="1295400" y="3276600"/>
            <a:ext cx="6400800" cy="1752600"/>
          </a:xfrm>
        </p:spPr>
        <p:txBody>
          <a:bodyPr>
            <a:normAutofit lnSpcReduction="10000"/>
          </a:bodyPr>
          <a:lstStyle/>
          <a:p>
            <a:r>
              <a:rPr lang="en-US" dirty="0" err="1" smtClean="0"/>
              <a:t>Hemanta</a:t>
            </a:r>
            <a:r>
              <a:rPr lang="en-US" dirty="0" smtClean="0"/>
              <a:t> </a:t>
            </a:r>
            <a:r>
              <a:rPr lang="en-US" dirty="0" err="1" smtClean="0"/>
              <a:t>Rai</a:t>
            </a:r>
            <a:endParaRPr lang="en-US" dirty="0" smtClean="0"/>
          </a:p>
          <a:p>
            <a:r>
              <a:rPr lang="en-US" dirty="0" smtClean="0"/>
              <a:t>Assistant Professor</a:t>
            </a:r>
          </a:p>
          <a:p>
            <a:r>
              <a:rPr lang="en-US" dirty="0" err="1" smtClean="0"/>
              <a:t>Patan</a:t>
            </a:r>
            <a:r>
              <a:rPr lang="en-US" dirty="0" smtClean="0"/>
              <a:t> Multiple Campus</a:t>
            </a:r>
          </a:p>
          <a:p>
            <a:r>
              <a:rPr lang="en-US" dirty="0" smtClean="0"/>
              <a:t>T.U.</a:t>
            </a:r>
            <a:endParaRPr lang="en-US" dirty="0"/>
          </a:p>
        </p:txBody>
      </p:sp>
    </p:spTree>
    <p:extLst>
      <p:ext uri="{BB962C8B-B14F-4D97-AF65-F5344CB8AC3E}">
        <p14:creationId xmlns:p14="http://schemas.microsoft.com/office/powerpoint/2010/main" val="1968144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562600"/>
          </a:xfrm>
        </p:spPr>
        <p:txBody>
          <a:bodyPr>
            <a:normAutofit fontScale="92500" lnSpcReduction="10000"/>
          </a:bodyPr>
          <a:lstStyle/>
          <a:p>
            <a:pPr marL="0" indent="0">
              <a:buNone/>
            </a:pPr>
            <a:r>
              <a:rPr lang="en-US" sz="2200" b="1" dirty="0" err="1" smtClean="0"/>
              <a:t>Contd</a:t>
            </a:r>
            <a:r>
              <a:rPr lang="en-US" sz="2200" b="1" dirty="0" smtClean="0"/>
              <a:t>…..</a:t>
            </a:r>
            <a:endParaRPr lang="en-US" sz="2200" b="1" dirty="0" smtClean="0">
              <a:solidFill>
                <a:srgbClr val="00B0F0"/>
              </a:solidFill>
            </a:endParaRPr>
          </a:p>
          <a:p>
            <a:pPr marL="0" indent="0">
              <a:buNone/>
            </a:pPr>
            <a:r>
              <a:rPr lang="en-US" b="1" dirty="0" smtClean="0">
                <a:solidFill>
                  <a:srgbClr val="00B0F0"/>
                </a:solidFill>
              </a:rPr>
              <a:t>Economic (or productive) sectors:</a:t>
            </a:r>
          </a:p>
          <a:p>
            <a:pPr marL="514350" indent="-514350">
              <a:buFont typeface="+mj-lt"/>
              <a:buAutoNum type="arabicPeriod"/>
            </a:pPr>
            <a:r>
              <a:rPr lang="en-US" b="1" dirty="0" smtClean="0">
                <a:solidFill>
                  <a:srgbClr val="00B050"/>
                </a:solidFill>
              </a:rPr>
              <a:t>Primary sector: </a:t>
            </a:r>
            <a:r>
              <a:rPr lang="en-US" b="1" dirty="0" smtClean="0"/>
              <a:t> </a:t>
            </a:r>
            <a:r>
              <a:rPr lang="en-US" dirty="0" smtClean="0"/>
              <a:t>which includes agro-products (food, cash crops, animal husbandry, horticulture etc.) fishery, forestry, mining, querying and so on.</a:t>
            </a:r>
            <a:endParaRPr lang="en-US" dirty="0" smtClean="0">
              <a:solidFill>
                <a:srgbClr val="00B050"/>
              </a:solidFill>
            </a:endParaRPr>
          </a:p>
          <a:p>
            <a:pPr marL="514350" indent="-514350">
              <a:buFont typeface="+mj-lt"/>
              <a:buAutoNum type="arabicPeriod"/>
            </a:pPr>
            <a:r>
              <a:rPr lang="en-US" b="1" dirty="0" smtClean="0">
                <a:solidFill>
                  <a:srgbClr val="00B050"/>
                </a:solidFill>
              </a:rPr>
              <a:t>Secondary sector:</a:t>
            </a:r>
            <a:r>
              <a:rPr lang="en-US" dirty="0" smtClean="0">
                <a:solidFill>
                  <a:srgbClr val="00B050"/>
                </a:solidFill>
              </a:rPr>
              <a:t> </a:t>
            </a:r>
            <a:r>
              <a:rPr lang="en-US" dirty="0" smtClean="0"/>
              <a:t>which includes manufacturing, construction, electricity, gas, water supply and others.</a:t>
            </a:r>
            <a:endParaRPr lang="en-US" b="1" dirty="0" smtClean="0">
              <a:solidFill>
                <a:srgbClr val="00B050"/>
              </a:solidFill>
            </a:endParaRPr>
          </a:p>
          <a:p>
            <a:pPr marL="514350" indent="-514350">
              <a:buFont typeface="+mj-lt"/>
              <a:buAutoNum type="arabicPeriod"/>
            </a:pPr>
            <a:r>
              <a:rPr lang="en-US" b="1" dirty="0" smtClean="0">
                <a:solidFill>
                  <a:srgbClr val="00B050"/>
                </a:solidFill>
              </a:rPr>
              <a:t>Tertiary sector:</a:t>
            </a:r>
            <a:r>
              <a:rPr lang="en-US" b="1" dirty="0" smtClean="0"/>
              <a:t> </a:t>
            </a:r>
            <a:r>
              <a:rPr lang="en-US" dirty="0" smtClean="0"/>
              <a:t>which includes all types of nursing business like banking and insurance, transport and communication, trade and commerce, health, education and other services</a:t>
            </a:r>
            <a:endParaRPr lang="en-US" b="1" dirty="0"/>
          </a:p>
        </p:txBody>
      </p:sp>
    </p:spTree>
    <p:extLst>
      <p:ext uri="{BB962C8B-B14F-4D97-AF65-F5344CB8AC3E}">
        <p14:creationId xmlns:p14="http://schemas.microsoft.com/office/powerpoint/2010/main" val="140762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96000"/>
          </a:xfrm>
        </p:spPr>
        <p:txBody>
          <a:bodyPr>
            <a:normAutofit lnSpcReduction="10000"/>
          </a:bodyPr>
          <a:lstStyle/>
          <a:p>
            <a:pPr marL="0" indent="0">
              <a:buNone/>
            </a:pPr>
            <a:r>
              <a:rPr lang="en-US" b="1" dirty="0" smtClean="0">
                <a:solidFill>
                  <a:srgbClr val="00B0F0"/>
                </a:solidFill>
              </a:rPr>
              <a:t>Consumer and producer goods</a:t>
            </a:r>
            <a:r>
              <a:rPr lang="en-US" dirty="0" smtClean="0"/>
              <a:t>:</a:t>
            </a:r>
          </a:p>
          <a:p>
            <a:r>
              <a:rPr lang="en-US" dirty="0" smtClean="0"/>
              <a:t>The goods and services which are consumed by the people to directly satisfy their wants are called consumer goods. On the other hand those goods which are used to produce other goods are known as producer goods, those goods are also known as the capital goods.</a:t>
            </a:r>
            <a:endParaRPr lang="en-US" dirty="0" smtClean="0">
              <a:solidFill>
                <a:srgbClr val="00B0F0"/>
              </a:solidFill>
            </a:endParaRPr>
          </a:p>
          <a:p>
            <a:pPr marL="0" indent="0">
              <a:buNone/>
            </a:pPr>
            <a:r>
              <a:rPr lang="en-US" dirty="0" smtClean="0">
                <a:solidFill>
                  <a:srgbClr val="00B0F0"/>
                </a:solidFill>
              </a:rPr>
              <a:t>Intermediate and final products:</a:t>
            </a:r>
          </a:p>
          <a:p>
            <a:r>
              <a:rPr lang="en-US" dirty="0" smtClean="0"/>
              <a:t>Intermediate goods are those goods which are sold by one firm to another for resale or for further processing or value addition. On other hand the products which are sold finally to the consumer or investor are the final products. </a:t>
            </a:r>
            <a:endParaRPr lang="en-US" dirty="0"/>
          </a:p>
        </p:txBody>
      </p:sp>
    </p:spTree>
    <p:extLst>
      <p:ext uri="{BB962C8B-B14F-4D97-AF65-F5344CB8AC3E}">
        <p14:creationId xmlns:p14="http://schemas.microsoft.com/office/powerpoint/2010/main" val="2085956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334000"/>
          </a:xfrm>
        </p:spPr>
        <p:txBody>
          <a:bodyPr/>
          <a:lstStyle/>
          <a:p>
            <a:pPr marL="0" indent="0">
              <a:buNone/>
            </a:pPr>
            <a:r>
              <a:rPr lang="en-US" b="1" dirty="0" smtClean="0">
                <a:solidFill>
                  <a:srgbClr val="0070C0"/>
                </a:solidFill>
              </a:rPr>
              <a:t>Factor cost and market price </a:t>
            </a:r>
          </a:p>
          <a:p>
            <a:r>
              <a:rPr lang="en-US" dirty="0" smtClean="0"/>
              <a:t>Factor cost is the total sum of all earning received by factors of production in terms of compensation of employees, rent, profit, interest etc. on the other hand, market price of the total monetary value of final goods and services.</a:t>
            </a:r>
          </a:p>
          <a:p>
            <a:pPr marL="0" indent="0" algn="ctr">
              <a:buNone/>
            </a:pPr>
            <a:r>
              <a:rPr lang="en-US" sz="2400" b="1" dirty="0" smtClean="0"/>
              <a:t>Market price = factor cost + net indirect taxes  or</a:t>
            </a:r>
          </a:p>
          <a:p>
            <a:pPr marL="0" indent="0" algn="ctr">
              <a:buNone/>
            </a:pPr>
            <a:r>
              <a:rPr lang="en-US" sz="2400" b="1" dirty="0" smtClean="0"/>
              <a:t>Factor cost = market price – net indirect taxes,  And</a:t>
            </a:r>
          </a:p>
          <a:p>
            <a:pPr marL="0" indent="0" algn="ctr">
              <a:buNone/>
            </a:pPr>
            <a:r>
              <a:rPr lang="en-US" sz="2400" b="1" dirty="0" smtClean="0"/>
              <a:t>net indirect taxes = indirect taxes – subsidies</a:t>
            </a:r>
          </a:p>
          <a:p>
            <a:pPr marL="0" indent="0">
              <a:buNone/>
            </a:pPr>
            <a:endParaRPr lang="en-US" b="1" dirty="0" smtClean="0"/>
          </a:p>
        </p:txBody>
      </p:sp>
    </p:spTree>
    <p:extLst>
      <p:ext uri="{BB962C8B-B14F-4D97-AF65-F5344CB8AC3E}">
        <p14:creationId xmlns:p14="http://schemas.microsoft.com/office/powerpoint/2010/main" val="3354264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533400"/>
          </a:xfrm>
        </p:spPr>
        <p:txBody>
          <a:bodyPr>
            <a:normAutofit/>
          </a:bodyPr>
          <a:lstStyle/>
          <a:p>
            <a:r>
              <a:rPr lang="en-US" sz="2800" b="1" dirty="0" smtClean="0">
                <a:solidFill>
                  <a:srgbClr val="0070C0"/>
                </a:solidFill>
              </a:rPr>
              <a:t>Circular flow of income and expenditure</a:t>
            </a:r>
            <a:endParaRPr lang="en-US" sz="2800" b="1" dirty="0">
              <a:solidFill>
                <a:srgbClr val="0070C0"/>
              </a:solidFill>
            </a:endParaRPr>
          </a:p>
        </p:txBody>
      </p:sp>
      <p:sp>
        <p:nvSpPr>
          <p:cNvPr id="3" name="Content Placeholder 2"/>
          <p:cNvSpPr>
            <a:spLocks noGrp="1"/>
          </p:cNvSpPr>
          <p:nvPr>
            <p:ph idx="1"/>
          </p:nvPr>
        </p:nvSpPr>
        <p:spPr>
          <a:xfrm>
            <a:off x="304800" y="1066800"/>
            <a:ext cx="8458200" cy="5257800"/>
          </a:xfrm>
        </p:spPr>
        <p:txBody>
          <a:bodyPr>
            <a:normAutofit fontScale="85000" lnSpcReduction="10000"/>
          </a:bodyPr>
          <a:lstStyle/>
          <a:p>
            <a:r>
              <a:rPr lang="en-US" dirty="0" smtClean="0"/>
              <a:t>Economy is an integrated activity for the production, distribution/exchange and consumption. In performing these activities, people are involved in making transactions they buy and sell goods and services.</a:t>
            </a:r>
          </a:p>
          <a:p>
            <a:r>
              <a:rPr lang="en-US" dirty="0" smtClean="0"/>
              <a:t>Economic transactions generate two kinds of flows i) real flow the flow of goods and services and ii) money flow</a:t>
            </a:r>
          </a:p>
          <a:p>
            <a:r>
              <a:rPr lang="en-US" dirty="0" smtClean="0"/>
              <a:t>Product and money flow in the opposite direction.</a:t>
            </a:r>
          </a:p>
          <a:p>
            <a:r>
              <a:rPr lang="en-US" dirty="0" smtClean="0"/>
              <a:t>Circular flow of income and expenditure is the integrated flow of resources and goods and services among the different sectors of the economy.</a:t>
            </a:r>
          </a:p>
          <a:p>
            <a:r>
              <a:rPr lang="en-US" dirty="0" smtClean="0"/>
              <a:t>This concept is actually abstract and complex in the reality.</a:t>
            </a:r>
          </a:p>
          <a:p>
            <a:endParaRPr lang="en-US" dirty="0"/>
          </a:p>
        </p:txBody>
      </p:sp>
    </p:spTree>
    <p:extLst>
      <p:ext uri="{BB962C8B-B14F-4D97-AF65-F5344CB8AC3E}">
        <p14:creationId xmlns:p14="http://schemas.microsoft.com/office/powerpoint/2010/main" val="328213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fontScale="85000" lnSpcReduction="20000"/>
          </a:bodyPr>
          <a:lstStyle/>
          <a:p>
            <a:pPr marL="0" indent="0">
              <a:buNone/>
            </a:pPr>
            <a:r>
              <a:rPr lang="en-US" sz="2000" dirty="0" err="1" smtClean="0"/>
              <a:t>Contd</a:t>
            </a:r>
            <a:r>
              <a:rPr lang="en-US" sz="2000" dirty="0" smtClean="0"/>
              <a:t>……</a:t>
            </a:r>
          </a:p>
          <a:p>
            <a:r>
              <a:rPr lang="en-US" dirty="0" smtClean="0"/>
              <a:t>Real flow of income implies the flow of factor services from the household sector to the producing sector and the corresponding flow of goods and services from the producing sector to the household sector.</a:t>
            </a:r>
          </a:p>
          <a:p>
            <a:r>
              <a:rPr lang="en-US" dirty="0" smtClean="0"/>
              <a:t>Money flow refers to the flow of factor income viz. rent interest, wage and profit from the producing sector to household sector as monetary rewards for their factor service. They household spend their incomes on goods and services produced by the producing sector.</a:t>
            </a:r>
            <a:endParaRPr lang="en-US" dirty="0" smtClean="0">
              <a:solidFill>
                <a:srgbClr val="0070C0"/>
              </a:solidFill>
            </a:endParaRPr>
          </a:p>
          <a:p>
            <a:pPr marL="0" indent="0">
              <a:buNone/>
            </a:pPr>
            <a:r>
              <a:rPr lang="en-US" dirty="0" smtClean="0">
                <a:solidFill>
                  <a:srgbClr val="0070C0"/>
                </a:solidFill>
              </a:rPr>
              <a:t>To explain circular flow of income and expenditure we make following three models:</a:t>
            </a:r>
          </a:p>
          <a:p>
            <a:pPr marL="514350" indent="-514350">
              <a:buFont typeface="+mj-lt"/>
              <a:buAutoNum type="arabicPeriod"/>
            </a:pPr>
            <a:r>
              <a:rPr lang="en-US" sz="3100" i="1" dirty="0" smtClean="0"/>
              <a:t>Circular flow of income and expenditure in two sector economy.</a:t>
            </a:r>
            <a:endParaRPr lang="en-US" sz="3100" i="1" dirty="0"/>
          </a:p>
          <a:p>
            <a:pPr marL="514350" indent="-514350">
              <a:buFont typeface="+mj-lt"/>
              <a:buAutoNum type="arabicPeriod"/>
            </a:pPr>
            <a:r>
              <a:rPr lang="en-US" sz="3100" i="1" dirty="0"/>
              <a:t>Circular flow of income and expenditure in </a:t>
            </a:r>
            <a:r>
              <a:rPr lang="en-US" sz="3100" i="1" dirty="0" smtClean="0"/>
              <a:t>three </a:t>
            </a:r>
            <a:r>
              <a:rPr lang="en-US" sz="3100" i="1" dirty="0"/>
              <a:t>sector economy</a:t>
            </a:r>
            <a:r>
              <a:rPr lang="en-US" sz="3100" i="1" dirty="0" smtClean="0"/>
              <a:t>.</a:t>
            </a:r>
            <a:endParaRPr lang="en-US" sz="3100" i="1" dirty="0"/>
          </a:p>
          <a:p>
            <a:pPr marL="514350" indent="-514350">
              <a:buFont typeface="+mj-lt"/>
              <a:buAutoNum type="arabicPeriod"/>
            </a:pPr>
            <a:r>
              <a:rPr lang="en-US" sz="3100" i="1" dirty="0"/>
              <a:t>Circular flow of income and expenditure in </a:t>
            </a:r>
            <a:r>
              <a:rPr lang="en-US" sz="3100" i="1" dirty="0" smtClean="0"/>
              <a:t>four sector </a:t>
            </a:r>
            <a:r>
              <a:rPr lang="en-US" sz="3100" i="1" dirty="0"/>
              <a:t>economy</a:t>
            </a:r>
            <a:r>
              <a:rPr lang="en-US" sz="3100" i="1" dirty="0" smtClean="0"/>
              <a:t>.</a:t>
            </a:r>
          </a:p>
          <a:p>
            <a:pPr marL="514350" indent="-514350">
              <a:buFont typeface="+mj-lt"/>
              <a:buAutoNum type="arabicPeriod"/>
            </a:pPr>
            <a:endParaRPr lang="en-US" sz="3100" i="1" dirty="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1181979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86800" cy="5818908"/>
          </a:xfrm>
        </p:spPr>
        <p:txBody>
          <a:bodyPr>
            <a:normAutofit fontScale="77500" lnSpcReduction="20000"/>
          </a:bodyPr>
          <a:lstStyle/>
          <a:p>
            <a:pPr marL="0" indent="0">
              <a:buNone/>
            </a:pPr>
            <a:r>
              <a:rPr lang="en-US" b="1" dirty="0" smtClean="0">
                <a:solidFill>
                  <a:srgbClr val="0070C0"/>
                </a:solidFill>
              </a:rPr>
              <a:t>Circular </a:t>
            </a:r>
            <a:r>
              <a:rPr lang="en-US" b="1" dirty="0">
                <a:solidFill>
                  <a:srgbClr val="0070C0"/>
                </a:solidFill>
              </a:rPr>
              <a:t>flow of income and expenditure in two sector economy</a:t>
            </a:r>
            <a:r>
              <a:rPr lang="en-US" b="1" dirty="0" smtClean="0">
                <a:solidFill>
                  <a:srgbClr val="0070C0"/>
                </a:solidFill>
              </a:rPr>
              <a:t>.</a:t>
            </a:r>
          </a:p>
          <a:p>
            <a:r>
              <a:rPr lang="en-US" dirty="0" smtClean="0">
                <a:solidFill>
                  <a:schemeClr val="tx1"/>
                </a:solidFill>
              </a:rPr>
              <a:t>Two sector economy consist of household and business sectors.</a:t>
            </a:r>
          </a:p>
          <a:p>
            <a:r>
              <a:rPr lang="en-US" dirty="0" smtClean="0">
                <a:solidFill>
                  <a:schemeClr val="tx1"/>
                </a:solidFill>
              </a:rPr>
              <a:t>This is obviously an unrealistic model because such kind of economy is not found in the real world</a:t>
            </a:r>
          </a:p>
          <a:p>
            <a:r>
              <a:rPr lang="en-US" dirty="0" smtClean="0">
                <a:solidFill>
                  <a:schemeClr val="tx1"/>
                </a:solidFill>
              </a:rPr>
              <a:t>This model is known as closed economy</a:t>
            </a:r>
          </a:p>
          <a:p>
            <a:pPr marL="0" indent="0">
              <a:buNone/>
            </a:pPr>
            <a:r>
              <a:rPr lang="en-US" dirty="0" smtClean="0">
                <a:solidFill>
                  <a:schemeClr val="tx1"/>
                </a:solidFill>
              </a:rPr>
              <a:t>Assumptions </a:t>
            </a:r>
          </a:p>
          <a:p>
            <a:pPr marL="514350" indent="-514350">
              <a:buFont typeface="+mj-lt"/>
              <a:buAutoNum type="arabicPeriod"/>
            </a:pPr>
            <a:r>
              <a:rPr lang="en-US" dirty="0" smtClean="0">
                <a:solidFill>
                  <a:schemeClr val="tx1"/>
                </a:solidFill>
              </a:rPr>
              <a:t>There are only two sectors in the economy, a)households and b)business/producers.</a:t>
            </a:r>
          </a:p>
          <a:p>
            <a:pPr marL="514350" indent="-514350">
              <a:buFont typeface="+mj-lt"/>
              <a:buAutoNum type="arabicPeriod"/>
            </a:pPr>
            <a:r>
              <a:rPr lang="en-US" dirty="0" smtClean="0">
                <a:solidFill>
                  <a:schemeClr val="tx1"/>
                </a:solidFill>
              </a:rPr>
              <a:t>All income is spent on consumption. There are no saving in the economy.</a:t>
            </a:r>
          </a:p>
          <a:p>
            <a:pPr marL="514350" indent="-514350">
              <a:buFont typeface="+mj-lt"/>
              <a:buAutoNum type="arabicPeriod"/>
            </a:pPr>
            <a:r>
              <a:rPr lang="en-US" dirty="0" smtClean="0">
                <a:solidFill>
                  <a:schemeClr val="tx1"/>
                </a:solidFill>
              </a:rPr>
              <a:t>There is no government and no international trade.</a:t>
            </a:r>
          </a:p>
          <a:p>
            <a:pPr marL="514350" indent="-514350">
              <a:buFont typeface="+mj-lt"/>
              <a:buAutoNum type="arabicPeriod"/>
            </a:pPr>
            <a:r>
              <a:rPr lang="en-US" dirty="0" smtClean="0">
                <a:solidFill>
                  <a:schemeClr val="tx1"/>
                </a:solidFill>
              </a:rPr>
              <a:t>Household are the owners of factors of production, they are the suppliers of factors services</a:t>
            </a:r>
          </a:p>
          <a:p>
            <a:pPr marL="514350" indent="-514350">
              <a:buFont typeface="+mj-lt"/>
              <a:buAutoNum type="arabicPeriod"/>
            </a:pPr>
            <a:r>
              <a:rPr lang="en-US" dirty="0" smtClean="0">
                <a:solidFill>
                  <a:schemeClr val="tx1"/>
                </a:solidFill>
              </a:rPr>
              <a:t>Producers/firms hire factor services from the household</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129773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172200"/>
          </a:xfrm>
        </p:spPr>
        <p:txBody>
          <a:bodyPr>
            <a:normAutofit fontScale="77500" lnSpcReduction="20000"/>
          </a:bodyPr>
          <a:lstStyle/>
          <a:p>
            <a:pPr marL="0" indent="0">
              <a:buNone/>
            </a:pPr>
            <a:r>
              <a:rPr lang="en-US" b="1" dirty="0" smtClean="0">
                <a:solidFill>
                  <a:srgbClr val="0070C0"/>
                </a:solidFill>
              </a:rPr>
              <a:t>The households are assumed to possess certain specific feature</a:t>
            </a:r>
          </a:p>
          <a:p>
            <a:pPr marL="514350" indent="-514350">
              <a:buFont typeface="+mj-lt"/>
              <a:buAutoNum type="arabicPeriod"/>
            </a:pPr>
            <a:r>
              <a:rPr lang="en-US" dirty="0" smtClean="0"/>
              <a:t>The households are the owner of all factors of production</a:t>
            </a:r>
          </a:p>
          <a:p>
            <a:pPr marL="514350" indent="-514350">
              <a:buFont typeface="+mj-lt"/>
              <a:buAutoNum type="arabicPeriod"/>
            </a:pPr>
            <a:r>
              <a:rPr lang="en-US" dirty="0" smtClean="0"/>
              <a:t>Their total income consists of wages, rent, interest and profit</a:t>
            </a:r>
          </a:p>
          <a:p>
            <a:pPr marL="514350" indent="-514350">
              <a:buFont typeface="+mj-lt"/>
              <a:buAutoNum type="arabicPeriod"/>
            </a:pPr>
            <a:r>
              <a:rPr lang="en-US" dirty="0" smtClean="0"/>
              <a:t>They are the consumers of all consumer goods and services</a:t>
            </a:r>
          </a:p>
          <a:p>
            <a:pPr marL="514350" indent="-514350">
              <a:buFont typeface="+mj-lt"/>
              <a:buAutoNum type="arabicPeriod"/>
            </a:pPr>
            <a:r>
              <a:rPr lang="en-US" dirty="0" smtClean="0"/>
              <a:t>They save a part of their income and supply finance to the firms</a:t>
            </a:r>
            <a:endParaRPr lang="en-US" b="1" dirty="0" smtClean="0">
              <a:solidFill>
                <a:srgbClr val="0070C0"/>
              </a:solidFill>
            </a:endParaRPr>
          </a:p>
          <a:p>
            <a:pPr marL="0" indent="0">
              <a:buNone/>
            </a:pPr>
            <a:r>
              <a:rPr lang="en-US" b="1" dirty="0" smtClean="0">
                <a:solidFill>
                  <a:srgbClr val="0070C0"/>
                </a:solidFill>
              </a:rPr>
              <a:t>The business firms have the following features</a:t>
            </a:r>
          </a:p>
          <a:p>
            <a:pPr marL="514350" indent="-514350">
              <a:buFont typeface="+mj-lt"/>
              <a:buAutoNum type="arabicPeriod"/>
            </a:pPr>
            <a:r>
              <a:rPr lang="en-US" dirty="0" smtClean="0"/>
              <a:t>They own no resources of their own</a:t>
            </a:r>
          </a:p>
          <a:p>
            <a:pPr marL="514350" indent="-514350">
              <a:buFont typeface="+mj-lt"/>
              <a:buAutoNum type="arabicPeriod"/>
            </a:pPr>
            <a:r>
              <a:rPr lang="en-US" dirty="0" smtClean="0"/>
              <a:t>They hire and use the factors of production from the households</a:t>
            </a:r>
          </a:p>
          <a:p>
            <a:pPr marL="514350" indent="-514350">
              <a:buFont typeface="+mj-lt"/>
              <a:buAutoNum type="arabicPeriod"/>
            </a:pPr>
            <a:r>
              <a:rPr lang="en-US" dirty="0" smtClean="0"/>
              <a:t>They produce and sell goods and services to the households</a:t>
            </a:r>
          </a:p>
          <a:p>
            <a:pPr marL="514350" indent="-514350">
              <a:buFont typeface="+mj-lt"/>
              <a:buAutoNum type="arabicPeriod"/>
            </a:pPr>
            <a:r>
              <a:rPr lang="en-US" dirty="0" smtClean="0"/>
              <a:t>They do not save, there is no corporate savings.</a:t>
            </a:r>
            <a:endParaRPr lang="en-US" dirty="0"/>
          </a:p>
        </p:txBody>
      </p:sp>
    </p:spTree>
    <p:extLst>
      <p:ext uri="{BB962C8B-B14F-4D97-AF65-F5344CB8AC3E}">
        <p14:creationId xmlns:p14="http://schemas.microsoft.com/office/powerpoint/2010/main" val="3097663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77676177"/>
              </p:ext>
            </p:extLst>
          </p:nvPr>
        </p:nvGraphicFramePr>
        <p:xfrm>
          <a:off x="304800" y="685800"/>
          <a:ext cx="86868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2404110" y="3810000"/>
            <a:ext cx="7543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6075215" y="3657600"/>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81001" y="235802"/>
            <a:ext cx="8534400" cy="830997"/>
          </a:xfrm>
          <a:prstGeom prst="rect">
            <a:avLst/>
          </a:prstGeom>
          <a:noFill/>
        </p:spPr>
        <p:txBody>
          <a:bodyPr wrap="square" rtlCol="0">
            <a:spAutoFit/>
          </a:bodyPr>
          <a:lstStyle/>
          <a:p>
            <a:r>
              <a:rPr lang="en-US" sz="2400" b="1" dirty="0">
                <a:solidFill>
                  <a:srgbClr val="0070C0"/>
                </a:solidFill>
              </a:rPr>
              <a:t>Circular flow of income and expenditure in two sector economy.</a:t>
            </a:r>
          </a:p>
          <a:p>
            <a:endParaRPr lang="en-US" sz="2400" dirty="0"/>
          </a:p>
        </p:txBody>
      </p:sp>
      <p:sp>
        <p:nvSpPr>
          <p:cNvPr id="11" name="TextBox 10"/>
          <p:cNvSpPr txBox="1"/>
          <p:nvPr/>
        </p:nvSpPr>
        <p:spPr>
          <a:xfrm>
            <a:off x="5811324" y="3288268"/>
            <a:ext cx="1524320" cy="369332"/>
          </a:xfrm>
          <a:prstGeom prst="rect">
            <a:avLst/>
          </a:prstGeom>
          <a:noFill/>
        </p:spPr>
        <p:txBody>
          <a:bodyPr wrap="none" rtlCol="0">
            <a:spAutoFit/>
          </a:bodyPr>
          <a:lstStyle/>
          <a:p>
            <a:r>
              <a:rPr lang="en-US" dirty="0" smtClean="0"/>
              <a:t>investment</a:t>
            </a:r>
            <a:endParaRPr lang="en-US" dirty="0"/>
          </a:p>
        </p:txBody>
      </p:sp>
      <p:cxnSp>
        <p:nvCxnSpPr>
          <p:cNvPr id="13" name="Straight Arrow Connector 12"/>
          <p:cNvCxnSpPr/>
          <p:nvPr/>
        </p:nvCxnSpPr>
        <p:spPr>
          <a:xfrm flipH="1">
            <a:off x="1447800" y="1066800"/>
            <a:ext cx="1905000" cy="21844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V="1">
            <a:off x="1828800" y="1613740"/>
            <a:ext cx="1676400" cy="17947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5943600" y="1828800"/>
            <a:ext cx="1524000" cy="16694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flipV="1">
            <a:off x="6075216" y="1219205"/>
            <a:ext cx="2071257" cy="22721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H="1" flipV="1">
            <a:off x="1828800" y="4114800"/>
            <a:ext cx="2057400" cy="1600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407869" y="4355345"/>
            <a:ext cx="2145811" cy="16783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5811324" y="3886200"/>
            <a:ext cx="1656276" cy="1828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V="1">
            <a:off x="6165780" y="3962395"/>
            <a:ext cx="1741175" cy="1918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319684" y="3364468"/>
            <a:ext cx="804516" cy="369332"/>
          </a:xfrm>
          <a:prstGeom prst="rect">
            <a:avLst/>
          </a:prstGeom>
          <a:noFill/>
        </p:spPr>
        <p:txBody>
          <a:bodyPr wrap="none" rtlCol="0">
            <a:spAutoFit/>
          </a:bodyPr>
          <a:lstStyle/>
          <a:p>
            <a:r>
              <a:rPr lang="en-US" dirty="0" smtClean="0"/>
              <a:t>saving</a:t>
            </a:r>
            <a:endParaRPr lang="en-US" dirty="0"/>
          </a:p>
        </p:txBody>
      </p:sp>
    </p:spTree>
    <p:extLst>
      <p:ext uri="{BB962C8B-B14F-4D97-AF65-F5344CB8AC3E}">
        <p14:creationId xmlns:p14="http://schemas.microsoft.com/office/powerpoint/2010/main" val="179898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fontScale="90000"/>
          </a:bodyPr>
          <a:lstStyle/>
          <a:p>
            <a:r>
              <a:rPr lang="en-US" sz="2700" b="1" dirty="0">
                <a:solidFill>
                  <a:srgbClr val="0070C0"/>
                </a:solidFill>
              </a:rPr>
              <a:t>Circular flow of income and expenditure in three sector economy.</a:t>
            </a:r>
            <a:r>
              <a:rPr lang="en-US" b="1" dirty="0">
                <a:solidFill>
                  <a:srgbClr val="0070C0"/>
                </a:solidFill>
              </a:rPr>
              <a:t/>
            </a:r>
            <a:br>
              <a:rPr lang="en-US" b="1" dirty="0">
                <a:solidFill>
                  <a:srgbClr val="0070C0"/>
                </a:solidFill>
              </a:rPr>
            </a:br>
            <a:endParaRPr lang="en-US" dirty="0"/>
          </a:p>
        </p:txBody>
      </p:sp>
      <p:sp>
        <p:nvSpPr>
          <p:cNvPr id="3" name="Content Placeholder 2"/>
          <p:cNvSpPr>
            <a:spLocks noGrp="1"/>
          </p:cNvSpPr>
          <p:nvPr>
            <p:ph idx="1"/>
          </p:nvPr>
        </p:nvSpPr>
        <p:spPr>
          <a:xfrm>
            <a:off x="304800" y="1143000"/>
            <a:ext cx="8686800" cy="5486400"/>
          </a:xfrm>
        </p:spPr>
        <p:txBody>
          <a:bodyPr>
            <a:normAutofit fontScale="77500" lnSpcReduction="20000"/>
          </a:bodyPr>
          <a:lstStyle/>
          <a:p>
            <a:r>
              <a:rPr lang="en-US" dirty="0" smtClean="0"/>
              <a:t>three sector consist of household, business and government sector.</a:t>
            </a:r>
          </a:p>
          <a:p>
            <a:r>
              <a:rPr lang="en-US" dirty="0" smtClean="0"/>
              <a:t>It is also known as three sector closed economy.</a:t>
            </a:r>
          </a:p>
          <a:p>
            <a:r>
              <a:rPr lang="en-US" dirty="0" smtClean="0"/>
              <a:t>It is more realistic than two sector economy as it includes government sector which plays important role in the economy.</a:t>
            </a:r>
            <a:endParaRPr lang="en-US" dirty="0">
              <a:solidFill>
                <a:srgbClr val="00B0F0"/>
              </a:solidFill>
            </a:endParaRPr>
          </a:p>
          <a:p>
            <a:pPr marL="0" indent="0">
              <a:buNone/>
            </a:pPr>
            <a:r>
              <a:rPr lang="en-US" dirty="0" smtClean="0">
                <a:solidFill>
                  <a:srgbClr val="00B0F0"/>
                </a:solidFill>
              </a:rPr>
              <a:t>Assumptions </a:t>
            </a:r>
          </a:p>
          <a:p>
            <a:pPr marL="514350" indent="-514350">
              <a:buFont typeface="+mj-lt"/>
              <a:buAutoNum type="arabicPeriod"/>
            </a:pPr>
            <a:r>
              <a:rPr lang="en-US" dirty="0" smtClean="0"/>
              <a:t>The economy consist of household, business and government sector</a:t>
            </a:r>
          </a:p>
          <a:p>
            <a:pPr marL="514350" indent="-514350">
              <a:buFont typeface="+mj-lt"/>
              <a:buAutoNum type="arabicPeriod"/>
            </a:pPr>
            <a:r>
              <a:rPr lang="en-US" dirty="0" smtClean="0"/>
              <a:t>There is government intervention </a:t>
            </a:r>
          </a:p>
          <a:p>
            <a:pPr marL="514350" indent="-514350">
              <a:buFont typeface="+mj-lt"/>
              <a:buAutoNum type="arabicPeriod"/>
            </a:pPr>
            <a:r>
              <a:rPr lang="en-US" dirty="0" smtClean="0"/>
              <a:t>Government imposes taxes and grants subsidies</a:t>
            </a:r>
          </a:p>
          <a:p>
            <a:pPr marL="514350" indent="-514350">
              <a:buFont typeface="+mj-lt"/>
              <a:buAutoNum type="arabicPeriod"/>
            </a:pPr>
            <a:r>
              <a:rPr lang="en-US" dirty="0" smtClean="0"/>
              <a:t>The economy has no international trade</a:t>
            </a:r>
          </a:p>
          <a:p>
            <a:pPr marL="514350" indent="-514350">
              <a:buFont typeface="+mj-lt"/>
              <a:buAutoNum type="arabicPeriod"/>
            </a:pPr>
            <a:r>
              <a:rPr lang="en-US" dirty="0" smtClean="0"/>
              <a:t>Business sector pay both direct and indirect tax to the government</a:t>
            </a:r>
          </a:p>
          <a:p>
            <a:pPr marL="514350" indent="-514350">
              <a:buFont typeface="+mj-lt"/>
              <a:buAutoNum type="arabicPeriod"/>
            </a:pPr>
            <a:r>
              <a:rPr lang="en-US" dirty="0" smtClean="0"/>
              <a:t>Household sector pays only direct tax to the government</a:t>
            </a:r>
          </a:p>
          <a:p>
            <a:pPr marL="514350" indent="-514350">
              <a:buFont typeface="+mj-lt"/>
              <a:buAutoNum type="arabicPeriod"/>
            </a:pPr>
            <a:endParaRPr lang="en-US" dirty="0" smtClean="0"/>
          </a:p>
        </p:txBody>
      </p:sp>
    </p:spTree>
    <p:extLst>
      <p:ext uri="{BB962C8B-B14F-4D97-AF65-F5344CB8AC3E}">
        <p14:creationId xmlns:p14="http://schemas.microsoft.com/office/powerpoint/2010/main" val="394079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0204893"/>
              </p:ext>
            </p:extLst>
          </p:nvPr>
        </p:nvGraphicFramePr>
        <p:xfrm>
          <a:off x="381000" y="838200"/>
          <a:ext cx="86868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1752600" y="3962400"/>
            <a:ext cx="147007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5415387" y="3886200"/>
            <a:ext cx="179675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81001" y="235802"/>
            <a:ext cx="8534400" cy="1323439"/>
          </a:xfrm>
          <a:prstGeom prst="rect">
            <a:avLst/>
          </a:prstGeom>
          <a:noFill/>
        </p:spPr>
        <p:txBody>
          <a:bodyPr wrap="square" rtlCol="0">
            <a:spAutoFit/>
          </a:bodyPr>
          <a:lstStyle/>
          <a:p>
            <a:r>
              <a:rPr lang="en-US" sz="2800" b="1" dirty="0">
                <a:solidFill>
                  <a:srgbClr val="0070C0"/>
                </a:solidFill>
              </a:rPr>
              <a:t>Circular flow of income and expenditure in </a:t>
            </a:r>
            <a:r>
              <a:rPr lang="en-US" sz="2800" b="1" dirty="0" smtClean="0">
                <a:solidFill>
                  <a:srgbClr val="0070C0"/>
                </a:solidFill>
              </a:rPr>
              <a:t>three sector </a:t>
            </a:r>
            <a:r>
              <a:rPr lang="en-US" sz="2800" b="1" dirty="0">
                <a:solidFill>
                  <a:srgbClr val="0070C0"/>
                </a:solidFill>
              </a:rPr>
              <a:t>economy.</a:t>
            </a:r>
          </a:p>
          <a:p>
            <a:endParaRPr lang="en-US" sz="2400" dirty="0"/>
          </a:p>
        </p:txBody>
      </p:sp>
      <p:sp>
        <p:nvSpPr>
          <p:cNvPr id="11" name="TextBox 10"/>
          <p:cNvSpPr txBox="1"/>
          <p:nvPr/>
        </p:nvSpPr>
        <p:spPr>
          <a:xfrm>
            <a:off x="5562600" y="3124200"/>
            <a:ext cx="1576201" cy="523220"/>
          </a:xfrm>
          <a:prstGeom prst="rect">
            <a:avLst/>
          </a:prstGeom>
          <a:noFill/>
        </p:spPr>
        <p:txBody>
          <a:bodyPr wrap="none" rtlCol="0">
            <a:spAutoFit/>
          </a:bodyPr>
          <a:lstStyle/>
          <a:p>
            <a:r>
              <a:rPr lang="en-US" sz="1400" dirty="0" smtClean="0"/>
              <a:t>Indirect taxes and </a:t>
            </a:r>
          </a:p>
          <a:p>
            <a:r>
              <a:rPr lang="en-US" sz="1400" dirty="0" smtClean="0"/>
              <a:t>Direct taxes</a:t>
            </a:r>
            <a:endParaRPr lang="en-US" sz="1400" dirty="0"/>
          </a:p>
        </p:txBody>
      </p:sp>
      <p:cxnSp>
        <p:nvCxnSpPr>
          <p:cNvPr id="13" name="Straight Arrow Connector 12"/>
          <p:cNvCxnSpPr/>
          <p:nvPr/>
        </p:nvCxnSpPr>
        <p:spPr>
          <a:xfrm>
            <a:off x="1066800" y="1806778"/>
            <a:ext cx="0" cy="19270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1371600" y="2209799"/>
            <a:ext cx="194124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7467600" y="2140530"/>
            <a:ext cx="76200" cy="14547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a:off x="5943600" y="1828800"/>
            <a:ext cx="184762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V="1">
            <a:off x="1371600" y="4267200"/>
            <a:ext cx="0" cy="16140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058848" y="6096000"/>
            <a:ext cx="264031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5652207" y="5867400"/>
            <a:ext cx="26674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V="1">
            <a:off x="8587091" y="3962396"/>
            <a:ext cx="1" cy="21336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981200" y="3886200"/>
            <a:ext cx="1074461" cy="307777"/>
          </a:xfrm>
          <a:prstGeom prst="rect">
            <a:avLst/>
          </a:prstGeom>
          <a:noFill/>
        </p:spPr>
        <p:txBody>
          <a:bodyPr wrap="none" rtlCol="0">
            <a:spAutoFit/>
          </a:bodyPr>
          <a:lstStyle/>
          <a:p>
            <a:r>
              <a:rPr lang="en-US" sz="1400" dirty="0" smtClean="0"/>
              <a:t>Direct taxes</a:t>
            </a:r>
            <a:endParaRPr lang="en-US" sz="1400" dirty="0"/>
          </a:p>
        </p:txBody>
      </p:sp>
      <p:cxnSp>
        <p:nvCxnSpPr>
          <p:cNvPr id="3" name="Straight Arrow Connector 2"/>
          <p:cNvCxnSpPr/>
          <p:nvPr/>
        </p:nvCxnSpPr>
        <p:spPr>
          <a:xfrm flipH="1">
            <a:off x="5509601" y="3657600"/>
            <a:ext cx="14888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448689" y="3896380"/>
            <a:ext cx="1942711" cy="523220"/>
          </a:xfrm>
          <a:prstGeom prst="rect">
            <a:avLst/>
          </a:prstGeom>
          <a:noFill/>
        </p:spPr>
        <p:txBody>
          <a:bodyPr wrap="none" rtlCol="0">
            <a:spAutoFit/>
          </a:bodyPr>
          <a:lstStyle/>
          <a:p>
            <a:r>
              <a:rPr lang="en-US" sz="1400" dirty="0" smtClean="0"/>
              <a:t>Government Purchases</a:t>
            </a:r>
          </a:p>
          <a:p>
            <a:r>
              <a:rPr lang="en-US" sz="1400" dirty="0" smtClean="0"/>
              <a:t> and subsidies</a:t>
            </a:r>
            <a:endParaRPr lang="en-US" sz="1400" dirty="0"/>
          </a:p>
        </p:txBody>
      </p:sp>
      <p:cxnSp>
        <p:nvCxnSpPr>
          <p:cNvPr id="9" name="Straight Arrow Connector 8"/>
          <p:cNvCxnSpPr/>
          <p:nvPr/>
        </p:nvCxnSpPr>
        <p:spPr>
          <a:xfrm flipH="1">
            <a:off x="1516380" y="3733800"/>
            <a:ext cx="1844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524000" y="3286780"/>
            <a:ext cx="1891415" cy="523220"/>
          </a:xfrm>
          <a:prstGeom prst="rect">
            <a:avLst/>
          </a:prstGeom>
          <a:noFill/>
        </p:spPr>
        <p:txBody>
          <a:bodyPr wrap="none" rtlCol="0">
            <a:spAutoFit/>
          </a:bodyPr>
          <a:lstStyle/>
          <a:p>
            <a:r>
              <a:rPr lang="en-US" sz="1400" dirty="0" smtClean="0"/>
              <a:t>Wages,  salaries</a:t>
            </a:r>
          </a:p>
          <a:p>
            <a:r>
              <a:rPr lang="en-US" sz="1400" dirty="0" smtClean="0"/>
              <a:t>And transfer payments</a:t>
            </a:r>
            <a:endParaRPr lang="en-US" sz="1400" dirty="0"/>
          </a:p>
        </p:txBody>
      </p:sp>
      <p:cxnSp>
        <p:nvCxnSpPr>
          <p:cNvPr id="24" name="Straight Connector 23"/>
          <p:cNvCxnSpPr/>
          <p:nvPr/>
        </p:nvCxnSpPr>
        <p:spPr>
          <a:xfrm>
            <a:off x="1080655" y="1814945"/>
            <a:ext cx="2033078"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1371600" y="2209798"/>
            <a:ext cx="0" cy="1385455"/>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V="1">
            <a:off x="1066800" y="4267200"/>
            <a:ext cx="0" cy="182880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1371600" y="5881245"/>
            <a:ext cx="232756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flipH="1">
            <a:off x="5852976" y="6096000"/>
            <a:ext cx="2750694"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V="1">
            <a:off x="8305800" y="4135582"/>
            <a:ext cx="0" cy="1731818"/>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7791221" y="1814945"/>
            <a:ext cx="57868" cy="1733445"/>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6117671" y="2140530"/>
            <a:ext cx="1349929" cy="0"/>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505200" y="4810780"/>
            <a:ext cx="1686103" cy="523220"/>
          </a:xfrm>
          <a:prstGeom prst="rect">
            <a:avLst/>
          </a:prstGeom>
          <a:noFill/>
        </p:spPr>
        <p:txBody>
          <a:bodyPr wrap="none" rtlCol="0">
            <a:spAutoFit/>
          </a:bodyPr>
          <a:lstStyle/>
          <a:p>
            <a:r>
              <a:rPr lang="en-US" sz="1400" dirty="0" smtClean="0">
                <a:solidFill>
                  <a:srgbClr val="0070C0"/>
                </a:solidFill>
              </a:rPr>
              <a:t>Banks and financial</a:t>
            </a:r>
          </a:p>
          <a:p>
            <a:r>
              <a:rPr lang="en-US" sz="1400" dirty="0" smtClean="0">
                <a:solidFill>
                  <a:srgbClr val="0070C0"/>
                </a:solidFill>
              </a:rPr>
              <a:t>intermediaries</a:t>
            </a:r>
          </a:p>
        </p:txBody>
      </p:sp>
      <p:cxnSp>
        <p:nvCxnSpPr>
          <p:cNvPr id="63" name="Straight Arrow Connector 62"/>
          <p:cNvCxnSpPr/>
          <p:nvPr/>
        </p:nvCxnSpPr>
        <p:spPr>
          <a:xfrm flipV="1">
            <a:off x="7895866" y="3989071"/>
            <a:ext cx="1" cy="10896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5239304" y="5078728"/>
            <a:ext cx="2657786"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1544780" y="5001491"/>
            <a:ext cx="190983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524000" y="4193977"/>
            <a:ext cx="0" cy="807514"/>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133600" y="5026223"/>
            <a:ext cx="775277" cy="307777"/>
          </a:xfrm>
          <a:prstGeom prst="rect">
            <a:avLst/>
          </a:prstGeom>
          <a:noFill/>
        </p:spPr>
        <p:txBody>
          <a:bodyPr wrap="none" rtlCol="0">
            <a:spAutoFit/>
          </a:bodyPr>
          <a:lstStyle/>
          <a:p>
            <a:r>
              <a:rPr lang="en-US" sz="1400" dirty="0" smtClean="0"/>
              <a:t>Saving  </a:t>
            </a:r>
            <a:endParaRPr lang="en-US" sz="1400" dirty="0"/>
          </a:p>
        </p:txBody>
      </p:sp>
      <p:sp>
        <p:nvSpPr>
          <p:cNvPr id="35" name="TextBox 34"/>
          <p:cNvSpPr txBox="1"/>
          <p:nvPr/>
        </p:nvSpPr>
        <p:spPr>
          <a:xfrm>
            <a:off x="5478739" y="5102423"/>
            <a:ext cx="1019574" cy="307777"/>
          </a:xfrm>
          <a:prstGeom prst="rect">
            <a:avLst/>
          </a:prstGeom>
          <a:noFill/>
        </p:spPr>
        <p:txBody>
          <a:bodyPr wrap="none" rtlCol="0">
            <a:spAutoFit/>
          </a:bodyPr>
          <a:lstStyle/>
          <a:p>
            <a:r>
              <a:rPr lang="en-US" sz="1400" dirty="0" smtClean="0"/>
              <a:t>investment</a:t>
            </a:r>
            <a:endParaRPr lang="en-US" sz="1400" dirty="0"/>
          </a:p>
        </p:txBody>
      </p:sp>
    </p:spTree>
    <p:extLst>
      <p:ext uri="{BB962C8B-B14F-4D97-AF65-F5344CB8AC3E}">
        <p14:creationId xmlns:p14="http://schemas.microsoft.com/office/powerpoint/2010/main" val="239133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b="1" dirty="0" smtClean="0">
                <a:solidFill>
                  <a:srgbClr val="0070C0"/>
                </a:solidFill>
              </a:rPr>
              <a:t>Unit </a:t>
            </a:r>
            <a:r>
              <a:rPr lang="en-US" b="1" dirty="0">
                <a:solidFill>
                  <a:srgbClr val="0070C0"/>
                </a:solidFill>
              </a:rPr>
              <a:t>7</a:t>
            </a:r>
            <a:r>
              <a:rPr lang="en-US" b="1" dirty="0" smtClean="0">
                <a:solidFill>
                  <a:srgbClr val="0070C0"/>
                </a:solidFill>
              </a:rPr>
              <a:t> </a:t>
            </a:r>
            <a:r>
              <a:rPr lang="en-US" b="1" dirty="0">
                <a:solidFill>
                  <a:srgbClr val="0070C0"/>
                </a:solidFill>
              </a:rPr>
              <a:t>National Income Accounting </a:t>
            </a:r>
            <a:endParaRPr lang="en-US" b="1" dirty="0"/>
          </a:p>
          <a:p>
            <a:r>
              <a:rPr lang="en-US" sz="2800" dirty="0" smtClean="0"/>
              <a:t>Concept of macroeconomics and its scope, Meaning </a:t>
            </a:r>
            <a:r>
              <a:rPr lang="en-US" sz="2800" dirty="0"/>
              <a:t>of national income: Various concepts of NI: GDP, NDP, GNP and NNP (both in – market price and factor cost terms), Nominal GDP, Real GDP and GDP deflator, Potential and actual GDP, Personal income, Disposable income and Saving, </a:t>
            </a:r>
            <a:r>
              <a:rPr lang="en-US" sz="2800" dirty="0" smtClean="0"/>
              <a:t>Per-capita </a:t>
            </a:r>
            <a:r>
              <a:rPr lang="en-US" sz="2800" dirty="0"/>
              <a:t>income. Three approaches of measurement of NI (Product, Income and Expenditure), Measurement Difficulties of NI. Numerical assignments and Case studies</a:t>
            </a:r>
          </a:p>
        </p:txBody>
      </p:sp>
    </p:spTree>
    <p:extLst>
      <p:ext uri="{BB962C8B-B14F-4D97-AF65-F5344CB8AC3E}">
        <p14:creationId xmlns:p14="http://schemas.microsoft.com/office/powerpoint/2010/main" val="3280696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533400"/>
          </a:xfrm>
        </p:spPr>
        <p:txBody>
          <a:bodyPr>
            <a:noAutofit/>
          </a:bodyPr>
          <a:lstStyle/>
          <a:p>
            <a:r>
              <a:rPr lang="en-US" sz="2400" b="1" dirty="0">
                <a:solidFill>
                  <a:srgbClr val="0070C0"/>
                </a:solidFill>
              </a:rPr>
              <a:t>Circular flow of income and expenditure in </a:t>
            </a:r>
            <a:r>
              <a:rPr lang="en-US" sz="2400" b="1" dirty="0" smtClean="0">
                <a:solidFill>
                  <a:srgbClr val="0070C0"/>
                </a:solidFill>
              </a:rPr>
              <a:t>four sector </a:t>
            </a:r>
            <a:r>
              <a:rPr lang="en-US" sz="2400" b="1" dirty="0">
                <a:solidFill>
                  <a:srgbClr val="0070C0"/>
                </a:solidFill>
              </a:rPr>
              <a:t>economy.</a:t>
            </a:r>
            <a:br>
              <a:rPr lang="en-US" sz="2400" b="1" dirty="0">
                <a:solidFill>
                  <a:srgbClr val="0070C0"/>
                </a:solidFill>
              </a:rPr>
            </a:br>
            <a:endParaRPr lang="en-US" sz="2400" dirty="0"/>
          </a:p>
        </p:txBody>
      </p:sp>
      <p:sp>
        <p:nvSpPr>
          <p:cNvPr id="3" name="Content Placeholder 2"/>
          <p:cNvSpPr>
            <a:spLocks noGrp="1"/>
          </p:cNvSpPr>
          <p:nvPr>
            <p:ph idx="1"/>
          </p:nvPr>
        </p:nvSpPr>
        <p:spPr>
          <a:xfrm>
            <a:off x="304800" y="1143000"/>
            <a:ext cx="8686800" cy="5257800"/>
          </a:xfrm>
        </p:spPr>
        <p:txBody>
          <a:bodyPr>
            <a:normAutofit fontScale="77500" lnSpcReduction="20000"/>
          </a:bodyPr>
          <a:lstStyle/>
          <a:p>
            <a:r>
              <a:rPr lang="en-US" dirty="0" smtClean="0"/>
              <a:t>Four sector economy consists of household sector, business sector, government sector and foreign sector or rest of the world.</a:t>
            </a:r>
          </a:p>
          <a:p>
            <a:r>
              <a:rPr lang="en-US" dirty="0" smtClean="0"/>
              <a:t>It is also known as the open economy.</a:t>
            </a:r>
          </a:p>
          <a:p>
            <a:r>
              <a:rPr lang="en-US" dirty="0" smtClean="0"/>
              <a:t>This model is formed by adding foreign sector to the three sector model</a:t>
            </a:r>
          </a:p>
          <a:p>
            <a:pPr marL="0" indent="0">
              <a:buNone/>
            </a:pPr>
            <a:r>
              <a:rPr lang="en-US" dirty="0" smtClean="0"/>
              <a:t>Assumptions</a:t>
            </a:r>
          </a:p>
          <a:p>
            <a:pPr marL="514350" indent="-514350">
              <a:buFont typeface="+mj-lt"/>
              <a:buAutoNum type="arabicPeriod"/>
            </a:pPr>
            <a:r>
              <a:rPr lang="en-US" dirty="0" smtClean="0"/>
              <a:t>There are four sector in the economy which includes household, business, government and foreign sectors</a:t>
            </a:r>
          </a:p>
          <a:p>
            <a:pPr marL="514350" indent="-514350">
              <a:buFont typeface="+mj-lt"/>
              <a:buAutoNum type="arabicPeriod"/>
            </a:pPr>
            <a:r>
              <a:rPr lang="en-US" dirty="0" smtClean="0"/>
              <a:t>There is no restriction on import and export</a:t>
            </a:r>
          </a:p>
          <a:p>
            <a:pPr marL="514350" indent="-514350">
              <a:buFont typeface="+mj-lt"/>
              <a:buAutoNum type="arabicPeriod"/>
            </a:pPr>
            <a:r>
              <a:rPr lang="en-US" dirty="0" smtClean="0"/>
              <a:t>There is minimum government intervention</a:t>
            </a:r>
          </a:p>
          <a:p>
            <a:pPr marL="514350" indent="-514350">
              <a:buFont typeface="+mj-lt"/>
              <a:buAutoNum type="arabicPeriod"/>
            </a:pPr>
            <a:r>
              <a:rPr lang="en-US" dirty="0" smtClean="0"/>
              <a:t>There is well manage financial market</a:t>
            </a:r>
          </a:p>
          <a:p>
            <a:pPr marL="514350" indent="-514350">
              <a:buFont typeface="+mj-lt"/>
              <a:buAutoNum type="arabicPeriod"/>
            </a:pPr>
            <a:r>
              <a:rPr lang="en-US" dirty="0" smtClean="0"/>
              <a:t>Household export only </a:t>
            </a:r>
            <a:r>
              <a:rPr lang="en-US" dirty="0" err="1" smtClean="0"/>
              <a:t>labour</a:t>
            </a:r>
            <a:r>
              <a:rPr lang="en-US" dirty="0" smtClean="0"/>
              <a:t> and capital</a:t>
            </a:r>
          </a:p>
          <a:p>
            <a:pPr marL="514350" indent="-514350">
              <a:buFont typeface="+mj-lt"/>
              <a:buAutoNum type="arabicPeriod"/>
            </a:pPr>
            <a:r>
              <a:rPr lang="en-US" dirty="0" smtClean="0"/>
              <a:t>Business firms export and import only goods and services</a:t>
            </a:r>
          </a:p>
          <a:p>
            <a:pPr marL="0" indent="0">
              <a:buNone/>
            </a:pPr>
            <a:endParaRPr lang="en-US" dirty="0"/>
          </a:p>
        </p:txBody>
      </p:sp>
    </p:spTree>
    <p:extLst>
      <p:ext uri="{BB962C8B-B14F-4D97-AF65-F5344CB8AC3E}">
        <p14:creationId xmlns:p14="http://schemas.microsoft.com/office/powerpoint/2010/main" val="1182532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02181685"/>
              </p:ext>
            </p:extLst>
          </p:nvPr>
        </p:nvGraphicFramePr>
        <p:xfrm>
          <a:off x="304800" y="914400"/>
          <a:ext cx="86868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1752600" y="3962400"/>
            <a:ext cx="147007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5415387" y="3886200"/>
            <a:ext cx="179675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81001" y="235802"/>
            <a:ext cx="8534400" cy="1323439"/>
          </a:xfrm>
          <a:prstGeom prst="rect">
            <a:avLst/>
          </a:prstGeom>
          <a:noFill/>
        </p:spPr>
        <p:txBody>
          <a:bodyPr wrap="square" rtlCol="0">
            <a:spAutoFit/>
          </a:bodyPr>
          <a:lstStyle/>
          <a:p>
            <a:r>
              <a:rPr lang="en-US" sz="2800" b="1" dirty="0">
                <a:solidFill>
                  <a:srgbClr val="0070C0"/>
                </a:solidFill>
              </a:rPr>
              <a:t>Circular flow of income and expenditure in </a:t>
            </a:r>
            <a:r>
              <a:rPr lang="en-US" sz="2800" b="1" dirty="0" smtClean="0">
                <a:solidFill>
                  <a:srgbClr val="0070C0"/>
                </a:solidFill>
              </a:rPr>
              <a:t>Four sector </a:t>
            </a:r>
            <a:r>
              <a:rPr lang="en-US" sz="2800" b="1" dirty="0">
                <a:solidFill>
                  <a:srgbClr val="0070C0"/>
                </a:solidFill>
              </a:rPr>
              <a:t>economy.</a:t>
            </a:r>
          </a:p>
          <a:p>
            <a:endParaRPr lang="en-US" sz="2400" dirty="0"/>
          </a:p>
        </p:txBody>
      </p:sp>
      <p:sp>
        <p:nvSpPr>
          <p:cNvPr id="11" name="TextBox 10"/>
          <p:cNvSpPr txBox="1"/>
          <p:nvPr/>
        </p:nvSpPr>
        <p:spPr>
          <a:xfrm>
            <a:off x="5967599" y="1521023"/>
            <a:ext cx="1499065" cy="307777"/>
          </a:xfrm>
          <a:prstGeom prst="rect">
            <a:avLst/>
          </a:prstGeom>
          <a:noFill/>
        </p:spPr>
        <p:txBody>
          <a:bodyPr wrap="none" rtlCol="0">
            <a:spAutoFit/>
          </a:bodyPr>
          <a:lstStyle/>
          <a:p>
            <a:r>
              <a:rPr lang="en-US" sz="1400" dirty="0" smtClean="0"/>
              <a:t>Net tax payments</a:t>
            </a:r>
          </a:p>
        </p:txBody>
      </p:sp>
      <p:cxnSp>
        <p:nvCxnSpPr>
          <p:cNvPr id="13" name="Straight Arrow Connector 12"/>
          <p:cNvCxnSpPr/>
          <p:nvPr/>
        </p:nvCxnSpPr>
        <p:spPr>
          <a:xfrm>
            <a:off x="1066800" y="1829562"/>
            <a:ext cx="0" cy="17518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1385377" y="2057400"/>
            <a:ext cx="213537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7543800" y="2133600"/>
            <a:ext cx="0" cy="1322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V="1">
            <a:off x="1129145" y="4294910"/>
            <a:ext cx="0" cy="161404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899122" y="6172200"/>
            <a:ext cx="290434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5652207" y="5867400"/>
            <a:ext cx="26674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V="1">
            <a:off x="8587091" y="3962396"/>
            <a:ext cx="1" cy="21336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447800" y="2209800"/>
            <a:ext cx="1499065" cy="307777"/>
          </a:xfrm>
          <a:prstGeom prst="rect">
            <a:avLst/>
          </a:prstGeom>
          <a:noFill/>
        </p:spPr>
        <p:txBody>
          <a:bodyPr wrap="none" rtlCol="0">
            <a:spAutoFit/>
          </a:bodyPr>
          <a:lstStyle/>
          <a:p>
            <a:r>
              <a:rPr lang="en-US" sz="1400" dirty="0" smtClean="0"/>
              <a:t>Net tax payments</a:t>
            </a:r>
            <a:endParaRPr lang="en-US" sz="1400" dirty="0"/>
          </a:p>
        </p:txBody>
      </p:sp>
      <p:cxnSp>
        <p:nvCxnSpPr>
          <p:cNvPr id="3" name="Straight Arrow Connector 2"/>
          <p:cNvCxnSpPr/>
          <p:nvPr/>
        </p:nvCxnSpPr>
        <p:spPr>
          <a:xfrm flipH="1">
            <a:off x="5210999" y="5334000"/>
            <a:ext cx="26376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601089" y="2143780"/>
            <a:ext cx="1942711" cy="523220"/>
          </a:xfrm>
          <a:prstGeom prst="rect">
            <a:avLst/>
          </a:prstGeom>
          <a:noFill/>
        </p:spPr>
        <p:txBody>
          <a:bodyPr wrap="none" rtlCol="0">
            <a:spAutoFit/>
          </a:bodyPr>
          <a:lstStyle/>
          <a:p>
            <a:r>
              <a:rPr lang="en-US" sz="1400" dirty="0" smtClean="0"/>
              <a:t>Government Purchases</a:t>
            </a:r>
          </a:p>
          <a:p>
            <a:r>
              <a:rPr lang="en-US" sz="1400" dirty="0" smtClean="0"/>
              <a:t> and subsidies</a:t>
            </a:r>
            <a:endParaRPr lang="en-US" sz="1400" dirty="0"/>
          </a:p>
        </p:txBody>
      </p:sp>
      <p:cxnSp>
        <p:nvCxnSpPr>
          <p:cNvPr id="9" name="Straight Arrow Connector 8"/>
          <p:cNvCxnSpPr/>
          <p:nvPr/>
        </p:nvCxnSpPr>
        <p:spPr>
          <a:xfrm flipV="1">
            <a:off x="1295400" y="4191000"/>
            <a:ext cx="0" cy="11707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143000" y="1295400"/>
            <a:ext cx="1891415" cy="523220"/>
          </a:xfrm>
          <a:prstGeom prst="rect">
            <a:avLst/>
          </a:prstGeom>
          <a:noFill/>
        </p:spPr>
        <p:txBody>
          <a:bodyPr wrap="none" rtlCol="0">
            <a:spAutoFit/>
          </a:bodyPr>
          <a:lstStyle/>
          <a:p>
            <a:r>
              <a:rPr lang="en-US" sz="1400" dirty="0" smtClean="0"/>
              <a:t>Wages,  salaries</a:t>
            </a:r>
          </a:p>
          <a:p>
            <a:r>
              <a:rPr lang="en-US" sz="1400" dirty="0" smtClean="0"/>
              <a:t>And transfer payments</a:t>
            </a:r>
            <a:endParaRPr lang="en-US" sz="1400" dirty="0"/>
          </a:p>
        </p:txBody>
      </p:sp>
      <p:cxnSp>
        <p:nvCxnSpPr>
          <p:cNvPr id="24" name="Straight Connector 23"/>
          <p:cNvCxnSpPr/>
          <p:nvPr/>
        </p:nvCxnSpPr>
        <p:spPr>
          <a:xfrm>
            <a:off x="1053793" y="1814945"/>
            <a:ext cx="2706028"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1392380" y="2057400"/>
            <a:ext cx="0" cy="152400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V="1">
            <a:off x="914400" y="4175760"/>
            <a:ext cx="0" cy="201168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1113350" y="5929745"/>
            <a:ext cx="2816354"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flipH="1">
            <a:off x="5852976" y="6096000"/>
            <a:ext cx="2750694"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flipV="1">
            <a:off x="8305800" y="4135582"/>
            <a:ext cx="0" cy="1731818"/>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7849089" y="1752600"/>
            <a:ext cx="0" cy="171959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5562600" y="2140530"/>
            <a:ext cx="1976431" cy="0"/>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505200" y="4810780"/>
            <a:ext cx="2127634" cy="307777"/>
          </a:xfrm>
          <a:prstGeom prst="rect">
            <a:avLst/>
          </a:prstGeom>
          <a:noFill/>
        </p:spPr>
        <p:txBody>
          <a:bodyPr wrap="none" rtlCol="0">
            <a:spAutoFit/>
          </a:bodyPr>
          <a:lstStyle/>
          <a:p>
            <a:r>
              <a:rPr lang="en-US" sz="1400" dirty="0" smtClean="0">
                <a:solidFill>
                  <a:srgbClr val="0070C0"/>
                </a:solidFill>
              </a:rPr>
              <a:t>Consumption expenditure</a:t>
            </a:r>
          </a:p>
        </p:txBody>
      </p:sp>
      <p:cxnSp>
        <p:nvCxnSpPr>
          <p:cNvPr id="63" name="Straight Arrow Connector 62"/>
          <p:cNvCxnSpPr/>
          <p:nvPr/>
        </p:nvCxnSpPr>
        <p:spPr>
          <a:xfrm flipV="1">
            <a:off x="7604911" y="3962400"/>
            <a:ext cx="1" cy="9905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5801124" y="4953000"/>
            <a:ext cx="1815304"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1499869" y="4953000"/>
            <a:ext cx="21008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510145" y="4142510"/>
            <a:ext cx="0" cy="807514"/>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429000" y="5178623"/>
            <a:ext cx="1665649" cy="307777"/>
          </a:xfrm>
          <a:prstGeom prst="rect">
            <a:avLst/>
          </a:prstGeom>
          <a:noFill/>
        </p:spPr>
        <p:txBody>
          <a:bodyPr wrap="none" rtlCol="0">
            <a:spAutoFit/>
          </a:bodyPr>
          <a:lstStyle/>
          <a:p>
            <a:r>
              <a:rPr lang="en-US" sz="1400" dirty="0" smtClean="0">
                <a:solidFill>
                  <a:srgbClr val="0070C0"/>
                </a:solidFill>
              </a:rPr>
              <a:t>Goods and services</a:t>
            </a:r>
          </a:p>
        </p:txBody>
      </p:sp>
      <p:cxnSp>
        <p:nvCxnSpPr>
          <p:cNvPr id="21" name="Straight Connector 20"/>
          <p:cNvCxnSpPr/>
          <p:nvPr/>
        </p:nvCxnSpPr>
        <p:spPr>
          <a:xfrm>
            <a:off x="1311789" y="5361708"/>
            <a:ext cx="2100823"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7849089" y="4003965"/>
            <a:ext cx="0" cy="1320452"/>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828800" y="3578423"/>
            <a:ext cx="666273" cy="307777"/>
          </a:xfrm>
          <a:prstGeom prst="rect">
            <a:avLst/>
          </a:prstGeom>
          <a:noFill/>
        </p:spPr>
        <p:txBody>
          <a:bodyPr wrap="none" rtlCol="0">
            <a:spAutoFit/>
          </a:bodyPr>
          <a:lstStyle/>
          <a:p>
            <a:r>
              <a:rPr lang="en-US" sz="1400" dirty="0" smtClean="0">
                <a:solidFill>
                  <a:srgbClr val="0070C0"/>
                </a:solidFill>
              </a:rPr>
              <a:t>saving</a:t>
            </a:r>
          </a:p>
        </p:txBody>
      </p:sp>
      <p:sp>
        <p:nvSpPr>
          <p:cNvPr id="47" name="TextBox 46"/>
          <p:cNvSpPr txBox="1"/>
          <p:nvPr/>
        </p:nvSpPr>
        <p:spPr>
          <a:xfrm>
            <a:off x="5686026" y="3578423"/>
            <a:ext cx="1019574" cy="307777"/>
          </a:xfrm>
          <a:prstGeom prst="rect">
            <a:avLst/>
          </a:prstGeom>
          <a:noFill/>
        </p:spPr>
        <p:txBody>
          <a:bodyPr wrap="none" rtlCol="0">
            <a:spAutoFit/>
          </a:bodyPr>
          <a:lstStyle/>
          <a:p>
            <a:r>
              <a:rPr lang="en-US" sz="1400" dirty="0" smtClean="0">
                <a:solidFill>
                  <a:srgbClr val="0070C0"/>
                </a:solidFill>
              </a:rPr>
              <a:t>investment</a:t>
            </a:r>
          </a:p>
        </p:txBody>
      </p:sp>
      <p:cxnSp>
        <p:nvCxnSpPr>
          <p:cNvPr id="23" name="Straight Arrow Connector 22"/>
          <p:cNvCxnSpPr/>
          <p:nvPr/>
        </p:nvCxnSpPr>
        <p:spPr>
          <a:xfrm flipH="1">
            <a:off x="5613381" y="1773380"/>
            <a:ext cx="223562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1752600" y="5635823"/>
            <a:ext cx="1607941" cy="307777"/>
          </a:xfrm>
          <a:prstGeom prst="rect">
            <a:avLst/>
          </a:prstGeom>
          <a:noFill/>
        </p:spPr>
        <p:txBody>
          <a:bodyPr wrap="none" rtlCol="0">
            <a:spAutoFit/>
          </a:bodyPr>
          <a:lstStyle/>
          <a:p>
            <a:r>
              <a:rPr lang="en-US" sz="1400" dirty="0" smtClean="0">
                <a:solidFill>
                  <a:srgbClr val="0070C0"/>
                </a:solidFill>
              </a:rPr>
              <a:t>Foreign remittance</a:t>
            </a:r>
          </a:p>
        </p:txBody>
      </p:sp>
      <p:sp>
        <p:nvSpPr>
          <p:cNvPr id="49" name="TextBox 48"/>
          <p:cNvSpPr txBox="1"/>
          <p:nvPr/>
        </p:nvSpPr>
        <p:spPr>
          <a:xfrm>
            <a:off x="914400" y="6245423"/>
            <a:ext cx="2580643" cy="307777"/>
          </a:xfrm>
          <a:prstGeom prst="rect">
            <a:avLst/>
          </a:prstGeom>
          <a:noFill/>
        </p:spPr>
        <p:txBody>
          <a:bodyPr wrap="none" rtlCol="0">
            <a:spAutoFit/>
          </a:bodyPr>
          <a:lstStyle/>
          <a:p>
            <a:r>
              <a:rPr lang="en-US" sz="1400" dirty="0" smtClean="0">
                <a:solidFill>
                  <a:srgbClr val="0070C0"/>
                </a:solidFill>
              </a:rPr>
              <a:t>Export of capital and manpower</a:t>
            </a:r>
          </a:p>
        </p:txBody>
      </p:sp>
      <p:sp>
        <p:nvSpPr>
          <p:cNvPr id="51" name="TextBox 50"/>
          <p:cNvSpPr txBox="1"/>
          <p:nvPr/>
        </p:nvSpPr>
        <p:spPr>
          <a:xfrm>
            <a:off x="5986371" y="5559623"/>
            <a:ext cx="2090829" cy="307777"/>
          </a:xfrm>
          <a:prstGeom prst="rect">
            <a:avLst/>
          </a:prstGeom>
          <a:noFill/>
        </p:spPr>
        <p:txBody>
          <a:bodyPr wrap="none" rtlCol="0">
            <a:spAutoFit/>
          </a:bodyPr>
          <a:lstStyle/>
          <a:p>
            <a:r>
              <a:rPr lang="en-US" sz="1400" dirty="0" smtClean="0">
                <a:solidFill>
                  <a:srgbClr val="0070C0"/>
                </a:solidFill>
              </a:rPr>
              <a:t>Payments for imports (M)</a:t>
            </a:r>
          </a:p>
        </p:txBody>
      </p:sp>
      <p:sp>
        <p:nvSpPr>
          <p:cNvPr id="52" name="TextBox 51"/>
          <p:cNvSpPr txBox="1"/>
          <p:nvPr/>
        </p:nvSpPr>
        <p:spPr>
          <a:xfrm>
            <a:off x="6019800" y="6172200"/>
            <a:ext cx="2077556" cy="307777"/>
          </a:xfrm>
          <a:prstGeom prst="rect">
            <a:avLst/>
          </a:prstGeom>
          <a:noFill/>
        </p:spPr>
        <p:txBody>
          <a:bodyPr wrap="none" rtlCol="0">
            <a:spAutoFit/>
          </a:bodyPr>
          <a:lstStyle/>
          <a:p>
            <a:r>
              <a:rPr lang="en-US" sz="1400" dirty="0" smtClean="0">
                <a:solidFill>
                  <a:srgbClr val="0070C0"/>
                </a:solidFill>
              </a:rPr>
              <a:t>Receipts from exports (X)</a:t>
            </a:r>
          </a:p>
        </p:txBody>
      </p:sp>
      <p:cxnSp>
        <p:nvCxnSpPr>
          <p:cNvPr id="5" name="Straight Arrow Connector 4"/>
          <p:cNvCxnSpPr/>
          <p:nvPr/>
        </p:nvCxnSpPr>
        <p:spPr>
          <a:xfrm>
            <a:off x="1533653" y="2819400"/>
            <a:ext cx="176873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511330" y="2667000"/>
            <a:ext cx="2243243" cy="369332"/>
          </a:xfrm>
          <a:prstGeom prst="rect">
            <a:avLst/>
          </a:prstGeom>
          <a:noFill/>
        </p:spPr>
        <p:txBody>
          <a:bodyPr wrap="none" rtlCol="0">
            <a:spAutoFit/>
          </a:bodyPr>
          <a:lstStyle/>
          <a:p>
            <a:r>
              <a:rPr lang="en-US" dirty="0" smtClean="0"/>
              <a:t>Factors of production</a:t>
            </a:r>
            <a:endParaRPr lang="en-US" dirty="0"/>
          </a:p>
        </p:txBody>
      </p:sp>
      <p:cxnSp>
        <p:nvCxnSpPr>
          <p:cNvPr id="14" name="Straight Connector 13"/>
          <p:cNvCxnSpPr/>
          <p:nvPr/>
        </p:nvCxnSpPr>
        <p:spPr>
          <a:xfrm>
            <a:off x="5717729" y="2851666"/>
            <a:ext cx="167367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391400" y="2851666"/>
            <a:ext cx="0" cy="7267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510145" y="2819400"/>
            <a:ext cx="0" cy="652790"/>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171113" y="2961129"/>
            <a:ext cx="2815258" cy="369332"/>
          </a:xfrm>
          <a:prstGeom prst="rect">
            <a:avLst/>
          </a:prstGeom>
          <a:noFill/>
        </p:spPr>
        <p:txBody>
          <a:bodyPr wrap="none" rtlCol="0">
            <a:spAutoFit/>
          </a:bodyPr>
          <a:lstStyle/>
          <a:p>
            <a:r>
              <a:rPr lang="en-US" dirty="0" smtClean="0"/>
              <a:t>Wages, rent, interest, profit</a:t>
            </a:r>
            <a:endParaRPr lang="en-US" dirty="0"/>
          </a:p>
        </p:txBody>
      </p:sp>
      <p:cxnSp>
        <p:nvCxnSpPr>
          <p:cNvPr id="30" name="Straight Arrow Connector 29"/>
          <p:cNvCxnSpPr/>
          <p:nvPr/>
        </p:nvCxnSpPr>
        <p:spPr>
          <a:xfrm>
            <a:off x="1676400" y="3119462"/>
            <a:ext cx="0" cy="5450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1670485" y="3099679"/>
            <a:ext cx="1405704"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a:off x="6105223" y="3145795"/>
            <a:ext cx="104394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149170" y="3145795"/>
            <a:ext cx="0" cy="4356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463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609600"/>
          </a:xfrm>
        </p:spPr>
        <p:txBody>
          <a:bodyPr>
            <a:normAutofit/>
          </a:bodyPr>
          <a:lstStyle/>
          <a:p>
            <a:r>
              <a:rPr lang="en-US" sz="2800" b="1" dirty="0" smtClean="0">
                <a:solidFill>
                  <a:srgbClr val="00B0F0"/>
                </a:solidFill>
              </a:rPr>
              <a:t>Definition of national income</a:t>
            </a:r>
            <a:endParaRPr lang="en-US" sz="2800" b="1" dirty="0">
              <a:solidFill>
                <a:srgbClr val="00B0F0"/>
              </a:solidFill>
            </a:endParaRPr>
          </a:p>
        </p:txBody>
      </p:sp>
      <p:sp>
        <p:nvSpPr>
          <p:cNvPr id="3" name="Content Placeholder 2"/>
          <p:cNvSpPr>
            <a:spLocks noGrp="1"/>
          </p:cNvSpPr>
          <p:nvPr>
            <p:ph idx="1"/>
          </p:nvPr>
        </p:nvSpPr>
        <p:spPr>
          <a:xfrm>
            <a:off x="304800" y="1295400"/>
            <a:ext cx="8686800" cy="5105400"/>
          </a:xfrm>
        </p:spPr>
        <p:txBody>
          <a:bodyPr>
            <a:normAutofit lnSpcReduction="10000"/>
          </a:bodyPr>
          <a:lstStyle/>
          <a:p>
            <a:r>
              <a:rPr lang="en-US" dirty="0" smtClean="0"/>
              <a:t>It is defined as the net income generated from all productive sectors in a country for a specified period of time.</a:t>
            </a:r>
          </a:p>
          <a:p>
            <a:r>
              <a:rPr lang="en-US" dirty="0" smtClean="0"/>
              <a:t>It refers to the sum of income earned by all individuals of a nation in a particular period of time.</a:t>
            </a:r>
          </a:p>
          <a:p>
            <a:r>
              <a:rPr lang="en-US" dirty="0" smtClean="0"/>
              <a:t>It represents as a receipt total, an expenditure total and the total volume of production.</a:t>
            </a:r>
            <a:endParaRPr lang="en-US" dirty="0"/>
          </a:p>
          <a:p>
            <a:r>
              <a:rPr lang="en-US" dirty="0" smtClean="0"/>
              <a:t>National income data reveal the total economic performance of the economy as a whole.</a:t>
            </a:r>
          </a:p>
        </p:txBody>
      </p:sp>
    </p:spTree>
    <p:extLst>
      <p:ext uri="{BB962C8B-B14F-4D97-AF65-F5344CB8AC3E}">
        <p14:creationId xmlns:p14="http://schemas.microsoft.com/office/powerpoint/2010/main" val="1013268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6019800"/>
          </a:xfrm>
        </p:spPr>
        <p:txBody>
          <a:bodyPr>
            <a:normAutofit fontScale="85000" lnSpcReduction="20000"/>
          </a:bodyPr>
          <a:lstStyle/>
          <a:p>
            <a:r>
              <a:rPr lang="en-US" b="1" dirty="0" smtClean="0">
                <a:solidFill>
                  <a:srgbClr val="0070C0"/>
                </a:solidFill>
              </a:rPr>
              <a:t>Marshall’s definition:</a:t>
            </a:r>
            <a:r>
              <a:rPr lang="en-US" dirty="0" smtClean="0"/>
              <a:t> “The </a:t>
            </a:r>
            <a:r>
              <a:rPr lang="en-US" dirty="0" err="1" smtClean="0"/>
              <a:t>labour</a:t>
            </a:r>
            <a:r>
              <a:rPr lang="en-US" dirty="0" smtClean="0"/>
              <a:t> and capital of a country acting upon its natural resources produce a certain net aggregate of commodities, material and immaterial including services of all kinds. This is the net annual income or revenue of a country or the national dividend”</a:t>
            </a:r>
            <a:r>
              <a:rPr lang="en-US" b="1" dirty="0" smtClean="0">
                <a:solidFill>
                  <a:srgbClr val="0070C0"/>
                </a:solidFill>
              </a:rPr>
              <a:t> </a:t>
            </a:r>
          </a:p>
          <a:p>
            <a:r>
              <a:rPr lang="en-US" b="1" dirty="0" smtClean="0">
                <a:solidFill>
                  <a:srgbClr val="0070C0"/>
                </a:solidFill>
              </a:rPr>
              <a:t>A.C. </a:t>
            </a:r>
            <a:r>
              <a:rPr lang="en-US" b="1" dirty="0" err="1" smtClean="0">
                <a:solidFill>
                  <a:srgbClr val="0070C0"/>
                </a:solidFill>
              </a:rPr>
              <a:t>Pigou</a:t>
            </a:r>
            <a:r>
              <a:rPr lang="en-US" dirty="0" smtClean="0"/>
              <a:t>  “</a:t>
            </a:r>
            <a:r>
              <a:rPr lang="en-US" dirty="0"/>
              <a:t>N</a:t>
            </a:r>
            <a:r>
              <a:rPr lang="en-US" dirty="0" smtClean="0"/>
              <a:t>ational income is that part of objective income of the community, including of course income derived from abroad, which can be measured in money”</a:t>
            </a:r>
          </a:p>
          <a:p>
            <a:r>
              <a:rPr lang="en-US" b="1" dirty="0" smtClean="0">
                <a:solidFill>
                  <a:srgbClr val="0070C0"/>
                </a:solidFill>
              </a:rPr>
              <a:t>Fisher </a:t>
            </a:r>
            <a:r>
              <a:rPr lang="en-US" dirty="0" smtClean="0"/>
              <a:t> “The national dividend or income consists solely of services as received by ultimate consumers, whether from their material or from human environments” </a:t>
            </a:r>
          </a:p>
          <a:p>
            <a:r>
              <a:rPr lang="en-US" b="1" dirty="0" smtClean="0">
                <a:solidFill>
                  <a:srgbClr val="0070C0"/>
                </a:solidFill>
              </a:rPr>
              <a:t>Simon </a:t>
            </a:r>
            <a:r>
              <a:rPr lang="en-US" b="1" dirty="0" err="1" smtClean="0">
                <a:solidFill>
                  <a:srgbClr val="0070C0"/>
                </a:solidFill>
              </a:rPr>
              <a:t>Kuznet</a:t>
            </a:r>
            <a:r>
              <a:rPr lang="en-US" dirty="0" smtClean="0"/>
              <a:t>  “National income is the net output of commodities and services following during the year from the country’s productive system in the hand of the ultimate consumers”</a:t>
            </a:r>
            <a:endParaRPr lang="en-US" dirty="0"/>
          </a:p>
        </p:txBody>
      </p:sp>
    </p:spTree>
    <p:extLst>
      <p:ext uri="{BB962C8B-B14F-4D97-AF65-F5344CB8AC3E}">
        <p14:creationId xmlns:p14="http://schemas.microsoft.com/office/powerpoint/2010/main" val="1939032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470525"/>
          </a:xfrm>
        </p:spPr>
        <p:txBody>
          <a:bodyPr>
            <a:normAutofit fontScale="85000" lnSpcReduction="10000"/>
          </a:bodyPr>
          <a:lstStyle/>
          <a:p>
            <a:pPr marL="0" indent="0">
              <a:buNone/>
            </a:pPr>
            <a:r>
              <a:rPr lang="en-US" b="1" dirty="0" smtClean="0">
                <a:solidFill>
                  <a:srgbClr val="0070C0"/>
                </a:solidFill>
              </a:rPr>
              <a:t>The United </a:t>
            </a:r>
            <a:r>
              <a:rPr lang="en-US" b="1" dirty="0">
                <a:solidFill>
                  <a:srgbClr val="0070C0"/>
                </a:solidFill>
              </a:rPr>
              <a:t>N</a:t>
            </a:r>
            <a:r>
              <a:rPr lang="en-US" b="1" dirty="0" smtClean="0">
                <a:solidFill>
                  <a:srgbClr val="0070C0"/>
                </a:solidFill>
              </a:rPr>
              <a:t>ation has defined national income in three ways:</a:t>
            </a:r>
          </a:p>
          <a:p>
            <a:pPr marL="0" indent="0">
              <a:buNone/>
            </a:pPr>
            <a:endParaRPr lang="en-US" b="1" dirty="0" smtClean="0">
              <a:solidFill>
                <a:srgbClr val="0070C0"/>
              </a:solidFill>
            </a:endParaRPr>
          </a:p>
          <a:p>
            <a:r>
              <a:rPr lang="en-US" dirty="0" smtClean="0"/>
              <a:t>Net national product i.e. aggregate of net value added in all economic (or productive) sectors during a specified period, including net income from abroad.</a:t>
            </a:r>
          </a:p>
          <a:p>
            <a:r>
              <a:rPr lang="en-US" dirty="0" smtClean="0"/>
              <a:t>Sum of the distributive shares, i.e. the aggregate of national income accrued for the factors of production (in the form of wages, profits, interest, rent, </a:t>
            </a:r>
            <a:r>
              <a:rPr lang="en-US" dirty="0" err="1" smtClean="0"/>
              <a:t>ect</a:t>
            </a:r>
            <a:r>
              <a:rPr lang="en-US" dirty="0" smtClean="0"/>
              <a:t>.) in a specific period.</a:t>
            </a:r>
          </a:p>
          <a:p>
            <a:r>
              <a:rPr lang="en-US" dirty="0" smtClean="0"/>
              <a:t>Net national expenditure, i.e. the aggregate expenditure on final consumption of goods and services, plus domestic and foreign investment.</a:t>
            </a:r>
            <a:endParaRPr lang="en-US" dirty="0"/>
          </a:p>
        </p:txBody>
      </p:sp>
    </p:spTree>
    <p:extLst>
      <p:ext uri="{BB962C8B-B14F-4D97-AF65-F5344CB8AC3E}">
        <p14:creationId xmlns:p14="http://schemas.microsoft.com/office/powerpoint/2010/main" val="1246178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096000"/>
          </a:xfrm>
        </p:spPr>
        <p:txBody>
          <a:bodyPr>
            <a:normAutofit fontScale="77500" lnSpcReduction="20000"/>
          </a:bodyPr>
          <a:lstStyle/>
          <a:p>
            <a:pPr marL="0" indent="0">
              <a:buNone/>
            </a:pPr>
            <a:r>
              <a:rPr lang="en-US" sz="3600" b="1" dirty="0" smtClean="0">
                <a:solidFill>
                  <a:srgbClr val="0070C0"/>
                </a:solidFill>
              </a:rPr>
              <a:t>Based in the above definitions, the main features of national income are</a:t>
            </a:r>
            <a:r>
              <a:rPr lang="en-US" dirty="0" smtClean="0"/>
              <a:t> </a:t>
            </a:r>
          </a:p>
          <a:p>
            <a:pPr marL="0" indent="0">
              <a:buNone/>
            </a:pPr>
            <a:endParaRPr lang="en-US" dirty="0" smtClean="0"/>
          </a:p>
          <a:p>
            <a:pPr marL="514350" indent="-514350">
              <a:buFont typeface="+mj-lt"/>
              <a:buAutoNum type="arabicPeriod"/>
            </a:pPr>
            <a:r>
              <a:rPr lang="en-US" dirty="0" smtClean="0"/>
              <a:t>It is an outcome of combine contribution of all economic resources like natural i.e. Land, human i.e. </a:t>
            </a:r>
            <a:r>
              <a:rPr lang="en-US" dirty="0" err="1" smtClean="0"/>
              <a:t>labour</a:t>
            </a:r>
            <a:r>
              <a:rPr lang="en-US" dirty="0" smtClean="0"/>
              <a:t> and entrepreneurship and physical i.e. capital</a:t>
            </a:r>
          </a:p>
          <a:p>
            <a:pPr marL="514350" indent="-514350">
              <a:buFont typeface="+mj-lt"/>
              <a:buAutoNum type="arabicPeriod"/>
            </a:pPr>
            <a:r>
              <a:rPr lang="en-US" dirty="0"/>
              <a:t> </a:t>
            </a:r>
            <a:r>
              <a:rPr lang="en-US" dirty="0" smtClean="0"/>
              <a:t>it is the net amount of income accruing from all economic activities like primary (agriculture), secondary (industry) and tertiary (trade, transport, service) sector for a specified period of time, usually a year within a country plus net factor income from abroad</a:t>
            </a:r>
          </a:p>
          <a:p>
            <a:pPr marL="514350" indent="-514350">
              <a:buFont typeface="+mj-lt"/>
              <a:buAutoNum type="arabicPeriod"/>
            </a:pPr>
            <a:r>
              <a:rPr lang="en-US" dirty="0" smtClean="0"/>
              <a:t>It is also defined as a flow of final goods and services produced from all economic sectors in a country for a specified period of time usually a year. Hence it is flow concept.</a:t>
            </a:r>
          </a:p>
          <a:p>
            <a:pPr marL="514350" indent="-514350">
              <a:buFont typeface="+mj-lt"/>
              <a:buAutoNum type="arabicPeriod"/>
            </a:pPr>
            <a:r>
              <a:rPr lang="en-US" dirty="0" smtClean="0"/>
              <a:t>There is triple identity; </a:t>
            </a:r>
          </a:p>
          <a:p>
            <a:pPr marL="0" indent="0">
              <a:buNone/>
            </a:pPr>
            <a:r>
              <a:rPr lang="en-US" dirty="0" smtClean="0"/>
              <a:t>	National output=National Income=National Expenditure </a:t>
            </a:r>
            <a:endParaRPr lang="en-US" dirty="0"/>
          </a:p>
        </p:txBody>
      </p:sp>
    </p:spTree>
    <p:extLst>
      <p:ext uri="{BB962C8B-B14F-4D97-AF65-F5344CB8AC3E}">
        <p14:creationId xmlns:p14="http://schemas.microsoft.com/office/powerpoint/2010/main" val="3807746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normAutofit/>
          </a:bodyPr>
          <a:lstStyle/>
          <a:p>
            <a:r>
              <a:rPr lang="en-US" sz="2800" b="1" dirty="0" smtClean="0">
                <a:solidFill>
                  <a:srgbClr val="0070C0"/>
                </a:solidFill>
              </a:rPr>
              <a:t>Various concepts of national income</a:t>
            </a:r>
            <a:endParaRPr lang="en-US" sz="28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19200"/>
                <a:ext cx="8686800" cy="5486400"/>
              </a:xfrm>
            </p:spPr>
            <p:txBody>
              <a:bodyPr>
                <a:normAutofit fontScale="70000" lnSpcReduction="20000"/>
              </a:bodyPr>
              <a:lstStyle/>
              <a:p>
                <a:pPr marL="0" indent="0">
                  <a:buNone/>
                </a:pPr>
                <a:r>
                  <a:rPr lang="en-US" b="1" dirty="0" smtClean="0">
                    <a:solidFill>
                      <a:srgbClr val="0070C0"/>
                    </a:solidFill>
                  </a:rPr>
                  <a:t>1. Gross Domestic Product (GDP):</a:t>
                </a:r>
                <a:r>
                  <a:rPr lang="en-US" dirty="0">
                    <a:solidFill>
                      <a:schemeClr val="tx1"/>
                    </a:solidFill>
                  </a:rPr>
                  <a:t> </a:t>
                </a:r>
                <a:r>
                  <a:rPr lang="en-US" dirty="0" smtClean="0">
                    <a:solidFill>
                      <a:schemeClr val="tx1"/>
                    </a:solidFill>
                  </a:rPr>
                  <a:t>GDP is the total monetary value of the final goods and services produced from all productive sectors with the domestic territory of a country for a specific period of time</a:t>
                </a:r>
                <a:r>
                  <a:rPr lang="en-US" dirty="0" smtClean="0">
                    <a:solidFill>
                      <a:srgbClr val="7030A0"/>
                    </a:solidFill>
                  </a:rPr>
                  <a:t>.</a:t>
                </a:r>
              </a:p>
              <a:p>
                <a:r>
                  <a:rPr lang="en-US" sz="2600" b="1" dirty="0" smtClean="0">
                    <a:solidFill>
                      <a:srgbClr val="7030A0"/>
                    </a:solidFill>
                  </a:rPr>
                  <a:t>GDP= total product of primary sector + total product of secondary sector + total product of tertiary sector</a:t>
                </a:r>
              </a:p>
              <a:p>
                <a:pPr marL="0" indent="0">
                  <a:buNone/>
                </a:pPr>
                <a:r>
                  <a:rPr lang="en-US" sz="2600" b="1" dirty="0" smtClean="0">
                    <a:solidFill>
                      <a:srgbClr val="7030A0"/>
                    </a:solidFill>
                  </a:rPr>
                  <a:t>	</a:t>
                </a:r>
                <a:r>
                  <a:rPr lang="en-US" sz="2600" i="1" dirty="0" smtClean="0">
                    <a:solidFill>
                      <a:srgbClr val="7030A0"/>
                    </a:solidFill>
                  </a:rPr>
                  <a:t>OR 	GDP=P1Q1+P2Q2+………..+</a:t>
                </a:r>
                <a:r>
                  <a:rPr lang="en-US" sz="2600" i="1" dirty="0" err="1" smtClean="0">
                    <a:solidFill>
                      <a:srgbClr val="7030A0"/>
                    </a:solidFill>
                  </a:rPr>
                  <a:t>PnQn</a:t>
                </a:r>
                <a:r>
                  <a:rPr lang="en-US" sz="2600" i="1" dirty="0">
                    <a:solidFill>
                      <a:srgbClr val="7030A0"/>
                    </a:solidFill>
                  </a:rPr>
                  <a:t> </a:t>
                </a:r>
                <a:r>
                  <a:rPr lang="en-US" sz="2600" i="1" dirty="0" smtClean="0">
                    <a:solidFill>
                      <a:srgbClr val="7030A0"/>
                    </a:solidFill>
                  </a:rPr>
                  <a:t>         </a:t>
                </a:r>
              </a:p>
              <a:p>
                <a:pPr marL="0" indent="0">
                  <a:buNone/>
                </a:pPr>
                <a:r>
                  <a:rPr lang="en-US" sz="2600" i="1" dirty="0" smtClean="0">
                    <a:solidFill>
                      <a:srgbClr val="7030A0"/>
                    </a:solidFill>
                  </a:rPr>
                  <a:t> 	OR</a:t>
                </a:r>
                <a14:m>
                  <m:oMath xmlns:m="http://schemas.openxmlformats.org/officeDocument/2006/math">
                    <m:r>
                      <a:rPr lang="en-US" sz="2600" b="0" i="1" smtClean="0">
                        <a:solidFill>
                          <a:srgbClr val="7030A0"/>
                        </a:solidFill>
                        <a:latin typeface="Cambria Math"/>
                      </a:rPr>
                      <m:t>      </m:t>
                    </m:r>
                    <m:r>
                      <a:rPr lang="en-US" sz="2600" b="0" i="1" smtClean="0">
                        <a:solidFill>
                          <a:srgbClr val="7030A0"/>
                        </a:solidFill>
                        <a:latin typeface="Cambria Math"/>
                      </a:rPr>
                      <m:t>𝐺𝐷𝑃</m:t>
                    </m:r>
                    <m:r>
                      <a:rPr lang="en-US" sz="2600" b="0" i="1" smtClean="0">
                        <a:solidFill>
                          <a:srgbClr val="7030A0"/>
                        </a:solidFill>
                        <a:latin typeface="Cambria Math"/>
                      </a:rPr>
                      <m:t>= </m:t>
                    </m:r>
                    <m:nary>
                      <m:naryPr>
                        <m:chr m:val="∑"/>
                        <m:ctrlPr>
                          <a:rPr lang="en-US" sz="2600" i="1" smtClean="0">
                            <a:solidFill>
                              <a:srgbClr val="7030A0"/>
                            </a:solidFill>
                            <a:latin typeface="Cambria Math"/>
                          </a:rPr>
                        </m:ctrlPr>
                      </m:naryPr>
                      <m:sub>
                        <m:r>
                          <m:rPr>
                            <m:brk m:alnAt="23"/>
                          </m:rPr>
                          <a:rPr lang="en-US" sz="2600" b="0" i="1" smtClean="0">
                            <a:solidFill>
                              <a:srgbClr val="7030A0"/>
                            </a:solidFill>
                            <a:latin typeface="Cambria Math"/>
                          </a:rPr>
                          <m:t>𝑖</m:t>
                        </m:r>
                        <m:r>
                          <a:rPr lang="en-US" sz="2600" b="0" i="1" smtClean="0">
                            <a:solidFill>
                              <a:srgbClr val="7030A0"/>
                            </a:solidFill>
                            <a:latin typeface="Cambria Math"/>
                          </a:rPr>
                          <m:t>=1</m:t>
                        </m:r>
                      </m:sub>
                      <m:sup>
                        <m:r>
                          <a:rPr lang="en-US" sz="2600" b="0" i="1" smtClean="0">
                            <a:solidFill>
                              <a:srgbClr val="7030A0"/>
                            </a:solidFill>
                            <a:latin typeface="Cambria Math"/>
                          </a:rPr>
                          <m:t>𝑛</m:t>
                        </m:r>
                      </m:sup>
                      <m:e>
                        <m:r>
                          <a:rPr lang="en-US" sz="2600" b="0" i="1" smtClean="0">
                            <a:solidFill>
                              <a:srgbClr val="7030A0"/>
                            </a:solidFill>
                            <a:latin typeface="Cambria Math"/>
                          </a:rPr>
                          <m:t>𝑃𝑖𝑄𝑖</m:t>
                        </m:r>
                      </m:e>
                    </m:nary>
                  </m:oMath>
                </a14:m>
                <a:endParaRPr lang="en-US" sz="2600" i="1" dirty="0" smtClean="0">
                  <a:solidFill>
                    <a:srgbClr val="7030A0"/>
                  </a:solidFill>
                </a:endParaRPr>
              </a:p>
              <a:p>
                <a:pPr marL="0" indent="0">
                  <a:buNone/>
                </a:pPr>
                <a:r>
                  <a:rPr lang="en-US" sz="2600" i="1" dirty="0" smtClean="0">
                    <a:solidFill>
                      <a:srgbClr val="7030A0"/>
                    </a:solidFill>
                  </a:rPr>
                  <a:t>	OR GDP = C + I + G + (X-M)</a:t>
                </a:r>
              </a:p>
              <a:p>
                <a:r>
                  <a:rPr lang="en-US" b="1" dirty="0" smtClean="0">
                    <a:solidFill>
                      <a:srgbClr val="00B0F0"/>
                    </a:solidFill>
                  </a:rPr>
                  <a:t>GDP</a:t>
                </a:r>
                <a:r>
                  <a:rPr lang="en-US" b="1" baseline="-25000" dirty="0" smtClean="0">
                    <a:solidFill>
                      <a:srgbClr val="00B0F0"/>
                    </a:solidFill>
                  </a:rPr>
                  <a:t>MP </a:t>
                </a:r>
                <a:r>
                  <a:rPr lang="en-US" b="1" dirty="0" smtClean="0">
                    <a:solidFill>
                      <a:srgbClr val="00B0F0"/>
                    </a:solidFill>
                  </a:rPr>
                  <a:t>:</a:t>
                </a:r>
                <a:r>
                  <a:rPr lang="en-US" dirty="0" smtClean="0"/>
                  <a:t> if all the goods and services produced are multiplied by their market prices in order to calculate the value of GDP.</a:t>
                </a:r>
              </a:p>
              <a:p>
                <a:r>
                  <a:rPr lang="en-US" b="1" dirty="0" smtClean="0">
                    <a:solidFill>
                      <a:srgbClr val="00B0F0"/>
                    </a:solidFill>
                  </a:rPr>
                  <a:t>GDP</a:t>
                </a:r>
                <a:r>
                  <a:rPr lang="en-US" b="1" baseline="-25000" dirty="0" smtClean="0">
                    <a:solidFill>
                      <a:srgbClr val="00B0F0"/>
                    </a:solidFill>
                  </a:rPr>
                  <a:t>FC</a:t>
                </a:r>
                <a:r>
                  <a:rPr lang="en-US" b="1" dirty="0" smtClean="0">
                    <a:solidFill>
                      <a:srgbClr val="00B0F0"/>
                    </a:solidFill>
                  </a:rPr>
                  <a:t> :</a:t>
                </a:r>
                <a:r>
                  <a:rPr lang="en-US" dirty="0" smtClean="0"/>
                  <a:t> if GDP is measured as the sum of price paid to the all factors of production in from of wages, profit, interest and rent for their contribution in production, it is known as the GDP at factor cost. </a:t>
                </a:r>
                <a:endParaRPr lang="en-US" dirty="0">
                  <a:solidFill>
                    <a:srgbClr val="7030A0"/>
                  </a:solidFill>
                </a:endParaRPr>
              </a:p>
              <a:p>
                <a:r>
                  <a:rPr lang="en-US" dirty="0" smtClean="0">
                    <a:solidFill>
                      <a:srgbClr val="7030A0"/>
                    </a:solidFill>
                  </a:rPr>
                  <a:t>GDP</a:t>
                </a:r>
                <a:r>
                  <a:rPr lang="en-US" baseline="-25000" dirty="0" smtClean="0">
                    <a:solidFill>
                      <a:srgbClr val="7030A0"/>
                    </a:solidFill>
                  </a:rPr>
                  <a:t>MP</a:t>
                </a:r>
                <a:r>
                  <a:rPr lang="en-US" dirty="0" smtClean="0">
                    <a:solidFill>
                      <a:srgbClr val="7030A0"/>
                    </a:solidFill>
                  </a:rPr>
                  <a:t> </a:t>
                </a:r>
                <a:r>
                  <a:rPr lang="en-US" dirty="0">
                    <a:solidFill>
                      <a:srgbClr val="7030A0"/>
                    </a:solidFill>
                  </a:rPr>
                  <a:t>= </a:t>
                </a:r>
                <a:r>
                  <a:rPr lang="en-US" dirty="0" smtClean="0">
                    <a:solidFill>
                      <a:srgbClr val="7030A0"/>
                    </a:solidFill>
                  </a:rPr>
                  <a:t>GDP</a:t>
                </a:r>
                <a:r>
                  <a:rPr lang="en-US" baseline="-25000" dirty="0" smtClean="0">
                    <a:solidFill>
                      <a:srgbClr val="7030A0"/>
                    </a:solidFill>
                  </a:rPr>
                  <a:t>FC</a:t>
                </a:r>
                <a:r>
                  <a:rPr lang="en-US" dirty="0" smtClean="0">
                    <a:solidFill>
                      <a:srgbClr val="7030A0"/>
                    </a:solidFill>
                  </a:rPr>
                  <a:t> </a:t>
                </a:r>
                <a:r>
                  <a:rPr lang="en-US" dirty="0">
                    <a:solidFill>
                      <a:srgbClr val="7030A0"/>
                    </a:solidFill>
                  </a:rPr>
                  <a:t>+</a:t>
                </a:r>
                <a:r>
                  <a:rPr lang="en-US" dirty="0" smtClean="0">
                    <a:solidFill>
                      <a:srgbClr val="7030A0"/>
                    </a:solidFill>
                  </a:rPr>
                  <a:t> </a:t>
                </a:r>
                <a:r>
                  <a:rPr lang="en-US" dirty="0">
                    <a:solidFill>
                      <a:srgbClr val="7030A0"/>
                    </a:solidFill>
                  </a:rPr>
                  <a:t>net indirect </a:t>
                </a:r>
                <a:r>
                  <a:rPr lang="en-US" dirty="0" smtClean="0">
                    <a:solidFill>
                      <a:srgbClr val="7030A0"/>
                    </a:solidFill>
                  </a:rPr>
                  <a:t>taxes</a:t>
                </a:r>
                <a:endParaRPr lang="en-US" dirty="0">
                  <a:solidFill>
                    <a:srgbClr val="7030A0"/>
                  </a:solidFill>
                </a:endParaRPr>
              </a:p>
              <a:p>
                <a:r>
                  <a:rPr lang="en-US" dirty="0">
                    <a:solidFill>
                      <a:srgbClr val="7030A0"/>
                    </a:solidFill>
                  </a:rPr>
                  <a:t>GDP</a:t>
                </a:r>
                <a:r>
                  <a:rPr lang="en-US" baseline="-25000" dirty="0">
                    <a:solidFill>
                      <a:srgbClr val="7030A0"/>
                    </a:solidFill>
                  </a:rPr>
                  <a:t>FC</a:t>
                </a:r>
                <a:r>
                  <a:rPr lang="en-US" dirty="0">
                    <a:solidFill>
                      <a:srgbClr val="7030A0"/>
                    </a:solidFill>
                  </a:rPr>
                  <a:t> = </a:t>
                </a:r>
                <a:r>
                  <a:rPr lang="en-US" dirty="0" smtClean="0">
                    <a:solidFill>
                      <a:srgbClr val="7030A0"/>
                    </a:solidFill>
                  </a:rPr>
                  <a:t>compensation of employees + interests +rents +profits +Mixed income + depreciation</a:t>
                </a:r>
                <a:endParaRPr lang="en-US" dirty="0">
                  <a:solidFill>
                    <a:srgbClr val="7030A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19200"/>
                <a:ext cx="8686800" cy="5486400"/>
              </a:xfrm>
              <a:blipFill rotWithShape="1">
                <a:blip r:embed="rId2"/>
                <a:stretch>
                  <a:fillRect l="-912" t="-1889" r="-1474"/>
                </a:stretch>
              </a:blipFill>
            </p:spPr>
            <p:txBody>
              <a:bodyPr/>
              <a:lstStyle/>
              <a:p>
                <a:r>
                  <a:rPr lang="en-US">
                    <a:noFill/>
                  </a:rPr>
                  <a:t> </a:t>
                </a:r>
              </a:p>
            </p:txBody>
          </p:sp>
        </mc:Fallback>
      </mc:AlternateContent>
    </p:spTree>
    <p:extLst>
      <p:ext uri="{BB962C8B-B14F-4D97-AF65-F5344CB8AC3E}">
        <p14:creationId xmlns:p14="http://schemas.microsoft.com/office/powerpoint/2010/main" val="764699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12618"/>
            <a:ext cx="8686800" cy="5567507"/>
          </a:xfrm>
        </p:spPr>
        <p:txBody>
          <a:bodyPr>
            <a:normAutofit fontScale="92500" lnSpcReduction="20000"/>
          </a:bodyPr>
          <a:lstStyle/>
          <a:p>
            <a:pPr marL="0" indent="0">
              <a:buNone/>
            </a:pPr>
            <a:r>
              <a:rPr lang="en-US" b="1" dirty="0" smtClean="0">
                <a:solidFill>
                  <a:srgbClr val="0070C0"/>
                </a:solidFill>
              </a:rPr>
              <a:t>2. (NDP) Net Domestic product: </a:t>
            </a:r>
          </a:p>
          <a:p>
            <a:r>
              <a:rPr lang="en-US" sz="2800" dirty="0" smtClean="0">
                <a:solidFill>
                  <a:schemeClr val="tx1"/>
                </a:solidFill>
              </a:rPr>
              <a:t>GDP minus depreciation is called net domestic product. In other words it is the estimate of net monetary value of final goods and services produced within a country for a specified period of time.</a:t>
            </a:r>
          </a:p>
          <a:p>
            <a:pPr marL="0" indent="0">
              <a:buNone/>
            </a:pPr>
            <a:r>
              <a:rPr lang="en-US" sz="2400" b="1" dirty="0" smtClean="0">
                <a:solidFill>
                  <a:srgbClr val="7030A0"/>
                </a:solidFill>
              </a:rPr>
              <a:t>NDP=GDP – Depreciation</a:t>
            </a:r>
            <a:endParaRPr lang="en-US" sz="2400" dirty="0"/>
          </a:p>
          <a:p>
            <a:r>
              <a:rPr lang="en-US" sz="2400" dirty="0" smtClean="0">
                <a:solidFill>
                  <a:schemeClr val="tx1"/>
                </a:solidFill>
              </a:rPr>
              <a:t>IF NDP is measured at actual market price is called (NDP</a:t>
            </a:r>
            <a:r>
              <a:rPr lang="en-US" sz="2400" baseline="-25000" dirty="0" smtClean="0">
                <a:solidFill>
                  <a:schemeClr val="tx1"/>
                </a:solidFill>
              </a:rPr>
              <a:t>MP)</a:t>
            </a:r>
            <a:r>
              <a:rPr lang="en-US" sz="2400" dirty="0" smtClean="0">
                <a:solidFill>
                  <a:schemeClr val="tx1"/>
                </a:solidFill>
              </a:rPr>
              <a:t> where as NDP measured as the sum of price paid to the all factors of production in the from of wages and salaries, profit, interest and rent for their contribution in the production of goods and services is called NDP at factor cost (NDP</a:t>
            </a:r>
            <a:r>
              <a:rPr lang="en-US" sz="2400" baseline="-25000" dirty="0" smtClean="0">
                <a:solidFill>
                  <a:schemeClr val="tx1"/>
                </a:solidFill>
              </a:rPr>
              <a:t>FC</a:t>
            </a:r>
            <a:r>
              <a:rPr lang="en-US" sz="2400" dirty="0" smtClean="0">
                <a:solidFill>
                  <a:schemeClr val="tx1"/>
                </a:solidFill>
              </a:rPr>
              <a:t> )</a:t>
            </a:r>
          </a:p>
          <a:p>
            <a:pPr marL="0" indent="0">
              <a:buNone/>
            </a:pPr>
            <a:r>
              <a:rPr lang="en-US" sz="2400" b="1" dirty="0">
                <a:solidFill>
                  <a:srgbClr val="7030A0"/>
                </a:solidFill>
              </a:rPr>
              <a:t>NDP</a:t>
            </a:r>
            <a:r>
              <a:rPr lang="en-US" sz="2400" b="1" baseline="-25000" dirty="0">
                <a:solidFill>
                  <a:srgbClr val="7030A0"/>
                </a:solidFill>
              </a:rPr>
              <a:t>FC</a:t>
            </a:r>
            <a:r>
              <a:rPr lang="en-US" sz="2400" b="1" dirty="0">
                <a:solidFill>
                  <a:srgbClr val="7030A0"/>
                </a:solidFill>
              </a:rPr>
              <a:t> = NDP</a:t>
            </a:r>
            <a:r>
              <a:rPr lang="en-US" sz="2400" b="1" baseline="-25000" dirty="0">
                <a:solidFill>
                  <a:srgbClr val="7030A0"/>
                </a:solidFill>
              </a:rPr>
              <a:t>MP</a:t>
            </a:r>
            <a:r>
              <a:rPr lang="en-US" sz="2400" b="1" dirty="0">
                <a:solidFill>
                  <a:srgbClr val="7030A0"/>
                </a:solidFill>
              </a:rPr>
              <a:t> – Net indirect taxes</a:t>
            </a:r>
          </a:p>
          <a:p>
            <a:pPr marL="0" indent="0">
              <a:buNone/>
            </a:pPr>
            <a:r>
              <a:rPr lang="en-US" sz="2400" b="1" dirty="0">
                <a:solidFill>
                  <a:srgbClr val="7030A0"/>
                </a:solidFill>
              </a:rPr>
              <a:t>NDP</a:t>
            </a:r>
            <a:r>
              <a:rPr lang="en-US" sz="2400" b="1" baseline="-25000" dirty="0">
                <a:solidFill>
                  <a:srgbClr val="7030A0"/>
                </a:solidFill>
              </a:rPr>
              <a:t>FC</a:t>
            </a:r>
            <a:r>
              <a:rPr lang="en-US" sz="2400" b="1" dirty="0">
                <a:solidFill>
                  <a:srgbClr val="7030A0"/>
                </a:solidFill>
              </a:rPr>
              <a:t> = </a:t>
            </a:r>
            <a:r>
              <a:rPr lang="en-US" sz="2400" b="1" dirty="0" smtClean="0">
                <a:solidFill>
                  <a:srgbClr val="7030A0"/>
                </a:solidFill>
              </a:rPr>
              <a:t>GDP</a:t>
            </a:r>
            <a:r>
              <a:rPr lang="en-US" sz="2400" b="1" baseline="-25000" dirty="0" smtClean="0">
                <a:solidFill>
                  <a:srgbClr val="7030A0"/>
                </a:solidFill>
              </a:rPr>
              <a:t>FC</a:t>
            </a:r>
            <a:r>
              <a:rPr lang="en-US" sz="2400" b="1" dirty="0" smtClean="0">
                <a:solidFill>
                  <a:srgbClr val="7030A0"/>
                </a:solidFill>
              </a:rPr>
              <a:t>– depreciation </a:t>
            </a:r>
          </a:p>
          <a:p>
            <a:pPr marL="0" indent="0">
              <a:buNone/>
            </a:pPr>
            <a:r>
              <a:rPr lang="en-US" sz="2400" b="1" dirty="0" smtClean="0">
                <a:solidFill>
                  <a:srgbClr val="7030A0"/>
                </a:solidFill>
              </a:rPr>
              <a:t>NDP</a:t>
            </a:r>
            <a:r>
              <a:rPr lang="en-US" sz="2400" b="1" baseline="-25000" dirty="0">
                <a:solidFill>
                  <a:srgbClr val="7030A0"/>
                </a:solidFill>
              </a:rPr>
              <a:t>FC</a:t>
            </a:r>
            <a:r>
              <a:rPr lang="en-US" sz="2400" b="1" dirty="0" smtClean="0">
                <a:solidFill>
                  <a:srgbClr val="7030A0"/>
                </a:solidFill>
              </a:rPr>
              <a:t> = </a:t>
            </a:r>
            <a:r>
              <a:rPr lang="en-US" sz="2400" b="1" dirty="0">
                <a:solidFill>
                  <a:srgbClr val="7030A0"/>
                </a:solidFill>
              </a:rPr>
              <a:t>compensation of employees + interests +rents +profits +Mixed income </a:t>
            </a:r>
          </a:p>
          <a:p>
            <a:pPr marL="0" indent="0">
              <a:buNone/>
            </a:pPr>
            <a:endParaRPr lang="en-US" sz="2400" b="1" dirty="0">
              <a:solidFill>
                <a:srgbClr val="7030A0"/>
              </a:solidFill>
            </a:endParaRPr>
          </a:p>
          <a:p>
            <a:pPr marL="0" indent="0">
              <a:buNone/>
            </a:pPr>
            <a:r>
              <a:rPr lang="en-US" sz="2400" dirty="0" smtClean="0">
                <a:solidFill>
                  <a:srgbClr val="7030A0"/>
                </a:solidFill>
              </a:rPr>
              <a:t>Net indirect Taxes = Indirect taxes - subsidies</a:t>
            </a:r>
            <a:endParaRPr lang="en-US" sz="2400" dirty="0">
              <a:solidFill>
                <a:srgbClr val="7030A0"/>
              </a:solidFill>
            </a:endParaRPr>
          </a:p>
        </p:txBody>
      </p:sp>
    </p:spTree>
    <p:extLst>
      <p:ext uri="{BB962C8B-B14F-4D97-AF65-F5344CB8AC3E}">
        <p14:creationId xmlns:p14="http://schemas.microsoft.com/office/powerpoint/2010/main" val="2489205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7620000"/>
          </a:xfrm>
        </p:spPr>
        <p:txBody>
          <a:bodyPr>
            <a:normAutofit fontScale="70000" lnSpcReduction="20000"/>
          </a:bodyPr>
          <a:lstStyle/>
          <a:p>
            <a:pPr marL="0" indent="0">
              <a:buNone/>
            </a:pPr>
            <a:r>
              <a:rPr lang="en-US" sz="3400" b="1" dirty="0" smtClean="0">
                <a:solidFill>
                  <a:srgbClr val="0070C0"/>
                </a:solidFill>
              </a:rPr>
              <a:t>3. Gross national product (GNP):</a:t>
            </a:r>
            <a:r>
              <a:rPr lang="en-US" sz="3400" dirty="0" smtClean="0"/>
              <a:t> </a:t>
            </a:r>
          </a:p>
          <a:p>
            <a:pPr marL="0" indent="0">
              <a:buNone/>
            </a:pPr>
            <a:r>
              <a:rPr lang="en-US" dirty="0" smtClean="0">
                <a:solidFill>
                  <a:schemeClr val="tx1"/>
                </a:solidFill>
              </a:rPr>
              <a:t>it the total value of all final goods and services produced during a specified period of time by domestically owned resources or factors of production. In other words, it is the value of all final goods and services produced within a country in year plus net factor income from abroad.</a:t>
            </a:r>
            <a:endParaRPr lang="en-US" sz="2400" dirty="0" smtClean="0">
              <a:solidFill>
                <a:schemeClr val="tx1"/>
              </a:solidFill>
            </a:endParaRPr>
          </a:p>
          <a:p>
            <a:pPr marL="0" indent="0">
              <a:buNone/>
            </a:pPr>
            <a:r>
              <a:rPr lang="en-US" sz="2800" dirty="0" err="1">
                <a:solidFill>
                  <a:srgbClr val="7030A0"/>
                </a:solidFill>
              </a:rPr>
              <a:t>GNP</a:t>
            </a:r>
            <a:r>
              <a:rPr lang="en-US" sz="2800" baseline="-25000" dirty="0" err="1">
                <a:solidFill>
                  <a:srgbClr val="7030A0"/>
                </a:solidFill>
              </a:rPr>
              <a:t>Mp</a:t>
            </a:r>
            <a:r>
              <a:rPr lang="en-US" sz="2800" dirty="0">
                <a:solidFill>
                  <a:srgbClr val="7030A0"/>
                </a:solidFill>
              </a:rPr>
              <a:t> = GDP</a:t>
            </a:r>
            <a:r>
              <a:rPr lang="en-US" sz="2800" baseline="-25000" dirty="0">
                <a:solidFill>
                  <a:srgbClr val="7030A0"/>
                </a:solidFill>
              </a:rPr>
              <a:t>MP</a:t>
            </a:r>
            <a:r>
              <a:rPr lang="en-US" sz="2800" dirty="0">
                <a:solidFill>
                  <a:srgbClr val="7030A0"/>
                </a:solidFill>
              </a:rPr>
              <a:t> </a:t>
            </a:r>
            <a:r>
              <a:rPr lang="en-US" sz="2800" dirty="0" smtClean="0">
                <a:solidFill>
                  <a:srgbClr val="7030A0"/>
                </a:solidFill>
              </a:rPr>
              <a:t>+ </a:t>
            </a:r>
            <a:r>
              <a:rPr lang="en-US" sz="2800" dirty="0">
                <a:solidFill>
                  <a:srgbClr val="7030A0"/>
                </a:solidFill>
              </a:rPr>
              <a:t>Net income from abroad (NFIA</a:t>
            </a:r>
            <a:r>
              <a:rPr lang="en-US" sz="2800" dirty="0" smtClean="0">
                <a:solidFill>
                  <a:srgbClr val="7030A0"/>
                </a:solidFill>
              </a:rPr>
              <a:t>) (R-P)</a:t>
            </a:r>
            <a:endParaRPr lang="en-US" sz="2800" dirty="0">
              <a:solidFill>
                <a:srgbClr val="7030A0"/>
              </a:solidFill>
            </a:endParaRPr>
          </a:p>
          <a:p>
            <a:pPr marL="0" indent="0">
              <a:buNone/>
            </a:pPr>
            <a:r>
              <a:rPr lang="en-US" sz="2800" dirty="0" err="1">
                <a:solidFill>
                  <a:srgbClr val="7030A0"/>
                </a:solidFill>
              </a:rPr>
              <a:t>GNP</a:t>
            </a:r>
            <a:r>
              <a:rPr lang="en-US" sz="2800" baseline="-25000" dirty="0" err="1">
                <a:solidFill>
                  <a:srgbClr val="7030A0"/>
                </a:solidFill>
              </a:rPr>
              <a:t>Mp</a:t>
            </a:r>
            <a:r>
              <a:rPr lang="en-US" sz="2800" dirty="0">
                <a:solidFill>
                  <a:srgbClr val="7030A0"/>
                </a:solidFill>
              </a:rPr>
              <a:t> = </a:t>
            </a:r>
            <a:r>
              <a:rPr lang="en-US" sz="2800" dirty="0" smtClean="0">
                <a:solidFill>
                  <a:srgbClr val="7030A0"/>
                </a:solidFill>
              </a:rPr>
              <a:t>C + I + G + (X-M) + (NFIA)</a:t>
            </a:r>
          </a:p>
          <a:p>
            <a:pPr marL="0" indent="0">
              <a:buNone/>
            </a:pPr>
            <a:r>
              <a:rPr lang="en-US" sz="2800" dirty="0" smtClean="0">
                <a:solidFill>
                  <a:srgbClr val="7030A0"/>
                </a:solidFill>
              </a:rPr>
              <a:t>GNP</a:t>
            </a:r>
            <a:r>
              <a:rPr lang="en-US" sz="2800" baseline="-25000" dirty="0" smtClean="0">
                <a:solidFill>
                  <a:srgbClr val="7030A0"/>
                </a:solidFill>
              </a:rPr>
              <a:t>FC</a:t>
            </a:r>
            <a:r>
              <a:rPr lang="en-US" sz="2800" dirty="0" smtClean="0">
                <a:solidFill>
                  <a:srgbClr val="7030A0"/>
                </a:solidFill>
              </a:rPr>
              <a:t> </a:t>
            </a:r>
            <a:r>
              <a:rPr lang="en-US" sz="2800" dirty="0">
                <a:solidFill>
                  <a:srgbClr val="7030A0"/>
                </a:solidFill>
              </a:rPr>
              <a:t>= </a:t>
            </a:r>
            <a:r>
              <a:rPr lang="en-US" sz="2800" dirty="0" smtClean="0">
                <a:solidFill>
                  <a:srgbClr val="7030A0"/>
                </a:solidFill>
              </a:rPr>
              <a:t>GNP</a:t>
            </a:r>
            <a:r>
              <a:rPr lang="en-US" sz="2800" baseline="-25000" dirty="0" smtClean="0">
                <a:solidFill>
                  <a:srgbClr val="7030A0"/>
                </a:solidFill>
              </a:rPr>
              <a:t>MP</a:t>
            </a:r>
            <a:r>
              <a:rPr lang="en-US" sz="2800" dirty="0" smtClean="0">
                <a:solidFill>
                  <a:srgbClr val="7030A0"/>
                </a:solidFill>
              </a:rPr>
              <a:t> </a:t>
            </a:r>
            <a:r>
              <a:rPr lang="en-US" sz="2800" dirty="0">
                <a:solidFill>
                  <a:srgbClr val="7030A0"/>
                </a:solidFill>
              </a:rPr>
              <a:t>– </a:t>
            </a:r>
            <a:r>
              <a:rPr lang="en-US" sz="2800" dirty="0" smtClean="0">
                <a:solidFill>
                  <a:srgbClr val="7030A0"/>
                </a:solidFill>
              </a:rPr>
              <a:t>net indirect taxes</a:t>
            </a:r>
            <a:endParaRPr lang="en-US" sz="2800" dirty="0">
              <a:solidFill>
                <a:srgbClr val="7030A0"/>
              </a:solidFill>
            </a:endParaRPr>
          </a:p>
          <a:p>
            <a:r>
              <a:rPr lang="en-US" sz="2800" dirty="0" smtClean="0">
                <a:solidFill>
                  <a:srgbClr val="7030A0"/>
                </a:solidFill>
              </a:rPr>
              <a:t>GNP</a:t>
            </a:r>
            <a:r>
              <a:rPr lang="en-US" sz="2800" baseline="-25000" dirty="0" smtClean="0">
                <a:solidFill>
                  <a:srgbClr val="7030A0"/>
                </a:solidFill>
              </a:rPr>
              <a:t>FC</a:t>
            </a:r>
            <a:r>
              <a:rPr lang="en-US" sz="2800" dirty="0" smtClean="0">
                <a:solidFill>
                  <a:srgbClr val="7030A0"/>
                </a:solidFill>
              </a:rPr>
              <a:t> </a:t>
            </a:r>
            <a:r>
              <a:rPr lang="en-US" sz="2800" dirty="0">
                <a:solidFill>
                  <a:srgbClr val="7030A0"/>
                </a:solidFill>
              </a:rPr>
              <a:t>= compensation of employees + interests +rents +profits +Mixed income + </a:t>
            </a:r>
            <a:r>
              <a:rPr lang="en-US" sz="2800" dirty="0" smtClean="0">
                <a:solidFill>
                  <a:srgbClr val="7030A0"/>
                </a:solidFill>
              </a:rPr>
              <a:t>depreciation + (NFIA)</a:t>
            </a:r>
            <a:endParaRPr lang="en-US" sz="3400" dirty="0" smtClean="0">
              <a:solidFill>
                <a:srgbClr val="7030A0"/>
              </a:solidFill>
            </a:endParaRPr>
          </a:p>
          <a:p>
            <a:pPr marL="0" indent="0">
              <a:buNone/>
            </a:pPr>
            <a:r>
              <a:rPr lang="en-US" sz="3400" b="1" dirty="0" smtClean="0">
                <a:solidFill>
                  <a:srgbClr val="0070C0"/>
                </a:solidFill>
              </a:rPr>
              <a:t>4. Net National product (NNP) :</a:t>
            </a:r>
            <a:r>
              <a:rPr lang="en-US" sz="3500" dirty="0" smtClean="0">
                <a:solidFill>
                  <a:schemeClr val="tx1"/>
                </a:solidFill>
              </a:rPr>
              <a:t> </a:t>
            </a:r>
          </a:p>
          <a:p>
            <a:pPr marL="0" indent="0">
              <a:buNone/>
            </a:pPr>
            <a:r>
              <a:rPr lang="en-US" sz="3300" dirty="0" smtClean="0">
                <a:solidFill>
                  <a:schemeClr val="tx1"/>
                </a:solidFill>
              </a:rPr>
              <a:t>it is the value of all final goods and service produced during a year by domestically owned factors of production after allowing for depreciation</a:t>
            </a:r>
          </a:p>
          <a:p>
            <a:pPr marL="0" indent="0">
              <a:buNone/>
            </a:pPr>
            <a:r>
              <a:rPr lang="en-US" sz="2800" dirty="0" err="1" smtClean="0">
                <a:solidFill>
                  <a:srgbClr val="7030A0"/>
                </a:solidFill>
              </a:rPr>
              <a:t>NNP</a:t>
            </a:r>
            <a:r>
              <a:rPr lang="en-US" sz="2800" baseline="-25000" dirty="0" err="1" smtClean="0">
                <a:solidFill>
                  <a:srgbClr val="7030A0"/>
                </a:solidFill>
              </a:rPr>
              <a:t>Mp</a:t>
            </a:r>
            <a:r>
              <a:rPr lang="en-US" sz="2800" dirty="0" smtClean="0">
                <a:solidFill>
                  <a:srgbClr val="7030A0"/>
                </a:solidFill>
              </a:rPr>
              <a:t> </a:t>
            </a:r>
            <a:r>
              <a:rPr lang="en-US" sz="2800" dirty="0">
                <a:solidFill>
                  <a:srgbClr val="7030A0"/>
                </a:solidFill>
              </a:rPr>
              <a:t>= </a:t>
            </a:r>
            <a:r>
              <a:rPr lang="en-US" sz="2800" dirty="0" smtClean="0">
                <a:solidFill>
                  <a:srgbClr val="7030A0"/>
                </a:solidFill>
              </a:rPr>
              <a:t>GNP</a:t>
            </a:r>
            <a:r>
              <a:rPr lang="en-US" sz="2800" baseline="-25000" dirty="0" smtClean="0">
                <a:solidFill>
                  <a:srgbClr val="7030A0"/>
                </a:solidFill>
              </a:rPr>
              <a:t>MP</a:t>
            </a:r>
            <a:r>
              <a:rPr lang="en-US" sz="2800" dirty="0">
                <a:solidFill>
                  <a:srgbClr val="7030A0"/>
                </a:solidFill>
              </a:rPr>
              <a:t> </a:t>
            </a:r>
            <a:r>
              <a:rPr lang="en-US" sz="2800" dirty="0" smtClean="0">
                <a:solidFill>
                  <a:srgbClr val="7030A0"/>
                </a:solidFill>
              </a:rPr>
              <a:t>– depreciation </a:t>
            </a:r>
          </a:p>
          <a:p>
            <a:pPr marL="0" indent="0">
              <a:buNone/>
            </a:pPr>
            <a:r>
              <a:rPr lang="en-US" sz="2800" dirty="0" smtClean="0">
                <a:solidFill>
                  <a:srgbClr val="7030A0"/>
                </a:solidFill>
              </a:rPr>
              <a:t>NNP</a:t>
            </a:r>
            <a:r>
              <a:rPr lang="en-US" sz="2800" baseline="-25000" dirty="0" smtClean="0">
                <a:solidFill>
                  <a:srgbClr val="7030A0"/>
                </a:solidFill>
              </a:rPr>
              <a:t>FC</a:t>
            </a:r>
            <a:r>
              <a:rPr lang="en-US" sz="2800" dirty="0" smtClean="0">
                <a:solidFill>
                  <a:srgbClr val="7030A0"/>
                </a:solidFill>
              </a:rPr>
              <a:t> </a:t>
            </a:r>
            <a:r>
              <a:rPr lang="en-US" sz="2800" dirty="0">
                <a:solidFill>
                  <a:srgbClr val="7030A0"/>
                </a:solidFill>
              </a:rPr>
              <a:t>= </a:t>
            </a:r>
            <a:r>
              <a:rPr lang="en-US" sz="2800" dirty="0" smtClean="0">
                <a:solidFill>
                  <a:srgbClr val="7030A0"/>
                </a:solidFill>
              </a:rPr>
              <a:t>NNP</a:t>
            </a:r>
            <a:r>
              <a:rPr lang="en-US" sz="2800" baseline="-25000" dirty="0" smtClean="0">
                <a:solidFill>
                  <a:srgbClr val="7030A0"/>
                </a:solidFill>
              </a:rPr>
              <a:t>MP</a:t>
            </a:r>
            <a:r>
              <a:rPr lang="en-US" sz="2800" dirty="0" smtClean="0">
                <a:solidFill>
                  <a:srgbClr val="7030A0"/>
                </a:solidFill>
              </a:rPr>
              <a:t> </a:t>
            </a:r>
            <a:r>
              <a:rPr lang="en-US" sz="2800" dirty="0">
                <a:solidFill>
                  <a:srgbClr val="7030A0"/>
                </a:solidFill>
              </a:rPr>
              <a:t>– </a:t>
            </a:r>
            <a:r>
              <a:rPr lang="en-US" sz="2800" dirty="0" smtClean="0">
                <a:solidFill>
                  <a:srgbClr val="7030A0"/>
                </a:solidFill>
              </a:rPr>
              <a:t>Net indirect taxes</a:t>
            </a:r>
          </a:p>
          <a:p>
            <a:pPr marL="0" indent="0">
              <a:buNone/>
            </a:pPr>
            <a:r>
              <a:rPr lang="en-US" sz="2800" dirty="0" err="1" smtClean="0">
                <a:solidFill>
                  <a:srgbClr val="7030A0"/>
                </a:solidFill>
              </a:rPr>
              <a:t>NNP</a:t>
            </a:r>
            <a:r>
              <a:rPr lang="en-US" sz="2800" baseline="-25000" dirty="0" err="1" smtClean="0">
                <a:solidFill>
                  <a:srgbClr val="7030A0"/>
                </a:solidFill>
              </a:rPr>
              <a:t>Mp</a:t>
            </a:r>
            <a:r>
              <a:rPr lang="en-US" sz="2800" dirty="0" smtClean="0">
                <a:solidFill>
                  <a:srgbClr val="7030A0"/>
                </a:solidFill>
              </a:rPr>
              <a:t> </a:t>
            </a:r>
            <a:r>
              <a:rPr lang="en-US" sz="2800" dirty="0">
                <a:solidFill>
                  <a:srgbClr val="7030A0"/>
                </a:solidFill>
              </a:rPr>
              <a:t>= </a:t>
            </a:r>
            <a:r>
              <a:rPr lang="en-US" sz="2800" dirty="0" smtClean="0">
                <a:solidFill>
                  <a:srgbClr val="7030A0"/>
                </a:solidFill>
              </a:rPr>
              <a:t>NDP</a:t>
            </a:r>
            <a:r>
              <a:rPr lang="en-US" sz="2800" baseline="-25000" dirty="0" smtClean="0">
                <a:solidFill>
                  <a:srgbClr val="7030A0"/>
                </a:solidFill>
              </a:rPr>
              <a:t>MP</a:t>
            </a:r>
            <a:r>
              <a:rPr lang="en-US" sz="2800" dirty="0" smtClean="0">
                <a:solidFill>
                  <a:srgbClr val="7030A0"/>
                </a:solidFill>
              </a:rPr>
              <a:t> </a:t>
            </a:r>
            <a:r>
              <a:rPr lang="en-US" sz="2800" dirty="0">
                <a:solidFill>
                  <a:srgbClr val="7030A0"/>
                </a:solidFill>
              </a:rPr>
              <a:t>+</a:t>
            </a:r>
            <a:r>
              <a:rPr lang="en-US" sz="2800" dirty="0" smtClean="0">
                <a:solidFill>
                  <a:srgbClr val="7030A0"/>
                </a:solidFill>
              </a:rPr>
              <a:t> </a:t>
            </a:r>
            <a:r>
              <a:rPr lang="en-US" sz="2800" dirty="0">
                <a:solidFill>
                  <a:srgbClr val="7030A0"/>
                </a:solidFill>
              </a:rPr>
              <a:t>Net income from abroad (NFIA)</a:t>
            </a:r>
          </a:p>
          <a:p>
            <a:pPr marL="0" indent="0">
              <a:buNone/>
            </a:pPr>
            <a:r>
              <a:rPr lang="en-US" sz="2800" dirty="0" smtClean="0">
                <a:solidFill>
                  <a:srgbClr val="7030A0"/>
                </a:solidFill>
              </a:rPr>
              <a:t>NNP</a:t>
            </a:r>
            <a:r>
              <a:rPr lang="en-US" sz="2800" baseline="-25000" dirty="0" smtClean="0">
                <a:solidFill>
                  <a:srgbClr val="7030A0"/>
                </a:solidFill>
              </a:rPr>
              <a:t>FC</a:t>
            </a:r>
            <a:r>
              <a:rPr lang="en-US" sz="2800" dirty="0" smtClean="0">
                <a:solidFill>
                  <a:srgbClr val="7030A0"/>
                </a:solidFill>
              </a:rPr>
              <a:t> </a:t>
            </a:r>
            <a:r>
              <a:rPr lang="en-US" sz="2800" dirty="0">
                <a:solidFill>
                  <a:srgbClr val="7030A0"/>
                </a:solidFill>
              </a:rPr>
              <a:t>= </a:t>
            </a:r>
            <a:r>
              <a:rPr lang="en-US" sz="2800" dirty="0" smtClean="0">
                <a:solidFill>
                  <a:srgbClr val="7030A0"/>
                </a:solidFill>
              </a:rPr>
              <a:t>NDP</a:t>
            </a:r>
            <a:r>
              <a:rPr lang="en-US" sz="2800" baseline="-25000" dirty="0" smtClean="0">
                <a:solidFill>
                  <a:srgbClr val="7030A0"/>
                </a:solidFill>
              </a:rPr>
              <a:t>FC</a:t>
            </a:r>
            <a:r>
              <a:rPr lang="en-US" sz="2800" dirty="0" smtClean="0">
                <a:solidFill>
                  <a:srgbClr val="7030A0"/>
                </a:solidFill>
              </a:rPr>
              <a:t> + Net </a:t>
            </a:r>
            <a:r>
              <a:rPr lang="en-US" sz="2800" dirty="0">
                <a:solidFill>
                  <a:srgbClr val="7030A0"/>
                </a:solidFill>
              </a:rPr>
              <a:t>income from abroad (NFIA)</a:t>
            </a:r>
          </a:p>
          <a:p>
            <a:pPr marL="0" indent="0">
              <a:buNone/>
            </a:pPr>
            <a:r>
              <a:rPr lang="en-US" sz="2800" dirty="0" smtClean="0">
                <a:solidFill>
                  <a:srgbClr val="7030A0"/>
                </a:solidFill>
              </a:rPr>
              <a:t>NNP</a:t>
            </a:r>
            <a:r>
              <a:rPr lang="en-US" sz="3600" baseline="-25000" dirty="0" smtClean="0">
                <a:solidFill>
                  <a:srgbClr val="7030A0"/>
                </a:solidFill>
              </a:rPr>
              <a:t>FC</a:t>
            </a:r>
            <a:r>
              <a:rPr lang="en-US" sz="3600" dirty="0" smtClean="0">
                <a:solidFill>
                  <a:srgbClr val="7030A0"/>
                </a:solidFill>
              </a:rPr>
              <a:t> = </a:t>
            </a:r>
            <a:r>
              <a:rPr lang="en-US" sz="2900" dirty="0">
                <a:solidFill>
                  <a:srgbClr val="7030A0"/>
                </a:solidFill>
              </a:rPr>
              <a:t>compensation of employees + interests +rents +profits +Mixed income </a:t>
            </a:r>
            <a:r>
              <a:rPr lang="en-US" sz="2900" dirty="0" smtClean="0">
                <a:solidFill>
                  <a:srgbClr val="7030A0"/>
                </a:solidFill>
              </a:rPr>
              <a:t>+ </a:t>
            </a:r>
            <a:r>
              <a:rPr lang="en-US" sz="2900" dirty="0">
                <a:solidFill>
                  <a:srgbClr val="7030A0"/>
                </a:solidFill>
              </a:rPr>
              <a:t>(NFIA)</a:t>
            </a:r>
          </a:p>
          <a:p>
            <a:pPr marL="0" indent="0">
              <a:buNone/>
            </a:pPr>
            <a:endParaRPr lang="en-US" sz="3500" b="1" dirty="0">
              <a:solidFill>
                <a:srgbClr val="0070C0"/>
              </a:solidFill>
            </a:endParaRPr>
          </a:p>
          <a:p>
            <a:pPr marL="0" indent="0">
              <a:buNone/>
            </a:pPr>
            <a:endParaRPr lang="en-US" sz="2600" dirty="0" smtClean="0">
              <a:solidFill>
                <a:srgbClr val="7030A0"/>
              </a:solidFill>
            </a:endParaRPr>
          </a:p>
          <a:p>
            <a:pPr marL="0" indent="0">
              <a:buNone/>
            </a:pPr>
            <a:endParaRPr lang="en-US" sz="2600" dirty="0">
              <a:solidFill>
                <a:srgbClr val="7030A0"/>
              </a:solidFill>
            </a:endParaRPr>
          </a:p>
          <a:p>
            <a:pPr marL="0" indent="0">
              <a:buNone/>
            </a:pPr>
            <a:r>
              <a:rPr lang="en-US" sz="2600" b="1" dirty="0" smtClean="0">
                <a:solidFill>
                  <a:srgbClr val="7030A0"/>
                </a:solidFill>
              </a:rPr>
              <a:t> </a:t>
            </a:r>
            <a:endParaRPr lang="en-US" sz="2600" dirty="0" smtClean="0"/>
          </a:p>
          <a:p>
            <a:pPr marL="0" indent="0">
              <a:buNone/>
            </a:pPr>
            <a:endParaRPr lang="en-US" dirty="0"/>
          </a:p>
        </p:txBody>
      </p:sp>
    </p:spTree>
    <p:extLst>
      <p:ext uri="{BB962C8B-B14F-4D97-AF65-F5344CB8AC3E}">
        <p14:creationId xmlns:p14="http://schemas.microsoft.com/office/powerpoint/2010/main" val="809634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6019800"/>
          </a:xfrm>
        </p:spPr>
        <p:txBody>
          <a:bodyPr>
            <a:normAutofit fontScale="92500" lnSpcReduction="20000"/>
          </a:bodyPr>
          <a:lstStyle/>
          <a:p>
            <a:pPr marL="0" indent="0">
              <a:buNone/>
            </a:pPr>
            <a:r>
              <a:rPr lang="en-US" b="1" dirty="0" smtClean="0">
                <a:solidFill>
                  <a:srgbClr val="0070C0"/>
                </a:solidFill>
              </a:rPr>
              <a:t>5. National income (NI) or NNP</a:t>
            </a:r>
            <a:r>
              <a:rPr lang="en-US" b="1" baseline="-25000" dirty="0" smtClean="0">
                <a:solidFill>
                  <a:srgbClr val="0070C0"/>
                </a:solidFill>
              </a:rPr>
              <a:t>FC</a:t>
            </a:r>
            <a:r>
              <a:rPr lang="en-US" dirty="0">
                <a:solidFill>
                  <a:schemeClr val="tx1"/>
                </a:solidFill>
              </a:rPr>
              <a:t> </a:t>
            </a:r>
          </a:p>
          <a:p>
            <a:r>
              <a:rPr lang="en-US" dirty="0" smtClean="0">
                <a:solidFill>
                  <a:schemeClr val="tx1"/>
                </a:solidFill>
              </a:rPr>
              <a:t>It is defined as the net income evaluated in term of earning of factors of production through participation in the production process such as compensation of employees, interests, rents, profits etc.</a:t>
            </a:r>
          </a:p>
          <a:p>
            <a:r>
              <a:rPr lang="en-US" sz="2400" b="1" dirty="0">
                <a:solidFill>
                  <a:srgbClr val="7030A0"/>
                </a:solidFill>
              </a:rPr>
              <a:t>NNP</a:t>
            </a:r>
            <a:r>
              <a:rPr lang="en-US" sz="2400" b="1" baseline="-25000" dirty="0">
                <a:solidFill>
                  <a:srgbClr val="7030A0"/>
                </a:solidFill>
              </a:rPr>
              <a:t>FC</a:t>
            </a:r>
            <a:r>
              <a:rPr lang="en-US" sz="2400" b="1" dirty="0">
                <a:solidFill>
                  <a:srgbClr val="7030A0"/>
                </a:solidFill>
              </a:rPr>
              <a:t> = compensation of employees + interests +rents +profits +Mixed income + (NFIA</a:t>
            </a:r>
            <a:r>
              <a:rPr lang="en-US" sz="2400" b="1" dirty="0" smtClean="0">
                <a:solidFill>
                  <a:srgbClr val="7030A0"/>
                </a:solidFill>
              </a:rPr>
              <a:t>)</a:t>
            </a:r>
            <a:endParaRPr lang="en-US" dirty="0">
              <a:solidFill>
                <a:schemeClr val="tx1"/>
              </a:solidFill>
            </a:endParaRPr>
          </a:p>
          <a:p>
            <a:pPr marL="0" indent="0">
              <a:buNone/>
            </a:pPr>
            <a:r>
              <a:rPr lang="en-US" b="1" dirty="0" smtClean="0">
                <a:solidFill>
                  <a:srgbClr val="0070C0"/>
                </a:solidFill>
              </a:rPr>
              <a:t>6. Personal Income: </a:t>
            </a:r>
          </a:p>
          <a:p>
            <a:r>
              <a:rPr lang="en-US" dirty="0" smtClean="0">
                <a:solidFill>
                  <a:schemeClr val="tx1"/>
                </a:solidFill>
              </a:rPr>
              <a:t>it is the total income earned by the households or individuals of a country from all possible productive sources plus transfer payments before paying direct taxes in year. In other words it is sum of all incomes actually received by individuals and households of a country during a year.</a:t>
            </a:r>
            <a:endParaRPr lang="en-US" b="1" dirty="0">
              <a:solidFill>
                <a:srgbClr val="0070C0"/>
              </a:solidFill>
            </a:endParaRPr>
          </a:p>
        </p:txBody>
      </p:sp>
    </p:spTree>
    <p:extLst>
      <p:ext uri="{BB962C8B-B14F-4D97-AF65-F5344CB8AC3E}">
        <p14:creationId xmlns:p14="http://schemas.microsoft.com/office/powerpoint/2010/main" val="854330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85800"/>
          </a:xfrm>
        </p:spPr>
        <p:txBody>
          <a:bodyPr>
            <a:normAutofit/>
          </a:bodyPr>
          <a:lstStyle/>
          <a:p>
            <a:r>
              <a:rPr lang="en-US" sz="3200" b="1" dirty="0" smtClean="0">
                <a:solidFill>
                  <a:srgbClr val="0070C0"/>
                </a:solidFill>
              </a:rPr>
              <a:t>Meaning of macroeconomics</a:t>
            </a:r>
            <a:endParaRPr lang="en-US" sz="3200" b="1" dirty="0">
              <a:solidFill>
                <a:srgbClr val="0070C0"/>
              </a:solidFill>
            </a:endParaRPr>
          </a:p>
        </p:txBody>
      </p:sp>
      <p:sp>
        <p:nvSpPr>
          <p:cNvPr id="3" name="Content Placeholder 2"/>
          <p:cNvSpPr>
            <a:spLocks noGrp="1"/>
          </p:cNvSpPr>
          <p:nvPr>
            <p:ph idx="1"/>
          </p:nvPr>
        </p:nvSpPr>
        <p:spPr>
          <a:xfrm>
            <a:off x="304800" y="1143000"/>
            <a:ext cx="8686800" cy="5165725"/>
          </a:xfrm>
        </p:spPr>
        <p:txBody>
          <a:bodyPr>
            <a:normAutofit fontScale="85000" lnSpcReduction="20000"/>
          </a:bodyPr>
          <a:lstStyle/>
          <a:p>
            <a:pPr algn="just">
              <a:buFont typeface="Wingdings" pitchFamily="2" charset="2"/>
              <a:buChar char="Ø"/>
            </a:pPr>
            <a:r>
              <a:rPr lang="en-US" dirty="0" smtClean="0"/>
              <a:t>it is a branch of economics that deals with the economics system as a whole.</a:t>
            </a:r>
          </a:p>
          <a:p>
            <a:pPr algn="just">
              <a:buFont typeface="Wingdings" pitchFamily="2" charset="2"/>
              <a:buChar char="Ø"/>
            </a:pPr>
            <a:r>
              <a:rPr lang="en-US" dirty="0" smtClean="0"/>
              <a:t>It explain aggregate economic variables and their interrelationships.</a:t>
            </a:r>
          </a:p>
          <a:p>
            <a:pPr algn="just">
              <a:buFont typeface="Wingdings" pitchFamily="2" charset="2"/>
              <a:buChar char="Ø"/>
            </a:pPr>
            <a:r>
              <a:rPr lang="en-US" dirty="0" smtClean="0"/>
              <a:t>These aggregate variables consist total output, total income, employment rate, total consumption, total investment, rate of inflation, economic growth rate of country, </a:t>
            </a:r>
          </a:p>
          <a:p>
            <a:pPr algn="just">
              <a:buFont typeface="Wingdings" pitchFamily="2" charset="2"/>
              <a:buChar char="Ø"/>
            </a:pPr>
            <a:r>
              <a:rPr lang="en-US" dirty="0" smtClean="0"/>
              <a:t>Thus it is also called the study of big lump, study of average, looking through birds (Eagles) eye view.</a:t>
            </a:r>
          </a:p>
          <a:p>
            <a:pPr algn="just">
              <a:buFont typeface="Wingdings" pitchFamily="2" charset="2"/>
              <a:buChar char="Ø"/>
            </a:pPr>
            <a:r>
              <a:rPr lang="en-US" dirty="0" smtClean="0"/>
              <a:t>It is also known as the policy economics. </a:t>
            </a:r>
          </a:p>
          <a:p>
            <a:pPr algn="just">
              <a:buFont typeface="Wingdings" pitchFamily="2" charset="2"/>
              <a:buChar char="Ø"/>
            </a:pPr>
            <a:r>
              <a:rPr lang="en-US" dirty="0" smtClean="0"/>
              <a:t>It is known as income theory because almost all macroeconomic variables revolve around the national income.</a:t>
            </a:r>
          </a:p>
          <a:p>
            <a:pPr>
              <a:buFont typeface="Wingdings" pitchFamily="2" charset="2"/>
              <a:buChar char="Ø"/>
            </a:pPr>
            <a:endParaRPr lang="en-US" dirty="0"/>
          </a:p>
        </p:txBody>
      </p:sp>
    </p:spTree>
    <p:extLst>
      <p:ext uri="{BB962C8B-B14F-4D97-AF65-F5344CB8AC3E}">
        <p14:creationId xmlns:p14="http://schemas.microsoft.com/office/powerpoint/2010/main" val="4224487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normAutofit fontScale="85000" lnSpcReduction="10000"/>
          </a:bodyPr>
          <a:lstStyle/>
          <a:p>
            <a:pPr marL="0" indent="0">
              <a:buNone/>
            </a:pPr>
            <a:r>
              <a:rPr lang="en-US" sz="2000" dirty="0" err="1" smtClean="0"/>
              <a:t>Contd</a:t>
            </a:r>
            <a:r>
              <a:rPr lang="en-US" sz="2000" dirty="0" smtClean="0"/>
              <a:t>…</a:t>
            </a:r>
          </a:p>
          <a:p>
            <a:r>
              <a:rPr lang="en-US" sz="2800" dirty="0" smtClean="0"/>
              <a:t>to calculate personal income from NI there is needed  following adjustment.</a:t>
            </a:r>
            <a:endParaRPr lang="en-US" sz="2800" dirty="0" smtClean="0">
              <a:solidFill>
                <a:srgbClr val="00B0F0"/>
              </a:solidFill>
            </a:endParaRPr>
          </a:p>
          <a:p>
            <a:pPr marL="514350" indent="-514350">
              <a:buFont typeface="+mj-lt"/>
              <a:buAutoNum type="arabicPeriod"/>
            </a:pPr>
            <a:r>
              <a:rPr lang="en-US" sz="2800" dirty="0" smtClean="0">
                <a:solidFill>
                  <a:srgbClr val="00B0F0"/>
                </a:solidFill>
              </a:rPr>
              <a:t>Corporate profit minus dividends ( or corporate profit taxes and undistributed profit:</a:t>
            </a:r>
            <a:r>
              <a:rPr lang="en-US" sz="2800" dirty="0" smtClean="0"/>
              <a:t> some corporate profits are paid to the households in the form of dividend are part of (PI). The profits that remains after paid dividends are not paid to households, so corporate profit taxes and undistributed profit must be subtracted from NI when computing PI.</a:t>
            </a:r>
            <a:r>
              <a:rPr lang="en-US" sz="2800" dirty="0" smtClean="0">
                <a:solidFill>
                  <a:srgbClr val="00B0F0"/>
                </a:solidFill>
              </a:rPr>
              <a:t> </a:t>
            </a:r>
          </a:p>
          <a:p>
            <a:pPr marL="514350" indent="-514350">
              <a:buFont typeface="+mj-lt"/>
              <a:buAutoNum type="arabicPeriod"/>
            </a:pPr>
            <a:r>
              <a:rPr lang="en-US" sz="2800" dirty="0" smtClean="0">
                <a:solidFill>
                  <a:srgbClr val="00B0F0"/>
                </a:solidFill>
              </a:rPr>
              <a:t>Social security (insurance) payments:</a:t>
            </a:r>
            <a:r>
              <a:rPr lang="en-US" sz="2800" dirty="0" smtClean="0">
                <a:solidFill>
                  <a:schemeClr val="tx1"/>
                </a:solidFill>
              </a:rPr>
              <a:t> these are the payments made to the government or insurance companies, some by firms and some by employees. Because these payments are not received by individuals or households, they must be subtracted from NI when computing PI</a:t>
            </a:r>
          </a:p>
          <a:p>
            <a:pPr marL="514350" indent="-514350">
              <a:buFont typeface="+mj-lt"/>
              <a:buAutoNum type="arabicPeriod"/>
            </a:pPr>
            <a:r>
              <a:rPr lang="en-US" sz="2800" dirty="0" smtClean="0">
                <a:solidFill>
                  <a:schemeClr val="tx1"/>
                </a:solidFill>
              </a:rPr>
              <a:t>Transfer payments all types of transfer payments must be added in NI while calculating PI.</a:t>
            </a:r>
            <a:endParaRPr lang="en-US" sz="2800" dirty="0" smtClean="0">
              <a:solidFill>
                <a:srgbClr val="7030A0"/>
              </a:solidFill>
            </a:endParaRPr>
          </a:p>
          <a:p>
            <a:pPr marL="0" indent="0">
              <a:buNone/>
            </a:pPr>
            <a:r>
              <a:rPr lang="en-US" sz="2800" dirty="0" smtClean="0">
                <a:solidFill>
                  <a:srgbClr val="7030A0"/>
                </a:solidFill>
              </a:rPr>
              <a:t>PI= NI – (undistributed profit + corporate profit taxes + social security contribution - transfer payments)</a:t>
            </a:r>
            <a:endParaRPr lang="en-US" sz="2800" dirty="0">
              <a:solidFill>
                <a:srgbClr val="7030A0"/>
              </a:solidFill>
            </a:endParaRPr>
          </a:p>
        </p:txBody>
      </p:sp>
    </p:spTree>
    <p:extLst>
      <p:ext uri="{BB962C8B-B14F-4D97-AF65-F5344CB8AC3E}">
        <p14:creationId xmlns:p14="http://schemas.microsoft.com/office/powerpoint/2010/main" val="1612114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457200"/>
            <a:ext cx="8686800" cy="6019800"/>
          </a:xfrm>
        </p:spPr>
        <p:txBody>
          <a:bodyPr>
            <a:normAutofit/>
          </a:bodyPr>
          <a:lstStyle/>
          <a:p>
            <a:pPr marL="0" indent="0">
              <a:buNone/>
            </a:pPr>
            <a:r>
              <a:rPr lang="en-US" sz="2800" b="1" dirty="0" smtClean="0">
                <a:solidFill>
                  <a:srgbClr val="0070C0"/>
                </a:solidFill>
              </a:rPr>
              <a:t>Disposable income (DI):</a:t>
            </a:r>
            <a:endParaRPr lang="en-US" sz="2800" b="1" dirty="0" smtClean="0">
              <a:solidFill>
                <a:schemeClr val="tx1"/>
              </a:solidFill>
            </a:endParaRPr>
          </a:p>
          <a:p>
            <a:r>
              <a:rPr lang="en-US" sz="2800" dirty="0" smtClean="0">
                <a:solidFill>
                  <a:schemeClr val="tx1"/>
                </a:solidFill>
              </a:rPr>
              <a:t>It is that part of the personal income which the individuals or households of a country can spend the way they like. It is obtained by deducting the direct taxes or personal taxes from personal income.</a:t>
            </a:r>
            <a:endParaRPr lang="en-US" sz="2800" b="1" dirty="0" smtClean="0">
              <a:solidFill>
                <a:schemeClr val="tx1"/>
              </a:solidFill>
            </a:endParaRPr>
          </a:p>
          <a:p>
            <a:r>
              <a:rPr lang="en-US" sz="2400" b="1" dirty="0" smtClean="0">
                <a:solidFill>
                  <a:srgbClr val="7030A0"/>
                </a:solidFill>
              </a:rPr>
              <a:t>DI (</a:t>
            </a:r>
            <a:r>
              <a:rPr lang="en-US" sz="2400" b="1" dirty="0" err="1" smtClean="0">
                <a:solidFill>
                  <a:srgbClr val="7030A0"/>
                </a:solidFill>
              </a:rPr>
              <a:t>Yd</a:t>
            </a:r>
            <a:r>
              <a:rPr lang="en-US" sz="2400" b="1" dirty="0" smtClean="0">
                <a:solidFill>
                  <a:srgbClr val="7030A0"/>
                </a:solidFill>
              </a:rPr>
              <a:t>) = PI – direct taxes 	further</a:t>
            </a:r>
          </a:p>
          <a:p>
            <a:r>
              <a:rPr lang="en-US" sz="2400" b="1" dirty="0" smtClean="0">
                <a:solidFill>
                  <a:srgbClr val="7030A0"/>
                </a:solidFill>
              </a:rPr>
              <a:t>DI (</a:t>
            </a:r>
            <a:r>
              <a:rPr lang="en-US" sz="2400" b="1" dirty="0" err="1" smtClean="0">
                <a:solidFill>
                  <a:srgbClr val="7030A0"/>
                </a:solidFill>
              </a:rPr>
              <a:t>Yd</a:t>
            </a:r>
            <a:r>
              <a:rPr lang="en-US" sz="2400" b="1" dirty="0" smtClean="0">
                <a:solidFill>
                  <a:srgbClr val="7030A0"/>
                </a:solidFill>
              </a:rPr>
              <a:t>) = C + S 	OR 	DI=C+I</a:t>
            </a:r>
          </a:p>
          <a:p>
            <a:pPr marL="0" indent="0">
              <a:buNone/>
            </a:pPr>
            <a:r>
              <a:rPr lang="en-US" sz="2800" b="1" dirty="0" smtClean="0">
                <a:solidFill>
                  <a:srgbClr val="0070C0"/>
                </a:solidFill>
              </a:rPr>
              <a:t>Saving :</a:t>
            </a:r>
            <a:r>
              <a:rPr lang="en-US" b="1" dirty="0" smtClean="0">
                <a:solidFill>
                  <a:srgbClr val="0070C0"/>
                </a:solidFill>
              </a:rPr>
              <a:t> </a:t>
            </a:r>
            <a:endParaRPr lang="en-US" dirty="0" smtClean="0">
              <a:solidFill>
                <a:srgbClr val="0070C0"/>
              </a:solidFill>
            </a:endParaRPr>
          </a:p>
          <a:p>
            <a:r>
              <a:rPr lang="en-US" sz="2800" dirty="0" smtClean="0">
                <a:solidFill>
                  <a:schemeClr val="tx1"/>
                </a:solidFill>
              </a:rPr>
              <a:t>It is defined as the excess of disposable income over consumption expenditure. “Current saving is the difference between current income and current consumption” </a:t>
            </a:r>
            <a:r>
              <a:rPr lang="en-US" sz="2800" u="sng" dirty="0" smtClean="0">
                <a:solidFill>
                  <a:schemeClr val="tx1"/>
                </a:solidFill>
              </a:rPr>
              <a:t>Keynes</a:t>
            </a:r>
          </a:p>
          <a:p>
            <a:pPr marL="0" indent="0">
              <a:buNone/>
            </a:pPr>
            <a:r>
              <a:rPr lang="en-US" sz="2400" b="1" dirty="0" smtClean="0">
                <a:solidFill>
                  <a:srgbClr val="7030A0"/>
                </a:solidFill>
              </a:rPr>
              <a:t>S= DI (</a:t>
            </a:r>
            <a:r>
              <a:rPr lang="en-US" sz="2400" b="1" dirty="0" err="1" smtClean="0">
                <a:solidFill>
                  <a:srgbClr val="7030A0"/>
                </a:solidFill>
              </a:rPr>
              <a:t>Yd</a:t>
            </a:r>
            <a:r>
              <a:rPr lang="en-US" sz="2400" b="1" dirty="0" smtClean="0">
                <a:solidFill>
                  <a:srgbClr val="7030A0"/>
                </a:solidFill>
              </a:rPr>
              <a:t>) – C </a:t>
            </a:r>
          </a:p>
          <a:p>
            <a:pPr marL="0" indent="0">
              <a:buNone/>
            </a:pPr>
            <a:endParaRPr lang="en-US" dirty="0">
              <a:solidFill>
                <a:schemeClr val="tx1"/>
              </a:solidFill>
            </a:endParaRPr>
          </a:p>
        </p:txBody>
      </p:sp>
    </p:spTree>
    <p:extLst>
      <p:ext uri="{BB962C8B-B14F-4D97-AF65-F5344CB8AC3E}">
        <p14:creationId xmlns:p14="http://schemas.microsoft.com/office/powerpoint/2010/main" val="3823104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fontScale="77500" lnSpcReduction="20000"/>
          </a:bodyPr>
          <a:lstStyle/>
          <a:p>
            <a:pPr marL="0" indent="0">
              <a:buNone/>
            </a:pPr>
            <a:r>
              <a:rPr lang="en-US" b="1" dirty="0" smtClean="0">
                <a:solidFill>
                  <a:srgbClr val="0070C0"/>
                </a:solidFill>
              </a:rPr>
              <a:t>Per Capita income:</a:t>
            </a:r>
          </a:p>
          <a:p>
            <a:r>
              <a:rPr lang="en-US" dirty="0" smtClean="0"/>
              <a:t>It is the average income of the people of a country in a particular year. It is the national income divided by the total population of a country for respective years.</a:t>
            </a:r>
            <a:endParaRPr lang="en-US" sz="2600" dirty="0" smtClean="0"/>
          </a:p>
          <a:p>
            <a:pPr marL="0" indent="0">
              <a:buNone/>
            </a:pPr>
            <a:r>
              <a:rPr lang="en-US" sz="2600" b="1" dirty="0" smtClean="0">
                <a:solidFill>
                  <a:srgbClr val="7030A0"/>
                </a:solidFill>
              </a:rPr>
              <a:t>Per capita income (2020) = (National Income 2020)/(Total population 2020)</a:t>
            </a:r>
          </a:p>
          <a:p>
            <a:pPr marL="0" indent="0">
              <a:buNone/>
            </a:pPr>
            <a:r>
              <a:rPr lang="en-US" b="1" dirty="0" smtClean="0">
                <a:solidFill>
                  <a:srgbClr val="0070C0"/>
                </a:solidFill>
              </a:rPr>
              <a:t>Real GDP, Nominal GDP, GDP Deflator:</a:t>
            </a:r>
          </a:p>
          <a:p>
            <a:r>
              <a:rPr lang="en-US" dirty="0" smtClean="0">
                <a:solidFill>
                  <a:schemeClr val="tx1"/>
                </a:solidFill>
              </a:rPr>
              <a:t>Nominal GDP is the total monetary value of final goods and services in terms of current market prices produced from all productive sectors within a country during a year. In other words it is GDP at market price which measures the total spending on final goods and services within a country during a year.</a:t>
            </a:r>
          </a:p>
          <a:p>
            <a:r>
              <a:rPr lang="en-US" dirty="0" smtClean="0">
                <a:solidFill>
                  <a:schemeClr val="tx1"/>
                </a:solidFill>
              </a:rPr>
              <a:t>Thus nominal </a:t>
            </a:r>
            <a:r>
              <a:rPr lang="en-US" sz="2600" b="1" i="1" dirty="0" smtClean="0">
                <a:solidFill>
                  <a:srgbClr val="7030A0"/>
                </a:solidFill>
              </a:rPr>
              <a:t>GDP = P1Q1+P2Q2</a:t>
            </a:r>
            <a:r>
              <a:rPr lang="en-US" sz="2600" b="1" i="1" dirty="0">
                <a:solidFill>
                  <a:srgbClr val="7030A0"/>
                </a:solidFill>
              </a:rPr>
              <a:t>+………..+</a:t>
            </a:r>
            <a:r>
              <a:rPr lang="en-US" sz="2600" b="1" i="1" dirty="0" err="1">
                <a:solidFill>
                  <a:srgbClr val="7030A0"/>
                </a:solidFill>
              </a:rPr>
              <a:t>PnQn</a:t>
            </a:r>
            <a:r>
              <a:rPr lang="en-US" sz="2600" b="1" i="1" dirty="0">
                <a:solidFill>
                  <a:srgbClr val="7030A0"/>
                </a:solidFill>
              </a:rPr>
              <a:t> </a:t>
            </a:r>
            <a:endParaRPr lang="en-US" sz="2600" b="1" i="1" dirty="0" smtClean="0">
              <a:solidFill>
                <a:srgbClr val="7030A0"/>
              </a:solidFill>
            </a:endParaRPr>
          </a:p>
          <a:p>
            <a:r>
              <a:rPr lang="en-US" sz="2800" dirty="0" smtClean="0">
                <a:solidFill>
                  <a:srgbClr val="00B050"/>
                </a:solidFill>
              </a:rPr>
              <a:t>If </a:t>
            </a:r>
            <a:r>
              <a:rPr lang="en-US" sz="2800" dirty="0">
                <a:solidFill>
                  <a:srgbClr val="00B050"/>
                </a:solidFill>
              </a:rPr>
              <a:t>GNP</a:t>
            </a:r>
            <a:r>
              <a:rPr lang="en-US" sz="2800" baseline="-25000" dirty="0">
                <a:solidFill>
                  <a:srgbClr val="00B050"/>
                </a:solidFill>
              </a:rPr>
              <a:t>MP</a:t>
            </a:r>
            <a:r>
              <a:rPr lang="en-US" sz="2800" dirty="0">
                <a:solidFill>
                  <a:srgbClr val="00B050"/>
                </a:solidFill>
              </a:rPr>
              <a:t> </a:t>
            </a:r>
            <a:r>
              <a:rPr lang="en-US" sz="2800" dirty="0" smtClean="0">
                <a:solidFill>
                  <a:srgbClr val="00B050"/>
                </a:solidFill>
              </a:rPr>
              <a:t>rises from one year to the next, one of two things must be true 1) the economy is producing a larger output of goods and services, or 2) goods and services being sold at higher prices. Economist want to separate these two effects while they study changes in economy over time. They want a measure of the total quantity of product the economy is producing that is not affected by the changes in the prices,</a:t>
            </a:r>
          </a:p>
          <a:p>
            <a:endParaRPr lang="en-US" sz="2600" b="1" i="1" dirty="0" smtClean="0">
              <a:solidFill>
                <a:srgbClr val="7030A0"/>
              </a:solidFill>
            </a:endParaRPr>
          </a:p>
          <a:p>
            <a:pPr marL="0" indent="0">
              <a:buNone/>
            </a:pPr>
            <a:endParaRPr lang="en-US" sz="2600" dirty="0">
              <a:solidFill>
                <a:srgbClr val="7030A0"/>
              </a:solidFill>
            </a:endParaRPr>
          </a:p>
        </p:txBody>
      </p:sp>
    </p:spTree>
    <p:extLst>
      <p:ext uri="{BB962C8B-B14F-4D97-AF65-F5344CB8AC3E}">
        <p14:creationId xmlns:p14="http://schemas.microsoft.com/office/powerpoint/2010/main" val="314339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304800"/>
                <a:ext cx="8686800" cy="6303818"/>
              </a:xfrm>
            </p:spPr>
            <p:txBody>
              <a:bodyPr>
                <a:normAutofit fontScale="92500" lnSpcReduction="10000"/>
              </a:bodyPr>
              <a:lstStyle/>
              <a:p>
                <a:pPr marL="0" indent="0">
                  <a:buNone/>
                </a:pPr>
                <a:r>
                  <a:rPr lang="en-US" sz="2000" dirty="0" smtClean="0"/>
                  <a:t>Contd…</a:t>
                </a:r>
                <a:endParaRPr lang="en-US" sz="3000" b="1" dirty="0" smtClean="0">
                  <a:solidFill>
                    <a:srgbClr val="0070C0"/>
                  </a:solidFill>
                </a:endParaRPr>
              </a:p>
              <a:p>
                <a:r>
                  <a:rPr lang="en-US" sz="3000" b="1" dirty="0" smtClean="0">
                    <a:solidFill>
                      <a:srgbClr val="0070C0"/>
                    </a:solidFill>
                  </a:rPr>
                  <a:t>Real GDP: </a:t>
                </a:r>
                <a:r>
                  <a:rPr lang="en-US" sz="3000" dirty="0" smtClean="0">
                    <a:solidFill>
                      <a:schemeClr val="tx1"/>
                    </a:solidFill>
                  </a:rPr>
                  <a:t>is the total monetary value of final goods and services produced from all productive sectors in terms of constant prices (or base year prices) within a country during a year. Thus real</a:t>
                </a:r>
                <a:r>
                  <a:rPr lang="en-US" dirty="0" smtClean="0"/>
                  <a:t> </a:t>
                </a:r>
              </a:p>
              <a:p>
                <a:pPr marL="0" indent="0">
                  <a:buNone/>
                </a:pPr>
                <a:r>
                  <a:rPr lang="en-US" sz="2400" b="1" i="1" dirty="0" smtClean="0">
                    <a:solidFill>
                      <a:srgbClr val="7030A0"/>
                    </a:solidFill>
                  </a:rPr>
                  <a:t>GDP </a:t>
                </a:r>
                <a:r>
                  <a:rPr lang="en-US" sz="2400" b="1" i="1" dirty="0">
                    <a:solidFill>
                      <a:srgbClr val="7030A0"/>
                    </a:solidFill>
                  </a:rPr>
                  <a:t>= </a:t>
                </a:r>
                <a:r>
                  <a:rPr lang="en-US" sz="2400" b="1" i="1" dirty="0" smtClean="0">
                    <a:solidFill>
                      <a:srgbClr val="7030A0"/>
                    </a:solidFill>
                  </a:rPr>
                  <a:t>PoQ1+PoQ2</a:t>
                </a:r>
                <a:r>
                  <a:rPr lang="en-US" sz="2400" b="1" i="1" dirty="0">
                    <a:solidFill>
                      <a:srgbClr val="7030A0"/>
                    </a:solidFill>
                  </a:rPr>
                  <a:t>+………..+</a:t>
                </a:r>
                <a:r>
                  <a:rPr lang="en-US" sz="2400" b="1" i="1" dirty="0" err="1" smtClean="0">
                    <a:solidFill>
                      <a:srgbClr val="7030A0"/>
                    </a:solidFill>
                  </a:rPr>
                  <a:t>PoQn</a:t>
                </a:r>
                <a:r>
                  <a:rPr lang="en-US" sz="2400" b="1" i="1" dirty="0" smtClean="0">
                    <a:solidFill>
                      <a:srgbClr val="7030A0"/>
                    </a:solidFill>
                  </a:rPr>
                  <a:t> </a:t>
                </a:r>
              </a:p>
              <a:p>
                <a:r>
                  <a:rPr lang="en-US" sz="3000" dirty="0" smtClean="0">
                    <a:solidFill>
                      <a:schemeClr val="tx1"/>
                    </a:solidFill>
                  </a:rPr>
                  <a:t>Hence, real GDP provides answer for the question: how the economy’s overall production of goods and services changes overtime.</a:t>
                </a:r>
                <a:endParaRPr lang="en-US" sz="3000" b="1" dirty="0">
                  <a:solidFill>
                    <a:srgbClr val="0070C0"/>
                  </a:solidFill>
                </a:endParaRPr>
              </a:p>
              <a:p>
                <a:r>
                  <a:rPr lang="en-US" sz="3000" b="1" dirty="0" smtClean="0">
                    <a:solidFill>
                      <a:srgbClr val="0070C0"/>
                    </a:solidFill>
                  </a:rPr>
                  <a:t>GDP deflator:</a:t>
                </a:r>
                <a:r>
                  <a:rPr lang="en-US" sz="3000" dirty="0" smtClean="0"/>
                  <a:t> </a:t>
                </a:r>
                <a:r>
                  <a:rPr lang="en-US" sz="3000" dirty="0" smtClean="0">
                    <a:solidFill>
                      <a:schemeClr val="tx1"/>
                    </a:solidFill>
                  </a:rPr>
                  <a:t>measures the current level of prices relative to the level of prices in the base year. In other words, it tells us the rise in nominal GDP that is attributable to a rise in prices rather than a rise in the quantities produced.</a:t>
                </a:r>
              </a:p>
              <a:p>
                <a14:m>
                  <m:oMath xmlns:m="http://schemas.openxmlformats.org/officeDocument/2006/math">
                    <m:r>
                      <m:rPr>
                        <m:sty m:val="p"/>
                      </m:rPr>
                      <a:rPr lang="en-US" sz="2600" b="0" i="0" smtClean="0">
                        <a:solidFill>
                          <a:schemeClr val="tx1"/>
                        </a:solidFill>
                        <a:latin typeface="Cambria Math"/>
                      </a:rPr>
                      <m:t>GDP</m:t>
                    </m:r>
                    <m:r>
                      <a:rPr lang="en-US" sz="2600" b="0" i="0" smtClean="0">
                        <a:solidFill>
                          <a:schemeClr val="tx1"/>
                        </a:solidFill>
                        <a:latin typeface="Cambria Math"/>
                      </a:rPr>
                      <m:t> </m:t>
                    </m:r>
                    <m:r>
                      <m:rPr>
                        <m:sty m:val="p"/>
                      </m:rPr>
                      <a:rPr lang="en-US" sz="2600" b="0" i="0" smtClean="0">
                        <a:solidFill>
                          <a:schemeClr val="tx1"/>
                        </a:solidFill>
                        <a:latin typeface="Cambria Math"/>
                      </a:rPr>
                      <m:t>def</m:t>
                    </m:r>
                    <m:r>
                      <a:rPr lang="en-US" sz="2600" b="0" i="1" smtClean="0">
                        <a:solidFill>
                          <a:schemeClr val="tx1"/>
                        </a:solidFill>
                        <a:latin typeface="Cambria Math"/>
                      </a:rPr>
                      <m:t>𝑙𝑎𝑡𝑜𝑟</m:t>
                    </m:r>
                    <m:r>
                      <a:rPr lang="en-US" sz="2600" i="1">
                        <a:solidFill>
                          <a:schemeClr val="tx1"/>
                        </a:solidFill>
                        <a:latin typeface="Cambria Math"/>
                      </a:rPr>
                      <m:t>=</m:t>
                    </m:r>
                    <m:f>
                      <m:fPr>
                        <m:ctrlPr>
                          <a:rPr lang="en-US" sz="2600" i="1" smtClean="0">
                            <a:solidFill>
                              <a:schemeClr val="tx1"/>
                            </a:solidFill>
                            <a:latin typeface="Cambria Math"/>
                          </a:rPr>
                        </m:ctrlPr>
                      </m:fPr>
                      <m:num>
                        <m:r>
                          <a:rPr lang="en-US" sz="2600" b="0" i="1" smtClean="0">
                            <a:solidFill>
                              <a:schemeClr val="tx1"/>
                            </a:solidFill>
                            <a:latin typeface="Cambria Math"/>
                          </a:rPr>
                          <m:t>𝑁𝑜𝑚𝑖𝑛𝑎𝑙</m:t>
                        </m:r>
                        <m:r>
                          <a:rPr lang="en-US" sz="2600" b="0" i="1" smtClean="0">
                            <a:solidFill>
                              <a:schemeClr val="tx1"/>
                            </a:solidFill>
                            <a:latin typeface="Cambria Math"/>
                          </a:rPr>
                          <m:t> </m:t>
                        </m:r>
                        <m:r>
                          <a:rPr lang="en-US" sz="2600" b="0" i="1" smtClean="0">
                            <a:solidFill>
                              <a:schemeClr val="tx1"/>
                            </a:solidFill>
                            <a:latin typeface="Cambria Math"/>
                          </a:rPr>
                          <m:t>𝐺𝐷𝑃</m:t>
                        </m:r>
                      </m:num>
                      <m:den>
                        <m:r>
                          <a:rPr lang="en-US" sz="2600" b="0" i="1" smtClean="0">
                            <a:solidFill>
                              <a:schemeClr val="tx1"/>
                            </a:solidFill>
                            <a:latin typeface="Cambria Math"/>
                          </a:rPr>
                          <m:t>𝑅𝑒𝑎𝑙</m:t>
                        </m:r>
                        <m:r>
                          <a:rPr lang="en-US" sz="2600" b="0" i="1" smtClean="0">
                            <a:solidFill>
                              <a:schemeClr val="tx1"/>
                            </a:solidFill>
                            <a:latin typeface="Cambria Math"/>
                          </a:rPr>
                          <m:t> </m:t>
                        </m:r>
                        <m:r>
                          <a:rPr lang="en-US" sz="2600" b="0" i="1" smtClean="0">
                            <a:solidFill>
                              <a:schemeClr val="tx1"/>
                            </a:solidFill>
                            <a:latin typeface="Cambria Math"/>
                          </a:rPr>
                          <m:t>𝐺𝐷𝑃</m:t>
                        </m:r>
                      </m:den>
                    </m:f>
                    <m:r>
                      <a:rPr lang="en-US" sz="2600" b="0" i="1" smtClean="0">
                        <a:solidFill>
                          <a:schemeClr val="tx1"/>
                        </a:solidFill>
                        <a:latin typeface="Cambria Math"/>
                      </a:rPr>
                      <m:t>∗</m:t>
                    </m:r>
                  </m:oMath>
                </a14:m>
                <a:r>
                  <a:rPr lang="en-US" sz="2600" dirty="0" smtClean="0">
                    <a:solidFill>
                      <a:schemeClr val="tx1"/>
                    </a:solidFill>
                  </a:rPr>
                  <a:t> 100</a:t>
                </a:r>
                <a:endParaRPr lang="en-US" sz="26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304800"/>
                <a:ext cx="8686800" cy="6303818"/>
              </a:xfrm>
              <a:blipFill rotWithShape="1">
                <a:blip r:embed="rId2"/>
                <a:stretch>
                  <a:fillRect l="-842" t="-967" r="-772"/>
                </a:stretch>
              </a:blipFill>
            </p:spPr>
            <p:txBody>
              <a:bodyPr/>
              <a:lstStyle/>
              <a:p>
                <a:r>
                  <a:rPr lang="en-US">
                    <a:noFill/>
                  </a:rPr>
                  <a:t> </a:t>
                </a:r>
              </a:p>
            </p:txBody>
          </p:sp>
        </mc:Fallback>
      </mc:AlternateContent>
    </p:spTree>
    <p:extLst>
      <p:ext uri="{BB962C8B-B14F-4D97-AF65-F5344CB8AC3E}">
        <p14:creationId xmlns:p14="http://schemas.microsoft.com/office/powerpoint/2010/main" val="91593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4692"/>
                <a:ext cx="8686800" cy="5955434"/>
              </a:xfrm>
            </p:spPr>
            <p:txBody>
              <a:bodyPr/>
              <a:lstStyle/>
              <a:p>
                <a:r>
                  <a:rPr lang="en-US" sz="2800" b="1" dirty="0" smtClean="0">
                    <a:solidFill>
                      <a:srgbClr val="0070C0"/>
                    </a:solidFill>
                  </a:rPr>
                  <a:t>Rate of inflation: </a:t>
                </a:r>
                <a:r>
                  <a:rPr lang="en-US" sz="2800" dirty="0" smtClean="0"/>
                  <a:t>on the basis of GDP deflator, rate of inflation between any two period of time can be measured as</a:t>
                </a:r>
                <a:endParaRPr lang="en-US" sz="2800" dirty="0" smtClean="0">
                  <a:solidFill>
                    <a:srgbClr val="7030A0"/>
                  </a:solidFill>
                </a:endParaRPr>
              </a:p>
              <a:p>
                <a14:m>
                  <m:oMath xmlns:m="http://schemas.openxmlformats.org/officeDocument/2006/math">
                    <m:r>
                      <m:rPr>
                        <m:sty m:val="p"/>
                      </m:rPr>
                      <a:rPr lang="en-US" sz="2400">
                        <a:solidFill>
                          <a:srgbClr val="7030A0"/>
                        </a:solidFill>
                        <a:latin typeface="Cambria Math"/>
                      </a:rPr>
                      <m:t>R</m:t>
                    </m:r>
                    <m:r>
                      <m:rPr>
                        <m:sty m:val="p"/>
                      </m:rPr>
                      <a:rPr lang="en-US" sz="2400" b="0" i="0" smtClean="0">
                        <a:solidFill>
                          <a:srgbClr val="7030A0"/>
                        </a:solidFill>
                        <a:latin typeface="Cambria Math"/>
                      </a:rPr>
                      <m:t>ate</m:t>
                    </m:r>
                    <m:r>
                      <a:rPr lang="en-US" sz="2400" b="0" i="0" smtClean="0">
                        <a:solidFill>
                          <a:srgbClr val="7030A0"/>
                        </a:solidFill>
                        <a:latin typeface="Cambria Math"/>
                      </a:rPr>
                      <m:t> </m:t>
                    </m:r>
                    <m:r>
                      <m:rPr>
                        <m:sty m:val="p"/>
                      </m:rPr>
                      <a:rPr lang="en-US" sz="2400" b="0" i="0" smtClean="0">
                        <a:solidFill>
                          <a:srgbClr val="7030A0"/>
                        </a:solidFill>
                        <a:latin typeface="Cambria Math"/>
                      </a:rPr>
                      <m:t>of</m:t>
                    </m:r>
                    <m:r>
                      <a:rPr lang="en-US" sz="2400" b="0" i="0" smtClean="0">
                        <a:solidFill>
                          <a:srgbClr val="7030A0"/>
                        </a:solidFill>
                        <a:latin typeface="Cambria Math"/>
                      </a:rPr>
                      <m:t> </m:t>
                    </m:r>
                    <m:r>
                      <m:rPr>
                        <m:sty m:val="p"/>
                      </m:rPr>
                      <a:rPr lang="en-US" sz="2400" b="0" i="0" smtClean="0">
                        <a:solidFill>
                          <a:srgbClr val="7030A0"/>
                        </a:solidFill>
                        <a:latin typeface="Cambria Math"/>
                      </a:rPr>
                      <m:t>inflat</m:t>
                    </m:r>
                    <m:r>
                      <a:rPr lang="en-US" sz="2400" b="0" i="1" smtClean="0">
                        <a:solidFill>
                          <a:srgbClr val="7030A0"/>
                        </a:solidFill>
                        <a:latin typeface="Cambria Math"/>
                      </a:rPr>
                      <m:t>𝑖𝑜𝑛</m:t>
                    </m:r>
                    <m:r>
                      <a:rPr lang="en-US" sz="2400" b="0" i="1" smtClean="0">
                        <a:solidFill>
                          <a:srgbClr val="7030A0"/>
                        </a:solidFill>
                        <a:latin typeface="Cambria Math"/>
                      </a:rPr>
                      <m:t>(</m:t>
                    </m:r>
                    <m:r>
                      <a:rPr lang="en-US" sz="2400" b="0" i="1" smtClean="0">
                        <a:solidFill>
                          <a:srgbClr val="7030A0"/>
                        </a:solidFill>
                        <a:latin typeface="Cambria Math"/>
                      </a:rPr>
                      <m:t>𝑟</m:t>
                    </m:r>
                    <m:r>
                      <a:rPr lang="en-US" sz="2400" b="0" i="1" smtClean="0">
                        <a:solidFill>
                          <a:srgbClr val="7030A0"/>
                        </a:solidFill>
                        <a:latin typeface="Cambria Math"/>
                      </a:rPr>
                      <m:t>)=</m:t>
                    </m:r>
                    <m:f>
                      <m:fPr>
                        <m:ctrlPr>
                          <a:rPr lang="en-US" sz="2400" i="1" smtClean="0">
                            <a:solidFill>
                              <a:srgbClr val="7030A0"/>
                            </a:solidFill>
                            <a:latin typeface="Cambria Math"/>
                          </a:rPr>
                        </m:ctrlPr>
                      </m:fPr>
                      <m:num>
                        <m:r>
                          <a:rPr lang="en-US" sz="2400" b="0" i="1" smtClean="0">
                            <a:solidFill>
                              <a:srgbClr val="7030A0"/>
                            </a:solidFill>
                            <a:latin typeface="Cambria Math"/>
                          </a:rPr>
                          <m:t>𝐶h𝑎𝑛𝑔𝑒</m:t>
                        </m:r>
                        <m:r>
                          <a:rPr lang="en-US" sz="2400" b="0" i="1" smtClean="0">
                            <a:solidFill>
                              <a:srgbClr val="7030A0"/>
                            </a:solidFill>
                            <a:latin typeface="Cambria Math"/>
                          </a:rPr>
                          <m:t> </m:t>
                        </m:r>
                        <m:r>
                          <a:rPr lang="en-US" sz="2400" b="0" i="1" smtClean="0">
                            <a:solidFill>
                              <a:srgbClr val="7030A0"/>
                            </a:solidFill>
                            <a:latin typeface="Cambria Math"/>
                          </a:rPr>
                          <m:t>𝑖𝑛</m:t>
                        </m:r>
                        <m:r>
                          <a:rPr lang="en-US" sz="2400" b="0" i="1" smtClean="0">
                            <a:solidFill>
                              <a:srgbClr val="7030A0"/>
                            </a:solidFill>
                            <a:latin typeface="Cambria Math"/>
                          </a:rPr>
                          <m:t> </m:t>
                        </m:r>
                        <m:r>
                          <a:rPr lang="en-US" sz="2400" b="0" i="1" smtClean="0">
                            <a:solidFill>
                              <a:srgbClr val="7030A0"/>
                            </a:solidFill>
                            <a:latin typeface="Cambria Math"/>
                          </a:rPr>
                          <m:t>𝐺𝐷𝑃</m:t>
                        </m:r>
                        <m:r>
                          <a:rPr lang="en-US" sz="2400" b="0" i="1" smtClean="0">
                            <a:solidFill>
                              <a:srgbClr val="7030A0"/>
                            </a:solidFill>
                            <a:latin typeface="Cambria Math"/>
                          </a:rPr>
                          <m:t> </m:t>
                        </m:r>
                        <m:r>
                          <a:rPr lang="en-US" sz="2400" b="0" i="1" smtClean="0">
                            <a:solidFill>
                              <a:srgbClr val="7030A0"/>
                            </a:solidFill>
                            <a:latin typeface="Cambria Math"/>
                          </a:rPr>
                          <m:t>𝑑𝑒𝑓𝑙𝑎𝑡𝑜𝑟</m:t>
                        </m:r>
                      </m:num>
                      <m:den>
                        <m:r>
                          <a:rPr lang="en-US" sz="2400" i="1">
                            <a:solidFill>
                              <a:srgbClr val="7030A0"/>
                            </a:solidFill>
                            <a:latin typeface="Cambria Math"/>
                          </a:rPr>
                          <m:t>𝐺𝐷𝑃</m:t>
                        </m:r>
                        <m:r>
                          <a:rPr lang="en-US" sz="2400" b="0" i="1" smtClean="0">
                            <a:solidFill>
                              <a:srgbClr val="7030A0"/>
                            </a:solidFill>
                            <a:latin typeface="Cambria Math"/>
                          </a:rPr>
                          <m:t> </m:t>
                        </m:r>
                        <m:r>
                          <a:rPr lang="en-US" sz="2400" b="0" i="1" smtClean="0">
                            <a:solidFill>
                              <a:srgbClr val="7030A0"/>
                            </a:solidFill>
                            <a:latin typeface="Cambria Math"/>
                          </a:rPr>
                          <m:t>𝑑𝑒𝑓𝑙𝑎𝑡𝑜𝑟</m:t>
                        </m:r>
                        <m:r>
                          <a:rPr lang="en-US" sz="2400" b="0" i="1" smtClean="0">
                            <a:solidFill>
                              <a:srgbClr val="7030A0"/>
                            </a:solidFill>
                            <a:latin typeface="Cambria Math"/>
                          </a:rPr>
                          <m:t> </m:t>
                        </m:r>
                        <m:r>
                          <a:rPr lang="en-US" sz="2400" b="0" i="1" smtClean="0">
                            <a:solidFill>
                              <a:srgbClr val="7030A0"/>
                            </a:solidFill>
                            <a:latin typeface="Cambria Math"/>
                          </a:rPr>
                          <m:t>𝑓𝑜𝑟</m:t>
                        </m:r>
                        <m:r>
                          <a:rPr lang="en-US" sz="2400" b="0" i="1" smtClean="0">
                            <a:solidFill>
                              <a:srgbClr val="7030A0"/>
                            </a:solidFill>
                            <a:latin typeface="Cambria Math"/>
                          </a:rPr>
                          <m:t> </m:t>
                        </m:r>
                        <m:r>
                          <a:rPr lang="en-US" sz="2400" b="0" i="1" smtClean="0">
                            <a:solidFill>
                              <a:srgbClr val="7030A0"/>
                            </a:solidFill>
                            <a:latin typeface="Cambria Math"/>
                          </a:rPr>
                          <m:t>𝑝𝑟𝑒𝑣𝑖𝑜𝑢𝑠</m:t>
                        </m:r>
                        <m:r>
                          <a:rPr lang="en-US" sz="2400" b="0" i="1" smtClean="0">
                            <a:solidFill>
                              <a:srgbClr val="7030A0"/>
                            </a:solidFill>
                            <a:latin typeface="Cambria Math"/>
                          </a:rPr>
                          <m:t> </m:t>
                        </m:r>
                        <m:r>
                          <a:rPr lang="en-US" sz="2400" b="0" i="1" smtClean="0">
                            <a:solidFill>
                              <a:srgbClr val="7030A0"/>
                            </a:solidFill>
                            <a:latin typeface="Cambria Math"/>
                          </a:rPr>
                          <m:t>𝑦𝑒𝑎𝑟</m:t>
                        </m:r>
                      </m:den>
                    </m:f>
                    <m:r>
                      <a:rPr lang="en-US" sz="2400" i="1">
                        <a:solidFill>
                          <a:srgbClr val="7030A0"/>
                        </a:solidFill>
                        <a:latin typeface="Cambria Math"/>
                      </a:rPr>
                      <m:t>∗</m:t>
                    </m:r>
                  </m:oMath>
                </a14:m>
                <a:r>
                  <a:rPr lang="en-US" sz="2400" dirty="0">
                    <a:solidFill>
                      <a:srgbClr val="7030A0"/>
                    </a:solidFill>
                  </a:rPr>
                  <a:t> 100</a:t>
                </a:r>
              </a:p>
              <a:p>
                <a:pPr marL="0"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4692"/>
                <a:ext cx="8686800" cy="5955434"/>
              </a:xfrm>
              <a:blipFill rotWithShape="1">
                <a:blip r:embed="rId2"/>
                <a:stretch>
                  <a:fillRect l="-1754" t="-92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968283285"/>
              </p:ext>
            </p:extLst>
          </p:nvPr>
        </p:nvGraphicFramePr>
        <p:xfrm>
          <a:off x="533400" y="23622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Year</a:t>
                      </a:r>
                      <a:r>
                        <a:rPr lang="en-US" baseline="0" dirty="0" smtClean="0"/>
                        <a:t> </a:t>
                      </a:r>
                      <a:endParaRPr lang="en-US" dirty="0"/>
                    </a:p>
                  </a:txBody>
                  <a:tcPr/>
                </a:tc>
                <a:tc>
                  <a:txBody>
                    <a:bodyPr/>
                    <a:lstStyle/>
                    <a:p>
                      <a:r>
                        <a:rPr lang="en-US" dirty="0" err="1" smtClean="0"/>
                        <a:t>Px</a:t>
                      </a:r>
                      <a:endParaRPr lang="en-US" dirty="0"/>
                    </a:p>
                  </a:txBody>
                  <a:tcPr/>
                </a:tc>
                <a:tc>
                  <a:txBody>
                    <a:bodyPr/>
                    <a:lstStyle/>
                    <a:p>
                      <a:r>
                        <a:rPr lang="en-US" dirty="0" err="1" smtClean="0"/>
                        <a:t>Qx</a:t>
                      </a:r>
                      <a:endParaRPr lang="en-US" dirty="0"/>
                    </a:p>
                  </a:txBody>
                  <a:tcPr/>
                </a:tc>
                <a:tc>
                  <a:txBody>
                    <a:bodyPr/>
                    <a:lstStyle/>
                    <a:p>
                      <a:r>
                        <a:rPr lang="en-US" dirty="0" err="1" smtClean="0"/>
                        <a:t>Py</a:t>
                      </a:r>
                      <a:endParaRPr lang="en-US" dirty="0"/>
                    </a:p>
                  </a:txBody>
                  <a:tcPr/>
                </a:tc>
                <a:tc>
                  <a:txBody>
                    <a:bodyPr/>
                    <a:lstStyle/>
                    <a:p>
                      <a:r>
                        <a:rPr lang="en-US" dirty="0" err="1" smtClean="0"/>
                        <a:t>Qy</a:t>
                      </a:r>
                      <a:endParaRPr lang="en-US" dirty="0"/>
                    </a:p>
                  </a:txBody>
                  <a:tcPr/>
                </a:tc>
              </a:tr>
              <a:tr h="370840">
                <a:tc>
                  <a:txBody>
                    <a:bodyPr/>
                    <a:lstStyle/>
                    <a:p>
                      <a:r>
                        <a:rPr lang="en-US" dirty="0" smtClean="0"/>
                        <a:t>2015</a:t>
                      </a:r>
                      <a:endParaRPr lang="en-US" dirty="0"/>
                    </a:p>
                  </a:txBody>
                  <a:tcPr/>
                </a:tc>
                <a:tc>
                  <a:txBody>
                    <a:bodyPr/>
                    <a:lstStyle/>
                    <a:p>
                      <a:r>
                        <a:rPr lang="en-US" dirty="0" smtClean="0"/>
                        <a:t>10</a:t>
                      </a:r>
                      <a:endParaRPr lang="en-US" dirty="0"/>
                    </a:p>
                  </a:txBody>
                  <a:tcPr/>
                </a:tc>
                <a:tc>
                  <a:txBody>
                    <a:bodyPr/>
                    <a:lstStyle/>
                    <a:p>
                      <a:r>
                        <a:rPr lang="en-US" dirty="0" smtClean="0"/>
                        <a:t>1000</a:t>
                      </a:r>
                      <a:endParaRPr lang="en-US" dirty="0"/>
                    </a:p>
                  </a:txBody>
                  <a:tcPr/>
                </a:tc>
                <a:tc>
                  <a:txBody>
                    <a:bodyPr/>
                    <a:lstStyle/>
                    <a:p>
                      <a:r>
                        <a:rPr lang="en-US" dirty="0" smtClean="0"/>
                        <a:t>20</a:t>
                      </a:r>
                      <a:endParaRPr lang="en-US" dirty="0"/>
                    </a:p>
                  </a:txBody>
                  <a:tcPr/>
                </a:tc>
                <a:tc>
                  <a:txBody>
                    <a:bodyPr/>
                    <a:lstStyle/>
                    <a:p>
                      <a:r>
                        <a:rPr lang="en-US" dirty="0" smtClean="0"/>
                        <a:t>500</a:t>
                      </a:r>
                      <a:endParaRPr lang="en-US" dirty="0"/>
                    </a:p>
                  </a:txBody>
                  <a:tcPr/>
                </a:tc>
              </a:tr>
              <a:tr h="370840">
                <a:tc>
                  <a:txBody>
                    <a:bodyPr/>
                    <a:lstStyle/>
                    <a:p>
                      <a:r>
                        <a:rPr lang="en-US" dirty="0" smtClean="0"/>
                        <a:t>2016</a:t>
                      </a:r>
                      <a:endParaRPr lang="en-US" dirty="0"/>
                    </a:p>
                  </a:txBody>
                  <a:tcPr/>
                </a:tc>
                <a:tc>
                  <a:txBody>
                    <a:bodyPr/>
                    <a:lstStyle/>
                    <a:p>
                      <a:r>
                        <a:rPr lang="en-US" dirty="0" smtClean="0"/>
                        <a:t>20</a:t>
                      </a:r>
                      <a:endParaRPr lang="en-US" dirty="0"/>
                    </a:p>
                  </a:txBody>
                  <a:tcPr/>
                </a:tc>
                <a:tc>
                  <a:txBody>
                    <a:bodyPr/>
                    <a:lstStyle/>
                    <a:p>
                      <a:r>
                        <a:rPr lang="en-US" dirty="0" smtClean="0"/>
                        <a:t>1500</a:t>
                      </a:r>
                      <a:endParaRPr lang="en-US" dirty="0"/>
                    </a:p>
                  </a:txBody>
                  <a:tcPr/>
                </a:tc>
                <a:tc>
                  <a:txBody>
                    <a:bodyPr/>
                    <a:lstStyle/>
                    <a:p>
                      <a:r>
                        <a:rPr lang="en-US" dirty="0" smtClean="0"/>
                        <a:t>30</a:t>
                      </a:r>
                      <a:endParaRPr lang="en-US" dirty="0"/>
                    </a:p>
                  </a:txBody>
                  <a:tcPr/>
                </a:tc>
                <a:tc>
                  <a:txBody>
                    <a:bodyPr/>
                    <a:lstStyle/>
                    <a:p>
                      <a:r>
                        <a:rPr lang="en-US" dirty="0" smtClean="0"/>
                        <a:t>1000</a:t>
                      </a:r>
                      <a:endParaRPr lang="en-US" dirty="0"/>
                    </a:p>
                  </a:txBody>
                  <a:tcPr/>
                </a:tc>
              </a:tr>
              <a:tr h="370840">
                <a:tc>
                  <a:txBody>
                    <a:bodyPr/>
                    <a:lstStyle/>
                    <a:p>
                      <a:r>
                        <a:rPr lang="en-US" dirty="0" smtClean="0"/>
                        <a:t>2017</a:t>
                      </a:r>
                      <a:endParaRPr lang="en-US" dirty="0"/>
                    </a:p>
                  </a:txBody>
                  <a:tcPr/>
                </a:tc>
                <a:tc>
                  <a:txBody>
                    <a:bodyPr/>
                    <a:lstStyle/>
                    <a:p>
                      <a:r>
                        <a:rPr lang="en-US" dirty="0" smtClean="0"/>
                        <a:t>30</a:t>
                      </a:r>
                      <a:endParaRPr lang="en-US" dirty="0"/>
                    </a:p>
                  </a:txBody>
                  <a:tcPr/>
                </a:tc>
                <a:tc>
                  <a:txBody>
                    <a:bodyPr/>
                    <a:lstStyle/>
                    <a:p>
                      <a:r>
                        <a:rPr lang="en-US" dirty="0" smtClean="0"/>
                        <a:t>2000</a:t>
                      </a:r>
                      <a:endParaRPr lang="en-US" dirty="0"/>
                    </a:p>
                  </a:txBody>
                  <a:tcPr/>
                </a:tc>
                <a:tc>
                  <a:txBody>
                    <a:bodyPr/>
                    <a:lstStyle/>
                    <a:p>
                      <a:r>
                        <a:rPr lang="en-US" dirty="0" smtClean="0"/>
                        <a:t>40</a:t>
                      </a:r>
                      <a:endParaRPr lang="en-US" dirty="0"/>
                    </a:p>
                  </a:txBody>
                  <a:tcPr/>
                </a:tc>
                <a:tc>
                  <a:txBody>
                    <a:bodyPr/>
                    <a:lstStyle/>
                    <a:p>
                      <a:r>
                        <a:rPr lang="en-US" dirty="0" smtClean="0"/>
                        <a:t>1500</a:t>
                      </a:r>
                      <a:endParaRPr lang="en-US" dirty="0"/>
                    </a:p>
                  </a:txBody>
                  <a:tcPr/>
                </a:tc>
              </a:tr>
            </a:tbl>
          </a:graphicData>
        </a:graphic>
      </p:graphicFrame>
    </p:spTree>
    <p:extLst>
      <p:ext uri="{BB962C8B-B14F-4D97-AF65-F5344CB8AC3E}">
        <p14:creationId xmlns:p14="http://schemas.microsoft.com/office/powerpoint/2010/main" val="1817773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4674313"/>
              </p:ext>
            </p:extLst>
          </p:nvPr>
        </p:nvGraphicFramePr>
        <p:xfrm>
          <a:off x="152400" y="27715"/>
          <a:ext cx="8534400" cy="6677884"/>
        </p:xfrm>
        <a:graphic>
          <a:graphicData uri="http://schemas.openxmlformats.org/drawingml/2006/table">
            <a:tbl>
              <a:tblPr firstRow="1" bandRow="1">
                <a:tableStyleId>{5C22544A-7EE6-4342-B048-85BDC9FD1C3A}</a:tableStyleId>
              </a:tblPr>
              <a:tblGrid>
                <a:gridCol w="1706880"/>
                <a:gridCol w="1706880"/>
                <a:gridCol w="1706880"/>
                <a:gridCol w="1706880"/>
                <a:gridCol w="1706880"/>
              </a:tblGrid>
              <a:tr h="332519">
                <a:tc>
                  <a:txBody>
                    <a:bodyPr/>
                    <a:lstStyle/>
                    <a:p>
                      <a:pPr algn="ctr" rtl="0" fontAlgn="ctr"/>
                      <a:r>
                        <a:rPr lang="en-US" sz="1600" b="1" u="none" strike="noStrike" dirty="0">
                          <a:effectLst/>
                        </a:rPr>
                        <a:t>Year </a:t>
                      </a:r>
                      <a:endParaRPr lang="en-US" sz="1600" b="1" i="0" u="none" strike="noStrike" dirty="0">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Px</a:t>
                      </a:r>
                      <a:endParaRPr lang="en-US" sz="1600" b="1" i="0" u="none" strike="noStrike">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Qx</a:t>
                      </a:r>
                      <a:endParaRPr lang="en-US" sz="1600" b="1" i="0" u="none" strike="noStrike">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Py</a:t>
                      </a:r>
                      <a:endParaRPr lang="en-US" sz="1600" b="1" i="0" u="none" strike="noStrike">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Qy</a:t>
                      </a:r>
                      <a:endParaRPr lang="en-US" sz="1600" b="1" i="0" u="none" strike="noStrike">
                        <a:solidFill>
                          <a:srgbClr val="FFFFFF"/>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C00000"/>
                          </a:solidFill>
                          <a:effectLst/>
                        </a:rPr>
                        <a:t>2015</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smtClean="0">
                          <a:solidFill>
                            <a:srgbClr val="C00000"/>
                          </a:solidFill>
                          <a:effectLst/>
                        </a:rPr>
                        <a:t>Rs10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a:solidFill>
                            <a:srgbClr val="C00000"/>
                          </a:solidFill>
                          <a:effectLst/>
                        </a:rPr>
                        <a:t>1000</a:t>
                      </a:r>
                      <a:endParaRPr lang="en-US" sz="1600" b="1" i="0" u="none" strike="noStrike">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smtClean="0">
                          <a:solidFill>
                            <a:srgbClr val="C00000"/>
                          </a:solidFill>
                          <a:effectLst/>
                        </a:rPr>
                        <a:t>RS20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a:solidFill>
                            <a:srgbClr val="C00000"/>
                          </a:solidFill>
                          <a:effectLst/>
                        </a:rPr>
                        <a:t>500</a:t>
                      </a:r>
                      <a:endParaRPr lang="en-US" sz="1600" b="1" i="0" u="none" strike="noStrike">
                        <a:solidFill>
                          <a:srgbClr val="C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C00000"/>
                          </a:solidFill>
                          <a:effectLst/>
                        </a:rPr>
                        <a:t>2016</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smtClean="0">
                          <a:solidFill>
                            <a:srgbClr val="C00000"/>
                          </a:solidFill>
                          <a:effectLst/>
                        </a:rPr>
                        <a:t>Rs20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a:solidFill>
                            <a:srgbClr val="C00000"/>
                          </a:solidFill>
                          <a:effectLst/>
                        </a:rPr>
                        <a:t>1500</a:t>
                      </a:r>
                      <a:endParaRPr lang="en-US" sz="1600" b="1" i="0" u="none" strike="noStrike">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smtClean="0">
                          <a:solidFill>
                            <a:srgbClr val="C00000"/>
                          </a:solidFill>
                          <a:effectLst/>
                        </a:rPr>
                        <a:t>Rs30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a:solidFill>
                            <a:srgbClr val="C00000"/>
                          </a:solidFill>
                          <a:effectLst/>
                        </a:rPr>
                        <a:t>1000</a:t>
                      </a:r>
                      <a:endParaRPr lang="en-US" sz="1600" b="1" i="0" u="none" strike="noStrike">
                        <a:solidFill>
                          <a:srgbClr val="C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C00000"/>
                          </a:solidFill>
                          <a:effectLst/>
                        </a:rPr>
                        <a:t>2017</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smtClean="0">
                          <a:solidFill>
                            <a:srgbClr val="C00000"/>
                          </a:solidFill>
                          <a:effectLst/>
                        </a:rPr>
                        <a:t>Rs30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a:solidFill>
                            <a:srgbClr val="C00000"/>
                          </a:solidFill>
                          <a:effectLst/>
                        </a:rPr>
                        <a:t>2000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smtClean="0">
                          <a:solidFill>
                            <a:srgbClr val="C00000"/>
                          </a:solidFill>
                          <a:effectLst/>
                        </a:rPr>
                        <a:t>Rs40</a:t>
                      </a:r>
                      <a:endParaRPr lang="en-US" sz="1600" b="1" i="0" u="none" strike="noStrike" dirty="0">
                        <a:solidFill>
                          <a:srgbClr val="C00000"/>
                        </a:solidFill>
                        <a:effectLst/>
                        <a:latin typeface="Franklin Gothic Book"/>
                      </a:endParaRPr>
                    </a:p>
                  </a:txBody>
                  <a:tcPr marL="9525" marR="9525" marT="9525" marB="0" anchor="ctr"/>
                </a:tc>
                <a:tc>
                  <a:txBody>
                    <a:bodyPr/>
                    <a:lstStyle/>
                    <a:p>
                      <a:pPr algn="ctr" rtl="0" fontAlgn="ctr"/>
                      <a:r>
                        <a:rPr lang="en-US" sz="1600" b="1" u="none" strike="noStrike" dirty="0">
                          <a:solidFill>
                            <a:srgbClr val="C00000"/>
                          </a:solidFill>
                          <a:effectLst/>
                        </a:rPr>
                        <a:t>1500</a:t>
                      </a:r>
                      <a:endParaRPr lang="en-US" sz="1600" b="1" i="0" u="none" strike="noStrike" dirty="0">
                        <a:solidFill>
                          <a:srgbClr val="C00000"/>
                        </a:solidFill>
                        <a:effectLst/>
                        <a:latin typeface="Franklin Gothic Book"/>
                      </a:endParaRPr>
                    </a:p>
                  </a:txBody>
                  <a:tcPr marL="9525" marR="9525" marT="9525" marB="0" anchor="ctr"/>
                </a:tc>
              </a:tr>
              <a:tr h="360023">
                <a:tc>
                  <a:txBody>
                    <a:bodyPr/>
                    <a:lstStyle/>
                    <a:p>
                      <a:pPr algn="ctr" rtl="0" fontAlgn="ctr"/>
                      <a:r>
                        <a:rPr lang="en-US" sz="1600" b="1" u="none" strike="noStrike" dirty="0">
                          <a:solidFill>
                            <a:schemeClr val="tx1"/>
                          </a:solidFill>
                          <a:effectLst/>
                        </a:rPr>
                        <a:t>Year </a:t>
                      </a:r>
                      <a:endParaRPr lang="en-US" sz="1600" b="1" i="0" u="none" strike="noStrike" dirty="0">
                        <a:solidFill>
                          <a:schemeClr val="tx1"/>
                        </a:solidFill>
                        <a:effectLst/>
                        <a:latin typeface="Franklin Gothic Book"/>
                      </a:endParaRPr>
                    </a:p>
                  </a:txBody>
                  <a:tcPr marL="9525" marR="9525" marT="9525" marB="0" anchor="ctr"/>
                </a:tc>
                <a:tc gridSpan="4">
                  <a:txBody>
                    <a:bodyPr/>
                    <a:lstStyle/>
                    <a:p>
                      <a:pPr algn="ctr" rtl="0" fontAlgn="ctr"/>
                      <a:r>
                        <a:rPr lang="en-US" sz="1600" b="1" u="none" strike="noStrike" dirty="0" smtClean="0">
                          <a:solidFill>
                            <a:schemeClr val="tx1"/>
                          </a:solidFill>
                          <a:effectLst/>
                        </a:rPr>
                        <a:t>Computation  of nominal GDP</a:t>
                      </a:r>
                      <a:endParaRPr lang="en-US" sz="1600" b="1" i="0" u="none" strike="noStrike" dirty="0">
                        <a:solidFill>
                          <a:schemeClr val="tx1"/>
                        </a:solidFill>
                        <a:effectLst/>
                        <a:latin typeface="Franklin Gothic Book"/>
                      </a:endParaRPr>
                    </a:p>
                  </a:txBody>
                  <a:tcPr marL="9525" marR="9525" marT="9525" marB="0" anchor="ctr"/>
                </a:tc>
                <a:tc hMerge="1">
                  <a:txBody>
                    <a:bodyPr/>
                    <a:lstStyle/>
                    <a:p>
                      <a:pPr algn="l" rtl="0" fontAlgn="ctr"/>
                      <a:endParaRPr lang="en-US" sz="12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2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200" b="1" i="0" u="none" strike="noStrike" dirty="0">
                        <a:solidFill>
                          <a:srgbClr val="FFFFFF"/>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chemeClr val="tx1"/>
                          </a:solidFill>
                          <a:effectLst/>
                        </a:rPr>
                        <a:t>2015</a:t>
                      </a:r>
                      <a:endParaRPr lang="en-US" sz="1600" b="1" i="0" u="none" strike="noStrike" dirty="0">
                        <a:solidFill>
                          <a:schemeClr val="tx1"/>
                        </a:solidFill>
                        <a:effectLst/>
                        <a:latin typeface="Franklin Gothic Book"/>
                      </a:endParaRPr>
                    </a:p>
                  </a:txBody>
                  <a:tcPr marL="9525" marR="9525" marT="9525" marB="0" anchor="ctr"/>
                </a:tc>
                <a:tc gridSpan="4">
                  <a:txBody>
                    <a:bodyPr/>
                    <a:lstStyle/>
                    <a:p>
                      <a:pPr algn="ctr" rtl="0" fontAlgn="ctr"/>
                      <a:r>
                        <a:rPr lang="en-US" sz="1600" b="1" u="none" strike="noStrike" dirty="0" smtClean="0">
                          <a:solidFill>
                            <a:schemeClr val="tx1"/>
                          </a:solidFill>
                          <a:effectLst/>
                        </a:rPr>
                        <a:t>10</a:t>
                      </a:r>
                      <a:r>
                        <a:rPr lang="en-US" sz="1600" b="1" i="0" u="none" strike="noStrike" dirty="0" smtClean="0">
                          <a:solidFill>
                            <a:schemeClr val="tx1"/>
                          </a:solidFill>
                          <a:effectLst/>
                          <a:latin typeface="Franklin Gothic Book"/>
                        </a:rPr>
                        <a:t>*</a:t>
                      </a:r>
                      <a:r>
                        <a:rPr lang="en-US" sz="1600" b="1" u="none" strike="noStrike" dirty="0" smtClean="0">
                          <a:solidFill>
                            <a:schemeClr val="tx1"/>
                          </a:solidFill>
                          <a:effectLst/>
                        </a:rPr>
                        <a:t>1000+20</a:t>
                      </a:r>
                      <a:r>
                        <a:rPr lang="en-US" sz="1600" b="1" i="0" u="none" strike="noStrike" dirty="0" smtClean="0">
                          <a:solidFill>
                            <a:schemeClr val="tx1"/>
                          </a:solidFill>
                          <a:effectLst/>
                          <a:latin typeface="Franklin Gothic Book"/>
                        </a:rPr>
                        <a:t>*</a:t>
                      </a:r>
                      <a:r>
                        <a:rPr lang="en-US" sz="1600" b="1" u="none" strike="noStrike" dirty="0" smtClean="0">
                          <a:solidFill>
                            <a:schemeClr val="tx1"/>
                          </a:solidFill>
                          <a:effectLst/>
                        </a:rPr>
                        <a:t>500</a:t>
                      </a:r>
                      <a:r>
                        <a:rPr lang="en-US" sz="1600" b="1" u="none" strike="noStrike" baseline="0" dirty="0" smtClean="0">
                          <a:solidFill>
                            <a:schemeClr val="tx1"/>
                          </a:solidFill>
                          <a:effectLst/>
                        </a:rPr>
                        <a:t> = Rs.20000</a:t>
                      </a:r>
                      <a:endParaRPr lang="en-US" sz="1600" b="1" i="0" u="none" strike="noStrike" dirty="0">
                        <a:solidFill>
                          <a:schemeClr val="tx1"/>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chemeClr val="tx1"/>
                          </a:solidFill>
                          <a:effectLst/>
                        </a:rPr>
                        <a:t>2016</a:t>
                      </a:r>
                      <a:endParaRPr lang="en-US" sz="1600" b="1" i="0" u="none" strike="noStrike" dirty="0">
                        <a:solidFill>
                          <a:schemeClr val="tx1"/>
                        </a:solidFill>
                        <a:effectLst/>
                        <a:latin typeface="Franklin Gothic Book"/>
                      </a:endParaRPr>
                    </a:p>
                  </a:txBody>
                  <a:tcPr marL="9525" marR="9525" marT="9525" marB="0" anchor="ctr"/>
                </a:tc>
                <a:tc gridSpan="4">
                  <a:txBody>
                    <a:bodyPr/>
                    <a:lstStyle/>
                    <a:p>
                      <a:pPr algn="ctr" rtl="0" fontAlgn="ctr"/>
                      <a:r>
                        <a:rPr lang="en-US" sz="1600" b="1" u="none" strike="noStrike" dirty="0" smtClean="0">
                          <a:solidFill>
                            <a:schemeClr val="tx1"/>
                          </a:solidFill>
                          <a:effectLst/>
                        </a:rPr>
                        <a:t>20*1500+30*1000 = Rs.60000</a:t>
                      </a:r>
                      <a:endParaRPr lang="en-US" sz="1600" b="1" i="0" u="none" strike="noStrike" dirty="0">
                        <a:solidFill>
                          <a:schemeClr val="tx1"/>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chemeClr val="tx1"/>
                          </a:solidFill>
                          <a:effectLst/>
                        </a:rPr>
                        <a:t>2017</a:t>
                      </a:r>
                      <a:endParaRPr lang="en-US" sz="1600" b="1" i="0" u="none" strike="noStrike" dirty="0">
                        <a:solidFill>
                          <a:schemeClr val="tx1"/>
                        </a:solidFill>
                        <a:effectLst/>
                        <a:latin typeface="Franklin Gothic Book"/>
                      </a:endParaRPr>
                    </a:p>
                  </a:txBody>
                  <a:tcPr marL="9525" marR="9525" marT="9525" marB="0" anchor="ctr"/>
                </a:tc>
                <a:tc gridSpan="4">
                  <a:txBody>
                    <a:bodyPr/>
                    <a:lstStyle/>
                    <a:p>
                      <a:pPr algn="ctr" rtl="0" fontAlgn="ctr"/>
                      <a:r>
                        <a:rPr lang="en-US" sz="1600" b="1" u="none" strike="noStrike" dirty="0" smtClean="0">
                          <a:solidFill>
                            <a:schemeClr val="tx1"/>
                          </a:solidFill>
                          <a:effectLst/>
                        </a:rPr>
                        <a:t>30*2000+40*1500 = Rs.120000</a:t>
                      </a:r>
                      <a:endParaRPr lang="en-US" sz="1600" b="1" i="0" u="none" strike="noStrike" dirty="0">
                        <a:solidFill>
                          <a:schemeClr val="tx1"/>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70C0"/>
                          </a:solidFill>
                          <a:effectLst/>
                        </a:rPr>
                        <a:t>Year </a:t>
                      </a:r>
                      <a:endParaRPr lang="en-US" sz="1600" b="1" i="0" u="none" strike="noStrike" dirty="0">
                        <a:solidFill>
                          <a:srgbClr val="0070C0"/>
                        </a:solidFill>
                        <a:effectLst/>
                        <a:latin typeface="Franklin Gothic Book"/>
                      </a:endParaRPr>
                    </a:p>
                  </a:txBody>
                  <a:tcPr marL="9525" marR="9525" marT="9525" marB="0" anchor="ctr"/>
                </a:tc>
                <a:tc gridSpan="4">
                  <a:txBody>
                    <a:bodyPr/>
                    <a:lstStyle/>
                    <a:p>
                      <a:pPr algn="ctr" rtl="0" fontAlgn="ctr"/>
                      <a:r>
                        <a:rPr lang="en-US" sz="1600" b="1" u="none" strike="noStrike" dirty="0">
                          <a:solidFill>
                            <a:srgbClr val="0070C0"/>
                          </a:solidFill>
                          <a:effectLst/>
                        </a:rPr>
                        <a:t> </a:t>
                      </a:r>
                      <a:r>
                        <a:rPr lang="en-US" sz="1600" b="1" u="none" strike="noStrike" dirty="0" smtClean="0">
                          <a:solidFill>
                            <a:srgbClr val="0070C0"/>
                          </a:solidFill>
                          <a:effectLst/>
                        </a:rPr>
                        <a:t>computation</a:t>
                      </a:r>
                      <a:r>
                        <a:rPr lang="en-US" sz="1600" b="1" u="none" strike="noStrike" baseline="0" dirty="0" smtClean="0">
                          <a:solidFill>
                            <a:srgbClr val="0070C0"/>
                          </a:solidFill>
                          <a:effectLst/>
                        </a:rPr>
                        <a:t> of Real GDP (Base Year 2015)</a:t>
                      </a:r>
                      <a:endParaRPr lang="en-US" sz="1600" b="1" i="0" u="none" strike="noStrike" dirty="0">
                        <a:solidFill>
                          <a:srgbClr val="0070C0"/>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70C0"/>
                          </a:solidFill>
                          <a:effectLst/>
                        </a:rPr>
                        <a:t>2015</a:t>
                      </a:r>
                      <a:endParaRPr lang="en-US" sz="1600" b="1" i="0" u="none" strike="noStrike" dirty="0">
                        <a:solidFill>
                          <a:srgbClr val="0070C0"/>
                        </a:solidFill>
                        <a:effectLst/>
                        <a:latin typeface="Franklin Gothic Book"/>
                      </a:endParaRPr>
                    </a:p>
                  </a:txBody>
                  <a:tcPr marL="9525" marR="9525" marT="9525" marB="0" anchor="ctr"/>
                </a:tc>
                <a:tc gridSpan="4">
                  <a:txBody>
                    <a:bodyPr/>
                    <a:lstStyle/>
                    <a:p>
                      <a:pPr algn="ctr" rtl="0" fontAlgn="ctr"/>
                      <a:r>
                        <a:rPr lang="en-US" sz="1600" b="1" u="none" strike="noStrike" dirty="0" smtClean="0">
                          <a:solidFill>
                            <a:srgbClr val="0070C0"/>
                          </a:solidFill>
                          <a:effectLst/>
                        </a:rPr>
                        <a:t>10*1000+20*500 = Rs.20000</a:t>
                      </a:r>
                      <a:endParaRPr lang="en-US" sz="1600" b="1" i="0" u="none" strike="noStrike" dirty="0">
                        <a:solidFill>
                          <a:srgbClr val="0070C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70C0"/>
                          </a:solidFill>
                          <a:effectLst/>
                        </a:rPr>
                        <a:t>2016</a:t>
                      </a:r>
                      <a:endParaRPr lang="en-US" sz="1600" b="1" i="0" u="none" strike="noStrike" dirty="0">
                        <a:solidFill>
                          <a:srgbClr val="0070C0"/>
                        </a:solidFill>
                        <a:effectLst/>
                        <a:latin typeface="Franklin Gothic Book"/>
                      </a:endParaRPr>
                    </a:p>
                  </a:txBody>
                  <a:tcPr marL="9525" marR="9525" marT="9525" marB="0" anchor="ctr"/>
                </a:tc>
                <a:tc gridSpan="4">
                  <a:txBody>
                    <a:bodyPr/>
                    <a:lstStyle/>
                    <a:p>
                      <a:pPr algn="ctr" rtl="0" fontAlgn="ctr"/>
                      <a:r>
                        <a:rPr lang="en-US" sz="1600" b="1" u="none" strike="noStrike" dirty="0" smtClean="0">
                          <a:solidFill>
                            <a:srgbClr val="0070C0"/>
                          </a:solidFill>
                          <a:effectLst/>
                        </a:rPr>
                        <a:t>10*1500+20*1000 =Rs.35000</a:t>
                      </a:r>
                      <a:endParaRPr lang="en-US" sz="1600" b="1" i="0" u="none" strike="noStrike" dirty="0">
                        <a:solidFill>
                          <a:srgbClr val="0070C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70C0"/>
                          </a:solidFill>
                          <a:effectLst/>
                        </a:rPr>
                        <a:t>2017</a:t>
                      </a:r>
                      <a:endParaRPr lang="en-US" sz="1600" b="1" i="0" u="none" strike="noStrike" dirty="0">
                        <a:solidFill>
                          <a:srgbClr val="0070C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70C0"/>
                          </a:solidFill>
                          <a:effectLst/>
                          <a:latin typeface="+mn-lt"/>
                        </a:rPr>
                        <a:t>10*</a:t>
                      </a:r>
                      <a:r>
                        <a:rPr lang="en-US" sz="1600" b="1" u="none" strike="noStrike" dirty="0" smtClean="0">
                          <a:solidFill>
                            <a:srgbClr val="0070C0"/>
                          </a:solidFill>
                          <a:effectLst/>
                        </a:rPr>
                        <a:t>2000+20*1500 =Rs.50000</a:t>
                      </a:r>
                      <a:endParaRPr lang="en-US" sz="1600" b="1" i="0" u="none" strike="noStrike" dirty="0">
                        <a:solidFill>
                          <a:srgbClr val="0070C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2060"/>
                          </a:solidFill>
                          <a:effectLst/>
                        </a:rPr>
                        <a:t>Year </a:t>
                      </a:r>
                      <a:endParaRPr lang="en-US" sz="1600" b="1" i="0" u="none" strike="noStrike" dirty="0">
                        <a:solidFill>
                          <a:srgbClr val="002060"/>
                        </a:solidFill>
                        <a:effectLst/>
                        <a:latin typeface="Franklin Gothic Book"/>
                      </a:endParaRPr>
                    </a:p>
                  </a:txBody>
                  <a:tcPr marL="9525" marR="9525" marT="9525" marB="0" anchor="ctr"/>
                </a:tc>
                <a:tc gridSpan="4">
                  <a:txBody>
                    <a:bodyPr/>
                    <a:lstStyle/>
                    <a:p>
                      <a:pPr algn="ctr" rtl="0" fontAlgn="ctr"/>
                      <a:r>
                        <a:rPr lang="en-US" sz="1600" b="1" u="none" strike="noStrike" dirty="0">
                          <a:solidFill>
                            <a:srgbClr val="002060"/>
                          </a:solidFill>
                          <a:effectLst/>
                        </a:rPr>
                        <a:t> </a:t>
                      </a:r>
                      <a:r>
                        <a:rPr lang="en-US" sz="1600" b="1" u="none" strike="noStrike" dirty="0" smtClean="0">
                          <a:solidFill>
                            <a:srgbClr val="002060"/>
                          </a:solidFill>
                          <a:effectLst/>
                        </a:rPr>
                        <a:t>computation of GDP Deflator</a:t>
                      </a:r>
                      <a:endParaRPr lang="en-US" sz="1600" b="1" i="0" u="none" strike="noStrike" dirty="0">
                        <a:solidFill>
                          <a:srgbClr val="002060"/>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2060"/>
                          </a:solidFill>
                          <a:effectLst/>
                        </a:rPr>
                        <a:t>2015</a:t>
                      </a:r>
                      <a:endParaRPr lang="en-US" sz="1600" b="1" i="0" u="none" strike="noStrike" dirty="0">
                        <a:solidFill>
                          <a:srgbClr val="00206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2060"/>
                          </a:solidFill>
                          <a:effectLst/>
                          <a:latin typeface="Franklin Gothic Book"/>
                        </a:rPr>
                        <a:t>(20000/20000) *100 = 100</a:t>
                      </a:r>
                      <a:endParaRPr lang="en-US" sz="1600" b="1" i="0" u="none" strike="noStrike" dirty="0">
                        <a:solidFill>
                          <a:srgbClr val="00206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2060"/>
                          </a:solidFill>
                          <a:effectLst/>
                        </a:rPr>
                        <a:t>2016</a:t>
                      </a:r>
                      <a:endParaRPr lang="en-US" sz="1600" b="1" i="0" u="none" strike="noStrike" dirty="0">
                        <a:solidFill>
                          <a:srgbClr val="00206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2060"/>
                          </a:solidFill>
                          <a:effectLst/>
                          <a:latin typeface="Franklin Gothic Book"/>
                        </a:rPr>
                        <a:t>(60000/35000)</a:t>
                      </a:r>
                      <a:r>
                        <a:rPr lang="en-US" sz="1600" b="1" i="0" u="none" strike="noStrike" baseline="0" dirty="0" smtClean="0">
                          <a:solidFill>
                            <a:srgbClr val="002060"/>
                          </a:solidFill>
                          <a:effectLst/>
                          <a:latin typeface="Franklin Gothic Book"/>
                        </a:rPr>
                        <a:t> * 100 = 171</a:t>
                      </a:r>
                      <a:endParaRPr lang="en-US" sz="1600" b="1" i="0" u="none" strike="noStrike" dirty="0">
                        <a:solidFill>
                          <a:srgbClr val="00206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2060"/>
                          </a:solidFill>
                          <a:effectLst/>
                        </a:rPr>
                        <a:t>2017</a:t>
                      </a:r>
                      <a:endParaRPr lang="en-US" sz="1600" b="1" i="0" u="none" strike="noStrike" dirty="0">
                        <a:solidFill>
                          <a:srgbClr val="00206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2060"/>
                          </a:solidFill>
                          <a:effectLst/>
                          <a:latin typeface="Franklin Gothic Book"/>
                        </a:rPr>
                        <a:t>(120000/50000) * 100 = 240</a:t>
                      </a:r>
                      <a:endParaRPr lang="en-US" sz="1600" b="1" i="0" u="none" strike="noStrike" dirty="0">
                        <a:solidFill>
                          <a:srgbClr val="00206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B050"/>
                          </a:solidFill>
                          <a:effectLst/>
                        </a:rPr>
                        <a:t>Year </a:t>
                      </a:r>
                      <a:endParaRPr lang="en-US" sz="1600" b="1" i="0" u="none" strike="noStrike" dirty="0">
                        <a:solidFill>
                          <a:srgbClr val="00B05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B050"/>
                          </a:solidFill>
                          <a:effectLst/>
                          <a:latin typeface="Franklin Gothic Book"/>
                        </a:rPr>
                        <a:t>computation</a:t>
                      </a:r>
                      <a:r>
                        <a:rPr lang="en-US" sz="1600" b="1" i="0" u="none" strike="noStrike" baseline="0" dirty="0" smtClean="0">
                          <a:solidFill>
                            <a:srgbClr val="00B050"/>
                          </a:solidFill>
                          <a:effectLst/>
                          <a:latin typeface="Franklin Gothic Book"/>
                        </a:rPr>
                        <a:t> of Rate of inflation</a:t>
                      </a:r>
                      <a:endParaRPr lang="en-US" sz="1600" b="1" i="0" u="none" strike="noStrike" dirty="0">
                        <a:solidFill>
                          <a:srgbClr val="00B050"/>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c hMerge="1">
                  <a:txBody>
                    <a:bodyPr/>
                    <a:lstStyle/>
                    <a:p>
                      <a:pPr algn="l" rtl="0" fontAlgn="ctr"/>
                      <a:endParaRPr lang="en-US" sz="1600" b="1" i="0" u="none" strike="noStrike" dirty="0">
                        <a:solidFill>
                          <a:srgbClr val="FFFFFF"/>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B050"/>
                          </a:solidFill>
                          <a:effectLst/>
                        </a:rPr>
                        <a:t>2015</a:t>
                      </a:r>
                      <a:endParaRPr lang="en-US" sz="1600" b="1" i="0" u="none" strike="noStrike" dirty="0">
                        <a:solidFill>
                          <a:srgbClr val="00B05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B050"/>
                          </a:solidFill>
                          <a:effectLst/>
                          <a:latin typeface="Franklin Gothic Book"/>
                        </a:rPr>
                        <a:t>- </a:t>
                      </a:r>
                      <a:endParaRPr lang="en-US" sz="1600" b="1" i="0" u="none" strike="noStrike" dirty="0">
                        <a:solidFill>
                          <a:srgbClr val="00B05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B050"/>
                          </a:solidFill>
                          <a:effectLst/>
                        </a:rPr>
                        <a:t>2016</a:t>
                      </a:r>
                      <a:endParaRPr lang="en-US" sz="1600" b="1" i="0" u="none" strike="noStrike" dirty="0">
                        <a:solidFill>
                          <a:srgbClr val="00B05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B050"/>
                          </a:solidFill>
                          <a:effectLst/>
                          <a:latin typeface="Franklin Gothic Book"/>
                        </a:rPr>
                        <a:t>(171 – 100)/100</a:t>
                      </a:r>
                      <a:r>
                        <a:rPr lang="en-US" sz="1600" b="1" i="0" u="none" strike="noStrike" baseline="0" dirty="0" smtClean="0">
                          <a:solidFill>
                            <a:srgbClr val="00B050"/>
                          </a:solidFill>
                          <a:effectLst/>
                          <a:latin typeface="Franklin Gothic Book"/>
                        </a:rPr>
                        <a:t>  *100 = 71%</a:t>
                      </a:r>
                      <a:endParaRPr lang="en-US" sz="1600" b="1" i="0" u="none" strike="noStrike" dirty="0">
                        <a:solidFill>
                          <a:srgbClr val="00B05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r h="332519">
                <a:tc>
                  <a:txBody>
                    <a:bodyPr/>
                    <a:lstStyle/>
                    <a:p>
                      <a:pPr algn="ctr" rtl="0" fontAlgn="ctr"/>
                      <a:r>
                        <a:rPr lang="en-US" sz="1600" b="1" u="none" strike="noStrike" dirty="0">
                          <a:solidFill>
                            <a:srgbClr val="00B050"/>
                          </a:solidFill>
                          <a:effectLst/>
                        </a:rPr>
                        <a:t>2017</a:t>
                      </a:r>
                      <a:endParaRPr lang="en-US" sz="1600" b="1" i="0" u="none" strike="noStrike" dirty="0">
                        <a:solidFill>
                          <a:srgbClr val="00B050"/>
                        </a:solidFill>
                        <a:effectLst/>
                        <a:latin typeface="Franklin Gothic Book"/>
                      </a:endParaRPr>
                    </a:p>
                  </a:txBody>
                  <a:tcPr marL="9525" marR="9525" marT="9525" marB="0" anchor="ctr"/>
                </a:tc>
                <a:tc gridSpan="4">
                  <a:txBody>
                    <a:bodyPr/>
                    <a:lstStyle/>
                    <a:p>
                      <a:pPr algn="ctr" rtl="0" fontAlgn="ctr"/>
                      <a:r>
                        <a:rPr lang="en-US" sz="1600" b="1" i="0" u="none" strike="noStrike" dirty="0" smtClean="0">
                          <a:solidFill>
                            <a:srgbClr val="00B050"/>
                          </a:solidFill>
                          <a:effectLst/>
                          <a:latin typeface="Franklin Gothic Book"/>
                        </a:rPr>
                        <a:t>(240 – 171)/171  *100</a:t>
                      </a:r>
                      <a:r>
                        <a:rPr lang="en-US" sz="1600" b="1" i="0" u="none" strike="noStrike" baseline="0" dirty="0" smtClean="0">
                          <a:solidFill>
                            <a:srgbClr val="00B050"/>
                          </a:solidFill>
                          <a:effectLst/>
                          <a:latin typeface="Franklin Gothic Book"/>
                        </a:rPr>
                        <a:t> = 40%</a:t>
                      </a:r>
                      <a:endParaRPr lang="en-US" sz="1600" b="1" i="0" u="none" strike="noStrike" dirty="0">
                        <a:solidFill>
                          <a:srgbClr val="00B05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c hMerge="1">
                  <a:txBody>
                    <a:bodyPr/>
                    <a:lstStyle/>
                    <a:p>
                      <a:pPr algn="l" rtl="0" fontAlgn="ctr"/>
                      <a:endParaRPr lang="en-US" sz="1600" b="0" i="0" u="none" strike="noStrike" dirty="0">
                        <a:solidFill>
                          <a:srgbClr val="000000"/>
                        </a:solidFill>
                        <a:effectLst/>
                        <a:latin typeface="Franklin Gothic Book"/>
                      </a:endParaRPr>
                    </a:p>
                  </a:txBody>
                  <a:tcPr marL="9525" marR="9525" marT="9525" marB="0" anchor="ctr"/>
                </a:tc>
              </a:tr>
            </a:tbl>
          </a:graphicData>
        </a:graphic>
      </p:graphicFrame>
    </p:spTree>
    <p:extLst>
      <p:ext uri="{BB962C8B-B14F-4D97-AF65-F5344CB8AC3E}">
        <p14:creationId xmlns:p14="http://schemas.microsoft.com/office/powerpoint/2010/main" val="4207700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6858000"/>
          </a:xfrm>
        </p:spPr>
        <p:txBody>
          <a:bodyPr>
            <a:normAutofit fontScale="85000" lnSpcReduction="10000"/>
          </a:bodyPr>
          <a:lstStyle/>
          <a:p>
            <a:pPr marL="0" indent="0">
              <a:buNone/>
            </a:pPr>
            <a:r>
              <a:rPr lang="en-US" sz="2800" b="1" dirty="0" smtClean="0">
                <a:solidFill>
                  <a:srgbClr val="0070C0"/>
                </a:solidFill>
              </a:rPr>
              <a:t>Questions:</a:t>
            </a:r>
            <a:endParaRPr lang="en-US" sz="2800" b="1" dirty="0" smtClean="0">
              <a:solidFill>
                <a:srgbClr val="00B0F0"/>
              </a:solidFill>
            </a:endParaRPr>
          </a:p>
          <a:p>
            <a:pPr marL="0" indent="0">
              <a:buNone/>
            </a:pPr>
            <a:r>
              <a:rPr lang="en-US" sz="2800" b="1" dirty="0" smtClean="0">
                <a:solidFill>
                  <a:srgbClr val="00B0F0"/>
                </a:solidFill>
              </a:rPr>
              <a:t>1 </a:t>
            </a:r>
            <a:r>
              <a:rPr lang="en-US" sz="2800" dirty="0" smtClean="0">
                <a:solidFill>
                  <a:srgbClr val="00B0F0"/>
                </a:solidFill>
              </a:rPr>
              <a:t>In the year 2015, the economy produces 2000	loaves of bread that sell for </a:t>
            </a:r>
            <a:r>
              <a:rPr lang="en-US" sz="2800" dirty="0" err="1" smtClean="0">
                <a:solidFill>
                  <a:srgbClr val="00B0F0"/>
                </a:solidFill>
              </a:rPr>
              <a:t>Rs</a:t>
            </a:r>
            <a:r>
              <a:rPr lang="en-US" sz="2800" dirty="0" smtClean="0">
                <a:solidFill>
                  <a:srgbClr val="00B0F0"/>
                </a:solidFill>
              </a:rPr>
              <a:t> 40 each. In the year 2016, the economy produces 4000 loaves of bread that sell for </a:t>
            </a:r>
            <a:r>
              <a:rPr lang="en-US" sz="2800" dirty="0" err="1" smtClean="0">
                <a:solidFill>
                  <a:srgbClr val="00B0F0"/>
                </a:solidFill>
              </a:rPr>
              <a:t>Rs</a:t>
            </a:r>
            <a:r>
              <a:rPr lang="en-US" sz="2800" dirty="0" smtClean="0">
                <a:solidFill>
                  <a:srgbClr val="00B0F0"/>
                </a:solidFill>
              </a:rPr>
              <a:t> 45 each.</a:t>
            </a:r>
          </a:p>
          <a:p>
            <a:pPr marL="514350" indent="-514350">
              <a:buFont typeface="+mj-lt"/>
              <a:buAutoNum type="alphaLcPeriod"/>
            </a:pPr>
            <a:r>
              <a:rPr lang="en-US" sz="2400" i="1" dirty="0" smtClean="0">
                <a:solidFill>
                  <a:schemeClr val="tx1"/>
                </a:solidFill>
              </a:rPr>
              <a:t>calculate nominal GDP, real GDP and the GDP deflator for each year (use 2015 as the base year).</a:t>
            </a:r>
          </a:p>
          <a:p>
            <a:pPr marL="514350" indent="-514350">
              <a:buFont typeface="+mj-lt"/>
              <a:buAutoNum type="alphaLcPeriod"/>
            </a:pPr>
            <a:r>
              <a:rPr lang="en-US" sz="2400" i="1" dirty="0" smtClean="0">
                <a:solidFill>
                  <a:schemeClr val="tx1"/>
                </a:solidFill>
              </a:rPr>
              <a:t>By what percentage does each of these three statistics rise from one year to the next?</a:t>
            </a:r>
          </a:p>
          <a:p>
            <a:pPr marL="514350" indent="-514350">
              <a:buFont typeface="+mj-lt"/>
              <a:buAutoNum type="alphaLcPeriod"/>
            </a:pPr>
            <a:r>
              <a:rPr lang="en-US" sz="2400" i="1" dirty="0" smtClean="0">
                <a:solidFill>
                  <a:schemeClr val="tx1"/>
                </a:solidFill>
              </a:rPr>
              <a:t>State the significance of real GDP in economic analysis.</a:t>
            </a:r>
            <a:endParaRPr lang="en-US" sz="2400" i="1" dirty="0" smtClean="0">
              <a:solidFill>
                <a:srgbClr val="00B0F0"/>
              </a:solidFill>
            </a:endParaRPr>
          </a:p>
          <a:p>
            <a:pPr marL="0" indent="0">
              <a:buNone/>
            </a:pPr>
            <a:r>
              <a:rPr lang="en-US" b="1" dirty="0" smtClean="0">
                <a:solidFill>
                  <a:srgbClr val="00B0F0"/>
                </a:solidFill>
              </a:rPr>
              <a:t>2. </a:t>
            </a:r>
            <a:r>
              <a:rPr lang="en-US" sz="2800" dirty="0" smtClean="0">
                <a:solidFill>
                  <a:srgbClr val="00B0F0"/>
                </a:solidFill>
              </a:rPr>
              <a:t>consider the following data on GDP of hypothetical economy.</a:t>
            </a:r>
          </a:p>
          <a:p>
            <a:pPr marL="0" indent="0">
              <a:buNone/>
            </a:pPr>
            <a:endParaRPr lang="en-US" sz="2800" dirty="0">
              <a:solidFill>
                <a:schemeClr val="tx1"/>
              </a:solidFill>
            </a:endParaRPr>
          </a:p>
          <a:p>
            <a:pPr marL="0" indent="0">
              <a:buNone/>
            </a:pPr>
            <a:endParaRPr lang="en-US" sz="2800" dirty="0" smtClean="0">
              <a:solidFill>
                <a:schemeClr val="tx1"/>
              </a:solidFill>
            </a:endParaRPr>
          </a:p>
          <a:p>
            <a:pPr marL="0" indent="0">
              <a:buNone/>
            </a:pPr>
            <a:endParaRPr lang="en-US" sz="2800" dirty="0" smtClean="0">
              <a:solidFill>
                <a:schemeClr val="tx1"/>
              </a:solidFill>
            </a:endParaRPr>
          </a:p>
          <a:p>
            <a:pPr marL="0" indent="0">
              <a:buNone/>
            </a:pPr>
            <a:endParaRPr lang="en-US" sz="2800" dirty="0" smtClean="0">
              <a:solidFill>
                <a:schemeClr val="tx1"/>
              </a:solidFill>
            </a:endParaRPr>
          </a:p>
          <a:p>
            <a:pPr marL="514350" indent="-514350">
              <a:buFont typeface="+mj-lt"/>
              <a:buAutoNum type="alphaLcPeriod"/>
            </a:pPr>
            <a:r>
              <a:rPr lang="en-US" sz="2400" i="1" dirty="0" smtClean="0">
                <a:solidFill>
                  <a:schemeClr val="tx1"/>
                </a:solidFill>
              </a:rPr>
              <a:t>What is the growth rate of nominal income between 2015 and 2016?</a:t>
            </a:r>
          </a:p>
          <a:p>
            <a:pPr marL="514350" indent="-514350">
              <a:buFont typeface="+mj-lt"/>
              <a:buAutoNum type="alphaLcPeriod"/>
            </a:pPr>
            <a:r>
              <a:rPr lang="en-US" sz="2400" i="1" dirty="0" smtClean="0">
                <a:solidFill>
                  <a:schemeClr val="tx1"/>
                </a:solidFill>
              </a:rPr>
              <a:t>What is the growth rate  of GDP deflator between 2015 and 2016?</a:t>
            </a:r>
          </a:p>
          <a:p>
            <a:pPr marL="514350" indent="-514350">
              <a:buFont typeface="+mj-lt"/>
              <a:buAutoNum type="alphaLcPeriod"/>
            </a:pPr>
            <a:r>
              <a:rPr lang="en-US" sz="2400" i="1" dirty="0" smtClean="0">
                <a:solidFill>
                  <a:schemeClr val="tx1"/>
                </a:solidFill>
              </a:rPr>
              <a:t>What is the real income in 2015 measured in price of 2013?</a:t>
            </a:r>
          </a:p>
          <a:p>
            <a:pPr marL="514350" indent="-514350">
              <a:buFont typeface="+mj-lt"/>
              <a:buAutoNum type="alphaLcPeriod"/>
            </a:pPr>
            <a:r>
              <a:rPr lang="en-US" sz="2400" i="1" dirty="0" smtClean="0">
                <a:solidFill>
                  <a:schemeClr val="tx1"/>
                </a:solidFill>
              </a:rPr>
              <a:t>What is the real income in 2016 measured in price of 2013?</a:t>
            </a:r>
            <a:endParaRPr lang="en-US" sz="2400" i="1" dirty="0">
              <a:solidFill>
                <a:srgbClr val="0070C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79383526"/>
              </p:ext>
            </p:extLst>
          </p:nvPr>
        </p:nvGraphicFramePr>
        <p:xfrm>
          <a:off x="990600" y="3505199"/>
          <a:ext cx="6096000" cy="1381760"/>
        </p:xfrm>
        <a:graphic>
          <a:graphicData uri="http://schemas.openxmlformats.org/drawingml/2006/table">
            <a:tbl>
              <a:tblPr firstRow="1" bandRow="1">
                <a:tableStyleId>{5C22544A-7EE6-4342-B048-85BDC9FD1C3A}</a:tableStyleId>
              </a:tblPr>
              <a:tblGrid>
                <a:gridCol w="2032000"/>
                <a:gridCol w="2032000"/>
                <a:gridCol w="2032000"/>
              </a:tblGrid>
              <a:tr h="563880">
                <a:tc>
                  <a:txBody>
                    <a:bodyPr/>
                    <a:lstStyle/>
                    <a:p>
                      <a:r>
                        <a:rPr lang="en-US" dirty="0" smtClean="0"/>
                        <a:t>Year</a:t>
                      </a:r>
                      <a:endParaRPr lang="en-US" dirty="0"/>
                    </a:p>
                  </a:txBody>
                  <a:tcPr/>
                </a:tc>
                <a:tc>
                  <a:txBody>
                    <a:bodyPr/>
                    <a:lstStyle/>
                    <a:p>
                      <a:r>
                        <a:rPr lang="en-US" dirty="0" smtClean="0"/>
                        <a:t>Nominal GDP  (in billions)</a:t>
                      </a:r>
                      <a:endParaRPr lang="en-US" dirty="0"/>
                    </a:p>
                  </a:txBody>
                  <a:tcPr/>
                </a:tc>
                <a:tc>
                  <a:txBody>
                    <a:bodyPr/>
                    <a:lstStyle/>
                    <a:p>
                      <a:r>
                        <a:rPr lang="en-US" dirty="0" smtClean="0"/>
                        <a:t>GDP deflator (Base year 2013</a:t>
                      </a:r>
                      <a:endParaRPr lang="en-US" dirty="0"/>
                    </a:p>
                  </a:txBody>
                  <a:tcPr/>
                </a:tc>
              </a:tr>
              <a:tr h="370840">
                <a:tc>
                  <a:txBody>
                    <a:bodyPr/>
                    <a:lstStyle/>
                    <a:p>
                      <a:r>
                        <a:rPr lang="en-US" dirty="0" smtClean="0"/>
                        <a:t>2015</a:t>
                      </a:r>
                      <a:endParaRPr lang="en-US" dirty="0"/>
                    </a:p>
                  </a:txBody>
                  <a:tcPr/>
                </a:tc>
                <a:tc>
                  <a:txBody>
                    <a:bodyPr/>
                    <a:lstStyle/>
                    <a:p>
                      <a:r>
                        <a:rPr lang="en-US" dirty="0" smtClean="0"/>
                        <a:t>20000</a:t>
                      </a:r>
                      <a:endParaRPr lang="en-US" dirty="0"/>
                    </a:p>
                  </a:txBody>
                  <a:tcPr/>
                </a:tc>
                <a:tc>
                  <a:txBody>
                    <a:bodyPr/>
                    <a:lstStyle/>
                    <a:p>
                      <a:r>
                        <a:rPr lang="en-US" dirty="0" smtClean="0"/>
                        <a:t>118</a:t>
                      </a:r>
                      <a:endParaRPr lang="en-US" dirty="0"/>
                    </a:p>
                  </a:txBody>
                  <a:tcPr/>
                </a:tc>
              </a:tr>
              <a:tr h="370840">
                <a:tc>
                  <a:txBody>
                    <a:bodyPr/>
                    <a:lstStyle/>
                    <a:p>
                      <a:r>
                        <a:rPr lang="en-US" dirty="0" smtClean="0"/>
                        <a:t>2016</a:t>
                      </a:r>
                      <a:endParaRPr lang="en-US" dirty="0"/>
                    </a:p>
                  </a:txBody>
                  <a:tcPr/>
                </a:tc>
                <a:tc>
                  <a:txBody>
                    <a:bodyPr/>
                    <a:lstStyle/>
                    <a:p>
                      <a:r>
                        <a:rPr lang="en-US" dirty="0" smtClean="0"/>
                        <a:t>33333</a:t>
                      </a:r>
                      <a:endParaRPr lang="en-US" dirty="0"/>
                    </a:p>
                  </a:txBody>
                  <a:tcPr/>
                </a:tc>
                <a:tc>
                  <a:txBody>
                    <a:bodyPr/>
                    <a:lstStyle/>
                    <a:p>
                      <a:r>
                        <a:rPr lang="en-US" dirty="0" smtClean="0"/>
                        <a:t>125</a:t>
                      </a:r>
                      <a:endParaRPr lang="en-US" dirty="0"/>
                    </a:p>
                  </a:txBody>
                  <a:tcPr/>
                </a:tc>
              </a:tr>
            </a:tbl>
          </a:graphicData>
        </a:graphic>
      </p:graphicFrame>
    </p:spTree>
    <p:extLst>
      <p:ext uri="{BB962C8B-B14F-4D97-AF65-F5344CB8AC3E}">
        <p14:creationId xmlns:p14="http://schemas.microsoft.com/office/powerpoint/2010/main" val="1385182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Autofit/>
          </a:bodyPr>
          <a:lstStyle/>
          <a:p>
            <a:r>
              <a:rPr lang="en-US" sz="2800" dirty="0" smtClean="0">
                <a:solidFill>
                  <a:srgbClr val="002060"/>
                </a:solidFill>
              </a:rPr>
              <a:t>Measurement method of national income /methods of measuring national income</a:t>
            </a:r>
            <a:endParaRPr lang="en-US" sz="2800" dirty="0">
              <a:solidFill>
                <a:srgbClr val="002060"/>
              </a:solidFill>
            </a:endParaRPr>
          </a:p>
        </p:txBody>
      </p:sp>
      <p:sp>
        <p:nvSpPr>
          <p:cNvPr id="3" name="Content Placeholder 2"/>
          <p:cNvSpPr>
            <a:spLocks noGrp="1"/>
          </p:cNvSpPr>
          <p:nvPr>
            <p:ph idx="1"/>
          </p:nvPr>
        </p:nvSpPr>
        <p:spPr>
          <a:xfrm>
            <a:off x="304800" y="1295400"/>
            <a:ext cx="8686800" cy="5334000"/>
          </a:xfrm>
        </p:spPr>
        <p:txBody>
          <a:bodyPr>
            <a:normAutofit fontScale="77500" lnSpcReduction="20000"/>
          </a:bodyPr>
          <a:lstStyle/>
          <a:p>
            <a:pPr marL="0" indent="0">
              <a:buNone/>
            </a:pPr>
            <a:r>
              <a:rPr lang="en-US" dirty="0" smtClean="0">
                <a:solidFill>
                  <a:srgbClr val="00B0F0"/>
                </a:solidFill>
              </a:rPr>
              <a:t>1. Expenditure method (or spending approach):</a:t>
            </a:r>
          </a:p>
          <a:p>
            <a:r>
              <a:rPr lang="en-US" dirty="0" smtClean="0">
                <a:solidFill>
                  <a:srgbClr val="002060"/>
                </a:solidFill>
              </a:rPr>
              <a:t>It measures the GDP</a:t>
            </a:r>
            <a:r>
              <a:rPr lang="en-US" baseline="-25000" dirty="0" smtClean="0">
                <a:solidFill>
                  <a:srgbClr val="002060"/>
                </a:solidFill>
              </a:rPr>
              <a:t>MP</a:t>
            </a:r>
            <a:r>
              <a:rPr lang="en-US" dirty="0" smtClean="0">
                <a:solidFill>
                  <a:srgbClr val="002060"/>
                </a:solidFill>
              </a:rPr>
              <a:t> by taking the sum of expenditure made households, firms and government on final goods and services in an economy during an accounting period.</a:t>
            </a:r>
          </a:p>
          <a:p>
            <a:r>
              <a:rPr lang="en-US" dirty="0" smtClean="0">
                <a:solidFill>
                  <a:srgbClr val="002060"/>
                </a:solidFill>
              </a:rPr>
              <a:t>Total income generated in the economy can be spent either on consumer goods or investment goods. Thus</a:t>
            </a:r>
          </a:p>
          <a:p>
            <a:r>
              <a:rPr lang="en-US" dirty="0" smtClean="0">
                <a:solidFill>
                  <a:srgbClr val="002060"/>
                </a:solidFill>
              </a:rPr>
              <a:t>We can get GDP by summing up all consumption expenditure and investment expenditure made by all individuals or households, firms government and net foreign investment within a country.</a:t>
            </a:r>
          </a:p>
          <a:p>
            <a:pPr marL="0" indent="0">
              <a:buNone/>
            </a:pPr>
            <a:r>
              <a:rPr lang="en-US" dirty="0" smtClean="0">
                <a:solidFill>
                  <a:srgbClr val="7030A0"/>
                </a:solidFill>
              </a:rPr>
              <a:t>GDP</a:t>
            </a:r>
            <a:r>
              <a:rPr lang="en-US" baseline="-25000" dirty="0" smtClean="0">
                <a:solidFill>
                  <a:srgbClr val="7030A0"/>
                </a:solidFill>
              </a:rPr>
              <a:t>MP</a:t>
            </a:r>
            <a:r>
              <a:rPr lang="en-US" dirty="0" smtClean="0">
                <a:solidFill>
                  <a:srgbClr val="7030A0"/>
                </a:solidFill>
              </a:rPr>
              <a:t> = C+I+G+(X – M)</a:t>
            </a:r>
          </a:p>
          <a:p>
            <a:pPr marL="0" indent="0">
              <a:buNone/>
            </a:pPr>
            <a:r>
              <a:rPr lang="en-US" dirty="0" smtClean="0">
                <a:solidFill>
                  <a:srgbClr val="7030A0"/>
                </a:solidFill>
              </a:rPr>
              <a:t>GNP</a:t>
            </a:r>
            <a:r>
              <a:rPr lang="en-US" baseline="-25000" dirty="0" smtClean="0">
                <a:solidFill>
                  <a:srgbClr val="7030A0"/>
                </a:solidFill>
              </a:rPr>
              <a:t>MP</a:t>
            </a:r>
            <a:r>
              <a:rPr lang="en-US" dirty="0" smtClean="0">
                <a:solidFill>
                  <a:srgbClr val="7030A0"/>
                </a:solidFill>
              </a:rPr>
              <a:t> = C+I+G+ (X – M) + (R – P) NFIA</a:t>
            </a:r>
          </a:p>
          <a:p>
            <a:pPr marL="0" indent="0">
              <a:buNone/>
            </a:pPr>
            <a:r>
              <a:rPr lang="en-US" dirty="0" smtClean="0">
                <a:solidFill>
                  <a:srgbClr val="7030A0"/>
                </a:solidFill>
              </a:rPr>
              <a:t>NNP</a:t>
            </a:r>
            <a:r>
              <a:rPr lang="en-US" baseline="-25000" dirty="0" smtClean="0">
                <a:solidFill>
                  <a:srgbClr val="7030A0"/>
                </a:solidFill>
              </a:rPr>
              <a:t>MP</a:t>
            </a:r>
            <a:r>
              <a:rPr lang="en-US" dirty="0" smtClean="0">
                <a:solidFill>
                  <a:srgbClr val="7030A0"/>
                </a:solidFill>
              </a:rPr>
              <a:t> = C+I+G+(X – M) + (R – P) – depreciation </a:t>
            </a:r>
          </a:p>
          <a:p>
            <a:pPr marL="0" indent="0">
              <a:buNone/>
            </a:pPr>
            <a:r>
              <a:rPr lang="en-US" dirty="0" smtClean="0">
                <a:solidFill>
                  <a:srgbClr val="7030A0"/>
                </a:solidFill>
              </a:rPr>
              <a:t>NNP</a:t>
            </a:r>
            <a:r>
              <a:rPr lang="en-US" baseline="-25000" dirty="0" smtClean="0">
                <a:solidFill>
                  <a:srgbClr val="7030A0"/>
                </a:solidFill>
              </a:rPr>
              <a:t>FC</a:t>
            </a:r>
            <a:r>
              <a:rPr lang="en-US" dirty="0" smtClean="0">
                <a:solidFill>
                  <a:srgbClr val="7030A0"/>
                </a:solidFill>
              </a:rPr>
              <a:t> (national income) = </a:t>
            </a:r>
            <a:r>
              <a:rPr lang="en-US" dirty="0">
                <a:solidFill>
                  <a:srgbClr val="7030A0"/>
                </a:solidFill>
              </a:rPr>
              <a:t>C+I+G+(X – M) + (R – P) – </a:t>
            </a:r>
            <a:r>
              <a:rPr lang="en-US" dirty="0" smtClean="0">
                <a:solidFill>
                  <a:srgbClr val="7030A0"/>
                </a:solidFill>
              </a:rPr>
              <a:t>depreciation – (net indirect taxes)</a:t>
            </a:r>
          </a:p>
        </p:txBody>
      </p:sp>
    </p:spTree>
    <p:extLst>
      <p:ext uri="{BB962C8B-B14F-4D97-AF65-F5344CB8AC3E}">
        <p14:creationId xmlns:p14="http://schemas.microsoft.com/office/powerpoint/2010/main" val="305192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6934200"/>
          </a:xfrm>
        </p:spPr>
        <p:txBody>
          <a:bodyPr>
            <a:normAutofit fontScale="92500" lnSpcReduction="20000"/>
          </a:bodyPr>
          <a:lstStyle/>
          <a:p>
            <a:pPr marL="0" indent="0">
              <a:buNone/>
            </a:pPr>
            <a:r>
              <a:rPr lang="en-US" sz="3400" b="1" dirty="0" smtClean="0">
                <a:solidFill>
                  <a:srgbClr val="0070C0"/>
                </a:solidFill>
              </a:rPr>
              <a:t>Components of expenditure method</a:t>
            </a:r>
            <a:r>
              <a:rPr lang="en-US" dirty="0" smtClean="0"/>
              <a:t>:</a:t>
            </a:r>
            <a:endParaRPr lang="en-US" b="1" dirty="0" smtClean="0">
              <a:solidFill>
                <a:srgbClr val="0070C0"/>
              </a:solidFill>
            </a:endParaRPr>
          </a:p>
          <a:p>
            <a:pPr marL="0" indent="0">
              <a:buNone/>
            </a:pPr>
            <a:r>
              <a:rPr lang="en-US" b="1" dirty="0" smtClean="0">
                <a:solidFill>
                  <a:srgbClr val="0070C0"/>
                </a:solidFill>
              </a:rPr>
              <a:t>1. Personal consumption expenditure (C):</a:t>
            </a:r>
            <a:r>
              <a:rPr lang="en-US" dirty="0" smtClean="0"/>
              <a:t> </a:t>
            </a:r>
          </a:p>
          <a:p>
            <a:r>
              <a:rPr lang="en-US" dirty="0" smtClean="0"/>
              <a:t>All the expenses on durable goods like watch, furniture, vehicle etc. (but not residential houses, which are classified under investment)</a:t>
            </a:r>
          </a:p>
          <a:p>
            <a:r>
              <a:rPr lang="en-US" dirty="0" smtClean="0"/>
              <a:t>All the expenditure on no-durable goods like, milk, rice, clothes etc. and</a:t>
            </a:r>
          </a:p>
          <a:p>
            <a:r>
              <a:rPr lang="en-US" dirty="0" smtClean="0"/>
              <a:t>All expenditures incurred on services of all kinds like fees paid to doctors and lawyers,  and bills paid for transportation and communication, etc.</a:t>
            </a:r>
            <a:endParaRPr lang="en-US" b="1" dirty="0" smtClean="0">
              <a:solidFill>
                <a:srgbClr val="0070C0"/>
              </a:solidFill>
            </a:endParaRPr>
          </a:p>
          <a:p>
            <a:pPr marL="0" indent="0">
              <a:buNone/>
            </a:pPr>
            <a:r>
              <a:rPr lang="en-US" b="1" dirty="0" smtClean="0">
                <a:solidFill>
                  <a:srgbClr val="0070C0"/>
                </a:solidFill>
              </a:rPr>
              <a:t>2. Gross private domestic investment (I):</a:t>
            </a:r>
          </a:p>
          <a:p>
            <a:r>
              <a:rPr lang="en-US" dirty="0" smtClean="0"/>
              <a:t>Non-residential investment: investment on machines, tools, plants, vehicles, </a:t>
            </a:r>
            <a:r>
              <a:rPr lang="en-US" dirty="0" err="1" smtClean="0"/>
              <a:t>furnitures</a:t>
            </a:r>
            <a:r>
              <a:rPr lang="en-US" dirty="0" smtClean="0"/>
              <a:t> etc.</a:t>
            </a:r>
          </a:p>
          <a:p>
            <a:r>
              <a:rPr lang="en-US" dirty="0" smtClean="0"/>
              <a:t>Residential investment: expenditures made on factories, warehouses, business complex, office buildings and on new houses apartments</a:t>
            </a:r>
          </a:p>
          <a:p>
            <a:endParaRPr lang="en-US" dirty="0"/>
          </a:p>
        </p:txBody>
      </p:sp>
    </p:spTree>
    <p:extLst>
      <p:ext uri="{BB962C8B-B14F-4D97-AF65-F5344CB8AC3E}">
        <p14:creationId xmlns:p14="http://schemas.microsoft.com/office/powerpoint/2010/main" val="1848148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5699125"/>
          </a:xfrm>
        </p:spPr>
        <p:txBody>
          <a:bodyPr>
            <a:normAutofit fontScale="85000" lnSpcReduction="20000"/>
          </a:bodyPr>
          <a:lstStyle/>
          <a:p>
            <a:r>
              <a:rPr lang="en-US" dirty="0"/>
              <a:t>Changes in business inventories: it is the difference between closing stock and opening stock. It can be looked at as goods which firms now produce and intend to sell later</a:t>
            </a:r>
          </a:p>
          <a:p>
            <a:r>
              <a:rPr lang="en-US" dirty="0"/>
              <a:t>Depreciation</a:t>
            </a:r>
            <a:r>
              <a:rPr lang="en-US" dirty="0" smtClean="0"/>
              <a:t>: it is the value of the capital that wears out during the period over which economic activity is being measured.</a:t>
            </a:r>
            <a:endParaRPr lang="en-US" b="1" dirty="0" smtClean="0">
              <a:solidFill>
                <a:srgbClr val="0070C0"/>
              </a:solidFill>
            </a:endParaRPr>
          </a:p>
          <a:p>
            <a:pPr marL="0" indent="0">
              <a:buNone/>
            </a:pPr>
            <a:r>
              <a:rPr lang="en-US" b="1" dirty="0" smtClean="0">
                <a:solidFill>
                  <a:srgbClr val="0070C0"/>
                </a:solidFill>
              </a:rPr>
              <a:t>It may also be classified as </a:t>
            </a:r>
          </a:p>
          <a:p>
            <a:pPr marL="571500" indent="-571500">
              <a:buFont typeface="+mj-lt"/>
              <a:buAutoNum type="romanUcPeriod"/>
            </a:pPr>
            <a:r>
              <a:rPr lang="en-US" dirty="0" smtClean="0"/>
              <a:t>I =net fixed investment (or net fixed capital formation) + changes in inventories + depreciation</a:t>
            </a:r>
          </a:p>
          <a:p>
            <a:pPr marL="571500" indent="-571500">
              <a:buFont typeface="+mj-lt"/>
              <a:buAutoNum type="romanUcPeriod"/>
            </a:pPr>
            <a:r>
              <a:rPr lang="en-US" dirty="0" smtClean="0"/>
              <a:t>I = net investment (net capital formation) + depreciation</a:t>
            </a:r>
          </a:p>
          <a:p>
            <a:pPr marL="571500" indent="-571500">
              <a:buFont typeface="+mj-lt"/>
              <a:buAutoNum type="romanUcPeriod"/>
            </a:pPr>
            <a:r>
              <a:rPr lang="en-US" dirty="0" smtClean="0"/>
              <a:t>I = Gross fixed investment + changes in inventories</a:t>
            </a:r>
          </a:p>
          <a:p>
            <a:pPr marL="571500" indent="-571500">
              <a:buFont typeface="+mj-lt"/>
              <a:buAutoNum type="romanUcPeriod"/>
            </a:pPr>
            <a:r>
              <a:rPr lang="en-US" dirty="0" smtClean="0"/>
              <a:t>I = gross fixed capital formation + changes in inventories</a:t>
            </a:r>
            <a:endParaRPr lang="en-US" dirty="0"/>
          </a:p>
          <a:p>
            <a:pPr marL="0" indent="0">
              <a:buNone/>
            </a:pPr>
            <a:endParaRPr lang="en-US" dirty="0"/>
          </a:p>
        </p:txBody>
      </p:sp>
    </p:spTree>
    <p:extLst>
      <p:ext uri="{BB962C8B-B14F-4D97-AF65-F5344CB8AC3E}">
        <p14:creationId xmlns:p14="http://schemas.microsoft.com/office/powerpoint/2010/main" val="213044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457200"/>
          </a:xfrm>
        </p:spPr>
        <p:txBody>
          <a:bodyPr>
            <a:normAutofit/>
          </a:bodyPr>
          <a:lstStyle/>
          <a:p>
            <a:r>
              <a:rPr lang="en-US" sz="2000" dirty="0" err="1" smtClean="0"/>
              <a:t>Contd</a:t>
            </a:r>
            <a:r>
              <a:rPr lang="en-US" sz="2000" dirty="0" smtClean="0"/>
              <a:t>…</a:t>
            </a:r>
            <a:endParaRPr lang="en-US" sz="2000" dirty="0"/>
          </a:p>
        </p:txBody>
      </p:sp>
      <p:sp>
        <p:nvSpPr>
          <p:cNvPr id="3" name="Content Placeholder 2"/>
          <p:cNvSpPr>
            <a:spLocks noGrp="1"/>
          </p:cNvSpPr>
          <p:nvPr>
            <p:ph idx="1"/>
          </p:nvPr>
        </p:nvSpPr>
        <p:spPr>
          <a:xfrm>
            <a:off x="304800" y="990600"/>
            <a:ext cx="8686800" cy="5089525"/>
          </a:xfrm>
        </p:spPr>
        <p:txBody>
          <a:bodyPr>
            <a:normAutofit fontScale="85000" lnSpcReduction="10000"/>
          </a:bodyPr>
          <a:lstStyle/>
          <a:p>
            <a:pPr algn="just">
              <a:buFont typeface="Wingdings" pitchFamily="2" charset="2"/>
              <a:buChar char="Ø"/>
            </a:pPr>
            <a:r>
              <a:rPr lang="en-US" dirty="0" smtClean="0"/>
              <a:t>Macroeconomics is the study of </a:t>
            </a:r>
            <a:r>
              <a:rPr lang="en-US" dirty="0" err="1" smtClean="0"/>
              <a:t>behaviour</a:t>
            </a:r>
            <a:r>
              <a:rPr lang="en-US" dirty="0" smtClean="0"/>
              <a:t> of the economy as a whole. It examine the overall level of national output, employment, price and foreign trade	</a:t>
            </a:r>
            <a:r>
              <a:rPr lang="en-US" u="sng" dirty="0" smtClean="0"/>
              <a:t>“</a:t>
            </a:r>
            <a:r>
              <a:rPr lang="en-US" sz="2800" i="1" u="sng" dirty="0" smtClean="0"/>
              <a:t>P.A. Samuelson”</a:t>
            </a:r>
          </a:p>
          <a:p>
            <a:pPr algn="just">
              <a:buFont typeface="Wingdings" pitchFamily="2" charset="2"/>
              <a:buChar char="Ø"/>
            </a:pPr>
            <a:r>
              <a:rPr lang="en-US" dirty="0" smtClean="0"/>
              <a:t>Macroeconomics deals not with individual quantities but with aggregate of these quantities, not with individual income but with national income, not with individual price but with price level, not with individual output but with national output. 		</a:t>
            </a:r>
            <a:r>
              <a:rPr lang="en-US" sz="3000" i="1" u="sng" dirty="0" smtClean="0"/>
              <a:t>‘K.E. </a:t>
            </a:r>
            <a:r>
              <a:rPr lang="en-US" sz="3000" i="1" u="sng" dirty="0" err="1" smtClean="0"/>
              <a:t>Boulding</a:t>
            </a:r>
            <a:r>
              <a:rPr lang="en-US" sz="3000" i="1" u="sng" dirty="0" smtClean="0"/>
              <a:t>’</a:t>
            </a:r>
          </a:p>
          <a:p>
            <a:pPr algn="just">
              <a:buFont typeface="Wingdings" pitchFamily="2" charset="2"/>
              <a:buChar char="Ø"/>
            </a:pPr>
            <a:r>
              <a:rPr lang="en-US" dirty="0" smtClean="0"/>
              <a:t>In short, macroeconomics is concerned with the process of income and employment determination and also determinants of income and employment. Hence it is also called income employment theory.</a:t>
            </a:r>
            <a:endParaRPr lang="en-US" dirty="0"/>
          </a:p>
        </p:txBody>
      </p:sp>
    </p:spTree>
    <p:extLst>
      <p:ext uri="{BB962C8B-B14F-4D97-AF65-F5344CB8AC3E}">
        <p14:creationId xmlns:p14="http://schemas.microsoft.com/office/powerpoint/2010/main" val="1602144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fontScale="77500" lnSpcReduction="20000"/>
          </a:bodyPr>
          <a:lstStyle/>
          <a:p>
            <a:pPr marL="0" indent="0">
              <a:buNone/>
            </a:pPr>
            <a:r>
              <a:rPr lang="en-US" b="1" dirty="0" smtClean="0">
                <a:solidFill>
                  <a:srgbClr val="0070C0"/>
                </a:solidFill>
              </a:rPr>
              <a:t>3. Government expenditure (G):</a:t>
            </a:r>
          </a:p>
          <a:p>
            <a:r>
              <a:rPr lang="en-US" dirty="0" smtClean="0"/>
              <a:t>Expenditure made by the government (central, state or local) on final goods and services, including those produced abroad are part of GDE (GDP).</a:t>
            </a:r>
          </a:p>
          <a:p>
            <a:r>
              <a:rPr lang="en-US" dirty="0" smtClean="0"/>
              <a:t>The expenditures on obligatory functions </a:t>
            </a:r>
            <a:r>
              <a:rPr lang="en-US" dirty="0" err="1" smtClean="0"/>
              <a:t>eg</a:t>
            </a:r>
            <a:r>
              <a:rPr lang="en-US" dirty="0" smtClean="0"/>
              <a:t> security, administrative, etc and optional functions (or socio-economic infrastructures) are added but spending on transfer payments are not included.</a:t>
            </a:r>
            <a:endParaRPr lang="en-US" b="1" dirty="0" smtClean="0">
              <a:solidFill>
                <a:srgbClr val="0070C0"/>
              </a:solidFill>
            </a:endParaRPr>
          </a:p>
          <a:p>
            <a:pPr marL="0" indent="0">
              <a:buNone/>
            </a:pPr>
            <a:r>
              <a:rPr lang="en-US" b="1" dirty="0" smtClean="0">
                <a:solidFill>
                  <a:srgbClr val="0070C0"/>
                </a:solidFill>
              </a:rPr>
              <a:t>4. Net Export or net foreign investment (X-M):</a:t>
            </a:r>
          </a:p>
          <a:p>
            <a:r>
              <a:rPr lang="en-US" dirty="0" smtClean="0"/>
              <a:t>It is the difference between all expenditures made by foreign residence on domestic goods and services and all expenditures made by our residents on foreign goods and services.</a:t>
            </a:r>
          </a:p>
          <a:p>
            <a:r>
              <a:rPr lang="en-US" dirty="0" smtClean="0"/>
              <a:t>It is the difference between export earnings and import expenses. Imported goods are not produced within the country and hence cannot be included in GDP, but exported goods are produced within country and hence should be included in GDP.</a:t>
            </a:r>
            <a:endParaRPr lang="en-US" dirty="0"/>
          </a:p>
        </p:txBody>
      </p:sp>
    </p:spTree>
    <p:extLst>
      <p:ext uri="{BB962C8B-B14F-4D97-AF65-F5344CB8AC3E}">
        <p14:creationId xmlns:p14="http://schemas.microsoft.com/office/powerpoint/2010/main" val="1955156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477000"/>
          </a:xfrm>
        </p:spPr>
        <p:txBody>
          <a:bodyPr>
            <a:normAutofit fontScale="70000" lnSpcReduction="20000"/>
          </a:bodyPr>
          <a:lstStyle/>
          <a:p>
            <a:pPr marL="0" indent="0">
              <a:buNone/>
            </a:pPr>
            <a:r>
              <a:rPr lang="en-US" sz="3400" b="1" dirty="0" smtClean="0">
                <a:solidFill>
                  <a:srgbClr val="0070C0"/>
                </a:solidFill>
              </a:rPr>
              <a:t>5. Net factor income from abroad (NFIA) or NET receipts (R-P):</a:t>
            </a:r>
          </a:p>
          <a:p>
            <a:r>
              <a:rPr lang="en-US" dirty="0" smtClean="0"/>
              <a:t>It is the difference between the factor income received from abroad by normal residents of </a:t>
            </a:r>
            <a:r>
              <a:rPr lang="en-US" dirty="0"/>
              <a:t>N</a:t>
            </a:r>
            <a:r>
              <a:rPr lang="en-US" dirty="0" smtClean="0"/>
              <a:t>epal for rendering factor services in other countries and the factor payments to the foreign residents for their factor services within the domestic territory on Nepal. </a:t>
            </a:r>
          </a:p>
          <a:p>
            <a:pPr marL="0" indent="0">
              <a:buNone/>
            </a:pPr>
            <a:r>
              <a:rPr lang="en-US" sz="3400" b="1" dirty="0" smtClean="0">
                <a:solidFill>
                  <a:srgbClr val="0070C0"/>
                </a:solidFill>
              </a:rPr>
              <a:t>Net factor income earned from abroad has the following three components</a:t>
            </a:r>
          </a:p>
          <a:p>
            <a:pPr marL="514350" indent="-514350">
              <a:buFont typeface="+mj-lt"/>
              <a:buAutoNum type="alphaLcPeriod"/>
            </a:pPr>
            <a:r>
              <a:rPr lang="en-US" dirty="0" smtClean="0"/>
              <a:t>Net compensation of employees</a:t>
            </a:r>
          </a:p>
          <a:p>
            <a:pPr marL="514350" indent="-514350">
              <a:buFont typeface="+mj-lt"/>
              <a:buAutoNum type="alphaLcPeriod"/>
            </a:pPr>
            <a:r>
              <a:rPr lang="en-US" dirty="0" smtClean="0"/>
              <a:t>Net income from property</a:t>
            </a:r>
          </a:p>
          <a:p>
            <a:pPr marL="514350" indent="-514350">
              <a:buFont typeface="+mj-lt"/>
              <a:buAutoNum type="alphaLcPeriod"/>
            </a:pPr>
            <a:r>
              <a:rPr lang="en-US" dirty="0" smtClean="0"/>
              <a:t>Net retained earnings of the resident companies working foreign countries</a:t>
            </a:r>
          </a:p>
          <a:p>
            <a:pPr marL="0" indent="0">
              <a:buNone/>
            </a:pPr>
            <a:r>
              <a:rPr lang="en-US" sz="3400" b="1" dirty="0" smtClean="0">
                <a:solidFill>
                  <a:srgbClr val="0070C0"/>
                </a:solidFill>
              </a:rPr>
              <a:t>While estimating national income by expenditure method following economic values should be excluded</a:t>
            </a:r>
          </a:p>
          <a:p>
            <a:r>
              <a:rPr lang="en-US" dirty="0" smtClean="0"/>
              <a:t>All expenses incurred in second-hand goods.</a:t>
            </a:r>
          </a:p>
          <a:p>
            <a:r>
              <a:rPr lang="en-US" dirty="0" smtClean="0"/>
              <a:t>All expenditures incurred on financial assets, like shares and bonds within the country</a:t>
            </a:r>
          </a:p>
          <a:p>
            <a:r>
              <a:rPr lang="en-US" dirty="0" smtClean="0"/>
              <a:t>All government expenditure on transfer payment</a:t>
            </a:r>
          </a:p>
          <a:p>
            <a:r>
              <a:rPr lang="en-US" dirty="0" smtClean="0"/>
              <a:t>All expenses incurred on all intermediate goods and services.</a:t>
            </a:r>
            <a:endParaRPr lang="en-US" dirty="0"/>
          </a:p>
        </p:txBody>
      </p:sp>
    </p:spTree>
    <p:extLst>
      <p:ext uri="{BB962C8B-B14F-4D97-AF65-F5344CB8AC3E}">
        <p14:creationId xmlns:p14="http://schemas.microsoft.com/office/powerpoint/2010/main" val="429383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fontScale="70000" lnSpcReduction="20000"/>
          </a:bodyPr>
          <a:lstStyle/>
          <a:p>
            <a:pPr marL="0" indent="0">
              <a:buNone/>
            </a:pPr>
            <a:r>
              <a:rPr lang="en-US" sz="3400" b="1" dirty="0" smtClean="0">
                <a:solidFill>
                  <a:srgbClr val="0070C0"/>
                </a:solidFill>
              </a:rPr>
              <a:t>Example: consider the following data for national income accounts and calculate GNP</a:t>
            </a:r>
            <a:r>
              <a:rPr lang="en-US" sz="3400" b="1" baseline="-25000" dirty="0" smtClean="0">
                <a:solidFill>
                  <a:srgbClr val="0070C0"/>
                </a:solidFill>
              </a:rPr>
              <a:t>MP</a:t>
            </a:r>
            <a:r>
              <a:rPr lang="en-US" sz="3400" b="1" dirty="0" smtClean="0">
                <a:solidFill>
                  <a:srgbClr val="0070C0"/>
                </a:solidFill>
              </a:rPr>
              <a:t> and NNP</a:t>
            </a:r>
            <a:r>
              <a:rPr lang="en-US" sz="3400" b="1" baseline="-25000" dirty="0" smtClean="0">
                <a:solidFill>
                  <a:srgbClr val="0070C0"/>
                </a:solidFill>
              </a:rPr>
              <a:t>FC</a:t>
            </a:r>
            <a:r>
              <a:rPr lang="en-US" sz="3400" b="1" dirty="0" smtClean="0">
                <a:solidFill>
                  <a:srgbClr val="0070C0"/>
                </a:solidFill>
              </a:rPr>
              <a:t>.</a:t>
            </a:r>
          </a:p>
          <a:p>
            <a:pPr marL="0" indent="0">
              <a:buNone/>
            </a:pPr>
            <a:endParaRPr lang="en-US" sz="3400" b="1" dirty="0" smtClean="0">
              <a:solidFill>
                <a:srgbClr val="0070C0"/>
              </a:solidFill>
            </a:endParaRPr>
          </a:p>
          <a:p>
            <a:pPr marL="571500" indent="-571500">
              <a:buFont typeface="+mj-lt"/>
              <a:buAutoNum type="romanLcPeriod"/>
            </a:pPr>
            <a:r>
              <a:rPr lang="en-US" dirty="0" smtClean="0">
                <a:solidFill>
                  <a:schemeClr val="tx1"/>
                </a:solidFill>
              </a:rPr>
              <a:t>Net factor income from abroad		</a:t>
            </a:r>
            <a:r>
              <a:rPr lang="en-US" dirty="0" err="1" smtClean="0">
                <a:solidFill>
                  <a:schemeClr val="tx1"/>
                </a:solidFill>
              </a:rPr>
              <a:t>Rs</a:t>
            </a:r>
            <a:r>
              <a:rPr lang="en-US" dirty="0" smtClean="0">
                <a:solidFill>
                  <a:schemeClr val="tx1"/>
                </a:solidFill>
              </a:rPr>
              <a:t> in </a:t>
            </a:r>
            <a:r>
              <a:rPr lang="en-US" dirty="0" err="1" smtClean="0">
                <a:solidFill>
                  <a:schemeClr val="tx1"/>
                </a:solidFill>
              </a:rPr>
              <a:t>crores</a:t>
            </a:r>
            <a:r>
              <a:rPr lang="en-US" dirty="0" smtClean="0">
                <a:solidFill>
                  <a:schemeClr val="tx1"/>
                </a:solidFill>
              </a:rPr>
              <a:t>    (-10)</a:t>
            </a:r>
          </a:p>
          <a:p>
            <a:pPr marL="571500" indent="-571500">
              <a:buFont typeface="+mj-lt"/>
              <a:buAutoNum type="romanLcPeriod"/>
            </a:pPr>
            <a:r>
              <a:rPr lang="en-US" dirty="0" smtClean="0">
                <a:solidFill>
                  <a:schemeClr val="tx1"/>
                </a:solidFill>
              </a:rPr>
              <a:t>Net exports						(-14)</a:t>
            </a:r>
          </a:p>
          <a:p>
            <a:pPr marL="571500" indent="-571500">
              <a:buFont typeface="+mj-lt"/>
              <a:buAutoNum type="romanLcPeriod"/>
            </a:pPr>
            <a:r>
              <a:rPr lang="en-US" dirty="0" smtClean="0">
                <a:solidFill>
                  <a:schemeClr val="tx1"/>
                </a:solidFill>
              </a:rPr>
              <a:t>Net indirect taxes						94</a:t>
            </a:r>
          </a:p>
          <a:p>
            <a:pPr marL="571500" indent="-571500">
              <a:buFont typeface="+mj-lt"/>
              <a:buAutoNum type="romanLcPeriod"/>
            </a:pPr>
            <a:r>
              <a:rPr lang="en-US" dirty="0" smtClean="0">
                <a:solidFill>
                  <a:schemeClr val="tx1"/>
                </a:solidFill>
              </a:rPr>
              <a:t>Net change in stock					26</a:t>
            </a:r>
          </a:p>
          <a:p>
            <a:pPr marL="571500" indent="-571500">
              <a:buFont typeface="+mj-lt"/>
              <a:buAutoNum type="romanLcPeriod"/>
            </a:pPr>
            <a:r>
              <a:rPr lang="en-US" dirty="0" smtClean="0">
                <a:solidFill>
                  <a:schemeClr val="tx1"/>
                </a:solidFill>
              </a:rPr>
              <a:t>Private final consumption expenditure			530</a:t>
            </a:r>
          </a:p>
          <a:p>
            <a:pPr marL="571500" indent="-571500">
              <a:buFont typeface="+mj-lt"/>
              <a:buAutoNum type="romanLcPeriod"/>
            </a:pPr>
            <a:r>
              <a:rPr lang="en-US" dirty="0" smtClean="0">
                <a:solidFill>
                  <a:schemeClr val="tx1"/>
                </a:solidFill>
              </a:rPr>
              <a:t>Government’s final expenditure				100</a:t>
            </a:r>
          </a:p>
          <a:p>
            <a:pPr marL="571500" indent="-571500">
              <a:buFont typeface="+mj-lt"/>
              <a:buAutoNum type="romanLcPeriod"/>
            </a:pPr>
            <a:r>
              <a:rPr lang="en-US" dirty="0" smtClean="0">
                <a:solidFill>
                  <a:schemeClr val="tx1"/>
                </a:solidFill>
              </a:rPr>
              <a:t>Consumption of fixed capital				90</a:t>
            </a:r>
          </a:p>
          <a:p>
            <a:pPr marL="571500" indent="-571500">
              <a:buFont typeface="+mj-lt"/>
              <a:buAutoNum type="romanLcPeriod"/>
            </a:pPr>
            <a:r>
              <a:rPr lang="en-US" dirty="0" smtClean="0">
                <a:solidFill>
                  <a:schemeClr val="tx1"/>
                </a:solidFill>
              </a:rPr>
              <a:t>Gross fixed domestic capital formation			200</a:t>
            </a:r>
          </a:p>
          <a:p>
            <a:pPr marL="0" indent="0">
              <a:buNone/>
            </a:pPr>
            <a:r>
              <a:rPr lang="en-US" b="1" i="1" dirty="0" smtClean="0">
                <a:solidFill>
                  <a:srgbClr val="0070C0"/>
                </a:solidFill>
              </a:rPr>
              <a:t>Solution</a:t>
            </a:r>
          </a:p>
          <a:p>
            <a:pPr marL="514350" indent="-514350">
              <a:buAutoNum type="alphaLcPeriod"/>
            </a:pPr>
            <a:r>
              <a:rPr lang="en-US" dirty="0" smtClean="0">
                <a:solidFill>
                  <a:schemeClr val="tx1"/>
                </a:solidFill>
              </a:rPr>
              <a:t>Since GNP</a:t>
            </a:r>
            <a:r>
              <a:rPr lang="en-US" baseline="-25000" dirty="0" smtClean="0">
                <a:solidFill>
                  <a:schemeClr val="tx1"/>
                </a:solidFill>
              </a:rPr>
              <a:t>MP</a:t>
            </a:r>
            <a:r>
              <a:rPr lang="en-US" dirty="0" smtClean="0">
                <a:solidFill>
                  <a:schemeClr val="tx1"/>
                </a:solidFill>
              </a:rPr>
              <a:t> =C+I+G+(X-M)+NFIA</a:t>
            </a:r>
          </a:p>
          <a:p>
            <a:pPr marL="0" indent="0">
              <a:buNone/>
            </a:pPr>
            <a:r>
              <a:rPr lang="en-US" dirty="0" smtClean="0">
                <a:solidFill>
                  <a:schemeClr val="tx1"/>
                </a:solidFill>
              </a:rPr>
              <a:t>	GNP</a:t>
            </a:r>
            <a:r>
              <a:rPr lang="en-US" baseline="-25000" dirty="0" smtClean="0">
                <a:solidFill>
                  <a:schemeClr val="tx1"/>
                </a:solidFill>
              </a:rPr>
              <a:t>MP</a:t>
            </a:r>
            <a:r>
              <a:rPr lang="en-US" dirty="0" smtClean="0">
                <a:solidFill>
                  <a:schemeClr val="tx1"/>
                </a:solidFill>
              </a:rPr>
              <a:t> = 530+226+100+(-14)+(-10) =832</a:t>
            </a:r>
          </a:p>
          <a:p>
            <a:pPr marL="0" indent="0">
              <a:buNone/>
            </a:pPr>
            <a:r>
              <a:rPr lang="en-US" dirty="0" smtClean="0">
                <a:solidFill>
                  <a:schemeClr val="tx1"/>
                </a:solidFill>
              </a:rPr>
              <a:t>b. NNP</a:t>
            </a:r>
            <a:r>
              <a:rPr lang="en-US" baseline="-25000" dirty="0" smtClean="0">
                <a:solidFill>
                  <a:schemeClr val="tx1"/>
                </a:solidFill>
              </a:rPr>
              <a:t>FC</a:t>
            </a:r>
            <a:r>
              <a:rPr lang="en-US" dirty="0" smtClean="0">
                <a:solidFill>
                  <a:schemeClr val="tx1"/>
                </a:solidFill>
              </a:rPr>
              <a:t> =</a:t>
            </a:r>
            <a:r>
              <a:rPr lang="en-US" dirty="0">
                <a:solidFill>
                  <a:schemeClr val="tx1"/>
                </a:solidFill>
              </a:rPr>
              <a:t> </a:t>
            </a:r>
            <a:r>
              <a:rPr lang="en-US" dirty="0" smtClean="0">
                <a:solidFill>
                  <a:schemeClr val="tx1"/>
                </a:solidFill>
              </a:rPr>
              <a:t>NNP</a:t>
            </a:r>
            <a:r>
              <a:rPr lang="en-US" baseline="-25000" dirty="0" smtClean="0">
                <a:solidFill>
                  <a:schemeClr val="tx1"/>
                </a:solidFill>
              </a:rPr>
              <a:t>MP</a:t>
            </a:r>
            <a:r>
              <a:rPr lang="en-US" dirty="0" smtClean="0">
                <a:solidFill>
                  <a:schemeClr val="tx1"/>
                </a:solidFill>
              </a:rPr>
              <a:t> – net indirect taxes</a:t>
            </a:r>
          </a:p>
          <a:p>
            <a:pPr marL="0" indent="0">
              <a:buNone/>
            </a:pPr>
            <a:r>
              <a:rPr lang="en-US" dirty="0">
                <a:solidFill>
                  <a:schemeClr val="tx1"/>
                </a:solidFill>
              </a:rPr>
              <a:t> </a:t>
            </a:r>
            <a:r>
              <a:rPr lang="en-US" dirty="0" smtClean="0">
                <a:solidFill>
                  <a:schemeClr val="tx1"/>
                </a:solidFill>
              </a:rPr>
              <a:t>   NNP</a:t>
            </a:r>
            <a:r>
              <a:rPr lang="en-US" baseline="-25000" dirty="0" smtClean="0">
                <a:solidFill>
                  <a:schemeClr val="tx1"/>
                </a:solidFill>
              </a:rPr>
              <a:t>MP</a:t>
            </a:r>
            <a:r>
              <a:rPr lang="en-US" dirty="0" smtClean="0">
                <a:solidFill>
                  <a:schemeClr val="tx1"/>
                </a:solidFill>
              </a:rPr>
              <a:t> = GNP</a:t>
            </a:r>
            <a:r>
              <a:rPr lang="en-US" baseline="-25000" dirty="0" smtClean="0">
                <a:solidFill>
                  <a:schemeClr val="tx1"/>
                </a:solidFill>
              </a:rPr>
              <a:t>MP</a:t>
            </a:r>
            <a:r>
              <a:rPr lang="en-US" dirty="0" smtClean="0">
                <a:solidFill>
                  <a:schemeClr val="tx1"/>
                </a:solidFill>
              </a:rPr>
              <a:t> – depreciation (consumption of fixed capital)</a:t>
            </a:r>
          </a:p>
          <a:p>
            <a:pPr marL="0" indent="0">
              <a:buNone/>
            </a:pPr>
            <a:r>
              <a:rPr lang="en-US" dirty="0">
                <a:solidFill>
                  <a:schemeClr val="tx1"/>
                </a:solidFill>
              </a:rPr>
              <a:t>	 </a:t>
            </a:r>
            <a:r>
              <a:rPr lang="en-US" dirty="0" smtClean="0">
                <a:solidFill>
                  <a:schemeClr val="tx1"/>
                </a:solidFill>
              </a:rPr>
              <a:t>NNP</a:t>
            </a:r>
            <a:r>
              <a:rPr lang="en-US" baseline="-25000" dirty="0" smtClean="0">
                <a:solidFill>
                  <a:schemeClr val="tx1"/>
                </a:solidFill>
              </a:rPr>
              <a:t>MP</a:t>
            </a:r>
            <a:r>
              <a:rPr lang="en-US" dirty="0" smtClean="0">
                <a:solidFill>
                  <a:schemeClr val="tx1"/>
                </a:solidFill>
              </a:rPr>
              <a:t> = 832 – 90 =742</a:t>
            </a:r>
          </a:p>
          <a:p>
            <a:pPr marL="0" indent="0">
              <a:buNone/>
            </a:pPr>
            <a:r>
              <a:rPr lang="en-US" dirty="0" smtClean="0">
                <a:solidFill>
                  <a:schemeClr val="tx1"/>
                </a:solidFill>
              </a:rPr>
              <a:t>	NNP</a:t>
            </a:r>
            <a:r>
              <a:rPr lang="en-US" baseline="-25000" dirty="0" smtClean="0">
                <a:solidFill>
                  <a:schemeClr val="tx1"/>
                </a:solidFill>
              </a:rPr>
              <a:t>FC</a:t>
            </a:r>
            <a:r>
              <a:rPr lang="en-US" dirty="0" smtClean="0">
                <a:solidFill>
                  <a:schemeClr val="tx1"/>
                </a:solidFill>
              </a:rPr>
              <a:t> = 742 – 94 =648 </a:t>
            </a:r>
            <a:endParaRPr lang="en-US" dirty="0">
              <a:solidFill>
                <a:schemeClr val="tx1"/>
              </a:solidFill>
            </a:endParaRPr>
          </a:p>
        </p:txBody>
      </p:sp>
    </p:spTree>
    <p:extLst>
      <p:ext uri="{BB962C8B-B14F-4D97-AF65-F5344CB8AC3E}">
        <p14:creationId xmlns:p14="http://schemas.microsoft.com/office/powerpoint/2010/main" val="40420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6080125"/>
          </a:xfrm>
        </p:spPr>
        <p:txBody>
          <a:bodyPr>
            <a:normAutofit/>
          </a:bodyPr>
          <a:lstStyle/>
          <a:p>
            <a:pPr marL="0" indent="0">
              <a:buNone/>
            </a:pPr>
            <a:r>
              <a:rPr lang="en-US" sz="2800" b="1" dirty="0" smtClean="0">
                <a:solidFill>
                  <a:srgbClr val="0070C0"/>
                </a:solidFill>
              </a:rPr>
              <a:t>Calculate net national product at factor cost from the following data</a:t>
            </a:r>
          </a:p>
          <a:p>
            <a:pPr marL="0" indent="0">
              <a:buNone/>
            </a:pPr>
            <a:endParaRPr lang="en-US" sz="2800" b="1" dirty="0">
              <a:solidFill>
                <a:srgbClr val="0070C0"/>
              </a:solidFill>
            </a:endParaRPr>
          </a:p>
          <a:p>
            <a:pPr marL="0" indent="0">
              <a:buNone/>
            </a:pPr>
            <a:endParaRPr lang="en-US" sz="2800" b="1" dirty="0" smtClean="0">
              <a:solidFill>
                <a:srgbClr val="0070C0"/>
              </a:solidFill>
            </a:endParaRPr>
          </a:p>
          <a:p>
            <a:pPr marL="0" indent="0">
              <a:buNone/>
            </a:pPr>
            <a:endParaRPr lang="en-US" sz="2800" b="1" dirty="0">
              <a:solidFill>
                <a:srgbClr val="0070C0"/>
              </a:solidFill>
            </a:endParaRPr>
          </a:p>
          <a:p>
            <a:pPr marL="0" indent="0">
              <a:buNone/>
            </a:pPr>
            <a:endParaRPr lang="en-US" sz="2800" b="1" dirty="0" smtClean="0">
              <a:solidFill>
                <a:srgbClr val="0070C0"/>
              </a:solidFill>
            </a:endParaRPr>
          </a:p>
          <a:p>
            <a:pPr marL="0" indent="0">
              <a:buNone/>
            </a:pPr>
            <a:endParaRPr lang="en-US" sz="2800" b="1" dirty="0">
              <a:solidFill>
                <a:srgbClr val="0070C0"/>
              </a:solidFill>
            </a:endParaRPr>
          </a:p>
          <a:p>
            <a:pPr marL="0" indent="0">
              <a:buNone/>
            </a:pPr>
            <a:endParaRPr lang="en-US" sz="2800" b="1" dirty="0" smtClean="0">
              <a:solidFill>
                <a:srgbClr val="0070C0"/>
              </a:solidFill>
            </a:endParaRPr>
          </a:p>
          <a:p>
            <a:pPr marL="0" indent="0">
              <a:buNone/>
            </a:pPr>
            <a:endParaRPr lang="en-US" sz="2400" dirty="0">
              <a:solidFill>
                <a:schemeClr val="tx1"/>
              </a:solidFill>
            </a:endParaRPr>
          </a:p>
          <a:p>
            <a:pPr marL="0" indent="0">
              <a:buNone/>
            </a:pPr>
            <a:r>
              <a:rPr lang="en-US" sz="2400" dirty="0" smtClean="0">
                <a:solidFill>
                  <a:schemeClr val="tx1"/>
                </a:solidFill>
              </a:rPr>
              <a:t>GDP =</a:t>
            </a:r>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14056446"/>
              </p:ext>
            </p:extLst>
          </p:nvPr>
        </p:nvGraphicFramePr>
        <p:xfrm>
          <a:off x="2590800" y="533400"/>
          <a:ext cx="6096000" cy="3708400"/>
        </p:xfrm>
        <a:graphic>
          <a:graphicData uri="http://schemas.openxmlformats.org/drawingml/2006/table">
            <a:tbl>
              <a:tblPr firstRow="1" bandRow="1">
                <a:tableStyleId>{5C22544A-7EE6-4342-B048-85BDC9FD1C3A}</a:tableStyleId>
              </a:tblPr>
              <a:tblGrid>
                <a:gridCol w="4343400"/>
                <a:gridCol w="1752600"/>
              </a:tblGrid>
              <a:tr h="370840">
                <a:tc>
                  <a:txBody>
                    <a:bodyPr/>
                    <a:lstStyle/>
                    <a:p>
                      <a:r>
                        <a:rPr lang="en-US" dirty="0" smtClean="0"/>
                        <a:t>Items </a:t>
                      </a:r>
                      <a:endParaRPr lang="en-US" dirty="0"/>
                    </a:p>
                  </a:txBody>
                  <a:tcPr/>
                </a:tc>
                <a:tc>
                  <a:txBody>
                    <a:bodyPr/>
                    <a:lstStyle/>
                    <a:p>
                      <a:pPr algn="ctr"/>
                      <a:r>
                        <a:rPr lang="en-US" dirty="0" err="1" smtClean="0"/>
                        <a:t>Rs</a:t>
                      </a:r>
                      <a:r>
                        <a:rPr lang="en-US" baseline="0" dirty="0" smtClean="0"/>
                        <a:t>  (in </a:t>
                      </a:r>
                      <a:r>
                        <a:rPr lang="en-US" baseline="0" dirty="0" err="1" smtClean="0"/>
                        <a:t>crorers</a:t>
                      </a:r>
                      <a:r>
                        <a:rPr lang="en-US" baseline="0" dirty="0" smtClean="0"/>
                        <a:t>)</a:t>
                      </a:r>
                      <a:endParaRPr lang="en-US" dirty="0"/>
                    </a:p>
                  </a:txBody>
                  <a:tcPr/>
                </a:tc>
              </a:tr>
              <a:tr h="370840">
                <a:tc>
                  <a:txBody>
                    <a:bodyPr/>
                    <a:lstStyle/>
                    <a:p>
                      <a:r>
                        <a:rPr lang="en-US" dirty="0" smtClean="0"/>
                        <a:t>Private</a:t>
                      </a:r>
                      <a:r>
                        <a:rPr lang="en-US" baseline="0" dirty="0" smtClean="0"/>
                        <a:t> final consumption expenditure</a:t>
                      </a:r>
                      <a:endParaRPr lang="en-US" dirty="0"/>
                    </a:p>
                  </a:txBody>
                  <a:tcPr/>
                </a:tc>
                <a:tc>
                  <a:txBody>
                    <a:bodyPr/>
                    <a:lstStyle/>
                    <a:p>
                      <a:pPr algn="ctr"/>
                      <a:r>
                        <a:rPr lang="en-US" dirty="0" smtClean="0"/>
                        <a:t>580</a:t>
                      </a:r>
                      <a:endParaRPr lang="en-US" dirty="0"/>
                    </a:p>
                  </a:txBody>
                  <a:tcPr/>
                </a:tc>
              </a:tr>
              <a:tr h="370840">
                <a:tc>
                  <a:txBody>
                    <a:bodyPr/>
                    <a:lstStyle/>
                    <a:p>
                      <a:r>
                        <a:rPr lang="en-US" dirty="0" smtClean="0"/>
                        <a:t>Government expenditure</a:t>
                      </a:r>
                      <a:endParaRPr lang="en-US" dirty="0"/>
                    </a:p>
                  </a:txBody>
                  <a:tcPr/>
                </a:tc>
                <a:tc>
                  <a:txBody>
                    <a:bodyPr/>
                    <a:lstStyle/>
                    <a:p>
                      <a:pPr algn="ctr"/>
                      <a:r>
                        <a:rPr lang="en-US" dirty="0" smtClean="0"/>
                        <a:t>100</a:t>
                      </a:r>
                      <a:endParaRPr lang="en-US" dirty="0"/>
                    </a:p>
                  </a:txBody>
                  <a:tcPr/>
                </a:tc>
              </a:tr>
              <a:tr h="370840">
                <a:tc>
                  <a:txBody>
                    <a:bodyPr/>
                    <a:lstStyle/>
                    <a:p>
                      <a:r>
                        <a:rPr lang="en-US" dirty="0" smtClean="0"/>
                        <a:t>Subsidies</a:t>
                      </a:r>
                      <a:endParaRPr lang="en-US" dirty="0"/>
                    </a:p>
                  </a:txBody>
                  <a:tcPr/>
                </a:tc>
                <a:tc>
                  <a:txBody>
                    <a:bodyPr/>
                    <a:lstStyle/>
                    <a:p>
                      <a:pPr algn="ctr"/>
                      <a:r>
                        <a:rPr lang="en-US" dirty="0" smtClean="0"/>
                        <a:t>40</a:t>
                      </a:r>
                      <a:endParaRPr lang="en-US" dirty="0"/>
                    </a:p>
                  </a:txBody>
                  <a:tcPr/>
                </a:tc>
              </a:tr>
              <a:tr h="370840">
                <a:tc>
                  <a:txBody>
                    <a:bodyPr/>
                    <a:lstStyle/>
                    <a:p>
                      <a:r>
                        <a:rPr lang="en-US" dirty="0" smtClean="0"/>
                        <a:t>Gross</a:t>
                      </a:r>
                      <a:r>
                        <a:rPr lang="en-US" baseline="0" dirty="0" smtClean="0"/>
                        <a:t> domestic fixed capital formation</a:t>
                      </a:r>
                      <a:endParaRPr lang="en-US" dirty="0"/>
                    </a:p>
                  </a:txBody>
                  <a:tcPr/>
                </a:tc>
                <a:tc>
                  <a:txBody>
                    <a:bodyPr/>
                    <a:lstStyle/>
                    <a:p>
                      <a:pPr algn="ctr"/>
                      <a:r>
                        <a:rPr lang="en-US" dirty="0" smtClean="0"/>
                        <a:t>210</a:t>
                      </a:r>
                      <a:endParaRPr lang="en-US" dirty="0"/>
                    </a:p>
                  </a:txBody>
                  <a:tcPr/>
                </a:tc>
              </a:tr>
              <a:tr h="370840">
                <a:tc>
                  <a:txBody>
                    <a:bodyPr/>
                    <a:lstStyle/>
                    <a:p>
                      <a:r>
                        <a:rPr lang="en-US" dirty="0" smtClean="0"/>
                        <a:t>Indirect taxes</a:t>
                      </a:r>
                      <a:endParaRPr lang="en-US" dirty="0"/>
                    </a:p>
                  </a:txBody>
                  <a:tcPr/>
                </a:tc>
                <a:tc>
                  <a:txBody>
                    <a:bodyPr/>
                    <a:lstStyle/>
                    <a:p>
                      <a:pPr algn="ctr"/>
                      <a:r>
                        <a:rPr lang="en-US" dirty="0" smtClean="0"/>
                        <a:t>140</a:t>
                      </a:r>
                      <a:endParaRPr lang="en-US" dirty="0"/>
                    </a:p>
                  </a:txBody>
                  <a:tcPr/>
                </a:tc>
              </a:tr>
              <a:tr h="370840">
                <a:tc>
                  <a:txBody>
                    <a:bodyPr/>
                    <a:lstStyle/>
                    <a:p>
                      <a:r>
                        <a:rPr lang="en-US" dirty="0" smtClean="0"/>
                        <a:t>Depreciation</a:t>
                      </a:r>
                      <a:endParaRPr lang="en-US" dirty="0"/>
                    </a:p>
                  </a:txBody>
                  <a:tcPr/>
                </a:tc>
                <a:tc>
                  <a:txBody>
                    <a:bodyPr/>
                    <a:lstStyle/>
                    <a:p>
                      <a:pPr algn="ctr"/>
                      <a:r>
                        <a:rPr lang="en-US" dirty="0" smtClean="0"/>
                        <a:t>90</a:t>
                      </a:r>
                      <a:endParaRPr lang="en-US" dirty="0"/>
                    </a:p>
                  </a:txBody>
                  <a:tcPr/>
                </a:tc>
              </a:tr>
              <a:tr h="370840">
                <a:tc>
                  <a:txBody>
                    <a:bodyPr/>
                    <a:lstStyle/>
                    <a:p>
                      <a:r>
                        <a:rPr lang="en-US" dirty="0" smtClean="0"/>
                        <a:t>Net factor</a:t>
                      </a:r>
                      <a:r>
                        <a:rPr lang="en-US" baseline="0" dirty="0" smtClean="0"/>
                        <a:t> income from abroad</a:t>
                      </a:r>
                      <a:endParaRPr lang="en-US" dirty="0"/>
                    </a:p>
                  </a:txBody>
                  <a:tcPr/>
                </a:tc>
                <a:tc>
                  <a:txBody>
                    <a:bodyPr/>
                    <a:lstStyle/>
                    <a:p>
                      <a:pPr algn="ctr"/>
                      <a:r>
                        <a:rPr lang="en-US" dirty="0" smtClean="0"/>
                        <a:t>(-10)</a:t>
                      </a:r>
                      <a:endParaRPr lang="en-US" dirty="0"/>
                    </a:p>
                  </a:txBody>
                  <a:tcPr/>
                </a:tc>
              </a:tr>
              <a:tr h="370840">
                <a:tc>
                  <a:txBody>
                    <a:bodyPr/>
                    <a:lstStyle/>
                    <a:p>
                      <a:r>
                        <a:rPr lang="en-US" dirty="0" smtClean="0"/>
                        <a:t>Net addition in stock</a:t>
                      </a:r>
                      <a:endParaRPr lang="en-US" dirty="0"/>
                    </a:p>
                  </a:txBody>
                  <a:tcPr/>
                </a:tc>
                <a:tc>
                  <a:txBody>
                    <a:bodyPr/>
                    <a:lstStyle/>
                    <a:p>
                      <a:pPr algn="ctr"/>
                      <a:r>
                        <a:rPr lang="en-US" dirty="0" smtClean="0"/>
                        <a:t>30</a:t>
                      </a:r>
                      <a:endParaRPr lang="en-US" dirty="0"/>
                    </a:p>
                  </a:txBody>
                  <a:tcPr/>
                </a:tc>
              </a:tr>
              <a:tr h="370840">
                <a:tc>
                  <a:txBody>
                    <a:bodyPr/>
                    <a:lstStyle/>
                    <a:p>
                      <a:r>
                        <a:rPr lang="en-US" dirty="0" smtClean="0"/>
                        <a:t>Net exports</a:t>
                      </a:r>
                      <a:endParaRPr lang="en-US" dirty="0"/>
                    </a:p>
                  </a:txBody>
                  <a:tcPr/>
                </a:tc>
                <a:tc>
                  <a:txBody>
                    <a:bodyPr/>
                    <a:lstStyle/>
                    <a:p>
                      <a:pPr algn="ctr"/>
                      <a:r>
                        <a:rPr lang="en-US" dirty="0" smtClean="0"/>
                        <a:t>(-10)</a:t>
                      </a:r>
                      <a:endParaRPr lang="en-US" dirty="0"/>
                    </a:p>
                  </a:txBody>
                  <a:tcPr/>
                </a:tc>
              </a:tr>
            </a:tbl>
          </a:graphicData>
        </a:graphic>
      </p:graphicFrame>
    </p:spTree>
    <p:extLst>
      <p:ext uri="{BB962C8B-B14F-4D97-AF65-F5344CB8AC3E}">
        <p14:creationId xmlns:p14="http://schemas.microsoft.com/office/powerpoint/2010/main" val="254640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96000"/>
          </a:xfrm>
        </p:spPr>
        <p:txBody>
          <a:bodyPr>
            <a:normAutofit fontScale="70000" lnSpcReduction="20000"/>
          </a:bodyPr>
          <a:lstStyle/>
          <a:p>
            <a:pPr marL="0" indent="0">
              <a:buNone/>
            </a:pPr>
            <a:r>
              <a:rPr lang="en-US" sz="3400" b="1" dirty="0" smtClean="0">
                <a:solidFill>
                  <a:srgbClr val="0070C0"/>
                </a:solidFill>
              </a:rPr>
              <a:t>2. Income method (or share distributive approach):</a:t>
            </a:r>
          </a:p>
          <a:p>
            <a:r>
              <a:rPr lang="en-US" dirty="0" smtClean="0"/>
              <a:t>In this method, GDP</a:t>
            </a:r>
            <a:r>
              <a:rPr lang="en-US" baseline="-25000" dirty="0" smtClean="0">
                <a:solidFill>
                  <a:schemeClr val="tx1"/>
                </a:solidFill>
              </a:rPr>
              <a:t>FC</a:t>
            </a:r>
            <a:r>
              <a:rPr lang="en-US" dirty="0" smtClean="0"/>
              <a:t> is measured by taking the sum of all factor incomes generated from all productive sectors as a form of compensation of employees, rent, interest, profits etc. within the domestic territory of the country for specified period of time.</a:t>
            </a:r>
          </a:p>
          <a:p>
            <a:r>
              <a:rPr lang="en-US" dirty="0" smtClean="0"/>
              <a:t>GNP</a:t>
            </a:r>
            <a:r>
              <a:rPr lang="en-US" baseline="-25000" dirty="0" smtClean="0">
                <a:solidFill>
                  <a:schemeClr val="tx1"/>
                </a:solidFill>
              </a:rPr>
              <a:t>FC</a:t>
            </a:r>
            <a:r>
              <a:rPr lang="en-US" dirty="0" smtClean="0"/>
              <a:t> is calculated by taking the sum of GDP</a:t>
            </a:r>
            <a:r>
              <a:rPr lang="en-US" baseline="-25000" dirty="0" smtClean="0">
                <a:solidFill>
                  <a:schemeClr val="tx1"/>
                </a:solidFill>
              </a:rPr>
              <a:t>FC</a:t>
            </a:r>
            <a:r>
              <a:rPr lang="en-US" dirty="0" smtClean="0"/>
              <a:t> and net factor income from abroad.</a:t>
            </a:r>
          </a:p>
          <a:p>
            <a:r>
              <a:rPr lang="en-US" dirty="0" smtClean="0"/>
              <a:t>By depreciation from GNP</a:t>
            </a:r>
            <a:r>
              <a:rPr lang="en-US" baseline="-25000" dirty="0" smtClean="0">
                <a:solidFill>
                  <a:schemeClr val="tx1"/>
                </a:solidFill>
              </a:rPr>
              <a:t>FC</a:t>
            </a:r>
            <a:r>
              <a:rPr lang="en-US" dirty="0" smtClean="0"/>
              <a:t>, NNP</a:t>
            </a:r>
            <a:r>
              <a:rPr lang="en-US" baseline="-25000" dirty="0" smtClean="0">
                <a:solidFill>
                  <a:schemeClr val="tx1"/>
                </a:solidFill>
              </a:rPr>
              <a:t>FC</a:t>
            </a:r>
            <a:r>
              <a:rPr lang="en-US" dirty="0" smtClean="0"/>
              <a:t> (or NI) is calculated.</a:t>
            </a:r>
          </a:p>
          <a:p>
            <a:endParaRPr lang="en-US" dirty="0" smtClean="0"/>
          </a:p>
          <a:p>
            <a:pPr marL="0" indent="0">
              <a:buNone/>
            </a:pPr>
            <a:r>
              <a:rPr lang="en-US" dirty="0" smtClean="0">
                <a:solidFill>
                  <a:schemeClr val="tx1"/>
                </a:solidFill>
              </a:rPr>
              <a:t>NDP</a:t>
            </a:r>
            <a:r>
              <a:rPr lang="en-US" baseline="-25000" dirty="0" smtClean="0">
                <a:solidFill>
                  <a:schemeClr val="tx1"/>
                </a:solidFill>
              </a:rPr>
              <a:t>FC</a:t>
            </a:r>
            <a:r>
              <a:rPr lang="en-US" dirty="0" smtClean="0">
                <a:solidFill>
                  <a:schemeClr val="tx1"/>
                </a:solidFill>
              </a:rPr>
              <a:t> (or domestic factor income receipts) = compensation of employee 	+ Rents +interests+ profit + mixed income</a:t>
            </a:r>
          </a:p>
          <a:p>
            <a:pPr marL="0" indent="0">
              <a:buNone/>
            </a:pPr>
            <a:r>
              <a:rPr lang="en-US" dirty="0" smtClean="0">
                <a:solidFill>
                  <a:schemeClr val="tx1"/>
                </a:solidFill>
              </a:rPr>
              <a:t>Or NDP</a:t>
            </a:r>
            <a:r>
              <a:rPr lang="en-US" baseline="-25000" dirty="0" smtClean="0">
                <a:solidFill>
                  <a:schemeClr val="tx1"/>
                </a:solidFill>
              </a:rPr>
              <a:t>FC</a:t>
            </a:r>
            <a:r>
              <a:rPr lang="en-US" dirty="0" smtClean="0">
                <a:solidFill>
                  <a:schemeClr val="tx1"/>
                </a:solidFill>
              </a:rPr>
              <a:t> =compensation of employees +operating surplus + mixed 	income</a:t>
            </a:r>
          </a:p>
          <a:p>
            <a:pPr marL="0" indent="0">
              <a:buNone/>
            </a:pPr>
            <a:r>
              <a:rPr lang="en-US" dirty="0" smtClean="0">
                <a:solidFill>
                  <a:schemeClr val="tx1"/>
                </a:solidFill>
              </a:rPr>
              <a:t>Or GDP</a:t>
            </a:r>
            <a:r>
              <a:rPr lang="en-US" baseline="-25000" dirty="0" smtClean="0">
                <a:solidFill>
                  <a:schemeClr val="tx1"/>
                </a:solidFill>
              </a:rPr>
              <a:t>FC</a:t>
            </a:r>
            <a:r>
              <a:rPr lang="en-US" dirty="0" smtClean="0">
                <a:solidFill>
                  <a:schemeClr val="tx1"/>
                </a:solidFill>
              </a:rPr>
              <a:t> =NDP</a:t>
            </a:r>
            <a:r>
              <a:rPr lang="en-US" baseline="-25000" dirty="0" smtClean="0">
                <a:solidFill>
                  <a:schemeClr val="tx1"/>
                </a:solidFill>
              </a:rPr>
              <a:t>FC</a:t>
            </a:r>
            <a:r>
              <a:rPr lang="en-US" dirty="0" smtClean="0">
                <a:solidFill>
                  <a:schemeClr val="tx1"/>
                </a:solidFill>
              </a:rPr>
              <a:t> + depreciation</a:t>
            </a:r>
          </a:p>
          <a:p>
            <a:pPr marL="0" indent="0">
              <a:buNone/>
            </a:pPr>
            <a:r>
              <a:rPr lang="en-US" dirty="0" smtClean="0">
                <a:solidFill>
                  <a:schemeClr val="tx1"/>
                </a:solidFill>
              </a:rPr>
              <a:t>Or GDP</a:t>
            </a:r>
            <a:r>
              <a:rPr lang="en-US" baseline="-25000" dirty="0" smtClean="0">
                <a:solidFill>
                  <a:schemeClr val="tx1"/>
                </a:solidFill>
              </a:rPr>
              <a:t>MP</a:t>
            </a:r>
            <a:r>
              <a:rPr lang="en-US" dirty="0" smtClean="0">
                <a:solidFill>
                  <a:schemeClr val="tx1"/>
                </a:solidFill>
              </a:rPr>
              <a:t> = GDP</a:t>
            </a:r>
            <a:r>
              <a:rPr lang="en-US" baseline="-25000" dirty="0" smtClean="0">
                <a:solidFill>
                  <a:schemeClr val="tx1"/>
                </a:solidFill>
              </a:rPr>
              <a:t>FC</a:t>
            </a:r>
            <a:r>
              <a:rPr lang="en-US" dirty="0" smtClean="0">
                <a:solidFill>
                  <a:schemeClr val="tx1"/>
                </a:solidFill>
              </a:rPr>
              <a:t> +net indirect taxes</a:t>
            </a:r>
          </a:p>
          <a:p>
            <a:pPr marL="0" indent="0">
              <a:buNone/>
            </a:pPr>
            <a:r>
              <a:rPr lang="en-US" dirty="0" smtClean="0">
                <a:solidFill>
                  <a:schemeClr val="tx1"/>
                </a:solidFill>
              </a:rPr>
              <a:t>Or NNP</a:t>
            </a:r>
            <a:r>
              <a:rPr lang="en-US" baseline="-25000" dirty="0" smtClean="0">
                <a:solidFill>
                  <a:schemeClr val="tx1"/>
                </a:solidFill>
              </a:rPr>
              <a:t>FC</a:t>
            </a:r>
            <a:r>
              <a:rPr lang="en-US" dirty="0" smtClean="0">
                <a:solidFill>
                  <a:schemeClr val="tx1"/>
                </a:solidFill>
              </a:rPr>
              <a:t> =NDP</a:t>
            </a:r>
            <a:r>
              <a:rPr lang="en-US" baseline="-25000" dirty="0" smtClean="0">
                <a:solidFill>
                  <a:schemeClr val="tx1"/>
                </a:solidFill>
              </a:rPr>
              <a:t>FC</a:t>
            </a:r>
            <a:r>
              <a:rPr lang="en-US" dirty="0" smtClean="0">
                <a:solidFill>
                  <a:schemeClr val="tx1"/>
                </a:solidFill>
              </a:rPr>
              <a:t> + net factor income from abroad</a:t>
            </a:r>
          </a:p>
          <a:p>
            <a:pPr marL="0" indent="0">
              <a:buNone/>
            </a:pPr>
            <a:r>
              <a:rPr lang="en-US" dirty="0" smtClean="0">
                <a:solidFill>
                  <a:schemeClr val="tx1"/>
                </a:solidFill>
              </a:rPr>
              <a:t>Or NNP</a:t>
            </a:r>
            <a:r>
              <a:rPr lang="en-US" baseline="-25000" dirty="0" smtClean="0">
                <a:solidFill>
                  <a:schemeClr val="tx1"/>
                </a:solidFill>
              </a:rPr>
              <a:t>MP</a:t>
            </a:r>
            <a:r>
              <a:rPr lang="en-US" dirty="0" smtClean="0">
                <a:solidFill>
                  <a:schemeClr val="tx1"/>
                </a:solidFill>
              </a:rPr>
              <a:t> = NNP</a:t>
            </a:r>
            <a:r>
              <a:rPr lang="en-US" baseline="-25000" dirty="0" smtClean="0">
                <a:solidFill>
                  <a:schemeClr val="tx1"/>
                </a:solidFill>
              </a:rPr>
              <a:t>FC</a:t>
            </a:r>
            <a:r>
              <a:rPr lang="en-US" dirty="0" smtClean="0">
                <a:solidFill>
                  <a:schemeClr val="tx1"/>
                </a:solidFill>
              </a:rPr>
              <a:t> +net indirect taxes</a:t>
            </a:r>
          </a:p>
          <a:p>
            <a:pPr marL="0" indent="0">
              <a:buNone/>
            </a:pPr>
            <a:r>
              <a:rPr lang="en-US" dirty="0" smtClean="0">
                <a:solidFill>
                  <a:schemeClr val="tx1"/>
                </a:solidFill>
              </a:rPr>
              <a:t>Or GNP</a:t>
            </a:r>
            <a:r>
              <a:rPr lang="en-US" baseline="-25000" dirty="0" smtClean="0">
                <a:solidFill>
                  <a:schemeClr val="tx1"/>
                </a:solidFill>
              </a:rPr>
              <a:t>FC</a:t>
            </a:r>
            <a:r>
              <a:rPr lang="en-US" dirty="0" smtClean="0">
                <a:solidFill>
                  <a:schemeClr val="tx1"/>
                </a:solidFill>
              </a:rPr>
              <a:t> = NNP</a:t>
            </a:r>
            <a:r>
              <a:rPr lang="en-US" baseline="-25000" dirty="0" smtClean="0">
                <a:solidFill>
                  <a:schemeClr val="tx1"/>
                </a:solidFill>
              </a:rPr>
              <a:t>FC</a:t>
            </a:r>
            <a:r>
              <a:rPr lang="en-US" dirty="0" smtClean="0">
                <a:solidFill>
                  <a:schemeClr val="tx1"/>
                </a:solidFill>
              </a:rPr>
              <a:t> +depreciation</a:t>
            </a:r>
          </a:p>
          <a:p>
            <a:pPr marL="0" indent="0">
              <a:buNone/>
            </a:pPr>
            <a:r>
              <a:rPr lang="en-US" dirty="0" smtClean="0">
                <a:solidFill>
                  <a:schemeClr val="tx1"/>
                </a:solidFill>
              </a:rPr>
              <a:t>Or GNP</a:t>
            </a:r>
            <a:r>
              <a:rPr lang="en-US" baseline="-25000" dirty="0" smtClean="0">
                <a:solidFill>
                  <a:schemeClr val="tx1"/>
                </a:solidFill>
              </a:rPr>
              <a:t>MP</a:t>
            </a:r>
            <a:r>
              <a:rPr lang="en-US" dirty="0" smtClean="0">
                <a:solidFill>
                  <a:schemeClr val="tx1"/>
                </a:solidFill>
              </a:rPr>
              <a:t> = GNP</a:t>
            </a:r>
            <a:r>
              <a:rPr lang="en-US" baseline="-25000" dirty="0" smtClean="0">
                <a:solidFill>
                  <a:schemeClr val="tx1"/>
                </a:solidFill>
              </a:rPr>
              <a:t>FC</a:t>
            </a:r>
            <a:r>
              <a:rPr lang="en-US" dirty="0" smtClean="0">
                <a:solidFill>
                  <a:schemeClr val="tx1"/>
                </a:solidFill>
              </a:rPr>
              <a:t> + net indirect taxes</a:t>
            </a:r>
            <a:endParaRPr lang="en-US" dirty="0">
              <a:solidFill>
                <a:schemeClr val="tx1"/>
              </a:solidFill>
            </a:endParaRPr>
          </a:p>
        </p:txBody>
      </p:sp>
    </p:spTree>
    <p:extLst>
      <p:ext uri="{BB962C8B-B14F-4D97-AF65-F5344CB8AC3E}">
        <p14:creationId xmlns:p14="http://schemas.microsoft.com/office/powerpoint/2010/main" val="3460929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normAutofit fontScale="70000" lnSpcReduction="20000"/>
          </a:bodyPr>
          <a:lstStyle/>
          <a:p>
            <a:pPr marL="0" indent="0">
              <a:buNone/>
            </a:pPr>
            <a:r>
              <a:rPr lang="en-US" sz="4000" b="1" dirty="0" smtClean="0">
                <a:solidFill>
                  <a:srgbClr val="0070C0"/>
                </a:solidFill>
              </a:rPr>
              <a:t>Components of income method:</a:t>
            </a:r>
          </a:p>
          <a:p>
            <a:pPr marL="514350" indent="-514350">
              <a:buAutoNum type="arabicPeriod"/>
            </a:pPr>
            <a:r>
              <a:rPr lang="en-US" sz="3400" b="1" dirty="0" smtClean="0">
                <a:solidFill>
                  <a:srgbClr val="0070C0"/>
                </a:solidFill>
              </a:rPr>
              <a:t>Rent: </a:t>
            </a:r>
            <a:r>
              <a:rPr lang="en-US" dirty="0" smtClean="0"/>
              <a:t>it includes the rent of land, shops, houses, factories, etc. some miscellaneous types of income such as royalty income paid to authors, recording artists, patents are also included. </a:t>
            </a:r>
            <a:r>
              <a:rPr lang="en-US" sz="2900" i="1" dirty="0" smtClean="0"/>
              <a:t>Rent=rent of land, machine and buildings + royalties</a:t>
            </a:r>
            <a:endParaRPr lang="en-US" sz="3400" i="1" dirty="0" smtClean="0">
              <a:solidFill>
                <a:srgbClr val="0070C0"/>
              </a:solidFill>
            </a:endParaRPr>
          </a:p>
          <a:p>
            <a:pPr marL="514350" indent="-514350">
              <a:buAutoNum type="arabicPeriod"/>
            </a:pPr>
            <a:r>
              <a:rPr lang="en-US" sz="3400" dirty="0" smtClean="0">
                <a:solidFill>
                  <a:srgbClr val="0070C0"/>
                </a:solidFill>
              </a:rPr>
              <a:t>Compensation of employees</a:t>
            </a:r>
            <a:r>
              <a:rPr lang="en-US" dirty="0" smtClean="0"/>
              <a:t>: it includes wages and salaries and other payments made in cash such as bonus, commission, overtime, housing, medical and educational facilities and employees contribution to social security. </a:t>
            </a:r>
            <a:r>
              <a:rPr lang="en-US" sz="2900" dirty="0" smtClean="0"/>
              <a:t>Compensation of employees = employer’s contribution to social security (or social security contribution by employer) + wage and salaries</a:t>
            </a:r>
            <a:endParaRPr lang="en-US" sz="3400" b="1" dirty="0" smtClean="0">
              <a:solidFill>
                <a:srgbClr val="0070C0"/>
              </a:solidFill>
            </a:endParaRPr>
          </a:p>
          <a:p>
            <a:pPr marL="514350" indent="-514350">
              <a:buAutoNum type="arabicPeriod"/>
            </a:pPr>
            <a:r>
              <a:rPr lang="en-US" sz="3400" b="1" dirty="0" smtClean="0">
                <a:solidFill>
                  <a:srgbClr val="0070C0"/>
                </a:solidFill>
              </a:rPr>
              <a:t>Net interest (business interest payment)</a:t>
            </a:r>
            <a:r>
              <a:rPr lang="en-US" dirty="0" smtClean="0"/>
              <a:t>: net interest is interest earned by individuals from business and foreign resources minus interest paid by individuals. The interest received on government loan and on individual transactions of money has to be excluded.</a:t>
            </a:r>
            <a:endParaRPr lang="en-US" sz="3400" b="1" dirty="0" smtClean="0">
              <a:solidFill>
                <a:srgbClr val="0070C0"/>
              </a:solidFill>
            </a:endParaRPr>
          </a:p>
          <a:p>
            <a:pPr marL="514350" indent="-514350">
              <a:buAutoNum type="arabicPeriod"/>
            </a:pPr>
            <a:r>
              <a:rPr lang="en-US" sz="3400" b="1" dirty="0" smtClean="0">
                <a:solidFill>
                  <a:srgbClr val="0070C0"/>
                </a:solidFill>
              </a:rPr>
              <a:t>Profit: profits are classified into two categories;</a:t>
            </a:r>
            <a:r>
              <a:rPr lang="en-US" dirty="0" smtClean="0"/>
              <a:t> proprietors income and corporate profits. Proprietor’s income are income received by sole proprietorships, partnership, professional associations and incorporated firms and corporate profits are the income of corporate business</a:t>
            </a:r>
            <a:r>
              <a:rPr lang="en-US" dirty="0"/>
              <a:t> </a:t>
            </a:r>
            <a:r>
              <a:rPr lang="en-US" b="1" dirty="0" smtClean="0">
                <a:solidFill>
                  <a:srgbClr val="0070C0"/>
                </a:solidFill>
              </a:rPr>
              <a:t>profits=</a:t>
            </a:r>
            <a:r>
              <a:rPr lang="en-US" b="1" dirty="0" err="1" smtClean="0">
                <a:solidFill>
                  <a:srgbClr val="0070C0"/>
                </a:solidFill>
              </a:rPr>
              <a:t>Py+CP</a:t>
            </a:r>
            <a:r>
              <a:rPr lang="en-US" b="1" dirty="0" smtClean="0">
                <a:solidFill>
                  <a:srgbClr val="0070C0"/>
                </a:solidFill>
              </a:rPr>
              <a:t>(CPT+UP+D) 	or UP+CPT=CP-D </a:t>
            </a:r>
          </a:p>
          <a:p>
            <a:pPr marL="0" indent="0">
              <a:buNone/>
            </a:pPr>
            <a:r>
              <a:rPr lang="en-US" b="1" dirty="0" smtClean="0">
                <a:solidFill>
                  <a:srgbClr val="0070C0"/>
                </a:solidFill>
              </a:rPr>
              <a:t>		CP=CPT+UP+D			or UP=CP-CPT-D 		or CPT=CP-UP-D</a:t>
            </a:r>
          </a:p>
          <a:p>
            <a:pPr marL="514350" indent="-514350">
              <a:buAutoNum type="arabicPeriod"/>
            </a:pPr>
            <a:endParaRPr lang="en-US" dirty="0" smtClean="0"/>
          </a:p>
        </p:txBody>
      </p:sp>
    </p:spTree>
    <p:extLst>
      <p:ext uri="{BB962C8B-B14F-4D97-AF65-F5344CB8AC3E}">
        <p14:creationId xmlns:p14="http://schemas.microsoft.com/office/powerpoint/2010/main" val="678058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48400"/>
          </a:xfrm>
        </p:spPr>
        <p:txBody>
          <a:bodyPr>
            <a:normAutofit fontScale="70000" lnSpcReduction="20000"/>
          </a:bodyPr>
          <a:lstStyle/>
          <a:p>
            <a:pPr marL="514350" indent="-514350">
              <a:buFont typeface="+mj-lt"/>
              <a:buAutoNum type="arabicPeriod" startAt="5"/>
            </a:pPr>
            <a:r>
              <a:rPr lang="en-US" b="1" dirty="0">
                <a:solidFill>
                  <a:srgbClr val="0070C0"/>
                </a:solidFill>
              </a:rPr>
              <a:t>Mixed income of </a:t>
            </a:r>
            <a:r>
              <a:rPr lang="en-US" b="1" dirty="0" smtClean="0">
                <a:solidFill>
                  <a:srgbClr val="0070C0"/>
                </a:solidFill>
              </a:rPr>
              <a:t>self-employed:</a:t>
            </a:r>
            <a:r>
              <a:rPr lang="en-US" dirty="0" smtClean="0"/>
              <a:t> it is defined as undistinguishable factor incomes. It is added the total income of rent, interest, profit and compensation of employees.</a:t>
            </a:r>
            <a:endParaRPr lang="en-US" dirty="0"/>
          </a:p>
          <a:p>
            <a:pPr marL="514350" indent="-514350">
              <a:buAutoNum type="arabicPeriod" startAt="5"/>
            </a:pPr>
            <a:r>
              <a:rPr lang="en-US" b="1" dirty="0">
                <a:solidFill>
                  <a:srgbClr val="0070C0"/>
                </a:solidFill>
              </a:rPr>
              <a:t>Depreciation (capital consumption allowance of fixed capital</a:t>
            </a:r>
            <a:r>
              <a:rPr lang="en-US" b="1" dirty="0" smtClean="0">
                <a:solidFill>
                  <a:srgbClr val="0070C0"/>
                </a:solidFill>
              </a:rPr>
              <a:t>):</a:t>
            </a:r>
            <a:r>
              <a:rPr lang="en-US" dirty="0" smtClean="0"/>
              <a:t> it is the expenditure on wear out and depreciation of machines, plants and equipment. It involves normal wear and tear, obsolescence and accidental (break down of machinery)</a:t>
            </a:r>
            <a:endParaRPr lang="en-US" b="1" dirty="0">
              <a:solidFill>
                <a:srgbClr val="0070C0"/>
              </a:solidFill>
            </a:endParaRPr>
          </a:p>
          <a:p>
            <a:pPr marL="514350" indent="-514350">
              <a:buAutoNum type="arabicPeriod" startAt="5"/>
            </a:pPr>
            <a:r>
              <a:rPr lang="en-US" b="1" dirty="0">
                <a:solidFill>
                  <a:srgbClr val="0070C0"/>
                </a:solidFill>
              </a:rPr>
              <a:t>Net factor income from abroad NFIA (R-P</a:t>
            </a:r>
            <a:r>
              <a:rPr lang="en-US" b="1" dirty="0" smtClean="0">
                <a:solidFill>
                  <a:srgbClr val="0070C0"/>
                </a:solidFill>
              </a:rPr>
              <a:t>):</a:t>
            </a:r>
            <a:r>
              <a:rPr lang="en-US" dirty="0" smtClean="0"/>
              <a:t> it is defined as the difference between income earned by the our residents and the payments made to the foreign residents.</a:t>
            </a:r>
            <a:endParaRPr lang="en-US" dirty="0"/>
          </a:p>
          <a:p>
            <a:pPr marL="514350" indent="-514350">
              <a:buAutoNum type="arabicPeriod" startAt="5"/>
            </a:pPr>
            <a:r>
              <a:rPr lang="en-US" b="1" dirty="0">
                <a:solidFill>
                  <a:srgbClr val="0070C0"/>
                </a:solidFill>
              </a:rPr>
              <a:t>Net indirect </a:t>
            </a:r>
            <a:r>
              <a:rPr lang="en-US" b="1" dirty="0" smtClean="0">
                <a:solidFill>
                  <a:srgbClr val="0070C0"/>
                </a:solidFill>
              </a:rPr>
              <a:t>taxes:</a:t>
            </a:r>
            <a:r>
              <a:rPr lang="en-US" dirty="0" smtClean="0"/>
              <a:t> it is the difference between indirect taxes and subsidies.</a:t>
            </a:r>
            <a:endParaRPr lang="en-US" b="1" dirty="0" smtClean="0">
              <a:solidFill>
                <a:srgbClr val="0070C0"/>
              </a:solidFill>
            </a:endParaRPr>
          </a:p>
          <a:p>
            <a:pPr marL="0" indent="0">
              <a:buNone/>
            </a:pPr>
            <a:r>
              <a:rPr lang="en-US" b="1" dirty="0" smtClean="0">
                <a:solidFill>
                  <a:srgbClr val="0070C0"/>
                </a:solidFill>
              </a:rPr>
              <a:t>Precautions: excluded</a:t>
            </a:r>
          </a:p>
          <a:p>
            <a:pPr marL="514350" indent="-514350">
              <a:buAutoNum type="alphaLcPeriod"/>
            </a:pPr>
            <a:r>
              <a:rPr lang="en-US" dirty="0" smtClean="0"/>
              <a:t>All current transfer incomes like pension, scholarships, unemployment relief etc </a:t>
            </a:r>
          </a:p>
          <a:p>
            <a:pPr marL="514350" indent="-514350">
              <a:buAutoNum type="alphaLcPeriod"/>
            </a:pPr>
            <a:r>
              <a:rPr lang="en-US" dirty="0" smtClean="0"/>
              <a:t>Illegal income like income of smugglers and gamblers </a:t>
            </a:r>
          </a:p>
          <a:p>
            <a:pPr marL="514350" indent="-514350">
              <a:buAutoNum type="alphaLcPeriod"/>
            </a:pPr>
            <a:r>
              <a:rPr lang="en-US" dirty="0" smtClean="0"/>
              <a:t>Interest on national debt and individuals</a:t>
            </a:r>
          </a:p>
          <a:p>
            <a:pPr marL="514350" indent="-514350">
              <a:buAutoNum type="alphaLcPeriod"/>
            </a:pPr>
            <a:r>
              <a:rPr lang="en-US" dirty="0" smtClean="0"/>
              <a:t>Income received from the sale and purchase of second-hand goods, bonds, shares</a:t>
            </a:r>
            <a:endParaRPr lang="en-US" dirty="0"/>
          </a:p>
          <a:p>
            <a:pPr marL="0" indent="0">
              <a:buNone/>
            </a:pPr>
            <a:endParaRPr lang="en-US" dirty="0"/>
          </a:p>
        </p:txBody>
      </p:sp>
    </p:spTree>
    <p:extLst>
      <p:ext uri="{BB962C8B-B14F-4D97-AF65-F5344CB8AC3E}">
        <p14:creationId xmlns:p14="http://schemas.microsoft.com/office/powerpoint/2010/main" val="2803268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705600"/>
          </a:xfrm>
        </p:spPr>
        <p:txBody>
          <a:bodyPr>
            <a:normAutofit/>
          </a:bodyPr>
          <a:lstStyle/>
          <a:p>
            <a:pPr marL="0" indent="0">
              <a:buNone/>
            </a:pPr>
            <a:r>
              <a:rPr lang="en-US" sz="2800" b="1" dirty="0" smtClean="0">
                <a:solidFill>
                  <a:srgbClr val="0070C0"/>
                </a:solidFill>
              </a:rPr>
              <a:t>Calculate from the following data a) national income b) personal income c)disposable income</a:t>
            </a:r>
          </a:p>
          <a:p>
            <a:pPr marL="0" indent="0">
              <a:buNone/>
            </a:pPr>
            <a:endParaRPr lang="en-US" sz="2800" b="1" dirty="0">
              <a:solidFill>
                <a:srgbClr val="0070C0"/>
              </a:solidFill>
            </a:endParaRPr>
          </a:p>
          <a:p>
            <a:pPr marL="0" indent="0">
              <a:buNone/>
            </a:pPr>
            <a:endParaRPr lang="en-US" sz="2800" b="1" dirty="0" smtClean="0">
              <a:solidFill>
                <a:srgbClr val="0070C0"/>
              </a:solidFill>
            </a:endParaRPr>
          </a:p>
          <a:p>
            <a:pPr marL="0" indent="0">
              <a:buNone/>
            </a:pPr>
            <a:endParaRPr lang="en-US" sz="2800" b="1" dirty="0">
              <a:solidFill>
                <a:srgbClr val="0070C0"/>
              </a:solidFill>
            </a:endParaRPr>
          </a:p>
          <a:p>
            <a:pPr marL="0" indent="0">
              <a:buNone/>
            </a:pPr>
            <a:endParaRPr lang="en-US" sz="2800" b="1" dirty="0" smtClean="0">
              <a:solidFill>
                <a:srgbClr val="0070C0"/>
              </a:solidFill>
            </a:endParaRPr>
          </a:p>
          <a:p>
            <a:pPr marL="0" indent="0">
              <a:buNone/>
            </a:pPr>
            <a:endParaRPr lang="en-US" sz="2800" b="1" dirty="0">
              <a:solidFill>
                <a:srgbClr val="0070C0"/>
              </a:solidFill>
            </a:endParaRPr>
          </a:p>
          <a:p>
            <a:pPr marL="0" indent="0">
              <a:buNone/>
            </a:pPr>
            <a:endParaRPr lang="en-US" sz="2800" b="1" dirty="0" smtClean="0">
              <a:solidFill>
                <a:srgbClr val="0070C0"/>
              </a:solidFill>
            </a:endParaRPr>
          </a:p>
          <a:p>
            <a:pPr marL="0" indent="0">
              <a:buNone/>
            </a:pPr>
            <a:endParaRPr lang="en-US" sz="2800" b="1" dirty="0">
              <a:solidFill>
                <a:srgbClr val="0070C0"/>
              </a:solidFill>
            </a:endParaRPr>
          </a:p>
          <a:p>
            <a:pPr marL="514350" indent="-514350">
              <a:buAutoNum type="alphaLcPeriod"/>
            </a:pPr>
            <a:r>
              <a:rPr lang="en-US" sz="2000" dirty="0" smtClean="0">
                <a:solidFill>
                  <a:schemeClr val="tx1"/>
                </a:solidFill>
              </a:rPr>
              <a:t>National income (NNP at FC)=CE(16800+500)+R8000+I1000+P(800+2000+400)+MI2000+NFIA3000</a:t>
            </a:r>
          </a:p>
          <a:p>
            <a:pPr marL="514350" indent="-514350">
              <a:buAutoNum type="alphaLcPeriod"/>
            </a:pPr>
            <a:r>
              <a:rPr lang="en-US" sz="2000" dirty="0" smtClean="0">
                <a:solidFill>
                  <a:schemeClr val="tx1"/>
                </a:solidFill>
              </a:rPr>
              <a:t>Personal income (PI):NI – (UP + CPT + SE  - TP) </a:t>
            </a:r>
          </a:p>
          <a:p>
            <a:pPr marL="514350" indent="-514350">
              <a:buAutoNum type="alphaLcPeriod"/>
            </a:pPr>
            <a:r>
              <a:rPr lang="en-US" sz="2000" dirty="0" smtClean="0">
                <a:solidFill>
                  <a:schemeClr val="tx1"/>
                </a:solidFill>
              </a:rPr>
              <a:t>Disposable income (DI)=PI - DT</a:t>
            </a:r>
            <a:endParaRPr lang="en-US"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84201527"/>
              </p:ext>
            </p:extLst>
          </p:nvPr>
        </p:nvGraphicFramePr>
        <p:xfrm>
          <a:off x="457200" y="1066800"/>
          <a:ext cx="8229600" cy="3359904"/>
        </p:xfrm>
        <a:graphic>
          <a:graphicData uri="http://schemas.openxmlformats.org/drawingml/2006/table">
            <a:tbl>
              <a:tblPr firstRow="1" bandRow="1">
                <a:tableStyleId>{5C22544A-7EE6-4342-B048-85BDC9FD1C3A}</a:tableStyleId>
              </a:tblPr>
              <a:tblGrid>
                <a:gridCol w="2057400"/>
                <a:gridCol w="1447800"/>
                <a:gridCol w="2895600"/>
                <a:gridCol w="1828800"/>
              </a:tblGrid>
              <a:tr h="697959">
                <a:tc>
                  <a:txBody>
                    <a:bodyPr/>
                    <a:lstStyle/>
                    <a:p>
                      <a:r>
                        <a:rPr lang="en-US" dirty="0" smtClean="0"/>
                        <a:t>Items</a:t>
                      </a:r>
                      <a:endParaRPr lang="en-US" dirty="0"/>
                    </a:p>
                  </a:txBody>
                  <a:tcPr/>
                </a:tc>
                <a:tc>
                  <a:txBody>
                    <a:bodyPr/>
                    <a:lstStyle/>
                    <a:p>
                      <a:r>
                        <a:rPr lang="en-US" dirty="0" err="1" smtClean="0"/>
                        <a:t>Rs</a:t>
                      </a:r>
                      <a:r>
                        <a:rPr lang="en-US" dirty="0" smtClean="0"/>
                        <a:t> (in </a:t>
                      </a:r>
                      <a:r>
                        <a:rPr lang="en-US" dirty="0" err="1" smtClean="0"/>
                        <a:t>crorer</a:t>
                      </a:r>
                      <a:r>
                        <a:rPr lang="en-US" dirty="0" smtClean="0"/>
                        <a:t>)</a:t>
                      </a:r>
                      <a:endParaRPr lang="en-US" dirty="0"/>
                    </a:p>
                  </a:txBody>
                  <a:tcPr/>
                </a:tc>
                <a:tc>
                  <a:txBody>
                    <a:bodyPr/>
                    <a:lstStyle/>
                    <a:p>
                      <a:r>
                        <a:rPr lang="en-US" dirty="0" smtClean="0"/>
                        <a:t>Items </a:t>
                      </a:r>
                      <a:endParaRPr lang="en-US" dirty="0"/>
                    </a:p>
                  </a:txBody>
                  <a:tcPr/>
                </a:tc>
                <a:tc>
                  <a:txBody>
                    <a:bodyPr/>
                    <a:lstStyle/>
                    <a:p>
                      <a:r>
                        <a:rPr lang="en-US" dirty="0" err="1" smtClean="0"/>
                        <a:t>Rs</a:t>
                      </a:r>
                      <a:r>
                        <a:rPr lang="en-US" dirty="0" smtClean="0"/>
                        <a:t>. (in </a:t>
                      </a:r>
                      <a:r>
                        <a:rPr lang="en-US" dirty="0" err="1" smtClean="0"/>
                        <a:t>crorers</a:t>
                      </a:r>
                      <a:r>
                        <a:rPr lang="en-US" dirty="0" smtClean="0"/>
                        <a:t>)</a:t>
                      </a:r>
                      <a:endParaRPr lang="en-US" dirty="0"/>
                    </a:p>
                  </a:txBody>
                  <a:tcPr/>
                </a:tc>
              </a:tr>
              <a:tr h="404373">
                <a:tc>
                  <a:txBody>
                    <a:bodyPr/>
                    <a:lstStyle/>
                    <a:p>
                      <a:r>
                        <a:rPr lang="en-US" dirty="0" smtClean="0"/>
                        <a:t>Wages</a:t>
                      </a:r>
                      <a:endParaRPr lang="en-US" dirty="0"/>
                    </a:p>
                  </a:txBody>
                  <a:tcPr/>
                </a:tc>
                <a:tc>
                  <a:txBody>
                    <a:bodyPr/>
                    <a:lstStyle/>
                    <a:p>
                      <a:pPr algn="ctr"/>
                      <a:r>
                        <a:rPr lang="en-US" dirty="0" smtClean="0"/>
                        <a:t>16,800</a:t>
                      </a:r>
                      <a:endParaRPr lang="en-US" dirty="0"/>
                    </a:p>
                  </a:txBody>
                  <a:tcPr/>
                </a:tc>
                <a:tc>
                  <a:txBody>
                    <a:bodyPr/>
                    <a:lstStyle/>
                    <a:p>
                      <a:r>
                        <a:rPr lang="en-US" dirty="0" smtClean="0"/>
                        <a:t>Employer’s contribution to social security</a:t>
                      </a:r>
                      <a:r>
                        <a:rPr lang="en-US" baseline="0" dirty="0" smtClean="0"/>
                        <a:t> </a:t>
                      </a:r>
                      <a:endParaRPr lang="en-US" dirty="0"/>
                    </a:p>
                  </a:txBody>
                  <a:tcPr/>
                </a:tc>
                <a:tc>
                  <a:txBody>
                    <a:bodyPr/>
                    <a:lstStyle/>
                    <a:p>
                      <a:pPr algn="ctr"/>
                      <a:r>
                        <a:rPr lang="en-US" dirty="0" smtClean="0"/>
                        <a:t>500</a:t>
                      </a:r>
                      <a:endParaRPr lang="en-US" dirty="0"/>
                    </a:p>
                  </a:txBody>
                  <a:tcPr/>
                </a:tc>
              </a:tr>
              <a:tr h="404373">
                <a:tc>
                  <a:txBody>
                    <a:bodyPr/>
                    <a:lstStyle/>
                    <a:p>
                      <a:r>
                        <a:rPr lang="en-US" dirty="0" smtClean="0"/>
                        <a:t>Rent</a:t>
                      </a:r>
                      <a:r>
                        <a:rPr lang="en-US" baseline="0" dirty="0" smtClean="0"/>
                        <a:t> </a:t>
                      </a:r>
                      <a:endParaRPr lang="en-US" dirty="0"/>
                    </a:p>
                  </a:txBody>
                  <a:tcPr/>
                </a:tc>
                <a:tc>
                  <a:txBody>
                    <a:bodyPr/>
                    <a:lstStyle/>
                    <a:p>
                      <a:pPr algn="ctr"/>
                      <a:r>
                        <a:rPr lang="en-US" dirty="0" smtClean="0"/>
                        <a:t>8,000</a:t>
                      </a:r>
                      <a:endParaRPr lang="en-US" dirty="0"/>
                    </a:p>
                  </a:txBody>
                  <a:tcPr/>
                </a:tc>
                <a:tc>
                  <a:txBody>
                    <a:bodyPr/>
                    <a:lstStyle/>
                    <a:p>
                      <a:r>
                        <a:rPr lang="en-US" dirty="0" smtClean="0"/>
                        <a:t>Corporate</a:t>
                      </a:r>
                      <a:r>
                        <a:rPr lang="en-US" baseline="0" dirty="0" smtClean="0"/>
                        <a:t> tax</a:t>
                      </a:r>
                      <a:endParaRPr lang="en-US" dirty="0"/>
                    </a:p>
                  </a:txBody>
                  <a:tcPr/>
                </a:tc>
                <a:tc>
                  <a:txBody>
                    <a:bodyPr/>
                    <a:lstStyle/>
                    <a:p>
                      <a:pPr algn="ctr"/>
                      <a:r>
                        <a:rPr lang="en-US" dirty="0" smtClean="0"/>
                        <a:t>400</a:t>
                      </a:r>
                      <a:endParaRPr lang="en-US" dirty="0"/>
                    </a:p>
                  </a:txBody>
                  <a:tcPr/>
                </a:tc>
              </a:tr>
              <a:tr h="404373">
                <a:tc>
                  <a:txBody>
                    <a:bodyPr/>
                    <a:lstStyle/>
                    <a:p>
                      <a:r>
                        <a:rPr lang="en-US" dirty="0" smtClean="0"/>
                        <a:t>Interest </a:t>
                      </a:r>
                      <a:endParaRPr lang="en-US" dirty="0"/>
                    </a:p>
                  </a:txBody>
                  <a:tcPr/>
                </a:tc>
                <a:tc>
                  <a:txBody>
                    <a:bodyPr/>
                    <a:lstStyle/>
                    <a:p>
                      <a:pPr algn="ctr"/>
                      <a:r>
                        <a:rPr lang="en-US" dirty="0" smtClean="0"/>
                        <a:t>1,000</a:t>
                      </a:r>
                      <a:endParaRPr lang="en-US" dirty="0"/>
                    </a:p>
                  </a:txBody>
                  <a:tcPr/>
                </a:tc>
                <a:tc>
                  <a:txBody>
                    <a:bodyPr/>
                    <a:lstStyle/>
                    <a:p>
                      <a:r>
                        <a:rPr lang="en-US" dirty="0" smtClean="0"/>
                        <a:t>Personal taxes</a:t>
                      </a:r>
                      <a:endParaRPr lang="en-US" dirty="0"/>
                    </a:p>
                  </a:txBody>
                  <a:tcPr/>
                </a:tc>
                <a:tc>
                  <a:txBody>
                    <a:bodyPr/>
                    <a:lstStyle/>
                    <a:p>
                      <a:pPr algn="ctr"/>
                      <a:r>
                        <a:rPr lang="en-US" dirty="0" smtClean="0"/>
                        <a:t>2,000</a:t>
                      </a:r>
                      <a:endParaRPr lang="en-US" dirty="0"/>
                    </a:p>
                  </a:txBody>
                  <a:tcPr/>
                </a:tc>
              </a:tr>
              <a:tr h="404373">
                <a:tc>
                  <a:txBody>
                    <a:bodyPr/>
                    <a:lstStyle/>
                    <a:p>
                      <a:r>
                        <a:rPr lang="en-US" dirty="0" smtClean="0"/>
                        <a:t>Dividend</a:t>
                      </a:r>
                      <a:endParaRPr lang="en-US" dirty="0"/>
                    </a:p>
                  </a:txBody>
                  <a:tcPr/>
                </a:tc>
                <a:tc>
                  <a:txBody>
                    <a:bodyPr/>
                    <a:lstStyle/>
                    <a:p>
                      <a:pPr algn="ctr"/>
                      <a:r>
                        <a:rPr lang="en-US" dirty="0" smtClean="0"/>
                        <a:t>2,000</a:t>
                      </a:r>
                      <a:endParaRPr lang="en-US" dirty="0"/>
                    </a:p>
                  </a:txBody>
                  <a:tcPr/>
                </a:tc>
                <a:tc>
                  <a:txBody>
                    <a:bodyPr/>
                    <a:lstStyle/>
                    <a:p>
                      <a:r>
                        <a:rPr lang="en-US" dirty="0" smtClean="0"/>
                        <a:t>Transfer</a:t>
                      </a:r>
                      <a:r>
                        <a:rPr lang="en-US" baseline="0" dirty="0" smtClean="0"/>
                        <a:t> payments</a:t>
                      </a:r>
                      <a:endParaRPr lang="en-US" dirty="0"/>
                    </a:p>
                  </a:txBody>
                  <a:tcPr/>
                </a:tc>
                <a:tc>
                  <a:txBody>
                    <a:bodyPr/>
                    <a:lstStyle/>
                    <a:p>
                      <a:pPr algn="ctr"/>
                      <a:r>
                        <a:rPr lang="en-US" dirty="0" smtClean="0"/>
                        <a:t>1,500</a:t>
                      </a:r>
                      <a:endParaRPr lang="en-US" dirty="0"/>
                    </a:p>
                  </a:txBody>
                  <a:tcPr/>
                </a:tc>
              </a:tr>
              <a:tr h="404373">
                <a:tc>
                  <a:txBody>
                    <a:bodyPr/>
                    <a:lstStyle/>
                    <a:p>
                      <a:r>
                        <a:rPr lang="en-US" dirty="0" smtClean="0"/>
                        <a:t>Mixed income</a:t>
                      </a:r>
                      <a:endParaRPr lang="en-US" dirty="0"/>
                    </a:p>
                  </a:txBody>
                  <a:tcPr/>
                </a:tc>
                <a:tc>
                  <a:txBody>
                    <a:bodyPr/>
                    <a:lstStyle/>
                    <a:p>
                      <a:pPr algn="ctr"/>
                      <a:r>
                        <a:rPr lang="en-US" dirty="0" smtClean="0"/>
                        <a:t>2,000</a:t>
                      </a:r>
                      <a:endParaRPr lang="en-US" dirty="0"/>
                    </a:p>
                  </a:txBody>
                  <a:tcPr/>
                </a:tc>
                <a:tc>
                  <a:txBody>
                    <a:bodyPr/>
                    <a:lstStyle/>
                    <a:p>
                      <a:r>
                        <a:rPr lang="en-US" dirty="0" smtClean="0"/>
                        <a:t>Net income</a:t>
                      </a:r>
                      <a:r>
                        <a:rPr lang="en-US" baseline="0" dirty="0" smtClean="0"/>
                        <a:t> from abroad</a:t>
                      </a:r>
                      <a:endParaRPr lang="en-US" dirty="0"/>
                    </a:p>
                  </a:txBody>
                  <a:tcPr/>
                </a:tc>
                <a:tc>
                  <a:txBody>
                    <a:bodyPr/>
                    <a:lstStyle/>
                    <a:p>
                      <a:pPr algn="ctr"/>
                      <a:r>
                        <a:rPr lang="en-US" dirty="0" smtClean="0"/>
                        <a:t>3,000</a:t>
                      </a:r>
                      <a:endParaRPr lang="en-US" dirty="0"/>
                    </a:p>
                  </a:txBody>
                  <a:tcPr/>
                </a:tc>
              </a:tr>
              <a:tr h="404373">
                <a:tc>
                  <a:txBody>
                    <a:bodyPr/>
                    <a:lstStyle/>
                    <a:p>
                      <a:r>
                        <a:rPr lang="en-US" dirty="0" smtClean="0"/>
                        <a:t>Undistributed profit</a:t>
                      </a:r>
                      <a:endParaRPr lang="en-US" dirty="0"/>
                    </a:p>
                  </a:txBody>
                  <a:tcPr/>
                </a:tc>
                <a:tc>
                  <a:txBody>
                    <a:bodyPr/>
                    <a:lstStyle/>
                    <a:p>
                      <a:pPr algn="ctr"/>
                      <a:r>
                        <a:rPr lang="en-US" dirty="0" smtClean="0"/>
                        <a:t>800</a:t>
                      </a:r>
                      <a:endParaRPr lang="en-US" dirty="0"/>
                    </a:p>
                  </a:txBody>
                  <a:tcPr/>
                </a:tc>
                <a:tc>
                  <a:txBody>
                    <a:bodyPr/>
                    <a:lstStyle/>
                    <a:p>
                      <a:r>
                        <a:rPr lang="en-US" dirty="0" smtClean="0"/>
                        <a:t>Social</a:t>
                      </a:r>
                      <a:r>
                        <a:rPr lang="en-US" baseline="0" dirty="0" smtClean="0"/>
                        <a:t> security contribution</a:t>
                      </a:r>
                      <a:endParaRPr lang="en-US" dirty="0"/>
                    </a:p>
                  </a:txBody>
                  <a:tcPr/>
                </a:tc>
                <a:tc>
                  <a:txBody>
                    <a:bodyPr/>
                    <a:lstStyle/>
                    <a:p>
                      <a:pPr algn="ctr"/>
                      <a:r>
                        <a:rPr lang="en-US" dirty="0" smtClean="0"/>
                        <a:t>500</a:t>
                      </a:r>
                      <a:endParaRPr lang="en-US" dirty="0"/>
                    </a:p>
                  </a:txBody>
                  <a:tcPr/>
                </a:tc>
              </a:tr>
            </a:tbl>
          </a:graphicData>
        </a:graphic>
      </p:graphicFrame>
    </p:spTree>
    <p:extLst>
      <p:ext uri="{BB962C8B-B14F-4D97-AF65-F5344CB8AC3E}">
        <p14:creationId xmlns:p14="http://schemas.microsoft.com/office/powerpoint/2010/main" val="4041282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86800" cy="6629400"/>
          </a:xfrm>
        </p:spPr>
        <p:txBody>
          <a:bodyPr>
            <a:normAutofit fontScale="92500" lnSpcReduction="20000"/>
          </a:bodyPr>
          <a:lstStyle/>
          <a:p>
            <a:pPr marL="0" indent="0">
              <a:buNone/>
            </a:pPr>
            <a:r>
              <a:rPr lang="en-US" sz="2800" dirty="0" smtClean="0">
                <a:solidFill>
                  <a:srgbClr val="0070C0"/>
                </a:solidFill>
              </a:rPr>
              <a:t>From the following data find a) national income b) personal income c) personal disposable income and d) personal saving.</a:t>
            </a:r>
          </a:p>
          <a:p>
            <a:pPr marL="571500" indent="-571500">
              <a:buFont typeface="+mj-lt"/>
              <a:buAutoNum type="romanLcPeriod"/>
            </a:pPr>
            <a:r>
              <a:rPr lang="en-US" sz="2400" i="1" dirty="0" smtClean="0">
                <a:solidFill>
                  <a:srgbClr val="7030A0"/>
                </a:solidFill>
              </a:rPr>
              <a:t>Compensation of employees			3800</a:t>
            </a:r>
          </a:p>
          <a:p>
            <a:pPr marL="571500" indent="-571500">
              <a:buFont typeface="+mj-lt"/>
              <a:buAutoNum type="romanLcPeriod"/>
            </a:pPr>
            <a:r>
              <a:rPr lang="en-US" sz="2400" i="1" dirty="0" smtClean="0">
                <a:solidFill>
                  <a:srgbClr val="7030A0"/>
                </a:solidFill>
              </a:rPr>
              <a:t>Business interest payments			560</a:t>
            </a:r>
          </a:p>
          <a:p>
            <a:pPr marL="571500" indent="-571500">
              <a:buFont typeface="+mj-lt"/>
              <a:buAutoNum type="romanLcPeriod"/>
            </a:pPr>
            <a:r>
              <a:rPr lang="en-US" sz="2400" i="1" dirty="0" smtClean="0">
                <a:solidFill>
                  <a:srgbClr val="7030A0"/>
                </a:solidFill>
              </a:rPr>
              <a:t>Rental interest payments			78</a:t>
            </a:r>
          </a:p>
          <a:p>
            <a:pPr marL="571500" indent="-571500">
              <a:buFont typeface="+mj-lt"/>
              <a:buAutoNum type="romanLcPeriod"/>
            </a:pPr>
            <a:r>
              <a:rPr lang="en-US" sz="2400" i="1" dirty="0" smtClean="0">
                <a:solidFill>
                  <a:srgbClr val="7030A0"/>
                </a:solidFill>
              </a:rPr>
              <a:t>Corporate profits					358</a:t>
            </a:r>
          </a:p>
          <a:p>
            <a:pPr marL="571500" indent="-571500">
              <a:buFont typeface="+mj-lt"/>
              <a:buAutoNum type="romanLcPeriod"/>
            </a:pPr>
            <a:r>
              <a:rPr lang="en-US" sz="2400" i="1" dirty="0" smtClean="0">
                <a:solidFill>
                  <a:srgbClr val="7030A0"/>
                </a:solidFill>
              </a:rPr>
              <a:t>Proprietor’s income				260	</a:t>
            </a:r>
          </a:p>
          <a:p>
            <a:pPr marL="571500" indent="-571500">
              <a:buFont typeface="+mj-lt"/>
              <a:buAutoNum type="romanLcPeriod"/>
            </a:pPr>
            <a:r>
              <a:rPr lang="en-US" sz="2400" i="1" dirty="0" smtClean="0">
                <a:solidFill>
                  <a:srgbClr val="7030A0"/>
                </a:solidFill>
              </a:rPr>
              <a:t>Corporate dividends				160</a:t>
            </a:r>
          </a:p>
          <a:p>
            <a:pPr marL="571500" indent="-571500">
              <a:buFont typeface="+mj-lt"/>
              <a:buAutoNum type="romanLcPeriod"/>
            </a:pPr>
            <a:r>
              <a:rPr lang="en-US" sz="2400" i="1" dirty="0" smtClean="0">
                <a:solidFill>
                  <a:srgbClr val="7030A0"/>
                </a:solidFill>
              </a:rPr>
              <a:t>Social security contributions			600</a:t>
            </a:r>
          </a:p>
          <a:p>
            <a:pPr marL="571500" indent="-571500">
              <a:buFont typeface="+mj-lt"/>
              <a:buAutoNum type="romanLcPeriod"/>
            </a:pPr>
            <a:r>
              <a:rPr lang="en-US" sz="2400" i="1" dirty="0" smtClean="0">
                <a:solidFill>
                  <a:srgbClr val="7030A0"/>
                </a:solidFill>
              </a:rPr>
              <a:t>Personal taxes					1020</a:t>
            </a:r>
          </a:p>
          <a:p>
            <a:pPr marL="571500" indent="-571500">
              <a:buFont typeface="+mj-lt"/>
              <a:buAutoNum type="romanLcPeriod"/>
            </a:pPr>
            <a:r>
              <a:rPr lang="en-US" sz="2400" i="1" dirty="0" smtClean="0">
                <a:solidFill>
                  <a:srgbClr val="7030A0"/>
                </a:solidFill>
              </a:rPr>
              <a:t>Government and business transfers		1262</a:t>
            </a:r>
          </a:p>
          <a:p>
            <a:pPr marL="571500" indent="-571500">
              <a:buFont typeface="+mj-lt"/>
              <a:buAutoNum type="romanLcPeriod"/>
            </a:pPr>
            <a:r>
              <a:rPr lang="en-US" sz="2400" i="1" dirty="0" smtClean="0">
                <a:solidFill>
                  <a:srgbClr val="7030A0"/>
                </a:solidFill>
              </a:rPr>
              <a:t> personal consumption expenditures		9000</a:t>
            </a:r>
          </a:p>
          <a:p>
            <a:pPr marL="0" indent="0">
              <a:buNone/>
            </a:pPr>
            <a:r>
              <a:rPr lang="en-US" sz="2400" i="1" dirty="0" smtClean="0">
                <a:solidFill>
                  <a:srgbClr val="7030A0"/>
                </a:solidFill>
              </a:rPr>
              <a:t>hint: corporate profit= corporate profit tax + undistributed profit + 	</a:t>
            </a:r>
            <a:r>
              <a:rPr lang="en-US" sz="2400" i="1" dirty="0" smtClean="0">
                <a:solidFill>
                  <a:srgbClr val="7030A0"/>
                </a:solidFill>
              </a:rPr>
              <a:t>dividend</a:t>
            </a:r>
            <a:endParaRPr lang="en-US" sz="2400" i="1" dirty="0" smtClean="0">
              <a:solidFill>
                <a:srgbClr val="7030A0"/>
              </a:solidFill>
            </a:endParaRPr>
          </a:p>
          <a:p>
            <a:pPr marL="0" indent="0">
              <a:buNone/>
            </a:pPr>
            <a:r>
              <a:rPr lang="en-US" sz="2800" b="1" dirty="0" smtClean="0">
                <a:solidFill>
                  <a:srgbClr val="0070C0"/>
                </a:solidFill>
              </a:rPr>
              <a:t>Solution</a:t>
            </a:r>
          </a:p>
          <a:p>
            <a:pPr marL="0" indent="0">
              <a:buNone/>
            </a:pPr>
            <a:r>
              <a:rPr lang="en-US" sz="2800" b="1" dirty="0" smtClean="0">
                <a:solidFill>
                  <a:srgbClr val="0070C0"/>
                </a:solidFill>
              </a:rPr>
              <a:t>NI=3800+560+78+358+260=5056</a:t>
            </a:r>
          </a:p>
          <a:p>
            <a:pPr marL="0" indent="0">
              <a:buNone/>
            </a:pPr>
            <a:r>
              <a:rPr lang="en-US" sz="2800" b="1" dirty="0" smtClean="0">
                <a:solidFill>
                  <a:srgbClr val="0070C0"/>
                </a:solidFill>
              </a:rPr>
              <a:t>PI=NI- UP-CPT-SCP+TP</a:t>
            </a:r>
            <a:endParaRPr lang="en-US" sz="2800" b="1" dirty="0">
              <a:solidFill>
                <a:srgbClr val="0070C0"/>
              </a:solidFill>
            </a:endParaRPr>
          </a:p>
        </p:txBody>
      </p:sp>
    </p:spTree>
    <p:extLst>
      <p:ext uri="{BB962C8B-B14F-4D97-AF65-F5344CB8AC3E}">
        <p14:creationId xmlns:p14="http://schemas.microsoft.com/office/powerpoint/2010/main" val="3630561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10287000" cy="811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33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smtClean="0">
                <a:solidFill>
                  <a:srgbClr val="0070C0"/>
                </a:solidFill>
              </a:rPr>
              <a:t>Scope of macroeconomics</a:t>
            </a:r>
            <a:endParaRPr lang="en-US" b="1" dirty="0">
              <a:solidFill>
                <a:srgbClr val="0070C0"/>
              </a:solidFill>
            </a:endParaRPr>
          </a:p>
        </p:txBody>
      </p:sp>
      <p:sp>
        <p:nvSpPr>
          <p:cNvPr id="3" name="Content Placeholder 2"/>
          <p:cNvSpPr>
            <a:spLocks noGrp="1"/>
          </p:cNvSpPr>
          <p:nvPr>
            <p:ph idx="1"/>
          </p:nvPr>
        </p:nvSpPr>
        <p:spPr>
          <a:xfrm>
            <a:off x="304800" y="1371600"/>
            <a:ext cx="8686800" cy="4708525"/>
          </a:xfrm>
        </p:spPr>
        <p:txBody>
          <a:bodyPr>
            <a:normAutofit fontScale="92500" lnSpcReduction="10000"/>
          </a:bodyPr>
          <a:lstStyle/>
          <a:p>
            <a:pPr marL="514350" indent="-514350">
              <a:buFont typeface="+mj-lt"/>
              <a:buAutoNum type="arabicPeriod"/>
            </a:pPr>
            <a:r>
              <a:rPr lang="en-US" dirty="0" smtClean="0"/>
              <a:t>Theory of income and employment</a:t>
            </a:r>
          </a:p>
          <a:p>
            <a:pPr marL="514350" indent="-514350">
              <a:buFont typeface="+mj-lt"/>
              <a:buAutoNum type="arabicPeriod"/>
            </a:pPr>
            <a:r>
              <a:rPr lang="en-US" dirty="0" smtClean="0"/>
              <a:t>Theory of consumption</a:t>
            </a:r>
          </a:p>
          <a:p>
            <a:pPr marL="514350" indent="-514350">
              <a:buFont typeface="+mj-lt"/>
              <a:buAutoNum type="arabicPeriod"/>
            </a:pPr>
            <a:r>
              <a:rPr lang="en-US" dirty="0" smtClean="0"/>
              <a:t>Theory of investment</a:t>
            </a:r>
          </a:p>
          <a:p>
            <a:pPr marL="514350" indent="-514350">
              <a:buFont typeface="+mj-lt"/>
              <a:buAutoNum type="arabicPeriod"/>
            </a:pPr>
            <a:r>
              <a:rPr lang="en-US" dirty="0" smtClean="0"/>
              <a:t>Macro theory of distribution</a:t>
            </a:r>
          </a:p>
          <a:p>
            <a:pPr marL="514350" indent="-514350">
              <a:buFont typeface="+mj-lt"/>
              <a:buAutoNum type="arabicPeriod"/>
            </a:pPr>
            <a:r>
              <a:rPr lang="en-US" dirty="0" smtClean="0"/>
              <a:t>Theories of international trade and business fluctuations</a:t>
            </a:r>
          </a:p>
          <a:p>
            <a:pPr marL="514350" indent="-514350">
              <a:buFont typeface="+mj-lt"/>
              <a:buAutoNum type="arabicPeriod"/>
            </a:pPr>
            <a:r>
              <a:rPr lang="en-US" dirty="0" smtClean="0"/>
              <a:t>Theory of money and price level</a:t>
            </a:r>
          </a:p>
          <a:p>
            <a:pPr marL="514350" indent="-514350">
              <a:buFont typeface="+mj-lt"/>
              <a:buAutoNum type="arabicPeriod"/>
            </a:pPr>
            <a:r>
              <a:rPr lang="en-US" dirty="0" smtClean="0"/>
              <a:t>Theory of economics growth</a:t>
            </a:r>
          </a:p>
          <a:p>
            <a:pPr marL="514350" indent="-514350">
              <a:buFont typeface="+mj-lt"/>
              <a:buAutoNum type="arabicPeriod"/>
            </a:pPr>
            <a:r>
              <a:rPr lang="en-US" dirty="0" smtClean="0"/>
              <a:t>Macroeconomic policies</a:t>
            </a:r>
            <a:endParaRPr lang="en-US" dirty="0"/>
          </a:p>
        </p:txBody>
      </p:sp>
    </p:spTree>
    <p:extLst>
      <p:ext uri="{BB962C8B-B14F-4D97-AF65-F5344CB8AC3E}">
        <p14:creationId xmlns:p14="http://schemas.microsoft.com/office/powerpoint/2010/main" val="3190530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fontScale="85000" lnSpcReduction="20000"/>
          </a:bodyPr>
          <a:lstStyle/>
          <a:p>
            <a:pPr marL="0" indent="0">
              <a:buNone/>
            </a:pPr>
            <a:r>
              <a:rPr lang="en-US" sz="3300" b="1" dirty="0" smtClean="0">
                <a:solidFill>
                  <a:srgbClr val="0070C0"/>
                </a:solidFill>
              </a:rPr>
              <a:t>Product method (or inventory approach):</a:t>
            </a:r>
          </a:p>
          <a:p>
            <a:r>
              <a:rPr lang="en-US" dirty="0" smtClean="0"/>
              <a:t>This method is also known as value added method, industrial origin method, or net output method.</a:t>
            </a:r>
          </a:p>
          <a:p>
            <a:r>
              <a:rPr lang="en-US" dirty="0" smtClean="0"/>
              <a:t>This method measures the contribution of each producing enterprise to production in the domestic territory of the country in an accounting year.</a:t>
            </a:r>
          </a:p>
          <a:p>
            <a:r>
              <a:rPr lang="en-US" dirty="0" smtClean="0"/>
              <a:t>In this method GDP is measured in the form of total product obtain from the value of each goods and services of each economic sector.</a:t>
            </a:r>
          </a:p>
          <a:p>
            <a:r>
              <a:rPr lang="en-US" dirty="0" smtClean="0"/>
              <a:t>Only final goods and services are included and intermediary goods and services are left out.</a:t>
            </a:r>
          </a:p>
          <a:p>
            <a:r>
              <a:rPr lang="en-US" dirty="0" smtClean="0"/>
              <a:t>Final goods are those goods which are purchased for final use and not for sale or further processing.</a:t>
            </a:r>
          </a:p>
          <a:p>
            <a:r>
              <a:rPr lang="en-US" dirty="0" smtClean="0"/>
              <a:t>Intermediate goods are those which are used up in the production of other goods and services in the same period that they themselves were produced</a:t>
            </a:r>
            <a:endParaRPr lang="en-US" dirty="0"/>
          </a:p>
        </p:txBody>
      </p:sp>
    </p:spTree>
    <p:extLst>
      <p:ext uri="{BB962C8B-B14F-4D97-AF65-F5344CB8AC3E}">
        <p14:creationId xmlns:p14="http://schemas.microsoft.com/office/powerpoint/2010/main" val="1175093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86800" cy="6629400"/>
          </a:xfrm>
        </p:spPr>
        <p:txBody>
          <a:bodyPr>
            <a:normAutofit fontScale="92500" lnSpcReduction="10000"/>
          </a:bodyPr>
          <a:lstStyle/>
          <a:p>
            <a:pPr marL="0" indent="0">
              <a:buNone/>
            </a:pPr>
            <a:r>
              <a:rPr lang="en-US" b="1" dirty="0" smtClean="0">
                <a:solidFill>
                  <a:srgbClr val="0070C0"/>
                </a:solidFill>
              </a:rPr>
              <a:t>Components of product method:</a:t>
            </a:r>
          </a:p>
          <a:p>
            <a:pPr marL="514350" indent="-514350">
              <a:buFont typeface="+mj-lt"/>
              <a:buAutoNum type="arabicPeriod"/>
            </a:pPr>
            <a:r>
              <a:rPr lang="en-US" dirty="0" smtClean="0"/>
              <a:t>Primary sector </a:t>
            </a:r>
          </a:p>
          <a:p>
            <a:pPr marL="514350" indent="-514350">
              <a:buFont typeface="+mj-lt"/>
              <a:buAutoNum type="arabicPeriod"/>
            </a:pPr>
            <a:r>
              <a:rPr lang="en-US" dirty="0" smtClean="0"/>
              <a:t>Secondary sector</a:t>
            </a:r>
          </a:p>
          <a:p>
            <a:pPr marL="514350" indent="-514350">
              <a:buFont typeface="+mj-lt"/>
              <a:buAutoNum type="arabicPeriod"/>
            </a:pPr>
            <a:r>
              <a:rPr lang="en-US" dirty="0" smtClean="0"/>
              <a:t>Tertiary sector</a:t>
            </a:r>
          </a:p>
          <a:p>
            <a:pPr marL="514350" indent="-514350">
              <a:buFont typeface="+mj-lt"/>
              <a:buAutoNum type="arabicPeriod"/>
            </a:pPr>
            <a:r>
              <a:rPr lang="en-US" dirty="0" smtClean="0"/>
              <a:t>Net factor income from abroad</a:t>
            </a:r>
          </a:p>
          <a:p>
            <a:pPr marL="0" indent="0">
              <a:buNone/>
            </a:pPr>
            <a:r>
              <a:rPr lang="en-US" b="1" dirty="0" smtClean="0">
                <a:solidFill>
                  <a:srgbClr val="0070C0"/>
                </a:solidFill>
              </a:rPr>
              <a:t>Problem of double counting: </a:t>
            </a:r>
            <a:r>
              <a:rPr lang="en-US" dirty="0" smtClean="0"/>
              <a:t>it is the problem of estimating the value of goods and services more than once. While calculating national income with this method, the value only of final goods and services is taken into consideration, if the value of intermediate goods is calculated, the problem of double counting will come up. Double counting, thus leads to overestimation of national income. To avoid the problem two methods are used.</a:t>
            </a:r>
            <a:endParaRPr lang="en-US" dirty="0"/>
          </a:p>
        </p:txBody>
      </p:sp>
    </p:spTree>
    <p:extLst>
      <p:ext uri="{BB962C8B-B14F-4D97-AF65-F5344CB8AC3E}">
        <p14:creationId xmlns:p14="http://schemas.microsoft.com/office/powerpoint/2010/main" val="3108065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fontScale="85000" lnSpcReduction="10000"/>
          </a:bodyPr>
          <a:lstStyle/>
          <a:p>
            <a:pPr marL="0" indent="0">
              <a:buNone/>
            </a:pPr>
            <a:r>
              <a:rPr lang="en-US" sz="3300" b="1" dirty="0" smtClean="0">
                <a:solidFill>
                  <a:srgbClr val="002060"/>
                </a:solidFill>
              </a:rPr>
              <a:t>1. Final product method:</a:t>
            </a:r>
            <a:r>
              <a:rPr lang="en-US" dirty="0" smtClean="0"/>
              <a:t> </a:t>
            </a:r>
            <a:r>
              <a:rPr lang="en-US" dirty="0" smtClean="0">
                <a:solidFill>
                  <a:schemeClr val="tx1"/>
                </a:solidFill>
              </a:rPr>
              <a:t>in this method, GDP is estimated by findings the market value of final goods and services produced in the economy on a given period. According to this method, the value of intermediate goods is deducted from the value of output.</a:t>
            </a:r>
            <a:endParaRPr lang="en-US" sz="2400" dirty="0" smtClean="0">
              <a:solidFill>
                <a:schemeClr val="tx1"/>
              </a:solidFill>
            </a:endParaRPr>
          </a:p>
          <a:p>
            <a:pPr marL="0" indent="0">
              <a:buNone/>
            </a:pPr>
            <a:r>
              <a:rPr lang="en-US" sz="2400" dirty="0" smtClean="0">
                <a:solidFill>
                  <a:schemeClr val="tx1"/>
                </a:solidFill>
              </a:rPr>
              <a:t>GDP</a:t>
            </a:r>
            <a:r>
              <a:rPr lang="en-US" sz="2400" baseline="-25000" dirty="0" smtClean="0">
                <a:solidFill>
                  <a:schemeClr val="tx1"/>
                </a:solidFill>
              </a:rPr>
              <a:t>MP</a:t>
            </a:r>
            <a:r>
              <a:rPr lang="en-US" sz="2400" dirty="0" smtClean="0">
                <a:solidFill>
                  <a:schemeClr val="tx1"/>
                </a:solidFill>
              </a:rPr>
              <a:t> = value of output – cost of intermediate goods</a:t>
            </a:r>
          </a:p>
          <a:p>
            <a:pPr marL="0" indent="0">
              <a:buNone/>
            </a:pPr>
            <a:r>
              <a:rPr lang="en-US" sz="2400" dirty="0" smtClean="0">
                <a:solidFill>
                  <a:schemeClr val="tx1"/>
                </a:solidFill>
              </a:rPr>
              <a:t>Or GDP</a:t>
            </a:r>
            <a:r>
              <a:rPr lang="en-US" sz="2400" baseline="-25000" dirty="0" smtClean="0">
                <a:solidFill>
                  <a:schemeClr val="tx1"/>
                </a:solidFill>
              </a:rPr>
              <a:t>MP</a:t>
            </a:r>
            <a:r>
              <a:rPr lang="en-US" sz="2400" dirty="0" smtClean="0">
                <a:solidFill>
                  <a:schemeClr val="tx1"/>
                </a:solidFill>
              </a:rPr>
              <a:t> =(P</a:t>
            </a:r>
            <a:r>
              <a:rPr lang="en-US" sz="2400" baseline="-25000" dirty="0" smtClean="0">
                <a:solidFill>
                  <a:schemeClr val="tx1"/>
                </a:solidFill>
              </a:rPr>
              <a:t>X</a:t>
            </a:r>
            <a:r>
              <a:rPr lang="en-US" sz="2400" dirty="0" smtClean="0">
                <a:solidFill>
                  <a:schemeClr val="tx1"/>
                </a:solidFill>
              </a:rPr>
              <a:t>Q</a:t>
            </a:r>
            <a:r>
              <a:rPr lang="en-US" sz="2400" baseline="-25000" dirty="0" smtClean="0">
                <a:solidFill>
                  <a:schemeClr val="tx1"/>
                </a:solidFill>
              </a:rPr>
              <a:t>X</a:t>
            </a:r>
            <a:r>
              <a:rPr lang="en-US" sz="2400" dirty="0" smtClean="0">
                <a:solidFill>
                  <a:schemeClr val="tx1"/>
                </a:solidFill>
              </a:rPr>
              <a:t>+P</a:t>
            </a:r>
            <a:r>
              <a:rPr lang="en-US" sz="2400" baseline="-25000" dirty="0" smtClean="0">
                <a:solidFill>
                  <a:schemeClr val="tx1"/>
                </a:solidFill>
              </a:rPr>
              <a:t>Y</a:t>
            </a:r>
            <a:r>
              <a:rPr lang="en-US" sz="2400" dirty="0" smtClean="0">
                <a:solidFill>
                  <a:schemeClr val="tx1"/>
                </a:solidFill>
              </a:rPr>
              <a:t>Q</a:t>
            </a:r>
            <a:r>
              <a:rPr lang="en-US" sz="2400" baseline="-25000" dirty="0" smtClean="0">
                <a:solidFill>
                  <a:schemeClr val="tx1"/>
                </a:solidFill>
              </a:rPr>
              <a:t>Y</a:t>
            </a:r>
            <a:r>
              <a:rPr lang="en-US" sz="2400" dirty="0" smtClean="0">
                <a:solidFill>
                  <a:schemeClr val="tx1"/>
                </a:solidFill>
              </a:rPr>
              <a:t>+…… +</a:t>
            </a:r>
            <a:r>
              <a:rPr lang="en-US" sz="2400" dirty="0">
                <a:solidFill>
                  <a:schemeClr val="tx1"/>
                </a:solidFill>
              </a:rPr>
              <a:t> </a:t>
            </a:r>
            <a:r>
              <a:rPr lang="en-US" sz="2400" dirty="0" smtClean="0">
                <a:solidFill>
                  <a:schemeClr val="tx1"/>
                </a:solidFill>
              </a:rPr>
              <a:t>P</a:t>
            </a:r>
            <a:r>
              <a:rPr lang="en-US" sz="2400" baseline="-25000" dirty="0" smtClean="0">
                <a:solidFill>
                  <a:schemeClr val="tx1"/>
                </a:solidFill>
              </a:rPr>
              <a:t>N</a:t>
            </a:r>
            <a:r>
              <a:rPr lang="en-US" sz="2400" dirty="0" smtClean="0">
                <a:solidFill>
                  <a:schemeClr val="tx1"/>
                </a:solidFill>
              </a:rPr>
              <a:t> Q</a:t>
            </a:r>
            <a:r>
              <a:rPr lang="en-US" sz="2400" baseline="-25000" dirty="0" smtClean="0">
                <a:solidFill>
                  <a:schemeClr val="tx1"/>
                </a:solidFill>
              </a:rPr>
              <a:t>N</a:t>
            </a:r>
            <a:r>
              <a:rPr lang="en-US" sz="2400" dirty="0" smtClean="0">
                <a:solidFill>
                  <a:schemeClr val="tx1"/>
                </a:solidFill>
              </a:rPr>
              <a:t>) – (C</a:t>
            </a:r>
            <a:r>
              <a:rPr lang="en-US" sz="2400" baseline="-25000" dirty="0" smtClean="0">
                <a:solidFill>
                  <a:schemeClr val="tx1"/>
                </a:solidFill>
              </a:rPr>
              <a:t>X</a:t>
            </a:r>
            <a:r>
              <a:rPr lang="en-US" sz="2400" dirty="0" smtClean="0">
                <a:solidFill>
                  <a:schemeClr val="tx1"/>
                </a:solidFill>
              </a:rPr>
              <a:t> + C</a:t>
            </a:r>
            <a:r>
              <a:rPr lang="en-US" sz="2400" baseline="-25000" dirty="0" smtClean="0">
                <a:solidFill>
                  <a:schemeClr val="tx1"/>
                </a:solidFill>
              </a:rPr>
              <a:t>Y</a:t>
            </a:r>
            <a:r>
              <a:rPr lang="en-US" sz="2400" dirty="0" smtClean="0">
                <a:solidFill>
                  <a:schemeClr val="tx1"/>
                </a:solidFill>
              </a:rPr>
              <a:t> +……..+ C</a:t>
            </a:r>
            <a:r>
              <a:rPr lang="en-US" sz="2400" baseline="-25000" dirty="0" smtClean="0">
                <a:solidFill>
                  <a:schemeClr val="tx1"/>
                </a:solidFill>
              </a:rPr>
              <a:t>N</a:t>
            </a:r>
            <a:r>
              <a:rPr lang="en-US" sz="2400" dirty="0" smtClean="0">
                <a:solidFill>
                  <a:schemeClr val="tx1"/>
                </a:solidFill>
              </a:rPr>
              <a:t> )</a:t>
            </a:r>
          </a:p>
          <a:p>
            <a:pPr marL="0" indent="0">
              <a:buNone/>
            </a:pPr>
            <a:r>
              <a:rPr lang="en-US" sz="3300" b="1" dirty="0" smtClean="0">
                <a:solidFill>
                  <a:srgbClr val="002060"/>
                </a:solidFill>
              </a:rPr>
              <a:t>2. Value added method: </a:t>
            </a:r>
            <a:r>
              <a:rPr lang="en-US" dirty="0" smtClean="0">
                <a:solidFill>
                  <a:schemeClr val="tx1"/>
                </a:solidFill>
              </a:rPr>
              <a:t>under this method, the value added or created at different stages of production is counted for estimating GDP</a:t>
            </a:r>
            <a:r>
              <a:rPr lang="en-US" baseline="-25000" dirty="0" smtClean="0">
                <a:solidFill>
                  <a:schemeClr val="tx1"/>
                </a:solidFill>
              </a:rPr>
              <a:t>MP.</a:t>
            </a:r>
            <a:r>
              <a:rPr lang="en-US" dirty="0" smtClean="0">
                <a:solidFill>
                  <a:schemeClr val="tx1"/>
                </a:solidFill>
              </a:rPr>
              <a:t> According to this method, GDP</a:t>
            </a:r>
            <a:r>
              <a:rPr lang="en-US" baseline="-25000" dirty="0" smtClean="0">
                <a:solidFill>
                  <a:schemeClr val="tx1"/>
                </a:solidFill>
              </a:rPr>
              <a:t>MP</a:t>
            </a:r>
            <a:r>
              <a:rPr lang="en-US" dirty="0" smtClean="0">
                <a:solidFill>
                  <a:schemeClr val="tx1"/>
                </a:solidFill>
              </a:rPr>
              <a:t> is the sum total of the value added by different producing units in their production process. Value added means the addition of value of raw materials and other inputs in the process of production.</a:t>
            </a:r>
          </a:p>
          <a:p>
            <a:pPr marL="0" indent="0">
              <a:buNone/>
            </a:pPr>
            <a:r>
              <a:rPr lang="en-US" sz="2400" dirty="0" smtClean="0">
                <a:solidFill>
                  <a:schemeClr val="tx1"/>
                </a:solidFill>
              </a:rPr>
              <a:t>Net value added= gross value added – cost of intermediate goods</a:t>
            </a:r>
          </a:p>
          <a:p>
            <a:pPr marL="0" indent="0">
              <a:buNone/>
            </a:pPr>
            <a:r>
              <a:rPr lang="en-US" sz="2400" dirty="0" smtClean="0">
                <a:solidFill>
                  <a:schemeClr val="tx1"/>
                </a:solidFill>
              </a:rPr>
              <a:t>Goss value added = NVA</a:t>
            </a:r>
            <a:r>
              <a:rPr lang="en-US" sz="2400" baseline="-25000" dirty="0" smtClean="0">
                <a:solidFill>
                  <a:schemeClr val="tx1"/>
                </a:solidFill>
              </a:rPr>
              <a:t>X</a:t>
            </a:r>
            <a:r>
              <a:rPr lang="en-US" sz="2400" dirty="0">
                <a:solidFill>
                  <a:schemeClr val="tx1"/>
                </a:solidFill>
              </a:rPr>
              <a:t> </a:t>
            </a:r>
            <a:r>
              <a:rPr lang="en-US" sz="2400" dirty="0" smtClean="0">
                <a:solidFill>
                  <a:schemeClr val="tx1"/>
                </a:solidFill>
              </a:rPr>
              <a:t>+ NVA</a:t>
            </a:r>
            <a:r>
              <a:rPr lang="en-US" sz="2400" baseline="-25000" dirty="0" smtClean="0">
                <a:solidFill>
                  <a:schemeClr val="tx1"/>
                </a:solidFill>
              </a:rPr>
              <a:t>Y</a:t>
            </a:r>
            <a:r>
              <a:rPr lang="en-US" sz="2400" dirty="0" smtClean="0">
                <a:solidFill>
                  <a:schemeClr val="tx1"/>
                </a:solidFill>
              </a:rPr>
              <a:t> +……….+ NVA</a:t>
            </a:r>
            <a:r>
              <a:rPr lang="en-US" sz="2400" baseline="-25000" dirty="0" smtClean="0">
                <a:solidFill>
                  <a:schemeClr val="tx1"/>
                </a:solidFill>
              </a:rPr>
              <a:t>N</a:t>
            </a:r>
            <a:endParaRPr lang="en-US" sz="2400" dirty="0">
              <a:solidFill>
                <a:schemeClr val="tx1"/>
              </a:solidFill>
            </a:endParaRPr>
          </a:p>
        </p:txBody>
      </p:sp>
    </p:spTree>
    <p:extLst>
      <p:ext uri="{BB962C8B-B14F-4D97-AF65-F5344CB8AC3E}">
        <p14:creationId xmlns:p14="http://schemas.microsoft.com/office/powerpoint/2010/main" val="3635033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686800" cy="6248400"/>
          </a:xfrm>
        </p:spPr>
        <p:txBody>
          <a:bodyPr>
            <a:normAutofit fontScale="55000" lnSpcReduction="20000"/>
          </a:bodyPr>
          <a:lstStyle/>
          <a:p>
            <a:pPr marL="0" indent="0">
              <a:buNone/>
            </a:pPr>
            <a:r>
              <a:rPr lang="en-US" sz="4500" b="1" dirty="0" smtClean="0">
                <a:solidFill>
                  <a:srgbClr val="0070C0"/>
                </a:solidFill>
              </a:rPr>
              <a:t>Example of value added method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3800" dirty="0" smtClean="0">
                <a:solidFill>
                  <a:srgbClr val="0070C0"/>
                </a:solidFill>
              </a:rPr>
              <a:t>The value added method avoids the problem of double counting.</a:t>
            </a:r>
          </a:p>
          <a:p>
            <a:pPr marL="0" indent="0">
              <a:buNone/>
            </a:pPr>
            <a:r>
              <a:rPr lang="en-US" sz="3800" b="1" dirty="0" smtClean="0">
                <a:solidFill>
                  <a:srgbClr val="002060"/>
                </a:solidFill>
              </a:rPr>
              <a:t>Precautions excluded</a:t>
            </a:r>
          </a:p>
          <a:p>
            <a:pPr marL="571500" indent="-571500">
              <a:buFont typeface="+mj-lt"/>
              <a:buAutoNum type="romanLcPeriod"/>
            </a:pPr>
            <a:r>
              <a:rPr lang="en-US" sz="4400" dirty="0" smtClean="0">
                <a:solidFill>
                  <a:schemeClr val="tx1"/>
                </a:solidFill>
              </a:rPr>
              <a:t>Sale and purchase of second hand goods</a:t>
            </a:r>
          </a:p>
          <a:p>
            <a:pPr marL="571500" indent="-571500">
              <a:buFont typeface="+mj-lt"/>
              <a:buAutoNum type="romanLcPeriod"/>
            </a:pPr>
            <a:r>
              <a:rPr lang="en-US" sz="4400" dirty="0" smtClean="0">
                <a:solidFill>
                  <a:schemeClr val="tx1"/>
                </a:solidFill>
              </a:rPr>
              <a:t>Capital gains obtained from sale and purchases of bonds and shares</a:t>
            </a:r>
          </a:p>
          <a:p>
            <a:pPr marL="571500" indent="-571500">
              <a:buFont typeface="+mj-lt"/>
              <a:buAutoNum type="romanLcPeriod"/>
            </a:pPr>
            <a:r>
              <a:rPr lang="en-US" sz="4400" dirty="0" smtClean="0">
                <a:solidFill>
                  <a:schemeClr val="tx1"/>
                </a:solidFill>
              </a:rPr>
              <a:t>Services of housewives</a:t>
            </a:r>
          </a:p>
          <a:p>
            <a:pPr marL="571500" indent="-571500">
              <a:buFont typeface="+mj-lt"/>
              <a:buAutoNum type="romanLcPeriod"/>
            </a:pPr>
            <a:r>
              <a:rPr lang="en-US" sz="4400" dirty="0" smtClean="0">
                <a:solidFill>
                  <a:schemeClr val="tx1"/>
                </a:solidFill>
              </a:rPr>
              <a:t>Expenditures on financial assets like share and bonds</a:t>
            </a:r>
          </a:p>
          <a:p>
            <a:pPr marL="571500" indent="-571500">
              <a:buFont typeface="+mj-lt"/>
              <a:buAutoNum type="romanLcPeriod"/>
            </a:pPr>
            <a:r>
              <a:rPr lang="en-US" sz="4400" dirty="0" smtClean="0">
                <a:solidFill>
                  <a:schemeClr val="tx1"/>
                </a:solidFill>
              </a:rPr>
              <a:t>All government expenditures on transfer payments</a:t>
            </a:r>
            <a:endParaRPr lang="en-US" sz="4400" dirty="0">
              <a:solidFill>
                <a:schemeClr val="tx1"/>
              </a:solidFill>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3253148"/>
              </p:ext>
            </p:extLst>
          </p:nvPr>
        </p:nvGraphicFramePr>
        <p:xfrm>
          <a:off x="457200" y="914400"/>
          <a:ext cx="8001000" cy="2397760"/>
        </p:xfrm>
        <a:graphic>
          <a:graphicData uri="http://schemas.openxmlformats.org/drawingml/2006/table">
            <a:tbl>
              <a:tblPr firstRow="1" bandRow="1">
                <a:tableStyleId>{5C22544A-7EE6-4342-B048-85BDC9FD1C3A}</a:tableStyleId>
              </a:tblPr>
              <a:tblGrid>
                <a:gridCol w="2000250"/>
                <a:gridCol w="2000250"/>
                <a:gridCol w="2171700"/>
                <a:gridCol w="1828800"/>
              </a:tblGrid>
              <a:tr h="914400">
                <a:tc>
                  <a:txBody>
                    <a:bodyPr/>
                    <a:lstStyle/>
                    <a:p>
                      <a:pPr algn="ctr"/>
                      <a:r>
                        <a:rPr lang="en-US" dirty="0" smtClean="0"/>
                        <a:t>Stage</a:t>
                      </a:r>
                      <a:r>
                        <a:rPr lang="en-US" baseline="0" dirty="0" smtClean="0"/>
                        <a:t> of production</a:t>
                      </a:r>
                      <a:endParaRPr lang="en-US" dirty="0"/>
                    </a:p>
                  </a:txBody>
                  <a:tcPr/>
                </a:tc>
                <a:tc>
                  <a:txBody>
                    <a:bodyPr/>
                    <a:lstStyle/>
                    <a:p>
                      <a:pPr algn="ctr"/>
                      <a:r>
                        <a:rPr lang="en-US" dirty="0" smtClean="0"/>
                        <a:t>Gross value added (P*Q)</a:t>
                      </a:r>
                      <a:endParaRPr lang="en-US" dirty="0"/>
                    </a:p>
                  </a:txBody>
                  <a:tcPr/>
                </a:tc>
                <a:tc>
                  <a:txBody>
                    <a:bodyPr/>
                    <a:lstStyle/>
                    <a:p>
                      <a:pPr algn="ctr"/>
                      <a:r>
                        <a:rPr lang="en-US" dirty="0" smtClean="0"/>
                        <a:t>Cost of intermediate goods (c)</a:t>
                      </a:r>
                      <a:endParaRPr lang="en-US" dirty="0"/>
                    </a:p>
                  </a:txBody>
                  <a:tcPr/>
                </a:tc>
                <a:tc>
                  <a:txBody>
                    <a:bodyPr/>
                    <a:lstStyle/>
                    <a:p>
                      <a:pPr algn="ctr"/>
                      <a:r>
                        <a:rPr lang="en-US" dirty="0" smtClean="0"/>
                        <a:t>Net value added</a:t>
                      </a:r>
                      <a:endParaRPr lang="en-US" dirty="0"/>
                    </a:p>
                  </a:txBody>
                  <a:tcPr/>
                </a:tc>
              </a:tr>
              <a:tr h="370840">
                <a:tc>
                  <a:txBody>
                    <a:bodyPr/>
                    <a:lstStyle/>
                    <a:p>
                      <a:pPr algn="ctr"/>
                      <a:r>
                        <a:rPr lang="en-US" dirty="0" smtClean="0"/>
                        <a:t>Wheat</a:t>
                      </a:r>
                      <a:endParaRPr lang="en-US" dirty="0"/>
                    </a:p>
                  </a:txBody>
                  <a:tcPr/>
                </a:tc>
                <a:tc>
                  <a:txBody>
                    <a:bodyPr/>
                    <a:lstStyle/>
                    <a:p>
                      <a:pPr algn="ctr"/>
                      <a:r>
                        <a:rPr lang="en-US" dirty="0" smtClean="0"/>
                        <a:t>4000</a:t>
                      </a:r>
                      <a:endParaRPr lang="en-US" dirty="0"/>
                    </a:p>
                  </a:txBody>
                  <a:tcPr/>
                </a:tc>
                <a:tc>
                  <a:txBody>
                    <a:bodyPr/>
                    <a:lstStyle/>
                    <a:p>
                      <a:pPr algn="ctr"/>
                      <a:r>
                        <a:rPr lang="en-US" dirty="0" smtClean="0"/>
                        <a:t>400</a:t>
                      </a:r>
                      <a:endParaRPr lang="en-US" dirty="0"/>
                    </a:p>
                  </a:txBody>
                  <a:tcPr/>
                </a:tc>
                <a:tc>
                  <a:txBody>
                    <a:bodyPr/>
                    <a:lstStyle/>
                    <a:p>
                      <a:pPr algn="ctr"/>
                      <a:r>
                        <a:rPr lang="en-US" dirty="0" smtClean="0"/>
                        <a:t>3600</a:t>
                      </a:r>
                      <a:endParaRPr lang="en-US" dirty="0"/>
                    </a:p>
                  </a:txBody>
                  <a:tcPr/>
                </a:tc>
              </a:tr>
              <a:tr h="370840">
                <a:tc>
                  <a:txBody>
                    <a:bodyPr/>
                    <a:lstStyle/>
                    <a:p>
                      <a:pPr algn="ctr"/>
                      <a:r>
                        <a:rPr lang="en-US" dirty="0" smtClean="0"/>
                        <a:t>Flour</a:t>
                      </a:r>
                      <a:endParaRPr lang="en-US" dirty="0"/>
                    </a:p>
                  </a:txBody>
                  <a:tcPr/>
                </a:tc>
                <a:tc>
                  <a:txBody>
                    <a:bodyPr/>
                    <a:lstStyle/>
                    <a:p>
                      <a:pPr algn="ctr"/>
                      <a:r>
                        <a:rPr lang="en-US" dirty="0" smtClean="0"/>
                        <a:t>6400</a:t>
                      </a:r>
                      <a:endParaRPr lang="en-US" dirty="0"/>
                    </a:p>
                  </a:txBody>
                  <a:tcPr/>
                </a:tc>
                <a:tc>
                  <a:txBody>
                    <a:bodyPr/>
                    <a:lstStyle/>
                    <a:p>
                      <a:pPr algn="ctr"/>
                      <a:r>
                        <a:rPr lang="en-US" dirty="0" smtClean="0"/>
                        <a:t>4000</a:t>
                      </a:r>
                      <a:endParaRPr lang="en-US" dirty="0"/>
                    </a:p>
                  </a:txBody>
                  <a:tcPr/>
                </a:tc>
                <a:tc>
                  <a:txBody>
                    <a:bodyPr/>
                    <a:lstStyle/>
                    <a:p>
                      <a:pPr algn="ctr"/>
                      <a:r>
                        <a:rPr lang="en-US" dirty="0" smtClean="0"/>
                        <a:t>2400</a:t>
                      </a:r>
                      <a:endParaRPr lang="en-US" dirty="0"/>
                    </a:p>
                  </a:txBody>
                  <a:tcPr/>
                </a:tc>
              </a:tr>
              <a:tr h="370840">
                <a:tc>
                  <a:txBody>
                    <a:bodyPr/>
                    <a:lstStyle/>
                    <a:p>
                      <a:pPr algn="ctr"/>
                      <a:r>
                        <a:rPr lang="en-US" dirty="0" smtClean="0"/>
                        <a:t>Bread</a:t>
                      </a:r>
                      <a:endParaRPr lang="en-US" dirty="0"/>
                    </a:p>
                  </a:txBody>
                  <a:tcPr/>
                </a:tc>
                <a:tc>
                  <a:txBody>
                    <a:bodyPr/>
                    <a:lstStyle/>
                    <a:p>
                      <a:pPr algn="ctr"/>
                      <a:r>
                        <a:rPr lang="en-US" dirty="0" smtClean="0"/>
                        <a:t>10000</a:t>
                      </a:r>
                      <a:endParaRPr lang="en-US" dirty="0"/>
                    </a:p>
                  </a:txBody>
                  <a:tcPr/>
                </a:tc>
                <a:tc>
                  <a:txBody>
                    <a:bodyPr/>
                    <a:lstStyle/>
                    <a:p>
                      <a:pPr algn="ctr"/>
                      <a:r>
                        <a:rPr lang="en-US" dirty="0" smtClean="0"/>
                        <a:t>6400</a:t>
                      </a:r>
                      <a:endParaRPr lang="en-US" dirty="0"/>
                    </a:p>
                  </a:txBody>
                  <a:tcPr/>
                </a:tc>
                <a:tc>
                  <a:txBody>
                    <a:bodyPr/>
                    <a:lstStyle/>
                    <a:p>
                      <a:pPr algn="ctr"/>
                      <a:r>
                        <a:rPr lang="en-US" dirty="0" smtClean="0"/>
                        <a:t>3600</a:t>
                      </a:r>
                      <a:endParaRPr lang="en-US" dirty="0"/>
                    </a:p>
                  </a:txBody>
                  <a:tcPr/>
                </a:tc>
              </a:tr>
              <a:tr h="370840">
                <a:tc>
                  <a:txBody>
                    <a:bodyPr/>
                    <a:lstStyle/>
                    <a:p>
                      <a:pPr algn="ctr"/>
                      <a:r>
                        <a:rPr lang="en-US" dirty="0" smtClean="0"/>
                        <a:t>total</a:t>
                      </a:r>
                      <a:endParaRPr lang="en-US" dirty="0"/>
                    </a:p>
                  </a:txBody>
                  <a:tcPr/>
                </a:tc>
                <a:tc>
                  <a:txBody>
                    <a:bodyPr/>
                    <a:lstStyle/>
                    <a:p>
                      <a:pPr algn="ctr"/>
                      <a:r>
                        <a:rPr lang="en-US" dirty="0" smtClean="0"/>
                        <a:t>20400</a:t>
                      </a:r>
                      <a:endParaRPr lang="en-US" dirty="0"/>
                    </a:p>
                  </a:txBody>
                  <a:tcPr/>
                </a:tc>
                <a:tc>
                  <a:txBody>
                    <a:bodyPr/>
                    <a:lstStyle/>
                    <a:p>
                      <a:pPr algn="ctr"/>
                      <a:r>
                        <a:rPr lang="en-US" dirty="0" smtClean="0"/>
                        <a:t>10800</a:t>
                      </a:r>
                      <a:endParaRPr lang="en-US" dirty="0"/>
                    </a:p>
                  </a:txBody>
                  <a:tcPr/>
                </a:tc>
                <a:tc>
                  <a:txBody>
                    <a:bodyPr/>
                    <a:lstStyle/>
                    <a:p>
                      <a:pPr algn="ctr"/>
                      <a:r>
                        <a:rPr lang="en-US" dirty="0" smtClean="0"/>
                        <a:t>9600</a:t>
                      </a:r>
                      <a:endParaRPr lang="en-US" dirty="0"/>
                    </a:p>
                  </a:txBody>
                  <a:tcPr/>
                </a:tc>
              </a:tr>
            </a:tbl>
          </a:graphicData>
        </a:graphic>
      </p:graphicFrame>
    </p:spTree>
    <p:extLst>
      <p:ext uri="{BB962C8B-B14F-4D97-AF65-F5344CB8AC3E}">
        <p14:creationId xmlns:p14="http://schemas.microsoft.com/office/powerpoint/2010/main" val="4240158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324600"/>
          </a:xfrm>
        </p:spPr>
        <p:txBody>
          <a:bodyPr/>
          <a:lstStyle/>
          <a:p>
            <a:pPr marL="0" indent="0">
              <a:buNone/>
            </a:pPr>
            <a:r>
              <a:rPr lang="en-US" sz="2400" dirty="0" smtClean="0">
                <a:solidFill>
                  <a:srgbClr val="0070C0"/>
                </a:solidFill>
              </a:rPr>
              <a:t>Case </a:t>
            </a:r>
            <a:endParaRPr lang="en-US" sz="24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27948254"/>
              </p:ext>
            </p:extLst>
          </p:nvPr>
        </p:nvGraphicFramePr>
        <p:xfrm>
          <a:off x="2743200" y="228600"/>
          <a:ext cx="6248400" cy="4634024"/>
        </p:xfrm>
        <a:graphic>
          <a:graphicData uri="http://schemas.openxmlformats.org/drawingml/2006/table">
            <a:tbl>
              <a:tblPr>
                <a:tableStyleId>{5C22544A-7EE6-4342-B048-85BDC9FD1C3A}</a:tableStyleId>
              </a:tblPr>
              <a:tblGrid>
                <a:gridCol w="2082800"/>
                <a:gridCol w="2082800"/>
                <a:gridCol w="2082800"/>
              </a:tblGrid>
              <a:tr h="419849">
                <a:tc>
                  <a:txBody>
                    <a:bodyPr/>
                    <a:lstStyle/>
                    <a:p>
                      <a:pPr algn="ctr"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expenditure (billions)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Receipts (in billion)</a:t>
                      </a:r>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endParaRPr lang="en-US" sz="1800" b="0" i="0" u="none" strike="noStrike" dirty="0">
                        <a:solidFill>
                          <a:srgbClr val="000000"/>
                        </a:solidFill>
                        <a:effectLst/>
                        <a:latin typeface="Calibri"/>
                      </a:endParaRPr>
                    </a:p>
                  </a:txBody>
                  <a:tcPr marL="9525" marR="9525" marT="9525" marB="0" anchor="b"/>
                </a:tc>
                <a:tc gridSpan="2">
                  <a:txBody>
                    <a:bodyPr/>
                    <a:lstStyle/>
                    <a:p>
                      <a:pPr algn="l" fontAlgn="b"/>
                      <a:r>
                        <a:rPr lang="en-US" sz="1800" u="none" strike="noStrike" dirty="0">
                          <a:effectLst/>
                        </a:rPr>
                        <a:t>wheat industry</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r>
              <a:tr h="297712">
                <a:tc>
                  <a:txBody>
                    <a:bodyPr/>
                    <a:lstStyle/>
                    <a:p>
                      <a:pPr algn="l" fontAlgn="b"/>
                      <a:r>
                        <a:rPr lang="en-US" sz="1800" u="none" strike="noStrike" dirty="0">
                          <a:effectLst/>
                        </a:rPr>
                        <a:t>wages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$80 </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r>
                        <a:rPr lang="en-US" sz="1800" u="none" strike="noStrike" dirty="0" smtClean="0">
                          <a:effectLst/>
                        </a:rPr>
                        <a:t>dividends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$100 </a:t>
                      </a:r>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r>
                        <a:rPr lang="en-US" sz="1800" u="none" strike="noStrike" dirty="0">
                          <a:effectLst/>
                        </a:rPr>
                        <a:t>interest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$20 </a:t>
                      </a:r>
                      <a:endParaRPr lang="en-US" sz="1800" b="0" i="0" u="none" strike="noStrike" dirty="0">
                        <a:solidFill>
                          <a:srgbClr val="000000"/>
                        </a:solidFill>
                        <a:effectLst/>
                        <a:latin typeface="Calibri"/>
                      </a:endParaRPr>
                    </a:p>
                  </a:txBody>
                  <a:tcPr marL="9525" marR="9525" marT="9525" marB="0" anchor="b"/>
                </a:tc>
                <a:tc>
                  <a:txBody>
                    <a:bodyPr/>
                    <a:lstStyle/>
                    <a:p>
                      <a:pPr algn="ctr" fontAlgn="b"/>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endParaRPr lang="en-US" sz="1800" b="0" i="0" u="none" strike="noStrike" dirty="0">
                        <a:solidFill>
                          <a:srgbClr val="000000"/>
                        </a:solidFill>
                        <a:effectLst/>
                        <a:latin typeface="Calibri"/>
                      </a:endParaRPr>
                    </a:p>
                  </a:txBody>
                  <a:tcPr marL="9525" marR="9525" marT="9525" marB="0" anchor="b"/>
                </a:tc>
                <a:tc gridSpan="2">
                  <a:txBody>
                    <a:bodyPr/>
                    <a:lstStyle/>
                    <a:p>
                      <a:pPr algn="l" fontAlgn="b"/>
                      <a:r>
                        <a:rPr lang="en-US" sz="1800" u="none" strike="noStrike" dirty="0">
                          <a:effectLst/>
                        </a:rPr>
                        <a:t>flour industry</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r>
              <a:tr h="297712">
                <a:tc>
                  <a:txBody>
                    <a:bodyPr/>
                    <a:lstStyle/>
                    <a:p>
                      <a:pPr algn="l" fontAlgn="b"/>
                      <a:r>
                        <a:rPr lang="en-US" sz="1800" u="none" strike="noStrike" dirty="0">
                          <a:effectLst/>
                        </a:rPr>
                        <a:t>wages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$60 </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r>
              <a:tr h="308479">
                <a:tc>
                  <a:txBody>
                    <a:bodyPr/>
                    <a:lstStyle/>
                    <a:p>
                      <a:pPr algn="l" fontAlgn="b"/>
                      <a:r>
                        <a:rPr lang="en-US" sz="1800" u="none" strike="noStrike" dirty="0">
                          <a:effectLst/>
                        </a:rPr>
                        <a:t>purchases of wheat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$100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$220 </a:t>
                      </a:r>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r>
                        <a:rPr lang="en-US" sz="1800" u="none" strike="noStrike" dirty="0">
                          <a:effectLst/>
                        </a:rPr>
                        <a:t>dividends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$30 </a:t>
                      </a:r>
                      <a:endParaRPr lang="en-US" sz="1800" b="0" i="0" u="none" strike="noStrike" dirty="0">
                        <a:solidFill>
                          <a:srgbClr val="000000"/>
                        </a:solidFill>
                        <a:effectLst/>
                        <a:latin typeface="Calibri"/>
                      </a:endParaRPr>
                    </a:p>
                  </a:txBody>
                  <a:tcPr marL="9525" marR="9525" marT="9525" marB="0" anchor="b"/>
                </a:tc>
                <a:tc>
                  <a:txBody>
                    <a:bodyPr/>
                    <a:lstStyle/>
                    <a:p>
                      <a:pPr algn="ctr" fontAlgn="b"/>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r>
                        <a:rPr lang="en-US" sz="1800" u="none" strike="noStrike" dirty="0">
                          <a:effectLst/>
                        </a:rPr>
                        <a:t>interest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$30 </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endParaRPr lang="en-US" sz="1800" b="0" i="0" u="none" strike="noStrike" dirty="0">
                        <a:solidFill>
                          <a:srgbClr val="000000"/>
                        </a:solidFill>
                        <a:effectLst/>
                        <a:latin typeface="Calibri"/>
                      </a:endParaRPr>
                    </a:p>
                  </a:txBody>
                  <a:tcPr marL="9525" marR="9525" marT="9525" marB="0" anchor="b"/>
                </a:tc>
                <a:tc gridSpan="2">
                  <a:txBody>
                    <a:bodyPr/>
                    <a:lstStyle/>
                    <a:p>
                      <a:pPr algn="l" fontAlgn="b"/>
                      <a:r>
                        <a:rPr lang="en-US" sz="1800" u="none" strike="noStrike" dirty="0">
                          <a:effectLst/>
                        </a:rPr>
                        <a:t>Bread industry</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r>
              <a:tr h="297712">
                <a:tc>
                  <a:txBody>
                    <a:bodyPr/>
                    <a:lstStyle/>
                    <a:p>
                      <a:pPr algn="l" fontAlgn="b"/>
                      <a:r>
                        <a:rPr lang="en-US" sz="1800" u="none" strike="noStrike" dirty="0">
                          <a:effectLst/>
                        </a:rPr>
                        <a:t>wages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$120 </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r>
              <a:tr h="333152">
                <a:tc>
                  <a:txBody>
                    <a:bodyPr/>
                    <a:lstStyle/>
                    <a:p>
                      <a:pPr algn="l" fontAlgn="b"/>
                      <a:r>
                        <a:rPr lang="en-US" sz="1800" u="none" strike="noStrike" dirty="0">
                          <a:effectLst/>
                        </a:rPr>
                        <a:t>purchases of flour</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$220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$400 </a:t>
                      </a:r>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r>
                        <a:rPr lang="en-US" sz="1800" u="none" strike="noStrike" dirty="0">
                          <a:effectLst/>
                        </a:rPr>
                        <a:t>dividends</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$60 </a:t>
                      </a:r>
                      <a:endParaRPr lang="en-US" sz="1800" b="0" i="0" u="none" strike="noStrike" dirty="0">
                        <a:solidFill>
                          <a:srgbClr val="000000"/>
                        </a:solidFill>
                        <a:effectLst/>
                        <a:latin typeface="Calibri"/>
                      </a:endParaRPr>
                    </a:p>
                  </a:txBody>
                  <a:tcPr marL="9525" marR="9525" marT="9525" marB="0" anchor="b"/>
                </a:tc>
                <a:tc>
                  <a:txBody>
                    <a:bodyPr/>
                    <a:lstStyle/>
                    <a:p>
                      <a:pPr algn="ctr" fontAlgn="b"/>
                      <a:endParaRPr lang="en-US" sz="1800" b="0" i="0" u="none" strike="noStrike" dirty="0">
                        <a:solidFill>
                          <a:srgbClr val="000000"/>
                        </a:solidFill>
                        <a:effectLst/>
                        <a:latin typeface="Calibri"/>
                      </a:endParaRPr>
                    </a:p>
                  </a:txBody>
                  <a:tcPr marL="9525" marR="9525" marT="9525" marB="0" anchor="b"/>
                </a:tc>
              </a:tr>
              <a:tr h="297712">
                <a:tc>
                  <a:txBody>
                    <a:bodyPr/>
                    <a:lstStyle/>
                    <a:p>
                      <a:pPr algn="l" fontAlgn="b"/>
                      <a:r>
                        <a:rPr lang="en-US" sz="1800" u="none" strike="noStrike" dirty="0">
                          <a:effectLst/>
                        </a:rPr>
                        <a:t>interest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 </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152400" y="533400"/>
            <a:ext cx="2362200" cy="4247317"/>
          </a:xfrm>
          <a:prstGeom prst="rect">
            <a:avLst/>
          </a:prstGeom>
          <a:noFill/>
        </p:spPr>
        <p:txBody>
          <a:bodyPr wrap="square" rtlCol="0">
            <a:spAutoFit/>
          </a:bodyPr>
          <a:lstStyle/>
          <a:p>
            <a:r>
              <a:rPr lang="en-US" dirty="0">
                <a:solidFill>
                  <a:srgbClr val="002060"/>
                </a:solidFill>
              </a:rPr>
              <a:t>Suppose that the economy produces three goods: wheat flour and bread. All of the wheat is sold to millers. All of the flour is sold to bakers. Consumers buy the bread from the bakers. The income and expenditure account of each of the three industries are given in the table.</a:t>
            </a:r>
          </a:p>
          <a:p>
            <a:endParaRPr lang="en-US" dirty="0">
              <a:solidFill>
                <a:srgbClr val="002060"/>
              </a:solidFill>
            </a:endParaRPr>
          </a:p>
        </p:txBody>
      </p:sp>
      <p:sp>
        <p:nvSpPr>
          <p:cNvPr id="7" name="TextBox 6"/>
          <p:cNvSpPr txBox="1"/>
          <p:nvPr/>
        </p:nvSpPr>
        <p:spPr>
          <a:xfrm>
            <a:off x="609600" y="5181600"/>
            <a:ext cx="6766339" cy="1600438"/>
          </a:xfrm>
          <a:prstGeom prst="rect">
            <a:avLst/>
          </a:prstGeom>
          <a:noFill/>
        </p:spPr>
        <p:txBody>
          <a:bodyPr wrap="none" rtlCol="0">
            <a:spAutoFit/>
          </a:bodyPr>
          <a:lstStyle/>
          <a:p>
            <a:pPr marL="342900" indent="-342900">
              <a:buAutoNum type="alphaLcPeriod"/>
            </a:pPr>
            <a:r>
              <a:rPr lang="en-US" sz="2000" dirty="0" smtClean="0">
                <a:solidFill>
                  <a:srgbClr val="0070C0"/>
                </a:solidFill>
              </a:rPr>
              <a:t>Calculate (nominal ) GDP using the final goods approach</a:t>
            </a:r>
          </a:p>
          <a:p>
            <a:pPr marL="342900" indent="-342900">
              <a:buFontTx/>
              <a:buAutoNum type="alphaLcPeriod"/>
            </a:pPr>
            <a:r>
              <a:rPr lang="en-US" sz="2000" dirty="0" smtClean="0">
                <a:solidFill>
                  <a:srgbClr val="0070C0"/>
                </a:solidFill>
              </a:rPr>
              <a:t>Calculate </a:t>
            </a:r>
            <a:r>
              <a:rPr lang="en-US" sz="2000" dirty="0">
                <a:solidFill>
                  <a:srgbClr val="0070C0"/>
                </a:solidFill>
              </a:rPr>
              <a:t>(nominal ) GDP using the </a:t>
            </a:r>
            <a:r>
              <a:rPr lang="en-US" sz="2000" dirty="0" smtClean="0">
                <a:solidFill>
                  <a:srgbClr val="0070C0"/>
                </a:solidFill>
              </a:rPr>
              <a:t>value added approach</a:t>
            </a:r>
          </a:p>
          <a:p>
            <a:pPr marL="342900" indent="-342900">
              <a:buFontTx/>
              <a:buAutoNum type="alphaLcPeriod"/>
            </a:pPr>
            <a:r>
              <a:rPr lang="en-US" sz="2000" dirty="0">
                <a:solidFill>
                  <a:srgbClr val="0070C0"/>
                </a:solidFill>
              </a:rPr>
              <a:t>Calculate (nominal ) GDP using the </a:t>
            </a:r>
            <a:r>
              <a:rPr lang="en-US" sz="2000" dirty="0" smtClean="0">
                <a:solidFill>
                  <a:srgbClr val="0070C0"/>
                </a:solidFill>
              </a:rPr>
              <a:t>income approach</a:t>
            </a:r>
            <a:endParaRPr lang="en-US" sz="2000" dirty="0">
              <a:solidFill>
                <a:srgbClr val="0070C0"/>
              </a:solidFill>
            </a:endParaRPr>
          </a:p>
          <a:p>
            <a:pPr marL="342900" indent="-342900">
              <a:buFontTx/>
              <a:buAutoNum type="alphaLcPeriod"/>
            </a:pPr>
            <a:r>
              <a:rPr lang="en-US" sz="2000" dirty="0" smtClean="0">
                <a:solidFill>
                  <a:srgbClr val="0070C0"/>
                </a:solidFill>
              </a:rPr>
              <a:t>Compare the three answers.</a:t>
            </a:r>
            <a:endParaRPr lang="en-US" sz="2000" dirty="0">
              <a:solidFill>
                <a:srgbClr val="0070C0"/>
              </a:solidFill>
            </a:endParaRPr>
          </a:p>
          <a:p>
            <a:pPr marL="342900" indent="-342900">
              <a:buAutoNum type="alphaLcPeriod"/>
            </a:pPr>
            <a:endParaRPr lang="en-US" dirty="0"/>
          </a:p>
        </p:txBody>
      </p:sp>
    </p:spTree>
    <p:extLst>
      <p:ext uri="{BB962C8B-B14F-4D97-AF65-F5344CB8AC3E}">
        <p14:creationId xmlns:p14="http://schemas.microsoft.com/office/powerpoint/2010/main" val="834684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96000"/>
          </a:xfrm>
        </p:spPr>
        <p:txBody>
          <a:bodyPr>
            <a:normAutofit lnSpcReduction="10000"/>
          </a:bodyPr>
          <a:lstStyle/>
          <a:p>
            <a:pPr marL="0" indent="0">
              <a:buNone/>
            </a:pPr>
            <a:r>
              <a:rPr lang="en-US" b="1" dirty="0" smtClean="0">
                <a:solidFill>
                  <a:srgbClr val="002060"/>
                </a:solidFill>
              </a:rPr>
              <a:t>Difficulties in Measurement of National Income</a:t>
            </a:r>
          </a:p>
          <a:p>
            <a:pPr marL="514350" indent="-514350">
              <a:buFont typeface="+mj-lt"/>
              <a:buAutoNum type="arabicPeriod"/>
            </a:pPr>
            <a:r>
              <a:rPr lang="en-US" dirty="0" smtClean="0"/>
              <a:t>Double counting</a:t>
            </a:r>
          </a:p>
          <a:p>
            <a:pPr marL="514350" indent="-514350">
              <a:buFont typeface="+mj-lt"/>
              <a:buAutoNum type="arabicPeriod"/>
            </a:pPr>
            <a:r>
              <a:rPr lang="en-US" dirty="0" smtClean="0"/>
              <a:t>Calculation of depreciation</a:t>
            </a:r>
          </a:p>
          <a:p>
            <a:pPr marL="514350" indent="-514350">
              <a:buFont typeface="+mj-lt"/>
              <a:buAutoNum type="arabicPeriod"/>
            </a:pPr>
            <a:r>
              <a:rPr lang="en-US" dirty="0" smtClean="0"/>
              <a:t>Change in value of money (or price level</a:t>
            </a:r>
          </a:p>
          <a:p>
            <a:pPr marL="514350" indent="-514350">
              <a:buFont typeface="+mj-lt"/>
              <a:buAutoNum type="arabicPeriod"/>
            </a:pPr>
            <a:r>
              <a:rPr lang="en-US" dirty="0" smtClean="0"/>
              <a:t>Illegal income</a:t>
            </a:r>
          </a:p>
          <a:p>
            <a:pPr marL="514350" indent="-514350">
              <a:buFont typeface="+mj-lt"/>
              <a:buAutoNum type="arabicPeriod"/>
            </a:pPr>
            <a:r>
              <a:rPr lang="en-US" dirty="0" smtClean="0"/>
              <a:t>Non-availability of reliable data</a:t>
            </a:r>
          </a:p>
          <a:p>
            <a:pPr marL="514350" indent="-514350">
              <a:buFont typeface="+mj-lt"/>
              <a:buAutoNum type="arabicPeriod"/>
            </a:pPr>
            <a:r>
              <a:rPr lang="en-US" dirty="0" smtClean="0"/>
              <a:t>Choice of method</a:t>
            </a:r>
          </a:p>
          <a:p>
            <a:pPr marL="514350" indent="-514350">
              <a:buFont typeface="+mj-lt"/>
              <a:buAutoNum type="arabicPeriod"/>
            </a:pPr>
            <a:r>
              <a:rPr lang="en-US" dirty="0" smtClean="0"/>
              <a:t>Non-market activities</a:t>
            </a:r>
          </a:p>
          <a:p>
            <a:pPr marL="514350" indent="-514350">
              <a:buFont typeface="+mj-lt"/>
              <a:buAutoNum type="arabicPeriod"/>
            </a:pPr>
            <a:r>
              <a:rPr lang="en-US" dirty="0" smtClean="0"/>
              <a:t>Inclusion of services</a:t>
            </a:r>
          </a:p>
          <a:p>
            <a:pPr marL="514350" indent="-514350">
              <a:buFont typeface="+mj-lt"/>
              <a:buAutoNum type="arabicPeriod"/>
            </a:pPr>
            <a:r>
              <a:rPr lang="en-US" dirty="0" smtClean="0"/>
              <a:t>Unreported income</a:t>
            </a:r>
          </a:p>
          <a:p>
            <a:pPr marL="514350" indent="-514350">
              <a:buFont typeface="+mj-lt"/>
              <a:buAutoNum type="arabicPeriod"/>
            </a:pPr>
            <a:r>
              <a:rPr lang="en-US" dirty="0" smtClean="0"/>
              <a:t>Intermediate goods</a:t>
            </a:r>
          </a:p>
          <a:p>
            <a:pPr marL="514350" indent="-514350">
              <a:buFont typeface="+mj-lt"/>
              <a:buAutoNum type="arabicPeriod"/>
            </a:pPr>
            <a:endParaRPr lang="en-US" dirty="0"/>
          </a:p>
        </p:txBody>
      </p:sp>
    </p:spTree>
    <p:extLst>
      <p:ext uri="{BB962C8B-B14F-4D97-AF65-F5344CB8AC3E}">
        <p14:creationId xmlns:p14="http://schemas.microsoft.com/office/powerpoint/2010/main" val="2292995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165725"/>
          </a:xfrm>
        </p:spPr>
        <p:txBody>
          <a:bodyPr/>
          <a:lstStyle/>
          <a:p>
            <a:pPr marL="0" indent="0">
              <a:buNone/>
            </a:pPr>
            <a:r>
              <a:rPr lang="en-US" b="1" dirty="0">
                <a:solidFill>
                  <a:srgbClr val="002060"/>
                </a:solidFill>
              </a:rPr>
              <a:t>Difficulties of measuring national income in the developing </a:t>
            </a:r>
            <a:r>
              <a:rPr lang="en-US" b="1" dirty="0" smtClean="0">
                <a:solidFill>
                  <a:srgbClr val="002060"/>
                </a:solidFill>
              </a:rPr>
              <a:t>countries</a:t>
            </a:r>
          </a:p>
          <a:p>
            <a:pPr marL="571500" indent="-571500">
              <a:buFont typeface="+mj-lt"/>
              <a:buAutoNum type="romanLcPeriod"/>
            </a:pPr>
            <a:r>
              <a:rPr lang="en-US" dirty="0" smtClean="0"/>
              <a:t>Large non-monetized sector</a:t>
            </a:r>
          </a:p>
          <a:p>
            <a:pPr marL="571500" indent="-571500">
              <a:buFont typeface="+mj-lt"/>
              <a:buAutoNum type="romanLcPeriod"/>
            </a:pPr>
            <a:r>
              <a:rPr lang="en-US" dirty="0" smtClean="0"/>
              <a:t>Illiteracy</a:t>
            </a:r>
          </a:p>
          <a:p>
            <a:pPr marL="571500" indent="-571500">
              <a:buFont typeface="+mj-lt"/>
              <a:buAutoNum type="romanLcPeriod"/>
            </a:pPr>
            <a:r>
              <a:rPr lang="en-US" dirty="0" smtClean="0"/>
              <a:t>Backward people</a:t>
            </a:r>
          </a:p>
          <a:p>
            <a:pPr marL="571500" indent="-571500">
              <a:buFont typeface="+mj-lt"/>
              <a:buAutoNum type="romanLcPeriod"/>
            </a:pPr>
            <a:r>
              <a:rPr lang="en-US" dirty="0" smtClean="0"/>
              <a:t>Lack of occupational specialization</a:t>
            </a:r>
          </a:p>
          <a:p>
            <a:pPr marL="571500" indent="-571500">
              <a:buFont typeface="+mj-lt"/>
              <a:buAutoNum type="romanLcPeriod"/>
            </a:pPr>
            <a:r>
              <a:rPr lang="en-US" dirty="0" smtClean="0"/>
              <a:t>Lack of efficiency and trained manpower</a:t>
            </a:r>
            <a:endParaRPr lang="en-US" dirty="0"/>
          </a:p>
        </p:txBody>
      </p:sp>
    </p:spTree>
    <p:extLst>
      <p:ext uri="{BB962C8B-B14F-4D97-AF65-F5344CB8AC3E}">
        <p14:creationId xmlns:p14="http://schemas.microsoft.com/office/powerpoint/2010/main" val="1803679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394325"/>
          </a:xfrm>
        </p:spPr>
        <p:txBody>
          <a:bodyPr>
            <a:normAutofit fontScale="92500" lnSpcReduction="10000"/>
          </a:bodyPr>
          <a:lstStyle/>
          <a:p>
            <a:pPr marL="0" indent="0">
              <a:buNone/>
            </a:pPr>
            <a:r>
              <a:rPr lang="en-US" sz="2800" b="1" dirty="0" smtClean="0">
                <a:solidFill>
                  <a:srgbClr val="002060"/>
                </a:solidFill>
              </a:rPr>
              <a:t>Need or importance of National income accounting</a:t>
            </a:r>
          </a:p>
          <a:p>
            <a:pPr marL="514350" indent="-514350">
              <a:buFont typeface="+mj-lt"/>
              <a:buAutoNum type="arabicPeriod"/>
            </a:pPr>
            <a:r>
              <a:rPr lang="en-US" sz="2800" dirty="0" smtClean="0">
                <a:solidFill>
                  <a:srgbClr val="002060"/>
                </a:solidFill>
              </a:rPr>
              <a:t>Indicator of economic structure </a:t>
            </a:r>
          </a:p>
          <a:p>
            <a:pPr marL="514350" indent="-514350">
              <a:buFont typeface="+mj-lt"/>
              <a:buAutoNum type="arabicPeriod"/>
            </a:pPr>
            <a:r>
              <a:rPr lang="en-US" sz="2800" dirty="0" smtClean="0">
                <a:solidFill>
                  <a:srgbClr val="002060"/>
                </a:solidFill>
              </a:rPr>
              <a:t>Indicator of economic welfare and international comparison</a:t>
            </a:r>
          </a:p>
          <a:p>
            <a:pPr marL="514350" indent="-514350">
              <a:buFont typeface="+mj-lt"/>
              <a:buAutoNum type="arabicPeriod"/>
            </a:pPr>
            <a:r>
              <a:rPr lang="en-US" sz="2800" dirty="0" smtClean="0">
                <a:solidFill>
                  <a:srgbClr val="002060"/>
                </a:solidFill>
              </a:rPr>
              <a:t>Helpful to formulate economic policy and planning </a:t>
            </a:r>
          </a:p>
          <a:p>
            <a:pPr marL="514350" indent="-514350">
              <a:buFont typeface="+mj-lt"/>
              <a:buAutoNum type="arabicPeriod"/>
            </a:pPr>
            <a:r>
              <a:rPr lang="en-US" sz="2800" dirty="0" smtClean="0">
                <a:solidFill>
                  <a:srgbClr val="002060"/>
                </a:solidFill>
              </a:rPr>
              <a:t>Inflationary and deflationary gap</a:t>
            </a:r>
          </a:p>
          <a:p>
            <a:pPr marL="514350" indent="-514350">
              <a:buFont typeface="+mj-lt"/>
              <a:buAutoNum type="arabicPeriod"/>
            </a:pPr>
            <a:r>
              <a:rPr lang="en-US" sz="2800" dirty="0" smtClean="0">
                <a:solidFill>
                  <a:srgbClr val="002060"/>
                </a:solidFill>
              </a:rPr>
              <a:t>Basis for budgetary policies</a:t>
            </a:r>
          </a:p>
          <a:p>
            <a:pPr marL="514350" indent="-514350">
              <a:buFont typeface="+mj-lt"/>
              <a:buAutoNum type="arabicPeriod"/>
            </a:pPr>
            <a:r>
              <a:rPr lang="en-US" sz="2800" dirty="0" smtClean="0">
                <a:solidFill>
                  <a:srgbClr val="002060"/>
                </a:solidFill>
              </a:rPr>
              <a:t>Importance in defense and development</a:t>
            </a:r>
          </a:p>
          <a:p>
            <a:pPr marL="514350" indent="-514350">
              <a:buFont typeface="+mj-lt"/>
              <a:buAutoNum type="arabicPeriod"/>
            </a:pPr>
            <a:r>
              <a:rPr lang="en-US" sz="2800" dirty="0" smtClean="0">
                <a:solidFill>
                  <a:srgbClr val="002060"/>
                </a:solidFill>
              </a:rPr>
              <a:t>Provision of depreciation</a:t>
            </a:r>
          </a:p>
          <a:p>
            <a:pPr marL="514350" indent="-514350">
              <a:buFont typeface="+mj-lt"/>
              <a:buAutoNum type="arabicPeriod"/>
            </a:pPr>
            <a:r>
              <a:rPr lang="en-US" sz="2800" dirty="0" smtClean="0">
                <a:solidFill>
                  <a:srgbClr val="002060"/>
                </a:solidFill>
              </a:rPr>
              <a:t>Importance in developing countries</a:t>
            </a:r>
          </a:p>
          <a:p>
            <a:pPr marL="514350" indent="-514350">
              <a:buFont typeface="+mj-lt"/>
              <a:buAutoNum type="arabicPeriod"/>
            </a:pPr>
            <a:r>
              <a:rPr lang="en-US" sz="2800" dirty="0" smtClean="0">
                <a:solidFill>
                  <a:srgbClr val="002060"/>
                </a:solidFill>
              </a:rPr>
              <a:t>Basis of social accounting</a:t>
            </a:r>
          </a:p>
          <a:p>
            <a:pPr marL="514350" indent="-514350">
              <a:buFont typeface="+mj-lt"/>
              <a:buAutoNum type="arabicPeriod"/>
            </a:pPr>
            <a:r>
              <a:rPr lang="en-US" sz="2800" dirty="0" smtClean="0">
                <a:solidFill>
                  <a:srgbClr val="002060"/>
                </a:solidFill>
              </a:rPr>
              <a:t>Importance in economic analysis</a:t>
            </a:r>
            <a:endParaRPr lang="en-US" sz="2800" dirty="0">
              <a:solidFill>
                <a:schemeClr val="tx1"/>
              </a:solidFill>
            </a:endParaRPr>
          </a:p>
        </p:txBody>
      </p:sp>
    </p:spTree>
    <p:extLst>
      <p:ext uri="{BB962C8B-B14F-4D97-AF65-F5344CB8AC3E}">
        <p14:creationId xmlns:p14="http://schemas.microsoft.com/office/powerpoint/2010/main" val="247292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a:bodyPr>
          <a:lstStyle/>
          <a:p>
            <a:r>
              <a:rPr lang="en-US" sz="2800" dirty="0" smtClean="0">
                <a:solidFill>
                  <a:srgbClr val="7030A0"/>
                </a:solidFill>
              </a:rPr>
              <a:t>Some basic concepts in macroeconomics</a:t>
            </a:r>
            <a:endParaRPr lang="en-US" sz="2800" dirty="0">
              <a:solidFill>
                <a:srgbClr val="7030A0"/>
              </a:solidFill>
            </a:endParaRPr>
          </a:p>
        </p:txBody>
      </p:sp>
      <p:sp>
        <p:nvSpPr>
          <p:cNvPr id="3" name="Content Placeholder 2"/>
          <p:cNvSpPr>
            <a:spLocks noGrp="1"/>
          </p:cNvSpPr>
          <p:nvPr>
            <p:ph idx="1"/>
          </p:nvPr>
        </p:nvSpPr>
        <p:spPr>
          <a:xfrm>
            <a:off x="304800" y="1143000"/>
            <a:ext cx="8686800" cy="4937125"/>
          </a:xfrm>
        </p:spPr>
        <p:txBody>
          <a:bodyPr>
            <a:normAutofit fontScale="92500"/>
          </a:bodyPr>
          <a:lstStyle/>
          <a:p>
            <a:pPr marL="0" indent="0">
              <a:buNone/>
            </a:pPr>
            <a:r>
              <a:rPr lang="en-US" sz="2800" b="1" smtClean="0">
                <a:solidFill>
                  <a:srgbClr val="0070C0"/>
                </a:solidFill>
              </a:rPr>
              <a:t>Potential GDP/GNP </a:t>
            </a:r>
            <a:r>
              <a:rPr lang="en-US" sz="2800" b="1" dirty="0" smtClean="0">
                <a:solidFill>
                  <a:srgbClr val="0070C0"/>
                </a:solidFill>
              </a:rPr>
              <a:t>and Actual GDP/GNP:</a:t>
            </a:r>
          </a:p>
          <a:p>
            <a:pPr>
              <a:buFont typeface="Wingdings" pitchFamily="2" charset="2"/>
              <a:buChar char="Ø"/>
            </a:pPr>
            <a:r>
              <a:rPr lang="en-US" sz="2800" dirty="0" smtClean="0"/>
              <a:t>Potential GDP/GNP is an estimate of what the economy could produce at high rates of utilization of our available resources, i.e. land, </a:t>
            </a:r>
            <a:r>
              <a:rPr lang="en-US" sz="2800" dirty="0" err="1" smtClean="0"/>
              <a:t>labour</a:t>
            </a:r>
            <a:r>
              <a:rPr lang="en-US" sz="2800" dirty="0" smtClean="0"/>
              <a:t>, capita etc. especially full employment level of </a:t>
            </a:r>
            <a:r>
              <a:rPr lang="en-US" sz="2800" dirty="0" err="1" smtClean="0"/>
              <a:t>labour</a:t>
            </a:r>
            <a:r>
              <a:rPr lang="en-US" sz="2800" dirty="0" smtClean="0"/>
              <a:t>. It is also referred as potential income or full employment income.</a:t>
            </a:r>
          </a:p>
          <a:p>
            <a:pPr>
              <a:buFont typeface="Wingdings" pitchFamily="2" charset="2"/>
              <a:buChar char="Ø"/>
            </a:pPr>
            <a:r>
              <a:rPr lang="en-US" sz="2800" dirty="0" smtClean="0"/>
              <a:t>Actual GDP/GNP represents what the economy does, in fact, produce at maximum utilization of available resources.</a:t>
            </a:r>
          </a:p>
          <a:p>
            <a:pPr>
              <a:buFont typeface="Wingdings" pitchFamily="2" charset="2"/>
              <a:buChar char="Ø"/>
            </a:pPr>
            <a:r>
              <a:rPr lang="en-US" sz="2800" dirty="0" smtClean="0"/>
              <a:t>The difference/ gap between potential GDP/GNP and actual GDP/GNP is called GDP/GNP gap. </a:t>
            </a:r>
          </a:p>
          <a:p>
            <a:endParaRPr lang="en-US" sz="2800" b="1" dirty="0"/>
          </a:p>
        </p:txBody>
      </p:sp>
    </p:spTree>
    <p:extLst>
      <p:ext uri="{BB962C8B-B14F-4D97-AF65-F5344CB8AC3E}">
        <p14:creationId xmlns:p14="http://schemas.microsoft.com/office/powerpoint/2010/main" val="3591313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86800" cy="6248400"/>
          </a:xfrm>
        </p:spPr>
        <p:txBody>
          <a:bodyPr>
            <a:normAutofit/>
          </a:bodyPr>
          <a:lstStyle/>
          <a:p>
            <a:pPr marL="0" indent="0">
              <a:buNone/>
            </a:pPr>
            <a:r>
              <a:rPr lang="en-US" sz="2000" dirty="0" err="1" smtClean="0"/>
              <a:t>Contd</a:t>
            </a:r>
            <a:r>
              <a:rPr lang="en-US" sz="2000" dirty="0" smtClean="0"/>
              <a:t>………..</a:t>
            </a:r>
            <a:endParaRPr lang="en-US" sz="2000" b="1" dirty="0" smtClean="0">
              <a:solidFill>
                <a:srgbClr val="0070C0"/>
              </a:solidFill>
            </a:endParaRPr>
          </a:p>
          <a:p>
            <a:pPr marL="0" indent="0">
              <a:buNone/>
            </a:pPr>
            <a:r>
              <a:rPr lang="en-US" sz="2800" b="1" dirty="0" smtClean="0">
                <a:solidFill>
                  <a:srgbClr val="0070C0"/>
                </a:solidFill>
              </a:rPr>
              <a:t>Transfer payments:</a:t>
            </a:r>
          </a:p>
          <a:p>
            <a:pPr algn="just"/>
            <a:r>
              <a:rPr lang="en-US" sz="2800" dirty="0" smtClean="0"/>
              <a:t>All types of payments received by households, production units and non-profit making units from government, business sector and other sources without rendering any services are known as transfer payment, social security benefits, unemployment allowance, old age pensions, interest on public debt, scholarship, gift, prizes charity funds are the example of transfer payment. These payments must be excluded while calculating domestic or national product in terms of both market price and factor cost. But the must be added with personal income because they are actually received by individuals or household,</a:t>
            </a:r>
          </a:p>
          <a:p>
            <a:pPr algn="just"/>
            <a:endParaRPr lang="en-US" sz="2800" dirty="0"/>
          </a:p>
        </p:txBody>
      </p:sp>
    </p:spTree>
    <p:extLst>
      <p:ext uri="{BB962C8B-B14F-4D97-AF65-F5344CB8AC3E}">
        <p14:creationId xmlns:p14="http://schemas.microsoft.com/office/powerpoint/2010/main" val="2118320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1295400"/>
          </a:xfrm>
        </p:spPr>
        <p:txBody>
          <a:bodyPr>
            <a:normAutofit/>
          </a:bodyPr>
          <a:lstStyle/>
          <a:p>
            <a:r>
              <a:rPr lang="en-US" sz="2200" dirty="0" err="1" smtClean="0"/>
              <a:t>Contd</a:t>
            </a:r>
            <a:r>
              <a:rPr lang="en-US" sz="2200" dirty="0" smtClean="0"/>
              <a:t>…………</a:t>
            </a:r>
            <a:r>
              <a:rPr lang="en-US" sz="2400" b="1" dirty="0" smtClean="0">
                <a:solidFill>
                  <a:srgbClr val="0070C0"/>
                </a:solidFill>
              </a:rPr>
              <a:t/>
            </a:r>
            <a:br>
              <a:rPr lang="en-US" sz="2400" b="1" dirty="0" smtClean="0">
                <a:solidFill>
                  <a:srgbClr val="0070C0"/>
                </a:solidFill>
              </a:rPr>
            </a:br>
            <a:r>
              <a:rPr lang="en-US" sz="2400" b="1" dirty="0" smtClean="0">
                <a:solidFill>
                  <a:srgbClr val="0070C0"/>
                </a:solidFill>
              </a:rPr>
              <a:t>capital gains</a:t>
            </a:r>
            <a:r>
              <a:rPr lang="en-US" sz="3100" dirty="0" smtClean="0">
                <a:solidFill>
                  <a:srgbClr val="0070C0"/>
                </a:solidFill>
              </a:rPr>
              <a:t>:</a:t>
            </a:r>
            <a:endParaRPr lang="en-US" sz="3100" dirty="0">
              <a:solidFill>
                <a:srgbClr val="0070C0"/>
              </a:solidFill>
            </a:endParaRPr>
          </a:p>
        </p:txBody>
      </p:sp>
      <p:sp>
        <p:nvSpPr>
          <p:cNvPr id="3" name="Content Placeholder 2"/>
          <p:cNvSpPr>
            <a:spLocks noGrp="1"/>
          </p:cNvSpPr>
          <p:nvPr>
            <p:ph idx="1"/>
          </p:nvPr>
        </p:nvSpPr>
        <p:spPr>
          <a:xfrm>
            <a:off x="304800" y="1219200"/>
            <a:ext cx="8686800" cy="5334000"/>
          </a:xfrm>
        </p:spPr>
        <p:txBody>
          <a:bodyPr>
            <a:normAutofit fontScale="85000" lnSpcReduction="20000"/>
          </a:bodyPr>
          <a:lstStyle/>
          <a:p>
            <a:pPr algn="just">
              <a:buFont typeface="Wingdings" pitchFamily="2" charset="2"/>
              <a:buChar char="Ø"/>
            </a:pPr>
            <a:r>
              <a:rPr lang="en-US" dirty="0" smtClean="0"/>
              <a:t>These are the income obtained from the transactions of financial instruments such as shares, bonds, treasury bills, etc. they must be excluded from domestic or national product.</a:t>
            </a:r>
            <a:endParaRPr lang="en-US" b="1" dirty="0" smtClean="0">
              <a:solidFill>
                <a:srgbClr val="0070C0"/>
              </a:solidFill>
            </a:endParaRPr>
          </a:p>
          <a:p>
            <a:pPr marL="0" indent="0">
              <a:buNone/>
            </a:pPr>
            <a:r>
              <a:rPr lang="en-US" b="1" dirty="0" smtClean="0">
                <a:solidFill>
                  <a:srgbClr val="0070C0"/>
                </a:solidFill>
              </a:rPr>
              <a:t>Second-hand sales: </a:t>
            </a:r>
          </a:p>
          <a:p>
            <a:pPr algn="just">
              <a:buFont typeface="Wingdings" pitchFamily="2" charset="2"/>
              <a:buChar char="Ø"/>
            </a:pPr>
            <a:r>
              <a:rPr lang="en-US" dirty="0" smtClean="0"/>
              <a:t>The expenditures on second-hand goods should not be included while calculating domestic or national product. It is because these values do not contribute to the current year’s production of goods and services</a:t>
            </a:r>
          </a:p>
          <a:p>
            <a:pPr marL="0" indent="0" algn="just">
              <a:buNone/>
            </a:pPr>
            <a:r>
              <a:rPr lang="en-US" b="1" dirty="0" smtClean="0">
                <a:solidFill>
                  <a:srgbClr val="0070C0"/>
                </a:solidFill>
              </a:rPr>
              <a:t>Illegal income:</a:t>
            </a:r>
            <a:endParaRPr lang="en-US" dirty="0" smtClean="0">
              <a:solidFill>
                <a:srgbClr val="0070C0"/>
              </a:solidFill>
            </a:endParaRPr>
          </a:p>
          <a:p>
            <a:pPr algn="just">
              <a:buFont typeface="Wingdings" pitchFamily="2" charset="2"/>
              <a:buChar char="Ø"/>
            </a:pPr>
            <a:r>
              <a:rPr lang="en-US" dirty="0" smtClean="0"/>
              <a:t>Income from illegal activities such as gambling smuggling, robbery, </a:t>
            </a:r>
            <a:r>
              <a:rPr lang="en-US" dirty="0" err="1" smtClean="0"/>
              <a:t>etc</a:t>
            </a:r>
            <a:r>
              <a:rPr lang="en-US" dirty="0" smtClean="0"/>
              <a:t> are called illegal income. They must be excluded while calculating GDP/GNP because they do not add productive capacity of the economy</a:t>
            </a:r>
          </a:p>
        </p:txBody>
      </p:sp>
    </p:spTree>
    <p:extLst>
      <p:ext uri="{BB962C8B-B14F-4D97-AF65-F5344CB8AC3E}">
        <p14:creationId xmlns:p14="http://schemas.microsoft.com/office/powerpoint/2010/main" val="2250942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5791200"/>
          </a:xfrm>
        </p:spPr>
        <p:txBody>
          <a:bodyPr>
            <a:normAutofit fontScale="92500" lnSpcReduction="20000"/>
          </a:bodyPr>
          <a:lstStyle/>
          <a:p>
            <a:pPr marL="0" indent="0">
              <a:buNone/>
            </a:pPr>
            <a:r>
              <a:rPr lang="en-US" b="1" dirty="0" smtClean="0">
                <a:solidFill>
                  <a:srgbClr val="0070C0"/>
                </a:solidFill>
              </a:rPr>
              <a:t>Stock and flows variables:</a:t>
            </a:r>
          </a:p>
          <a:p>
            <a:pPr>
              <a:buFont typeface="Wingdings" pitchFamily="2" charset="2"/>
              <a:buChar char="Ø"/>
            </a:pPr>
            <a:r>
              <a:rPr lang="en-US" dirty="0" smtClean="0"/>
              <a:t>Stock means that quantity of economic variable, which is measured at a particular point of time, while flow is measured during a period of time.</a:t>
            </a:r>
            <a:endParaRPr lang="en-US" b="1" dirty="0" smtClean="0">
              <a:solidFill>
                <a:srgbClr val="0070C0"/>
              </a:solidFill>
            </a:endParaRPr>
          </a:p>
          <a:p>
            <a:pPr marL="0" indent="0">
              <a:buNone/>
            </a:pPr>
            <a:r>
              <a:rPr lang="en-US" b="1" dirty="0" smtClean="0">
                <a:solidFill>
                  <a:srgbClr val="0070C0"/>
                </a:solidFill>
              </a:rPr>
              <a:t>Depreciation:</a:t>
            </a:r>
          </a:p>
          <a:p>
            <a:pPr>
              <a:buFont typeface="Wingdings" pitchFamily="2" charset="2"/>
              <a:buChar char="Ø"/>
            </a:pPr>
            <a:r>
              <a:rPr lang="en-US" dirty="0" smtClean="0"/>
              <a:t>It is define as the loss in the value of fixed capital assets due to normal wear and tear and foreseen obsolescence. It is also known as capital consumption allowance </a:t>
            </a:r>
            <a:endParaRPr lang="en-US" b="1" dirty="0" smtClean="0">
              <a:solidFill>
                <a:srgbClr val="0070C0"/>
              </a:solidFill>
            </a:endParaRPr>
          </a:p>
          <a:p>
            <a:pPr marL="0" indent="0">
              <a:buNone/>
            </a:pPr>
            <a:r>
              <a:rPr lang="en-US" b="1" dirty="0" smtClean="0">
                <a:solidFill>
                  <a:srgbClr val="0070C0"/>
                </a:solidFill>
              </a:rPr>
              <a:t>Production process</a:t>
            </a:r>
            <a:endParaRPr lang="en-US" dirty="0" smtClean="0">
              <a:solidFill>
                <a:srgbClr val="0070C0"/>
              </a:solidFill>
            </a:endParaRPr>
          </a:p>
          <a:p>
            <a:pPr>
              <a:buFont typeface="Wingdings" pitchFamily="2" charset="2"/>
              <a:buChar char="Ø"/>
            </a:pPr>
            <a:r>
              <a:rPr lang="en-US" dirty="0" smtClean="0"/>
              <a:t>It is the integration of land, </a:t>
            </a:r>
            <a:r>
              <a:rPr lang="en-US" dirty="0" err="1" smtClean="0"/>
              <a:t>labour</a:t>
            </a:r>
            <a:r>
              <a:rPr lang="en-US" dirty="0" smtClean="0"/>
              <a:t>, capital, and enterprise for the purpose of producing goods and services,</a:t>
            </a:r>
          </a:p>
        </p:txBody>
      </p:sp>
    </p:spTree>
    <p:extLst>
      <p:ext uri="{BB962C8B-B14F-4D97-AF65-F5344CB8AC3E}">
        <p14:creationId xmlns:p14="http://schemas.microsoft.com/office/powerpoint/2010/main" val="1148831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1480</TotalTime>
  <Words>5612</Words>
  <Application>Microsoft Office PowerPoint</Application>
  <PresentationFormat>On-screen Show (4:3)</PresentationFormat>
  <Paragraphs>644</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Trek</vt:lpstr>
      <vt:lpstr>BIT second semester</vt:lpstr>
      <vt:lpstr>PowerPoint Presentation</vt:lpstr>
      <vt:lpstr>Meaning of macroeconomics</vt:lpstr>
      <vt:lpstr>Contd…</vt:lpstr>
      <vt:lpstr>Scope of macroeconomics</vt:lpstr>
      <vt:lpstr>Some basic concepts in macroeconomics</vt:lpstr>
      <vt:lpstr>PowerPoint Presentation</vt:lpstr>
      <vt:lpstr>Contd………… capital gains:</vt:lpstr>
      <vt:lpstr>PowerPoint Presentation</vt:lpstr>
      <vt:lpstr>PowerPoint Presentation</vt:lpstr>
      <vt:lpstr>PowerPoint Presentation</vt:lpstr>
      <vt:lpstr>PowerPoint Presentation</vt:lpstr>
      <vt:lpstr>Circular flow of income and expenditure</vt:lpstr>
      <vt:lpstr>PowerPoint Presentation</vt:lpstr>
      <vt:lpstr>PowerPoint Presentation</vt:lpstr>
      <vt:lpstr>PowerPoint Presentation</vt:lpstr>
      <vt:lpstr>PowerPoint Presentation</vt:lpstr>
      <vt:lpstr>Circular flow of income and expenditure in three sector economy. </vt:lpstr>
      <vt:lpstr>PowerPoint Presentation</vt:lpstr>
      <vt:lpstr>Circular flow of income and expenditure in four sector economy. </vt:lpstr>
      <vt:lpstr>PowerPoint Presentation</vt:lpstr>
      <vt:lpstr>Definition of national income</vt:lpstr>
      <vt:lpstr>PowerPoint Presentation</vt:lpstr>
      <vt:lpstr>PowerPoint Presentation</vt:lpstr>
      <vt:lpstr>PowerPoint Presentation</vt:lpstr>
      <vt:lpstr>Various concepts of national income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Measurement method of national income /methods of measuring national income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Crouse Title: Macroeconomics   Subject Code: ECO - 202</dc:title>
  <dc:creator>user</dc:creator>
  <cp:lastModifiedBy>user</cp:lastModifiedBy>
  <cp:revision>162</cp:revision>
  <dcterms:created xsi:type="dcterms:W3CDTF">2006-08-16T00:00:00Z</dcterms:created>
  <dcterms:modified xsi:type="dcterms:W3CDTF">2021-07-29T03:55:42Z</dcterms:modified>
</cp:coreProperties>
</file>