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7"/>
  </p:notesMasterIdLst>
  <p:sldIdLst>
    <p:sldId id="256" r:id="rId2"/>
    <p:sldId id="257" r:id="rId3"/>
    <p:sldId id="259" r:id="rId4"/>
    <p:sldId id="260" r:id="rId5"/>
    <p:sldId id="261" r:id="rId6"/>
    <p:sldId id="262" r:id="rId7"/>
    <p:sldId id="263" r:id="rId8"/>
    <p:sldId id="258" r:id="rId9"/>
    <p:sldId id="264" r:id="rId10"/>
    <p:sldId id="266" r:id="rId11"/>
    <p:sldId id="265"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7" r:id="rId31"/>
    <p:sldId id="288" r:id="rId32"/>
    <p:sldId id="291" r:id="rId33"/>
    <p:sldId id="289" r:id="rId34"/>
    <p:sldId id="292" r:id="rId35"/>
    <p:sldId id="290" r:id="rId36"/>
    <p:sldId id="293" r:id="rId37"/>
    <p:sldId id="294" r:id="rId38"/>
    <p:sldId id="295" r:id="rId39"/>
    <p:sldId id="296" r:id="rId40"/>
    <p:sldId id="297" r:id="rId41"/>
    <p:sldId id="298" r:id="rId42"/>
    <p:sldId id="299" r:id="rId43"/>
    <p:sldId id="302" r:id="rId44"/>
    <p:sldId id="300" r:id="rId45"/>
    <p:sldId id="301"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0" d="100"/>
          <a:sy n="50" d="100"/>
        </p:scale>
        <p:origin x="-102" y="-1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charts/_rels/chart1.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s>
</file>

<file path=ppt/charts/_rels/chart2.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s>
</file>

<file path=ppt/charts/_rels/chart3.xml.rels><?xml version="1.0" encoding="UTF-8" standalone="yes"?>
<Relationships xmlns="http://schemas.openxmlformats.org/package/2006/relationships"><Relationship Id="rId1" Type="http://schemas.openxmlformats.org/officeDocument/2006/relationships/oleObject" Target="file:///C:\Users\user\Desktop\New%20Microsoft%20Excel%20Workshe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Sheet3!$C$12</c:f>
              <c:strCache>
                <c:ptCount val="1"/>
                <c:pt idx="0">
                  <c:v>TFC</c:v>
                </c:pt>
              </c:strCache>
            </c:strRef>
          </c:tx>
          <c:xVal>
            <c:numRef>
              <c:f>Sheet3!$B$13:$B$20</c:f>
              <c:numCache>
                <c:formatCode>General</c:formatCode>
                <c:ptCount val="8"/>
                <c:pt idx="0">
                  <c:v>0</c:v>
                </c:pt>
                <c:pt idx="1">
                  <c:v>1</c:v>
                </c:pt>
                <c:pt idx="2">
                  <c:v>2</c:v>
                </c:pt>
                <c:pt idx="3">
                  <c:v>3</c:v>
                </c:pt>
                <c:pt idx="4">
                  <c:v>4</c:v>
                </c:pt>
                <c:pt idx="5">
                  <c:v>5</c:v>
                </c:pt>
                <c:pt idx="6">
                  <c:v>6</c:v>
                </c:pt>
                <c:pt idx="7">
                  <c:v>7</c:v>
                </c:pt>
              </c:numCache>
            </c:numRef>
          </c:xVal>
          <c:yVal>
            <c:numRef>
              <c:f>Sheet3!$C$13:$C$20</c:f>
              <c:numCache>
                <c:formatCode>General</c:formatCode>
                <c:ptCount val="8"/>
                <c:pt idx="0">
                  <c:v>20</c:v>
                </c:pt>
                <c:pt idx="1">
                  <c:v>20</c:v>
                </c:pt>
                <c:pt idx="2">
                  <c:v>20</c:v>
                </c:pt>
                <c:pt idx="3">
                  <c:v>20</c:v>
                </c:pt>
                <c:pt idx="4">
                  <c:v>20</c:v>
                </c:pt>
                <c:pt idx="5">
                  <c:v>20</c:v>
                </c:pt>
                <c:pt idx="6">
                  <c:v>20</c:v>
                </c:pt>
                <c:pt idx="7">
                  <c:v>20</c:v>
                </c:pt>
              </c:numCache>
            </c:numRef>
          </c:yVal>
          <c:smooth val="1"/>
        </c:ser>
        <c:ser>
          <c:idx val="1"/>
          <c:order val="1"/>
          <c:tx>
            <c:strRef>
              <c:f>Sheet3!$D$12</c:f>
              <c:strCache>
                <c:ptCount val="1"/>
                <c:pt idx="0">
                  <c:v>TVC</c:v>
                </c:pt>
              </c:strCache>
            </c:strRef>
          </c:tx>
          <c:xVal>
            <c:numRef>
              <c:f>Sheet3!$B$13:$B$20</c:f>
              <c:numCache>
                <c:formatCode>General</c:formatCode>
                <c:ptCount val="8"/>
                <c:pt idx="0">
                  <c:v>0</c:v>
                </c:pt>
                <c:pt idx="1">
                  <c:v>1</c:v>
                </c:pt>
                <c:pt idx="2">
                  <c:v>2</c:v>
                </c:pt>
                <c:pt idx="3">
                  <c:v>3</c:v>
                </c:pt>
                <c:pt idx="4">
                  <c:v>4</c:v>
                </c:pt>
                <c:pt idx="5">
                  <c:v>5</c:v>
                </c:pt>
                <c:pt idx="6">
                  <c:v>6</c:v>
                </c:pt>
                <c:pt idx="7">
                  <c:v>7</c:v>
                </c:pt>
              </c:numCache>
            </c:numRef>
          </c:xVal>
          <c:yVal>
            <c:numRef>
              <c:f>Sheet3!$D$13:$D$20</c:f>
              <c:numCache>
                <c:formatCode>General</c:formatCode>
                <c:ptCount val="8"/>
                <c:pt idx="0">
                  <c:v>0</c:v>
                </c:pt>
                <c:pt idx="1">
                  <c:v>10</c:v>
                </c:pt>
                <c:pt idx="2">
                  <c:v>18</c:v>
                </c:pt>
                <c:pt idx="3">
                  <c:v>24</c:v>
                </c:pt>
                <c:pt idx="4">
                  <c:v>32</c:v>
                </c:pt>
                <c:pt idx="5">
                  <c:v>50</c:v>
                </c:pt>
                <c:pt idx="6">
                  <c:v>110</c:v>
                </c:pt>
                <c:pt idx="7">
                  <c:v>250</c:v>
                </c:pt>
              </c:numCache>
            </c:numRef>
          </c:yVal>
          <c:smooth val="1"/>
        </c:ser>
        <c:ser>
          <c:idx val="2"/>
          <c:order val="2"/>
          <c:tx>
            <c:strRef>
              <c:f>Sheet3!$E$12</c:f>
              <c:strCache>
                <c:ptCount val="1"/>
                <c:pt idx="0">
                  <c:v>TC</c:v>
                </c:pt>
              </c:strCache>
            </c:strRef>
          </c:tx>
          <c:xVal>
            <c:numRef>
              <c:f>Sheet3!$B$13:$B$20</c:f>
              <c:numCache>
                <c:formatCode>General</c:formatCode>
                <c:ptCount val="8"/>
                <c:pt idx="0">
                  <c:v>0</c:v>
                </c:pt>
                <c:pt idx="1">
                  <c:v>1</c:v>
                </c:pt>
                <c:pt idx="2">
                  <c:v>2</c:v>
                </c:pt>
                <c:pt idx="3">
                  <c:v>3</c:v>
                </c:pt>
                <c:pt idx="4">
                  <c:v>4</c:v>
                </c:pt>
                <c:pt idx="5">
                  <c:v>5</c:v>
                </c:pt>
                <c:pt idx="6">
                  <c:v>6</c:v>
                </c:pt>
                <c:pt idx="7">
                  <c:v>7</c:v>
                </c:pt>
              </c:numCache>
            </c:numRef>
          </c:xVal>
          <c:yVal>
            <c:numRef>
              <c:f>Sheet3!$E$13:$E$20</c:f>
              <c:numCache>
                <c:formatCode>General</c:formatCode>
                <c:ptCount val="8"/>
                <c:pt idx="0">
                  <c:v>20</c:v>
                </c:pt>
                <c:pt idx="1">
                  <c:v>30</c:v>
                </c:pt>
                <c:pt idx="2">
                  <c:v>38</c:v>
                </c:pt>
                <c:pt idx="3">
                  <c:v>44</c:v>
                </c:pt>
                <c:pt idx="4">
                  <c:v>52</c:v>
                </c:pt>
                <c:pt idx="5">
                  <c:v>70</c:v>
                </c:pt>
                <c:pt idx="6">
                  <c:v>130</c:v>
                </c:pt>
                <c:pt idx="7">
                  <c:v>270</c:v>
                </c:pt>
              </c:numCache>
            </c:numRef>
          </c:yVal>
          <c:smooth val="1"/>
        </c:ser>
        <c:dLbls>
          <c:showLegendKey val="0"/>
          <c:showVal val="0"/>
          <c:showCatName val="0"/>
          <c:showSerName val="0"/>
          <c:showPercent val="0"/>
          <c:showBubbleSize val="0"/>
        </c:dLbls>
        <c:axId val="186620928"/>
        <c:axId val="187544320"/>
      </c:scatterChart>
      <c:valAx>
        <c:axId val="186620928"/>
        <c:scaling>
          <c:orientation val="minMax"/>
        </c:scaling>
        <c:delete val="0"/>
        <c:axPos val="b"/>
        <c:numFmt formatCode="General" sourceLinked="1"/>
        <c:majorTickMark val="out"/>
        <c:minorTickMark val="none"/>
        <c:tickLblPos val="nextTo"/>
        <c:crossAx val="187544320"/>
        <c:crosses val="autoZero"/>
        <c:crossBetween val="midCat"/>
      </c:valAx>
      <c:valAx>
        <c:axId val="187544320"/>
        <c:scaling>
          <c:orientation val="minMax"/>
        </c:scaling>
        <c:delete val="0"/>
        <c:axPos val="l"/>
        <c:majorGridlines/>
        <c:numFmt formatCode="General" sourceLinked="1"/>
        <c:majorTickMark val="out"/>
        <c:minorTickMark val="none"/>
        <c:tickLblPos val="nextTo"/>
        <c:crossAx val="186620928"/>
        <c:crosses val="autoZero"/>
        <c:crossBetween val="midCat"/>
      </c:valAx>
    </c:plotArea>
    <c:legend>
      <c:legendPos val="r"/>
      <c:layout/>
      <c:overlay val="0"/>
    </c:legend>
    <c:plotVisOnly val="1"/>
    <c:dispBlanksAs val="gap"/>
    <c:showDLblsOverMax val="0"/>
  </c:chart>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smoothMarker"/>
        <c:varyColors val="0"/>
        <c:ser>
          <c:idx val="0"/>
          <c:order val="0"/>
          <c:tx>
            <c:strRef>
              <c:f>Sheet3!$K$11:$K$13</c:f>
              <c:strCache>
                <c:ptCount val="1"/>
                <c:pt idx="0">
                  <c:v>AFC=TVC/Q -</c:v>
                </c:pt>
              </c:strCache>
            </c:strRef>
          </c:tx>
          <c:xVal>
            <c:numRef>
              <c:f>Sheet3!$J$14:$J$20</c:f>
              <c:numCache>
                <c:formatCode>General</c:formatCode>
                <c:ptCount val="7"/>
                <c:pt idx="0">
                  <c:v>1</c:v>
                </c:pt>
                <c:pt idx="1">
                  <c:v>2</c:v>
                </c:pt>
                <c:pt idx="2">
                  <c:v>3</c:v>
                </c:pt>
                <c:pt idx="3">
                  <c:v>4</c:v>
                </c:pt>
                <c:pt idx="4">
                  <c:v>5</c:v>
                </c:pt>
                <c:pt idx="5">
                  <c:v>6</c:v>
                </c:pt>
                <c:pt idx="6">
                  <c:v>7</c:v>
                </c:pt>
              </c:numCache>
            </c:numRef>
          </c:xVal>
          <c:yVal>
            <c:numRef>
              <c:f>Sheet3!$K$14:$K$20</c:f>
              <c:numCache>
                <c:formatCode>General</c:formatCode>
                <c:ptCount val="7"/>
                <c:pt idx="0">
                  <c:v>20</c:v>
                </c:pt>
                <c:pt idx="1">
                  <c:v>10</c:v>
                </c:pt>
                <c:pt idx="2">
                  <c:v>6.67</c:v>
                </c:pt>
                <c:pt idx="3">
                  <c:v>5</c:v>
                </c:pt>
                <c:pt idx="4">
                  <c:v>4</c:v>
                </c:pt>
                <c:pt idx="5">
                  <c:v>3.33</c:v>
                </c:pt>
                <c:pt idx="6">
                  <c:v>2.83</c:v>
                </c:pt>
              </c:numCache>
            </c:numRef>
          </c:yVal>
          <c:smooth val="1"/>
        </c:ser>
        <c:ser>
          <c:idx val="1"/>
          <c:order val="1"/>
          <c:tx>
            <c:strRef>
              <c:f>Sheet3!$L$11:$L$13</c:f>
              <c:strCache>
                <c:ptCount val="1"/>
                <c:pt idx="0">
                  <c:v>AVC=TVC/Q -</c:v>
                </c:pt>
              </c:strCache>
            </c:strRef>
          </c:tx>
          <c:xVal>
            <c:numRef>
              <c:f>Sheet3!$J$14:$J$20</c:f>
              <c:numCache>
                <c:formatCode>General</c:formatCode>
                <c:ptCount val="7"/>
                <c:pt idx="0">
                  <c:v>1</c:v>
                </c:pt>
                <c:pt idx="1">
                  <c:v>2</c:v>
                </c:pt>
                <c:pt idx="2">
                  <c:v>3</c:v>
                </c:pt>
                <c:pt idx="3">
                  <c:v>4</c:v>
                </c:pt>
                <c:pt idx="4">
                  <c:v>5</c:v>
                </c:pt>
                <c:pt idx="5">
                  <c:v>6</c:v>
                </c:pt>
                <c:pt idx="6">
                  <c:v>7</c:v>
                </c:pt>
              </c:numCache>
            </c:numRef>
          </c:xVal>
          <c:yVal>
            <c:numRef>
              <c:f>Sheet3!$L$14:$L$20</c:f>
              <c:numCache>
                <c:formatCode>General</c:formatCode>
                <c:ptCount val="7"/>
                <c:pt idx="0">
                  <c:v>10</c:v>
                </c:pt>
                <c:pt idx="1">
                  <c:v>9</c:v>
                </c:pt>
                <c:pt idx="2">
                  <c:v>8</c:v>
                </c:pt>
                <c:pt idx="3">
                  <c:v>8</c:v>
                </c:pt>
                <c:pt idx="4">
                  <c:v>10</c:v>
                </c:pt>
                <c:pt idx="5">
                  <c:v>18.329999999999998</c:v>
                </c:pt>
                <c:pt idx="6">
                  <c:v>35.729999999999997</c:v>
                </c:pt>
              </c:numCache>
            </c:numRef>
          </c:yVal>
          <c:smooth val="1"/>
        </c:ser>
        <c:ser>
          <c:idx val="2"/>
          <c:order val="2"/>
          <c:tx>
            <c:strRef>
              <c:f>Sheet3!$M$11:$M$13</c:f>
              <c:strCache>
                <c:ptCount val="1"/>
                <c:pt idx="0">
                  <c:v>AC=YC/Q  or AFC+AVC -</c:v>
                </c:pt>
              </c:strCache>
            </c:strRef>
          </c:tx>
          <c:xVal>
            <c:numRef>
              <c:f>Sheet3!$J$14:$J$20</c:f>
              <c:numCache>
                <c:formatCode>General</c:formatCode>
                <c:ptCount val="7"/>
                <c:pt idx="0">
                  <c:v>1</c:v>
                </c:pt>
                <c:pt idx="1">
                  <c:v>2</c:v>
                </c:pt>
                <c:pt idx="2">
                  <c:v>3</c:v>
                </c:pt>
                <c:pt idx="3">
                  <c:v>4</c:v>
                </c:pt>
                <c:pt idx="4">
                  <c:v>5</c:v>
                </c:pt>
                <c:pt idx="5">
                  <c:v>6</c:v>
                </c:pt>
                <c:pt idx="6">
                  <c:v>7</c:v>
                </c:pt>
              </c:numCache>
            </c:numRef>
          </c:xVal>
          <c:yVal>
            <c:numRef>
              <c:f>Sheet3!$M$14:$M$20</c:f>
              <c:numCache>
                <c:formatCode>General</c:formatCode>
                <c:ptCount val="7"/>
                <c:pt idx="0">
                  <c:v>30</c:v>
                </c:pt>
                <c:pt idx="1">
                  <c:v>19</c:v>
                </c:pt>
                <c:pt idx="2">
                  <c:v>14.67</c:v>
                </c:pt>
                <c:pt idx="3">
                  <c:v>13</c:v>
                </c:pt>
                <c:pt idx="4">
                  <c:v>14</c:v>
                </c:pt>
                <c:pt idx="5">
                  <c:v>21.67</c:v>
                </c:pt>
                <c:pt idx="6">
                  <c:v>38.57</c:v>
                </c:pt>
              </c:numCache>
            </c:numRef>
          </c:yVal>
          <c:smooth val="1"/>
        </c:ser>
        <c:ser>
          <c:idx val="3"/>
          <c:order val="3"/>
          <c:tx>
            <c:strRef>
              <c:f>Sheet3!$N$11:$N$13</c:f>
              <c:strCache>
                <c:ptCount val="1"/>
                <c:pt idx="0">
                  <c:v>MC=dTC/dQ - </c:v>
                </c:pt>
              </c:strCache>
            </c:strRef>
          </c:tx>
          <c:xVal>
            <c:numRef>
              <c:f>Sheet3!$J$14:$J$20</c:f>
              <c:numCache>
                <c:formatCode>General</c:formatCode>
                <c:ptCount val="7"/>
                <c:pt idx="0">
                  <c:v>1</c:v>
                </c:pt>
                <c:pt idx="1">
                  <c:v>2</c:v>
                </c:pt>
                <c:pt idx="2">
                  <c:v>3</c:v>
                </c:pt>
                <c:pt idx="3">
                  <c:v>4</c:v>
                </c:pt>
                <c:pt idx="4">
                  <c:v>5</c:v>
                </c:pt>
                <c:pt idx="5">
                  <c:v>6</c:v>
                </c:pt>
                <c:pt idx="6">
                  <c:v>7</c:v>
                </c:pt>
              </c:numCache>
            </c:numRef>
          </c:xVal>
          <c:yVal>
            <c:numRef>
              <c:f>Sheet3!$N$14:$N$20</c:f>
              <c:numCache>
                <c:formatCode>General</c:formatCode>
                <c:ptCount val="7"/>
                <c:pt idx="0">
                  <c:v>10</c:v>
                </c:pt>
                <c:pt idx="1">
                  <c:v>8</c:v>
                </c:pt>
                <c:pt idx="2">
                  <c:v>6</c:v>
                </c:pt>
                <c:pt idx="3">
                  <c:v>8</c:v>
                </c:pt>
                <c:pt idx="4">
                  <c:v>18</c:v>
                </c:pt>
                <c:pt idx="5">
                  <c:v>60</c:v>
                </c:pt>
                <c:pt idx="6">
                  <c:v>140</c:v>
                </c:pt>
              </c:numCache>
            </c:numRef>
          </c:yVal>
          <c:smooth val="1"/>
        </c:ser>
        <c:dLbls>
          <c:showLegendKey val="0"/>
          <c:showVal val="0"/>
          <c:showCatName val="0"/>
          <c:showSerName val="0"/>
          <c:showPercent val="0"/>
          <c:showBubbleSize val="0"/>
        </c:dLbls>
        <c:axId val="188073472"/>
        <c:axId val="188075008"/>
      </c:scatterChart>
      <c:valAx>
        <c:axId val="188073472"/>
        <c:scaling>
          <c:orientation val="minMax"/>
        </c:scaling>
        <c:delete val="0"/>
        <c:axPos val="b"/>
        <c:numFmt formatCode="General" sourceLinked="1"/>
        <c:majorTickMark val="out"/>
        <c:minorTickMark val="none"/>
        <c:tickLblPos val="nextTo"/>
        <c:crossAx val="188075008"/>
        <c:crosses val="autoZero"/>
        <c:crossBetween val="midCat"/>
      </c:valAx>
      <c:valAx>
        <c:axId val="188075008"/>
        <c:scaling>
          <c:orientation val="minMax"/>
        </c:scaling>
        <c:delete val="0"/>
        <c:axPos val="l"/>
        <c:majorGridlines/>
        <c:numFmt formatCode="General" sourceLinked="1"/>
        <c:majorTickMark val="out"/>
        <c:minorTickMark val="none"/>
        <c:tickLblPos val="nextTo"/>
        <c:crossAx val="188073472"/>
        <c:crosses val="autoZero"/>
        <c:crossBetween val="midCat"/>
      </c:valAx>
    </c:plotArea>
    <c:legend>
      <c:legendPos val="r"/>
      <c:layout/>
      <c:overlay val="0"/>
    </c:legend>
    <c:plotVisOnly val="1"/>
    <c:dispBlanksAs val="gap"/>
    <c:showDLblsOverMax val="0"/>
  </c:chart>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scatterChart>
        <c:scatterStyle val="lineMarker"/>
        <c:varyColors val="0"/>
        <c:ser>
          <c:idx val="0"/>
          <c:order val="0"/>
          <c:tx>
            <c:strRef>
              <c:f>Sheet3!$J$22:$J$24</c:f>
              <c:strCache>
                <c:ptCount val="1"/>
                <c:pt idx="0">
                  <c:v>AVC=TVC/Q -</c:v>
                </c:pt>
              </c:strCache>
            </c:strRef>
          </c:tx>
          <c:xVal>
            <c:numRef>
              <c:f>Sheet3!$I$25:$I$31</c:f>
              <c:numCache>
                <c:formatCode>General</c:formatCode>
                <c:ptCount val="7"/>
                <c:pt idx="0">
                  <c:v>1</c:v>
                </c:pt>
                <c:pt idx="1">
                  <c:v>2</c:v>
                </c:pt>
                <c:pt idx="2">
                  <c:v>3</c:v>
                </c:pt>
                <c:pt idx="3">
                  <c:v>4</c:v>
                </c:pt>
                <c:pt idx="4">
                  <c:v>5</c:v>
                </c:pt>
                <c:pt idx="5">
                  <c:v>6</c:v>
                </c:pt>
                <c:pt idx="6">
                  <c:v>7</c:v>
                </c:pt>
              </c:numCache>
            </c:numRef>
          </c:xVal>
          <c:yVal>
            <c:numRef>
              <c:f>Sheet3!$J$25:$J$31</c:f>
              <c:numCache>
                <c:formatCode>General</c:formatCode>
                <c:ptCount val="7"/>
                <c:pt idx="0">
                  <c:v>10</c:v>
                </c:pt>
                <c:pt idx="1">
                  <c:v>9</c:v>
                </c:pt>
                <c:pt idx="2">
                  <c:v>8</c:v>
                </c:pt>
                <c:pt idx="3">
                  <c:v>8</c:v>
                </c:pt>
                <c:pt idx="4">
                  <c:v>10</c:v>
                </c:pt>
                <c:pt idx="5">
                  <c:v>18.329999999999998</c:v>
                </c:pt>
                <c:pt idx="6">
                  <c:v>35.729999999999997</c:v>
                </c:pt>
              </c:numCache>
            </c:numRef>
          </c:yVal>
          <c:smooth val="0"/>
        </c:ser>
        <c:ser>
          <c:idx val="1"/>
          <c:order val="1"/>
          <c:tx>
            <c:strRef>
              <c:f>Sheet3!$K$22:$K$24</c:f>
              <c:strCache>
                <c:ptCount val="1"/>
                <c:pt idx="0">
                  <c:v>AC=YC/Q  or AFC+AVC -</c:v>
                </c:pt>
              </c:strCache>
            </c:strRef>
          </c:tx>
          <c:xVal>
            <c:numRef>
              <c:f>Sheet3!$I$25:$I$31</c:f>
              <c:numCache>
                <c:formatCode>General</c:formatCode>
                <c:ptCount val="7"/>
                <c:pt idx="0">
                  <c:v>1</c:v>
                </c:pt>
                <c:pt idx="1">
                  <c:v>2</c:v>
                </c:pt>
                <c:pt idx="2">
                  <c:v>3</c:v>
                </c:pt>
                <c:pt idx="3">
                  <c:v>4</c:v>
                </c:pt>
                <c:pt idx="4">
                  <c:v>5</c:v>
                </c:pt>
                <c:pt idx="5">
                  <c:v>6</c:v>
                </c:pt>
                <c:pt idx="6">
                  <c:v>7</c:v>
                </c:pt>
              </c:numCache>
            </c:numRef>
          </c:xVal>
          <c:yVal>
            <c:numRef>
              <c:f>Sheet3!$K$25:$K$31</c:f>
              <c:numCache>
                <c:formatCode>General</c:formatCode>
                <c:ptCount val="7"/>
                <c:pt idx="0">
                  <c:v>30</c:v>
                </c:pt>
                <c:pt idx="1">
                  <c:v>19</c:v>
                </c:pt>
                <c:pt idx="2">
                  <c:v>14.67</c:v>
                </c:pt>
                <c:pt idx="3">
                  <c:v>13</c:v>
                </c:pt>
                <c:pt idx="4">
                  <c:v>14</c:v>
                </c:pt>
                <c:pt idx="5">
                  <c:v>21.67</c:v>
                </c:pt>
                <c:pt idx="6">
                  <c:v>38.57</c:v>
                </c:pt>
              </c:numCache>
            </c:numRef>
          </c:yVal>
          <c:smooth val="0"/>
        </c:ser>
        <c:ser>
          <c:idx val="2"/>
          <c:order val="2"/>
          <c:tx>
            <c:strRef>
              <c:f>Sheet3!$L$22:$L$24</c:f>
              <c:strCache>
                <c:ptCount val="1"/>
                <c:pt idx="0">
                  <c:v>MC=dTC/dQ - </c:v>
                </c:pt>
              </c:strCache>
            </c:strRef>
          </c:tx>
          <c:xVal>
            <c:numRef>
              <c:f>Sheet3!$I$25:$I$31</c:f>
              <c:numCache>
                <c:formatCode>General</c:formatCode>
                <c:ptCount val="7"/>
                <c:pt idx="0">
                  <c:v>1</c:v>
                </c:pt>
                <c:pt idx="1">
                  <c:v>2</c:v>
                </c:pt>
                <c:pt idx="2">
                  <c:v>3</c:v>
                </c:pt>
                <c:pt idx="3">
                  <c:v>4</c:v>
                </c:pt>
                <c:pt idx="4">
                  <c:v>5</c:v>
                </c:pt>
                <c:pt idx="5">
                  <c:v>6</c:v>
                </c:pt>
                <c:pt idx="6">
                  <c:v>7</c:v>
                </c:pt>
              </c:numCache>
            </c:numRef>
          </c:xVal>
          <c:yVal>
            <c:numRef>
              <c:f>Sheet3!$L$25:$L$31</c:f>
              <c:numCache>
                <c:formatCode>General</c:formatCode>
                <c:ptCount val="7"/>
                <c:pt idx="0">
                  <c:v>10</c:v>
                </c:pt>
                <c:pt idx="1">
                  <c:v>8</c:v>
                </c:pt>
                <c:pt idx="2">
                  <c:v>6</c:v>
                </c:pt>
                <c:pt idx="3">
                  <c:v>8</c:v>
                </c:pt>
                <c:pt idx="4">
                  <c:v>18</c:v>
                </c:pt>
                <c:pt idx="5">
                  <c:v>60</c:v>
                </c:pt>
                <c:pt idx="6">
                  <c:v>140</c:v>
                </c:pt>
              </c:numCache>
            </c:numRef>
          </c:yVal>
          <c:smooth val="0"/>
        </c:ser>
        <c:dLbls>
          <c:showLegendKey val="0"/>
          <c:showVal val="0"/>
          <c:showCatName val="0"/>
          <c:showSerName val="0"/>
          <c:showPercent val="0"/>
          <c:showBubbleSize val="0"/>
        </c:dLbls>
        <c:axId val="188375808"/>
        <c:axId val="188377344"/>
      </c:scatterChart>
      <c:valAx>
        <c:axId val="188375808"/>
        <c:scaling>
          <c:orientation val="minMax"/>
        </c:scaling>
        <c:delete val="0"/>
        <c:axPos val="b"/>
        <c:numFmt formatCode="General" sourceLinked="1"/>
        <c:majorTickMark val="out"/>
        <c:minorTickMark val="none"/>
        <c:tickLblPos val="nextTo"/>
        <c:crossAx val="188377344"/>
        <c:crosses val="autoZero"/>
        <c:crossBetween val="midCat"/>
      </c:valAx>
      <c:valAx>
        <c:axId val="188377344"/>
        <c:scaling>
          <c:orientation val="minMax"/>
        </c:scaling>
        <c:delete val="0"/>
        <c:axPos val="l"/>
        <c:majorGridlines/>
        <c:numFmt formatCode="General" sourceLinked="1"/>
        <c:majorTickMark val="out"/>
        <c:minorTickMark val="none"/>
        <c:tickLblPos val="nextTo"/>
        <c:crossAx val="188375808"/>
        <c:crosses val="autoZero"/>
        <c:crossBetween val="midCat"/>
      </c:valAx>
    </c:plotArea>
    <c:legend>
      <c:legendPos val="r"/>
      <c:layout/>
      <c:overlay val="0"/>
    </c:legend>
    <c:plotVisOnly val="1"/>
    <c:dispBlanksAs val="gap"/>
    <c:showDLblsOverMax val="0"/>
  </c:chart>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C859C3-49D6-4B8E-BB23-A9B55BD83D80}" type="datetimeFigureOut">
              <a:rPr lang="en-US" smtClean="0"/>
              <a:t>04/04/23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9E66FEC-0D04-4C62-9937-ED0E8A58ACD1}" type="slidenum">
              <a:rPr lang="en-US" smtClean="0"/>
              <a:t>‹#›</a:t>
            </a:fld>
            <a:endParaRPr lang="en-US"/>
          </a:p>
        </p:txBody>
      </p:sp>
    </p:spTree>
    <p:extLst>
      <p:ext uri="{BB962C8B-B14F-4D97-AF65-F5344CB8AC3E}">
        <p14:creationId xmlns:p14="http://schemas.microsoft.com/office/powerpoint/2010/main" val="37330285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50785E68-DF75-47C1-B4CE-A92E80F57DB4}" type="slidenum">
              <a:rPr lang="en-US" smtClean="0"/>
              <a:t>7</a:t>
            </a:fld>
            <a:endParaRPr lang="en-US"/>
          </a:p>
        </p:txBody>
      </p:sp>
    </p:spTree>
    <p:extLst>
      <p:ext uri="{BB962C8B-B14F-4D97-AF65-F5344CB8AC3E}">
        <p14:creationId xmlns:p14="http://schemas.microsoft.com/office/powerpoint/2010/main" val="326679375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5349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9" name="Title 28"/>
          <p:cNvSpPr>
            <a:spLocks noGrp="1"/>
          </p:cNvSpPr>
          <p:nvPr>
            <p:ph type="ctrTitle"/>
          </p:nvPr>
        </p:nvSpPr>
        <p:spPr>
          <a:xfrm>
            <a:off x="381000" y="4853411"/>
            <a:ext cx="8458200" cy="1222375"/>
          </a:xfrm>
        </p:spPr>
        <p:txBody>
          <a:bodyPr anchor="t"/>
          <a:lstStyle/>
          <a:p>
            <a:r>
              <a:rPr kumimoji="0" lang="en-US" smtClean="0"/>
              <a:t>Click to edit Master title style</a:t>
            </a:r>
            <a:endParaRPr kumimoji="0" lang="en-US"/>
          </a:p>
        </p:txBody>
      </p:sp>
      <p:sp>
        <p:nvSpPr>
          <p:cNvPr id="9" name="Subtitle 8"/>
          <p:cNvSpPr>
            <a:spLocks noGrp="1"/>
          </p:cNvSpPr>
          <p:nvPr>
            <p:ph type="subTitle" idx="1"/>
          </p:nvPr>
        </p:nvSpPr>
        <p:spPr>
          <a:xfrm>
            <a:off x="381000" y="3886200"/>
            <a:ext cx="8458200" cy="914400"/>
          </a:xfrm>
        </p:spPr>
        <p:txBody>
          <a:bodyPr anchor="b"/>
          <a:lstStyle>
            <a:lvl1pPr marL="0" indent="0" algn="l">
              <a:buNone/>
              <a:defRPr sz="2400">
                <a:solidFill>
                  <a:schemeClr val="tx2">
                    <a:shade val="75000"/>
                  </a:schemeClr>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16" name="Date Placeholder 15"/>
          <p:cNvSpPr>
            <a:spLocks noGrp="1"/>
          </p:cNvSpPr>
          <p:nvPr>
            <p:ph type="dt" sz="half" idx="10"/>
          </p:nvPr>
        </p:nvSpPr>
        <p:spPr/>
        <p:txBody>
          <a:bodyPr/>
          <a:lstStyle/>
          <a:p>
            <a:fld id="{1D8BD707-D9CF-40AE-B4C6-C98DA3205C09}" type="datetimeFigureOut">
              <a:rPr lang="en-US" smtClean="0"/>
              <a:pPr/>
              <a:t>04/04/23</a:t>
            </a:fld>
            <a:endParaRPr lang="en-US"/>
          </a:p>
        </p:txBody>
      </p:sp>
      <p:sp>
        <p:nvSpPr>
          <p:cNvPr id="2" name="Footer Placeholder 1"/>
          <p:cNvSpPr>
            <a:spLocks noGrp="1"/>
          </p:cNvSpPr>
          <p:nvPr>
            <p:ph type="ftr" sz="quarter" idx="11"/>
          </p:nvPr>
        </p:nvSpPr>
        <p:spPr/>
        <p:txBody>
          <a:bodyPr/>
          <a:lstStyle/>
          <a:p>
            <a:endParaRPr lang="en-US"/>
          </a:p>
        </p:txBody>
      </p:sp>
      <p:sp>
        <p:nvSpPr>
          <p:cNvPr id="15" name="Slide Number Placeholder 14"/>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58000" y="549276"/>
            <a:ext cx="18288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549276"/>
            <a:ext cx="62484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1D8BD707-D9CF-40AE-B4C6-C98DA3205C09}" type="datetimeFigureOut">
              <a:rPr lang="en-US" smtClean="0"/>
              <a:pPr/>
              <a:t>04/04/23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2" name="Title 21"/>
          <p:cNvSpPr>
            <a:spLocks noGrp="1"/>
          </p:cNvSpPr>
          <p:nvPr>
            <p:ph type="title"/>
          </p:nvPr>
        </p:nvSpPr>
        <p:spPr/>
        <p:txBody>
          <a:bodyPr/>
          <a:lstStyle/>
          <a:p>
            <a:r>
              <a:rPr kumimoji="0" lang="en-US" smtClean="0"/>
              <a:t>Click to edit Master title style</a:t>
            </a:r>
            <a:endParaRPr kumimoji="0" lang="en-US"/>
          </a:p>
        </p:txBody>
      </p:sp>
      <p:sp>
        <p:nvSpPr>
          <p:cNvPr id="27" name="Content Placeholder 26"/>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04/04/23</a:t>
            </a:fld>
            <a:endParaRPr lang="en-US"/>
          </a:p>
        </p:txBody>
      </p:sp>
      <p:sp>
        <p:nvSpPr>
          <p:cNvPr id="19" name="Footer Placeholder 18"/>
          <p:cNvSpPr>
            <a:spLocks noGrp="1"/>
          </p:cNvSpPr>
          <p:nvPr>
            <p:ph type="ftr" sz="quarter" idx="11"/>
          </p:nvPr>
        </p:nvSpPr>
        <p:spPr>
          <a:xfrm>
            <a:off x="3581400" y="76200"/>
            <a:ext cx="2895600" cy="288925"/>
          </a:xfrm>
        </p:spPr>
        <p:txBody>
          <a:bodyPr/>
          <a:lstStyle/>
          <a:p>
            <a:endParaRPr lang="en-US"/>
          </a:p>
        </p:txBody>
      </p:sp>
      <p:sp>
        <p:nvSpPr>
          <p:cNvPr id="16" name="Slide Number Placeholder 15"/>
          <p:cNvSpPr>
            <a:spLocks noGrp="1"/>
          </p:cNvSpPr>
          <p:nvPr>
            <p:ph type="sldNum" sz="quarter" idx="12"/>
          </p:nvPr>
        </p:nvSpPr>
        <p:spPr>
          <a:xfrm>
            <a:off x="8229600" y="6473952"/>
            <a:ext cx="758952" cy="246888"/>
          </a:xfrm>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3444902"/>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Text Placeholder 5"/>
          <p:cNvSpPr>
            <a:spLocks noGrp="1"/>
          </p:cNvSpPr>
          <p:nvPr>
            <p:ph type="body" idx="1"/>
          </p:nvPr>
        </p:nvSpPr>
        <p:spPr>
          <a:xfrm>
            <a:off x="381000" y="1676400"/>
            <a:ext cx="8458200" cy="1219200"/>
          </a:xfrm>
        </p:spPr>
        <p:txBody>
          <a:bodyPr anchor="b"/>
          <a:lstStyle>
            <a:lvl1pPr marL="0" indent="0" algn="r">
              <a:buNone/>
              <a:defRPr sz="2000">
                <a:solidFill>
                  <a:schemeClr val="tx2">
                    <a:shade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19" name="Date Placeholder 18"/>
          <p:cNvSpPr>
            <a:spLocks noGrp="1"/>
          </p:cNvSpPr>
          <p:nvPr>
            <p:ph type="dt" sz="half" idx="10"/>
          </p:nvPr>
        </p:nvSpPr>
        <p:spPr/>
        <p:txBody>
          <a:bodyPr/>
          <a:lstStyle/>
          <a:p>
            <a:fld id="{1D8BD707-D9CF-40AE-B4C6-C98DA3205C09}" type="datetimeFigureOut">
              <a:rPr lang="en-US" smtClean="0"/>
              <a:pPr/>
              <a:t>04/04/23</a:t>
            </a:fld>
            <a:endParaRPr lang="en-US"/>
          </a:p>
        </p:txBody>
      </p:sp>
      <p:sp>
        <p:nvSpPr>
          <p:cNvPr id="11" name="Footer Placeholder 10"/>
          <p:cNvSpPr>
            <a:spLocks noGrp="1"/>
          </p:cNvSpPr>
          <p:nvPr>
            <p:ph type="ftr" sz="quarter" idx="11"/>
          </p:nvPr>
        </p:nvSpPr>
        <p:spPr/>
        <p:txBody>
          <a:bodyPr/>
          <a:lstStyle/>
          <a:p>
            <a:endParaRPr lang="en-US"/>
          </a:p>
        </p:txBody>
      </p:sp>
      <p:sp>
        <p:nvSpPr>
          <p:cNvPr id="16" name="Slide Number Placeholder 15"/>
          <p:cNvSpPr>
            <a:spLocks noGrp="1"/>
          </p:cNvSpPr>
          <p:nvPr>
            <p:ph type="sldNum" sz="quarter" idx="12"/>
          </p:nvPr>
        </p:nvSpPr>
        <p:spPr/>
        <p:txBody>
          <a:bodyPr/>
          <a:lstStyle/>
          <a:p>
            <a:fld id="{B6F15528-21DE-4FAA-801E-634DDDAF4B2B}" type="slidenum">
              <a:rPr lang="en-US" smtClean="0"/>
              <a:pPr/>
              <a:t>‹#›</a:t>
            </a:fld>
            <a:endParaRPr lang="en-US"/>
          </a:p>
        </p:txBody>
      </p:sp>
      <p:sp>
        <p:nvSpPr>
          <p:cNvPr id="8" name="Title 7"/>
          <p:cNvSpPr>
            <a:spLocks noGrp="1"/>
          </p:cNvSpPr>
          <p:nvPr>
            <p:ph type="title"/>
          </p:nvPr>
        </p:nvSpPr>
        <p:spPr>
          <a:xfrm>
            <a:off x="180475" y="2947085"/>
            <a:ext cx="8686800" cy="1184825"/>
          </a:xfrm>
        </p:spPr>
        <p:txBody>
          <a:bodyPr rtlCol="0" anchor="t"/>
          <a:lstStyle>
            <a:lvl1pPr algn="r">
              <a:defRPr/>
            </a:lvl1pPr>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0" name="Title 1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4" name="Content Placeholder 13"/>
          <p:cNvSpPr>
            <a:spLocks noGrp="1"/>
          </p:cNvSpPr>
          <p:nvPr>
            <p:ph sz="half" idx="1"/>
          </p:nvPr>
        </p:nvSpPr>
        <p:spPr>
          <a:xfrm>
            <a:off x="304800" y="1600200"/>
            <a:ext cx="41910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half" idx="2"/>
          </p:nvPr>
        </p:nvSpPr>
        <p:spPr>
          <a:xfrm>
            <a:off x="4648200" y="1600200"/>
            <a:ext cx="4343400" cy="4724400"/>
          </a:xfrm>
        </p:spPr>
        <p:txBody>
          <a:bodyPr/>
          <a:lstStyle>
            <a:lvl1pPr>
              <a:defRPr sz="28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1" name="Date Placeholder 20"/>
          <p:cNvSpPr>
            <a:spLocks noGrp="1"/>
          </p:cNvSpPr>
          <p:nvPr>
            <p:ph type="dt" sz="half" idx="10"/>
          </p:nvPr>
        </p:nvSpPr>
        <p:spPr/>
        <p:txBody>
          <a:bodyPr/>
          <a:lstStyle/>
          <a:p>
            <a:fld id="{1D8BD707-D9CF-40AE-B4C6-C98DA3205C09}" type="datetimeFigureOut">
              <a:rPr lang="en-US" smtClean="0"/>
              <a:pPr/>
              <a:t>04/04/23</a:t>
            </a:fld>
            <a:endParaRPr lang="en-US"/>
          </a:p>
        </p:txBody>
      </p:sp>
      <p:sp>
        <p:nvSpPr>
          <p:cNvPr id="10" name="Footer Placeholder 9"/>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9" name="Title 28"/>
          <p:cNvSpPr>
            <a:spLocks noGrp="1"/>
          </p:cNvSpPr>
          <p:nvPr>
            <p:ph type="title"/>
          </p:nvPr>
        </p:nvSpPr>
        <p:spPr>
          <a:xfrm>
            <a:off x="304800" y="5410200"/>
            <a:ext cx="8610600" cy="882650"/>
          </a:xfrm>
        </p:spPr>
        <p:txBody>
          <a:bodyPr anchor="ctr"/>
          <a:lstStyle>
            <a:lvl1pPr>
              <a:defRPr/>
            </a:lvl1pPr>
          </a:lstStyle>
          <a:p>
            <a:r>
              <a:rPr kumimoji="0" lang="en-US" smtClean="0"/>
              <a:t>Click to edit Master title style</a:t>
            </a:r>
            <a:endParaRPr kumimoji="0" lang="en-US"/>
          </a:p>
        </p:txBody>
      </p:sp>
      <p:sp>
        <p:nvSpPr>
          <p:cNvPr id="13" name="Text Placeholder 12"/>
          <p:cNvSpPr>
            <a:spLocks noGrp="1"/>
          </p:cNvSpPr>
          <p:nvPr>
            <p:ph type="body" idx="1"/>
          </p:nvPr>
        </p:nvSpPr>
        <p:spPr>
          <a:xfrm>
            <a:off x="281444" y="666750"/>
            <a:ext cx="4290556"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25" name="Text Placeholder 24"/>
          <p:cNvSpPr>
            <a:spLocks noGrp="1"/>
          </p:cNvSpPr>
          <p:nvPr>
            <p:ph type="body" sz="half" idx="3"/>
          </p:nvPr>
        </p:nvSpPr>
        <p:spPr>
          <a:xfrm>
            <a:off x="4645025" y="666750"/>
            <a:ext cx="4292241" cy="639762"/>
          </a:xfrm>
        </p:spPr>
        <p:txBody>
          <a:bodyPr anchor="ctr"/>
          <a:lstStyle>
            <a:lvl1pPr marL="0" indent="0">
              <a:buNone/>
              <a:defRPr sz="1800" b="0" cap="all" baseline="0">
                <a:solidFill>
                  <a:schemeClr val="accent1">
                    <a:shade val="50000"/>
                  </a:schemeClr>
                </a:solidFill>
                <a:latin typeface="+mj-lt"/>
                <a:ea typeface="+mj-ea"/>
                <a:cs typeface="+mj-cs"/>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Content Placeholder 3"/>
          <p:cNvSpPr>
            <a:spLocks noGrp="1"/>
          </p:cNvSpPr>
          <p:nvPr>
            <p:ph sz="quarter" idx="2"/>
          </p:nvPr>
        </p:nvSpPr>
        <p:spPr>
          <a:xfrm>
            <a:off x="281444" y="1316037"/>
            <a:ext cx="429055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8" name="Content Placeholder 27"/>
          <p:cNvSpPr>
            <a:spLocks noGrp="1"/>
          </p:cNvSpPr>
          <p:nvPr>
            <p:ph sz="quarter" idx="4"/>
          </p:nvPr>
        </p:nvSpPr>
        <p:spPr>
          <a:xfrm>
            <a:off x="4648730" y="1316037"/>
            <a:ext cx="4288536" cy="39417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0" name="Date Placeholder 9"/>
          <p:cNvSpPr>
            <a:spLocks noGrp="1"/>
          </p:cNvSpPr>
          <p:nvPr>
            <p:ph type="dt" sz="half" idx="10"/>
          </p:nvPr>
        </p:nvSpPr>
        <p:spPr/>
        <p:txBody>
          <a:bodyPr/>
          <a:lstStyle/>
          <a:p>
            <a:fld id="{1D8BD707-D9CF-40AE-B4C6-C98DA3205C09}" type="datetimeFigureOut">
              <a:rPr lang="en-US" smtClean="0"/>
              <a:pPr/>
              <a:t>04/04/23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229600" y="6477000"/>
            <a:ext cx="762000" cy="246888"/>
          </a:xfrm>
        </p:spPr>
        <p:txBody>
          <a:bodyPr/>
          <a:lstStyle/>
          <a:p>
            <a:fld id="{B6F15528-21DE-4FAA-801E-634DDDAF4B2B}" type="slidenum">
              <a:rPr lang="en-US" smtClean="0"/>
              <a:pPr/>
              <a:t>‹#›</a:t>
            </a:fld>
            <a:endParaRPr lang="en-US"/>
          </a:p>
        </p:txBody>
      </p:sp>
      <p:sp>
        <p:nvSpPr>
          <p:cNvPr id="11" name="Straight Connector 10"/>
          <p:cNvSpPr>
            <a:spLocks noChangeShapeType="1"/>
          </p:cNvSpPr>
          <p:nvPr/>
        </p:nvSpPr>
        <p:spPr bwMode="auto">
          <a:xfrm>
            <a:off x="514350" y="6019800"/>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0" name="Title 29"/>
          <p:cNvSpPr>
            <a:spLocks noGrp="1"/>
          </p:cNvSpPr>
          <p:nvPr>
            <p:ph type="title"/>
          </p:nvPr>
        </p:nvSpPr>
        <p:spPr>
          <a:xfrm>
            <a:off x="301752" y="457200"/>
            <a:ext cx="8686800" cy="841248"/>
          </a:xfrm>
        </p:spPr>
        <p:txBody>
          <a:bodyPr/>
          <a:lstStyle/>
          <a:p>
            <a:r>
              <a:rPr kumimoji="0" lang="en-US" smtClean="0"/>
              <a:t>Click to edit Master title style</a:t>
            </a:r>
            <a:endParaRPr kumimoji="0" lang="en-US"/>
          </a:p>
        </p:txBody>
      </p:sp>
      <p:sp>
        <p:nvSpPr>
          <p:cNvPr id="12" name="Date Placeholder 11"/>
          <p:cNvSpPr>
            <a:spLocks noGrp="1"/>
          </p:cNvSpPr>
          <p:nvPr>
            <p:ph type="dt" sz="half" idx="10"/>
          </p:nvPr>
        </p:nvSpPr>
        <p:spPr/>
        <p:txBody>
          <a:bodyPr/>
          <a:lstStyle/>
          <a:p>
            <a:fld id="{1D8BD707-D9CF-40AE-B4C6-C98DA3205C09}" type="datetimeFigureOut">
              <a:rPr lang="en-US" smtClean="0"/>
              <a:pPr/>
              <a:t>04/04/23</a:t>
            </a:fld>
            <a:endParaRPr lang="en-US"/>
          </a:p>
        </p:txBody>
      </p:sp>
      <p:sp>
        <p:nvSpPr>
          <p:cNvPr id="21" name="Footer Placeholder 20"/>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1D8BD707-D9CF-40AE-B4C6-C98DA3205C09}" type="datetimeFigureOut">
              <a:rPr lang="en-US" smtClean="0"/>
              <a:pPr/>
              <a:t>04/04/23</a:t>
            </a:fld>
            <a:endParaRPr lang="en-US"/>
          </a:p>
        </p:txBody>
      </p:sp>
      <p:sp>
        <p:nvSpPr>
          <p:cNvPr id="24" name="Footer Placeholder 23"/>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Straight Connector 7"/>
          <p:cNvSpPr>
            <a:spLocks noChangeShapeType="1"/>
          </p:cNvSpPr>
          <p:nvPr/>
        </p:nvSpPr>
        <p:spPr bwMode="auto">
          <a:xfrm>
            <a:off x="514350" y="5849117"/>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Title 11"/>
          <p:cNvSpPr>
            <a:spLocks noGrp="1"/>
          </p:cNvSpPr>
          <p:nvPr>
            <p:ph type="title"/>
          </p:nvPr>
        </p:nvSpPr>
        <p:spPr>
          <a:xfrm>
            <a:off x="457200" y="5486400"/>
            <a:ext cx="8458200" cy="520700"/>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idx="2"/>
          </p:nvPr>
        </p:nvSpPr>
        <p:spPr>
          <a:xfrm>
            <a:off x="457200" y="609600"/>
            <a:ext cx="3008313" cy="4800600"/>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14" name="Content Placeholder 13"/>
          <p:cNvSpPr>
            <a:spLocks noGrp="1"/>
          </p:cNvSpPr>
          <p:nvPr>
            <p:ph sz="half" idx="1"/>
          </p:nvPr>
        </p:nvSpPr>
        <p:spPr>
          <a:xfrm>
            <a:off x="3575050" y="609600"/>
            <a:ext cx="5340350" cy="480060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5" name="Date Placeholder 24"/>
          <p:cNvSpPr>
            <a:spLocks noGrp="1"/>
          </p:cNvSpPr>
          <p:nvPr>
            <p:ph type="dt" sz="half" idx="10"/>
          </p:nvPr>
        </p:nvSpPr>
        <p:spPr/>
        <p:txBody>
          <a:bodyPr/>
          <a:lstStyle/>
          <a:p>
            <a:fld id="{1D8BD707-D9CF-40AE-B4C6-C98DA3205C09}" type="datetimeFigureOut">
              <a:rPr lang="en-US" smtClean="0"/>
              <a:pPr/>
              <a:t>04/04/23</a:t>
            </a:fld>
            <a:endParaRPr lang="en-US"/>
          </a:p>
        </p:txBody>
      </p:sp>
      <p:sp>
        <p:nvSpPr>
          <p:cNvPr id="29" name="Footer Placeholder 28"/>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3" name="Picture Placeholder 12"/>
          <p:cNvSpPr>
            <a:spLocks noGrp="1"/>
          </p:cNvSpPr>
          <p:nvPr>
            <p:ph type="pic" idx="1"/>
          </p:nvPr>
        </p:nvSpPr>
        <p:spPr>
          <a:xfrm>
            <a:off x="3505200" y="616634"/>
            <a:ext cx="5029200" cy="3657600"/>
          </a:xfrm>
          <a:solidFill>
            <a:schemeClr val="bg1"/>
          </a:solidFill>
          <a:ln w="6350">
            <a:solidFill>
              <a:schemeClr val="accent1"/>
            </a:solidFill>
          </a:ln>
          <a:effectLst>
            <a:reflection blurRad="1000" stA="49000" endA="500" endPos="10000" dist="900" dir="5400000" sy="-90000" algn="bl" rotWithShape="0"/>
          </a:effectLst>
        </p:spPr>
        <p:txBody>
          <a:bodyPr/>
          <a:lstStyle>
            <a:lvl1pPr marL="0" indent="0">
              <a:buNone/>
              <a:defRPr sz="3200"/>
            </a:lvl1pPr>
          </a:lstStyle>
          <a:p>
            <a:r>
              <a:rPr kumimoji="0" lang="en-US" smtClean="0"/>
              <a:t>Click icon to add picture</a:t>
            </a:r>
            <a:endParaRPr kumimoji="0"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04/04/23</a:t>
            </a:fld>
            <a:endParaRPr lang="en-US"/>
          </a:p>
        </p:txBody>
      </p:sp>
      <p:sp>
        <p:nvSpPr>
          <p:cNvPr id="5" name="Footer Placeholder 4"/>
          <p:cNvSpPr>
            <a:spLocks noGrp="1"/>
          </p:cNvSpPr>
          <p:nvPr>
            <p:ph type="ftr" sz="quarter" idx="11"/>
          </p:nvPr>
        </p:nvSpPr>
        <p:spPr/>
        <p:txBody>
          <a:bodyPr/>
          <a:lstStyle/>
          <a:p>
            <a:endParaRPr lang="en-US"/>
          </a:p>
        </p:txBody>
      </p:sp>
      <p:sp>
        <p:nvSpPr>
          <p:cNvPr id="31" name="Slide Number Placeholder 30"/>
          <p:cNvSpPr>
            <a:spLocks noGrp="1"/>
          </p:cNvSpPr>
          <p:nvPr>
            <p:ph type="sldNum" sz="quarter" idx="12"/>
          </p:nvPr>
        </p:nvSpPr>
        <p:spPr/>
        <p:txBody>
          <a:bodyPr/>
          <a:lstStyle/>
          <a:p>
            <a:fld id="{B6F15528-21DE-4FAA-801E-634DDDAF4B2B}" type="slidenum">
              <a:rPr lang="en-US" smtClean="0"/>
              <a:pPr/>
              <a:t>‹#›</a:t>
            </a:fld>
            <a:endParaRPr lang="en-US"/>
          </a:p>
        </p:txBody>
      </p:sp>
      <p:sp>
        <p:nvSpPr>
          <p:cNvPr id="17" name="Title 16"/>
          <p:cNvSpPr>
            <a:spLocks noGrp="1"/>
          </p:cNvSpPr>
          <p:nvPr>
            <p:ph type="title"/>
          </p:nvPr>
        </p:nvSpPr>
        <p:spPr>
          <a:xfrm>
            <a:off x="381000" y="4993760"/>
            <a:ext cx="5867400" cy="522288"/>
          </a:xfrm>
        </p:spPr>
        <p:txBody>
          <a:bodyPr anchor="ctr"/>
          <a:lstStyle>
            <a:lvl1pPr algn="l">
              <a:buNone/>
              <a:defRPr sz="2000" b="1"/>
            </a:lvl1pPr>
          </a:lstStyle>
          <a:p>
            <a:r>
              <a:rPr kumimoji="0" lang="en-US" smtClean="0"/>
              <a:t>Click to edit Master title style</a:t>
            </a:r>
            <a:endParaRPr kumimoji="0" lang="en-US"/>
          </a:p>
        </p:txBody>
      </p:sp>
      <p:sp>
        <p:nvSpPr>
          <p:cNvPr id="26" name="Text Placeholder 25"/>
          <p:cNvSpPr>
            <a:spLocks noGrp="1"/>
          </p:cNvSpPr>
          <p:nvPr>
            <p:ph type="body" sz="half" idx="2"/>
          </p:nvPr>
        </p:nvSpPr>
        <p:spPr>
          <a:xfrm>
            <a:off x="381000" y="5533218"/>
            <a:ext cx="5867400" cy="768350"/>
          </a:xfrm>
        </p:spPr>
        <p:txBody>
          <a:bodyPr lIns="109728" tIns="0"/>
          <a:lstStyle>
            <a:lvl1pPr marL="0" indent="0">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7" name="Straight Connector 6"/>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8" name="Text Placeholder 7"/>
          <p:cNvSpPr>
            <a:spLocks noGrp="1"/>
          </p:cNvSpPr>
          <p:nvPr>
            <p:ph type="body" idx="1"/>
          </p:nvPr>
        </p:nvSpPr>
        <p:spPr>
          <a:xfrm>
            <a:off x="304800" y="1554162"/>
            <a:ext cx="8686800" cy="4525963"/>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1" name="Date Placeholder 10"/>
          <p:cNvSpPr>
            <a:spLocks noGrp="1"/>
          </p:cNvSpPr>
          <p:nvPr>
            <p:ph type="dt" sz="half" idx="2"/>
          </p:nvPr>
        </p:nvSpPr>
        <p:spPr>
          <a:xfrm>
            <a:off x="6477000" y="76200"/>
            <a:ext cx="2514600" cy="288925"/>
          </a:xfrm>
          <a:prstGeom prst="rect">
            <a:avLst/>
          </a:prstGeom>
        </p:spPr>
        <p:txBody>
          <a:bodyPr vert="horz"/>
          <a:lstStyle>
            <a:lvl1pPr algn="l" eaLnBrk="1" latinLnBrk="0" hangingPunct="1">
              <a:defRPr kumimoji="0" sz="1200">
                <a:solidFill>
                  <a:schemeClr val="accent1">
                    <a:shade val="75000"/>
                  </a:schemeClr>
                </a:solidFill>
              </a:defRPr>
            </a:lvl1pPr>
          </a:lstStyle>
          <a:p>
            <a:fld id="{1D8BD707-D9CF-40AE-B4C6-C98DA3205C09}" type="datetimeFigureOut">
              <a:rPr lang="en-US" smtClean="0"/>
              <a:pPr/>
              <a:t>04/04/23</a:t>
            </a:fld>
            <a:endParaRPr lang="en-US"/>
          </a:p>
        </p:txBody>
      </p:sp>
      <p:sp>
        <p:nvSpPr>
          <p:cNvPr id="28" name="Footer Placeholder 27"/>
          <p:cNvSpPr>
            <a:spLocks noGrp="1"/>
          </p:cNvSpPr>
          <p:nvPr>
            <p:ph type="ftr" sz="quarter" idx="3"/>
          </p:nvPr>
        </p:nvSpPr>
        <p:spPr>
          <a:xfrm>
            <a:off x="3124200" y="76200"/>
            <a:ext cx="3352800" cy="288925"/>
          </a:xfrm>
          <a:prstGeom prst="rect">
            <a:avLst/>
          </a:prstGeom>
        </p:spPr>
        <p:txBody>
          <a:bodyPr vert="horz"/>
          <a:lstStyle>
            <a:lvl1pPr algn="r" eaLnBrk="1" latinLnBrk="0" hangingPunct="1">
              <a:defRPr kumimoji="0" sz="1200">
                <a:solidFill>
                  <a:schemeClr val="accent1">
                    <a:shade val="75000"/>
                  </a:schemeClr>
                </a:solidFill>
              </a:defRPr>
            </a:lvl1pPr>
          </a:lstStyle>
          <a:p>
            <a:endParaRPr lang="en-US"/>
          </a:p>
        </p:txBody>
      </p:sp>
      <p:sp>
        <p:nvSpPr>
          <p:cNvPr id="5" name="Slide Number Placeholder 4"/>
          <p:cNvSpPr>
            <a:spLocks noGrp="1"/>
          </p:cNvSpPr>
          <p:nvPr>
            <p:ph type="sldNum" sz="quarter" idx="4"/>
          </p:nvPr>
        </p:nvSpPr>
        <p:spPr>
          <a:xfrm>
            <a:off x="8229600" y="6477000"/>
            <a:ext cx="762000" cy="244475"/>
          </a:xfrm>
          <a:prstGeom prst="rect">
            <a:avLst/>
          </a:prstGeom>
        </p:spPr>
        <p:txBody>
          <a:bodyPr vert="horz"/>
          <a:lstStyle>
            <a:lvl1pPr algn="r" eaLnBrk="1" latinLnBrk="0" hangingPunct="1">
              <a:defRPr kumimoji="0" sz="1200">
                <a:solidFill>
                  <a:schemeClr val="accent1">
                    <a:shade val="75000"/>
                  </a:schemeClr>
                </a:solidFill>
              </a:defRPr>
            </a:lvl1pPr>
          </a:lstStyle>
          <a:p>
            <a:fld id="{B6F15528-21DE-4FAA-801E-634DDDAF4B2B}" type="slidenum">
              <a:rPr lang="en-US" smtClean="0"/>
              <a:pPr/>
              <a:t>‹#›</a:t>
            </a:fld>
            <a:endParaRPr lang="en-US"/>
          </a:p>
        </p:txBody>
      </p:sp>
      <p:sp>
        <p:nvSpPr>
          <p:cNvPr id="10" name="Title Placeholder 9"/>
          <p:cNvSpPr>
            <a:spLocks noGrp="1"/>
          </p:cNvSpPr>
          <p:nvPr>
            <p:ph type="title"/>
          </p:nvPr>
        </p:nvSpPr>
        <p:spPr>
          <a:xfrm>
            <a:off x="304800" y="457200"/>
            <a:ext cx="8686800" cy="838200"/>
          </a:xfrm>
          <a:prstGeom prst="rect">
            <a:avLst/>
          </a:prstGeom>
        </p:spPr>
        <p:txBody>
          <a:bodyPr vert="horz" anchor="ctr">
            <a:normAutofit/>
          </a:bodyPr>
          <a:lstStyle/>
          <a:p>
            <a:r>
              <a:rPr kumimoji="0" lang="en-US" smtClean="0"/>
              <a:t>Click to edit Master title style</a:t>
            </a:r>
            <a:endParaRPr kumimoji="0" lang="en-US"/>
          </a:p>
        </p:txBody>
      </p:sp>
      <p:sp>
        <p:nvSpPr>
          <p:cNvPr id="9" name="Straight Connector 8"/>
          <p:cNvSpPr>
            <a:spLocks noChangeShapeType="1"/>
          </p:cNvSpPr>
          <p:nvPr/>
        </p:nvSpPr>
        <p:spPr bwMode="auto">
          <a:xfrm>
            <a:off x="514350" y="1050898"/>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Straight Connector 11"/>
          <p:cNvSpPr>
            <a:spLocks noChangeShapeType="1"/>
          </p:cNvSpPr>
          <p:nvPr/>
        </p:nvSpPr>
        <p:spPr bwMode="auto">
          <a:xfrm>
            <a:off x="514350" y="1057986"/>
            <a:ext cx="8629650" cy="2381"/>
          </a:xfrm>
          <a:prstGeom prst="line">
            <a:avLst/>
          </a:prstGeom>
          <a:noFill/>
          <a:ln w="9525" cap="flat" cmpd="sng" algn="ctr">
            <a:gradFill flip="none" rotWithShape="1">
              <a:gsLst>
                <a:gs pos="0">
                  <a:schemeClr val="accent1">
                    <a:alpha val="0"/>
                  </a:schemeClr>
                </a:gs>
                <a:gs pos="17000">
                  <a:schemeClr val="accent1"/>
                </a:gs>
                <a:gs pos="100000">
                  <a:schemeClr val="accent1"/>
                </a:gs>
              </a:gsLst>
              <a:lin ang="0" scaled="1"/>
              <a:tileRect/>
            </a:gradFill>
            <a:prstDash val="solid"/>
            <a:round/>
            <a:headEnd type="none" w="med" len="med"/>
            <a:tailEnd type="none" w="med" len="med"/>
          </a:ln>
          <a:effectLst/>
        </p:spPr>
        <p:txBody>
          <a:bodyPr vert="horz" wrap="square" lIns="91440" tIns="45720" rIns="91440" bIns="45720" anchor="t" compatLnSpc="1"/>
          <a:lstStyle/>
          <a:p>
            <a:endParaRPr kumimoji="0"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3600" kern="1200" cap="all" baseline="0">
          <a:solidFill>
            <a:schemeClr val="tx2"/>
          </a:solidFill>
          <a:effectLst>
            <a:reflection blurRad="12700" stA="48000" endA="300" endPos="55000" dir="5400000" sy="-90000" algn="bl" rotWithShape="0"/>
          </a:effectLst>
          <a:latin typeface="+mj-lt"/>
          <a:ea typeface="+mj-ea"/>
          <a:cs typeface="+mj-cs"/>
        </a:defRPr>
      </a:lvl1pPr>
    </p:titleStyle>
    <p:bodyStyle>
      <a:lvl1pPr marL="342900" indent="-342900" algn="l" rtl="0" eaLnBrk="1" latinLnBrk="0" hangingPunct="1">
        <a:spcBef>
          <a:spcPct val="20000"/>
        </a:spcBef>
        <a:buClr>
          <a:schemeClr val="accent1"/>
        </a:buClr>
        <a:buSzPct val="70000"/>
        <a:buFont typeface="Wingdings 2"/>
        <a:buChar char=""/>
        <a:defRPr kumimoji="0" sz="3200" kern="1200">
          <a:solidFill>
            <a:schemeClr val="tx2"/>
          </a:solidFill>
          <a:latin typeface="+mn-lt"/>
          <a:ea typeface="+mn-ea"/>
          <a:cs typeface="+mn-cs"/>
        </a:defRPr>
      </a:lvl1pPr>
      <a:lvl2pPr marL="742950" indent="-285750" algn="l" rtl="0" eaLnBrk="1" latinLnBrk="0" hangingPunct="1">
        <a:spcBef>
          <a:spcPct val="20000"/>
        </a:spcBef>
        <a:buClr>
          <a:schemeClr val="accent1"/>
        </a:buClr>
        <a:buSzPct val="70000"/>
        <a:buFont typeface="Wingdings 2"/>
        <a:buChar char=""/>
        <a:defRPr kumimoji="0" sz="2800" kern="1200">
          <a:solidFill>
            <a:schemeClr val="tx2"/>
          </a:solidFill>
          <a:latin typeface="+mn-lt"/>
          <a:ea typeface="+mn-ea"/>
          <a:cs typeface="+mn-cs"/>
        </a:defRPr>
      </a:lvl2pPr>
      <a:lvl3pPr marL="1143000" indent="-228600" algn="l" rtl="0" eaLnBrk="1" latinLnBrk="0" hangingPunct="1">
        <a:spcBef>
          <a:spcPct val="20000"/>
        </a:spcBef>
        <a:buClr>
          <a:schemeClr val="accent1"/>
        </a:buClr>
        <a:buSzPct val="70000"/>
        <a:buFont typeface="Wingdings 2"/>
        <a:buChar char=""/>
        <a:defRPr kumimoji="0" sz="2400" kern="1200">
          <a:solidFill>
            <a:schemeClr val="tx2"/>
          </a:solidFill>
          <a:latin typeface="+mn-lt"/>
          <a:ea typeface="+mn-ea"/>
          <a:cs typeface="+mn-cs"/>
        </a:defRPr>
      </a:lvl3pPr>
      <a:lvl4pPr marL="1600200" indent="-228600" algn="l" rtl="0" eaLnBrk="1" latinLnBrk="0" hangingPunct="1">
        <a:spcBef>
          <a:spcPct val="20000"/>
        </a:spcBef>
        <a:buClr>
          <a:schemeClr val="accent1"/>
        </a:buClr>
        <a:buSzPct val="70000"/>
        <a:buFont typeface="Wingdings 2"/>
        <a:buChar char=""/>
        <a:defRPr kumimoji="0" sz="2000" kern="1200">
          <a:solidFill>
            <a:schemeClr val="tx2"/>
          </a:solidFill>
          <a:latin typeface="+mn-lt"/>
          <a:ea typeface="+mn-ea"/>
          <a:cs typeface="+mn-cs"/>
        </a:defRPr>
      </a:lvl4pPr>
      <a:lvl5pPr marL="20574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5pPr>
      <a:lvl6pPr marL="2514600" indent="-228600" algn="l" rtl="0" eaLnBrk="1" latinLnBrk="0" hangingPunct="1">
        <a:spcBef>
          <a:spcPct val="20000"/>
        </a:spcBef>
        <a:buClr>
          <a:schemeClr val="accent1"/>
        </a:buClr>
        <a:buSzPct val="60000"/>
        <a:buFont typeface="Wingdings 2"/>
        <a:buChar char=""/>
        <a:defRPr kumimoji="0" sz="1800" kern="1200">
          <a:solidFill>
            <a:schemeClr val="tx2"/>
          </a:solidFill>
          <a:latin typeface="+mn-lt"/>
          <a:ea typeface="+mn-ea"/>
          <a:cs typeface="+mn-cs"/>
        </a:defRPr>
      </a:lvl6pPr>
      <a:lvl7pPr marL="2971800" indent="-228600" algn="l" rtl="0" eaLnBrk="1" latinLnBrk="0" hangingPunct="1">
        <a:spcBef>
          <a:spcPct val="20000"/>
        </a:spcBef>
        <a:buClr>
          <a:schemeClr val="accent1"/>
        </a:buClr>
        <a:buSzPct val="60000"/>
        <a:buFont typeface="Wingdings 2"/>
        <a:buChar char=""/>
        <a:defRPr kumimoji="0" sz="1600" kern="1200">
          <a:solidFill>
            <a:schemeClr val="tx2"/>
          </a:solidFill>
          <a:latin typeface="+mn-lt"/>
          <a:ea typeface="+mn-ea"/>
          <a:cs typeface="+mn-cs"/>
        </a:defRPr>
      </a:lvl7pPr>
      <a:lvl8pPr marL="3429000" indent="-228600" algn="l" rtl="0" eaLnBrk="1" latinLnBrk="0" hangingPunct="1">
        <a:spcBef>
          <a:spcPct val="20000"/>
        </a:spcBef>
        <a:buClr>
          <a:schemeClr val="accent1"/>
        </a:buClr>
        <a:buSzPct val="60000"/>
        <a:buFont typeface="Wingdings 2"/>
        <a:buChar char=""/>
        <a:defRPr kumimoji="0" sz="1600" kern="1200" baseline="0">
          <a:solidFill>
            <a:schemeClr val="tx2"/>
          </a:solidFill>
          <a:latin typeface="+mn-lt"/>
          <a:ea typeface="+mn-ea"/>
          <a:cs typeface="+mn-cs"/>
        </a:defRPr>
      </a:lvl8pPr>
      <a:lvl9pPr marL="3886200" indent="-228600" algn="l" rtl="0" eaLnBrk="1" latinLnBrk="0" hangingPunct="1">
        <a:spcBef>
          <a:spcPct val="20000"/>
        </a:spcBef>
        <a:buClr>
          <a:schemeClr val="accent1"/>
        </a:buClr>
        <a:buSzPct val="60000"/>
        <a:buFont typeface="Wingdings 2"/>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685800"/>
            <a:ext cx="6781800" cy="2362200"/>
          </a:xfrm>
        </p:spPr>
        <p:txBody>
          <a:bodyPr>
            <a:normAutofit/>
          </a:bodyPr>
          <a:lstStyle/>
          <a:p>
            <a:r>
              <a:rPr lang="en-US" dirty="0" smtClean="0"/>
              <a:t>Course Title: Economics </a:t>
            </a:r>
            <a:br>
              <a:rPr lang="en-US" dirty="0" smtClean="0"/>
            </a:br>
            <a:r>
              <a:rPr lang="en-US" dirty="0"/>
              <a:t>C</a:t>
            </a:r>
            <a:r>
              <a:rPr lang="en-US" dirty="0" smtClean="0"/>
              <a:t>ode: Eco. 155</a:t>
            </a:r>
            <a:br>
              <a:rPr lang="en-US" dirty="0" smtClean="0"/>
            </a:br>
            <a:r>
              <a:rPr lang="en-US" dirty="0" smtClean="0"/>
              <a:t>BIT 2</a:t>
            </a:r>
            <a:r>
              <a:rPr lang="en-US" baseline="30000" dirty="0" smtClean="0"/>
              <a:t>nd</a:t>
            </a:r>
            <a:r>
              <a:rPr lang="en-US" dirty="0" smtClean="0"/>
              <a:t> Semester</a:t>
            </a:r>
            <a:br>
              <a:rPr lang="en-US" dirty="0" smtClean="0"/>
            </a:br>
            <a:endParaRPr lang="en-US" dirty="0"/>
          </a:p>
        </p:txBody>
      </p:sp>
      <p:sp>
        <p:nvSpPr>
          <p:cNvPr id="3" name="Subtitle 2"/>
          <p:cNvSpPr>
            <a:spLocks noGrp="1"/>
          </p:cNvSpPr>
          <p:nvPr>
            <p:ph type="subTitle" idx="1"/>
          </p:nvPr>
        </p:nvSpPr>
        <p:spPr>
          <a:xfrm>
            <a:off x="1371600" y="3276600"/>
            <a:ext cx="6400800" cy="1752600"/>
          </a:xfrm>
        </p:spPr>
        <p:txBody>
          <a:bodyPr>
            <a:normAutofit lnSpcReduction="10000"/>
          </a:bodyPr>
          <a:lstStyle/>
          <a:p>
            <a:r>
              <a:rPr lang="en-US" dirty="0" smtClean="0"/>
              <a:t>Presented by </a:t>
            </a:r>
            <a:r>
              <a:rPr lang="en-US" dirty="0" err="1" smtClean="0"/>
              <a:t>Hemanta</a:t>
            </a:r>
            <a:r>
              <a:rPr lang="en-US" dirty="0" smtClean="0"/>
              <a:t> </a:t>
            </a:r>
            <a:r>
              <a:rPr lang="en-US" dirty="0" err="1" smtClean="0"/>
              <a:t>Rai</a:t>
            </a:r>
            <a:endParaRPr lang="en-US" dirty="0" smtClean="0"/>
          </a:p>
          <a:p>
            <a:r>
              <a:rPr lang="en-US" dirty="0" smtClean="0"/>
              <a:t>Assistant Professor Economics</a:t>
            </a:r>
          </a:p>
          <a:p>
            <a:r>
              <a:rPr lang="en-US" dirty="0" err="1" smtClean="0"/>
              <a:t>Patan</a:t>
            </a:r>
            <a:r>
              <a:rPr lang="en-US" dirty="0" smtClean="0"/>
              <a:t> Multiple Campus</a:t>
            </a:r>
            <a:endParaRPr lang="en-US" dirty="0"/>
          </a:p>
          <a:p>
            <a:r>
              <a:rPr lang="en-US" dirty="0" err="1" smtClean="0"/>
              <a:t>Tribhuvan</a:t>
            </a:r>
            <a:r>
              <a:rPr lang="en-US" dirty="0" smtClean="0"/>
              <a:t> University</a:t>
            </a:r>
          </a:p>
        </p:txBody>
      </p:sp>
    </p:spTree>
    <p:extLst>
      <p:ext uri="{BB962C8B-B14F-4D97-AF65-F5344CB8AC3E}">
        <p14:creationId xmlns:p14="http://schemas.microsoft.com/office/powerpoint/2010/main" val="15300499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81000" y="152400"/>
            <a:ext cx="8229600" cy="6629400"/>
          </a:xfrm>
        </p:spPr>
        <p:txBody>
          <a:bodyPr/>
          <a:lstStyle/>
          <a:p>
            <a:pPr marL="0" indent="0">
              <a:buNone/>
            </a:pPr>
            <a:r>
              <a:rPr lang="en-US" sz="2800" b="1" dirty="0">
                <a:solidFill>
                  <a:srgbClr val="002060"/>
                </a:solidFill>
              </a:rPr>
              <a:t>b. Total variable cost:</a:t>
            </a:r>
            <a:r>
              <a:rPr lang="en-US" dirty="0">
                <a:solidFill>
                  <a:srgbClr val="002060"/>
                </a:solidFill>
              </a:rPr>
              <a:t> </a:t>
            </a:r>
            <a:r>
              <a:rPr lang="en-US" sz="2400" dirty="0">
                <a:solidFill>
                  <a:srgbClr val="002060"/>
                </a:solidFill>
              </a:rPr>
              <a:t>the cost which is incurred to the variable factors is known as variable cost. </a:t>
            </a:r>
            <a:r>
              <a:rPr lang="en-US" sz="2400" dirty="0" err="1">
                <a:solidFill>
                  <a:srgbClr val="002060"/>
                </a:solidFill>
              </a:rPr>
              <a:t>Labour</a:t>
            </a:r>
            <a:r>
              <a:rPr lang="en-US" sz="2400" dirty="0">
                <a:solidFill>
                  <a:srgbClr val="002060"/>
                </a:solidFill>
              </a:rPr>
              <a:t> cost, raw material cost etc are the variable costs. The aggregate of the cost of variable factors is the total variable cost. At the zero level of output TVC equals to zero. Initially TVC increases at a decreasing rate after that in increases at an increasing rate along with increase in output due to the application of law of variable proportion.</a:t>
            </a:r>
          </a:p>
          <a:p>
            <a:pPr marL="0" indent="0">
              <a:buNone/>
            </a:pPr>
            <a:endParaRPr lang="en-US" dirty="0"/>
          </a:p>
        </p:txBody>
      </p:sp>
      <p:cxnSp>
        <p:nvCxnSpPr>
          <p:cNvPr id="5" name="Straight Connector 4"/>
          <p:cNvCxnSpPr/>
          <p:nvPr/>
        </p:nvCxnSpPr>
        <p:spPr>
          <a:xfrm>
            <a:off x="3581400" y="3276600"/>
            <a:ext cx="0" cy="31242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3581400" y="6400800"/>
            <a:ext cx="4038600" cy="0"/>
          </a:xfrm>
          <a:prstGeom prst="line">
            <a:avLst/>
          </a:prstGeom>
        </p:spPr>
        <p:style>
          <a:lnRef idx="1">
            <a:schemeClr val="dk1"/>
          </a:lnRef>
          <a:fillRef idx="0">
            <a:schemeClr val="dk1"/>
          </a:fillRef>
          <a:effectRef idx="0">
            <a:schemeClr val="dk1"/>
          </a:effectRef>
          <a:fontRef idx="minor">
            <a:schemeClr val="tx1"/>
          </a:fontRef>
        </p:style>
      </p:cxnSp>
      <p:sp>
        <p:nvSpPr>
          <p:cNvPr id="8" name="Freeform 7"/>
          <p:cNvSpPr/>
          <p:nvPr/>
        </p:nvSpPr>
        <p:spPr>
          <a:xfrm>
            <a:off x="3602182" y="3283527"/>
            <a:ext cx="3726873" cy="3103418"/>
          </a:xfrm>
          <a:custGeom>
            <a:avLst/>
            <a:gdLst>
              <a:gd name="connsiteX0" fmla="*/ 0 w 3726873"/>
              <a:gd name="connsiteY0" fmla="*/ 3103418 h 3103418"/>
              <a:gd name="connsiteX1" fmla="*/ 858982 w 3726873"/>
              <a:gd name="connsiteY1" fmla="*/ 2189018 h 3103418"/>
              <a:gd name="connsiteX2" fmla="*/ 2729345 w 3726873"/>
              <a:gd name="connsiteY2" fmla="*/ 1593273 h 3103418"/>
              <a:gd name="connsiteX3" fmla="*/ 3726873 w 3726873"/>
              <a:gd name="connsiteY3" fmla="*/ 0 h 3103418"/>
            </a:gdLst>
            <a:ahLst/>
            <a:cxnLst>
              <a:cxn ang="0">
                <a:pos x="connsiteX0" y="connsiteY0"/>
              </a:cxn>
              <a:cxn ang="0">
                <a:pos x="connsiteX1" y="connsiteY1"/>
              </a:cxn>
              <a:cxn ang="0">
                <a:pos x="connsiteX2" y="connsiteY2"/>
              </a:cxn>
              <a:cxn ang="0">
                <a:pos x="connsiteX3" y="connsiteY3"/>
              </a:cxn>
            </a:cxnLst>
            <a:rect l="l" t="t" r="r" b="b"/>
            <a:pathLst>
              <a:path w="3726873" h="3103418">
                <a:moveTo>
                  <a:pt x="0" y="3103418"/>
                </a:moveTo>
                <a:cubicBezTo>
                  <a:pt x="202045" y="2772063"/>
                  <a:pt x="404091" y="2440709"/>
                  <a:pt x="858982" y="2189018"/>
                </a:cubicBezTo>
                <a:cubicBezTo>
                  <a:pt x="1313873" y="1937327"/>
                  <a:pt x="2251363" y="1958109"/>
                  <a:pt x="2729345" y="1593273"/>
                </a:cubicBezTo>
                <a:cubicBezTo>
                  <a:pt x="3207327" y="1228437"/>
                  <a:pt x="3467100" y="614218"/>
                  <a:pt x="3726873"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TextBox 8"/>
          <p:cNvSpPr txBox="1"/>
          <p:nvPr/>
        </p:nvSpPr>
        <p:spPr>
          <a:xfrm>
            <a:off x="3250860" y="6250770"/>
            <a:ext cx="330540" cy="369332"/>
          </a:xfrm>
          <a:prstGeom prst="rect">
            <a:avLst/>
          </a:prstGeom>
          <a:noFill/>
        </p:spPr>
        <p:txBody>
          <a:bodyPr wrap="none" rtlCol="0">
            <a:spAutoFit/>
          </a:bodyPr>
          <a:lstStyle/>
          <a:p>
            <a:r>
              <a:rPr lang="en-US" dirty="0" smtClean="0"/>
              <a:t>O</a:t>
            </a:r>
            <a:endParaRPr lang="en-US" dirty="0"/>
          </a:p>
        </p:txBody>
      </p:sp>
      <p:sp>
        <p:nvSpPr>
          <p:cNvPr id="10" name="TextBox 9"/>
          <p:cNvSpPr txBox="1"/>
          <p:nvPr/>
        </p:nvSpPr>
        <p:spPr>
          <a:xfrm>
            <a:off x="6781800" y="6400800"/>
            <a:ext cx="845103" cy="369332"/>
          </a:xfrm>
          <a:prstGeom prst="rect">
            <a:avLst/>
          </a:prstGeom>
          <a:noFill/>
        </p:spPr>
        <p:txBody>
          <a:bodyPr wrap="none" rtlCol="0">
            <a:spAutoFit/>
          </a:bodyPr>
          <a:lstStyle/>
          <a:p>
            <a:r>
              <a:rPr lang="en-US" dirty="0" smtClean="0"/>
              <a:t>Output</a:t>
            </a:r>
            <a:endParaRPr lang="en-US" dirty="0"/>
          </a:p>
        </p:txBody>
      </p:sp>
      <p:sp>
        <p:nvSpPr>
          <p:cNvPr id="11" name="TextBox 10"/>
          <p:cNvSpPr txBox="1"/>
          <p:nvPr/>
        </p:nvSpPr>
        <p:spPr>
          <a:xfrm>
            <a:off x="2946060" y="3429000"/>
            <a:ext cx="590226" cy="369332"/>
          </a:xfrm>
          <a:prstGeom prst="rect">
            <a:avLst/>
          </a:prstGeom>
          <a:noFill/>
        </p:spPr>
        <p:txBody>
          <a:bodyPr wrap="none" rtlCol="0">
            <a:spAutoFit/>
          </a:bodyPr>
          <a:lstStyle/>
          <a:p>
            <a:r>
              <a:rPr lang="en-US" dirty="0" smtClean="0"/>
              <a:t>cost</a:t>
            </a:r>
            <a:endParaRPr lang="en-US" dirty="0"/>
          </a:p>
        </p:txBody>
      </p:sp>
      <p:sp>
        <p:nvSpPr>
          <p:cNvPr id="12" name="TextBox 11"/>
          <p:cNvSpPr txBox="1"/>
          <p:nvPr/>
        </p:nvSpPr>
        <p:spPr>
          <a:xfrm>
            <a:off x="7239000" y="3276600"/>
            <a:ext cx="556627" cy="369332"/>
          </a:xfrm>
          <a:prstGeom prst="rect">
            <a:avLst/>
          </a:prstGeom>
          <a:noFill/>
        </p:spPr>
        <p:txBody>
          <a:bodyPr wrap="none" rtlCol="0">
            <a:spAutoFit/>
          </a:bodyPr>
          <a:lstStyle/>
          <a:p>
            <a:r>
              <a:rPr lang="en-US" dirty="0" smtClean="0"/>
              <a:t>TVC</a:t>
            </a:r>
            <a:endParaRPr lang="en-US" dirty="0"/>
          </a:p>
        </p:txBody>
      </p:sp>
    </p:spTree>
    <p:extLst>
      <p:ext uri="{BB962C8B-B14F-4D97-AF65-F5344CB8AC3E}">
        <p14:creationId xmlns:p14="http://schemas.microsoft.com/office/powerpoint/2010/main" val="15907631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477000"/>
          </a:xfrm>
        </p:spPr>
        <p:txBody>
          <a:bodyPr/>
          <a:lstStyle/>
          <a:p>
            <a:pPr marL="0" indent="0">
              <a:buNone/>
            </a:pPr>
            <a:r>
              <a:rPr lang="en-US" sz="2800" b="1" dirty="0" smtClean="0">
                <a:solidFill>
                  <a:srgbClr val="0070C0"/>
                </a:solidFill>
              </a:rPr>
              <a:t>c. Total cost (TC):</a:t>
            </a:r>
            <a:r>
              <a:rPr lang="en-US" sz="2800" dirty="0" smtClean="0">
                <a:solidFill>
                  <a:srgbClr val="0070C0"/>
                </a:solidFill>
              </a:rPr>
              <a:t> </a:t>
            </a:r>
            <a:r>
              <a:rPr lang="en-US" sz="2400" dirty="0" smtClean="0"/>
              <a:t>the sum of total fixed cost and total variable cost is called total cost. TC starts from the origin of TFC curve and the slope of TC is same as that of TVC. </a:t>
            </a:r>
            <a:r>
              <a:rPr lang="en-US" sz="2400" b="1" dirty="0" smtClean="0">
                <a:solidFill>
                  <a:srgbClr val="7030A0"/>
                </a:solidFill>
              </a:rPr>
              <a:t>TC=TFC+TVC</a:t>
            </a:r>
            <a:endParaRPr lang="en-US" sz="2400" b="1" dirty="0">
              <a:solidFill>
                <a:srgbClr val="7030A0"/>
              </a:solidFill>
            </a:endParaRPr>
          </a:p>
        </p:txBody>
      </p:sp>
      <p:graphicFrame>
        <p:nvGraphicFramePr>
          <p:cNvPr id="4" name="Chart 3"/>
          <p:cNvGraphicFramePr>
            <a:graphicFrameLocks/>
          </p:cNvGraphicFramePr>
          <p:nvPr>
            <p:extLst>
              <p:ext uri="{D42A27DB-BD31-4B8C-83A1-F6EECF244321}">
                <p14:modId xmlns:p14="http://schemas.microsoft.com/office/powerpoint/2010/main" val="2817755080"/>
              </p:ext>
            </p:extLst>
          </p:nvPr>
        </p:nvGraphicFramePr>
        <p:xfrm>
          <a:off x="152400" y="1981200"/>
          <a:ext cx="4114800" cy="4572000"/>
        </p:xfrm>
        <a:graphic>
          <a:graphicData uri="http://schemas.openxmlformats.org/drawingml/2006/chart">
            <c:chart xmlns:c="http://schemas.openxmlformats.org/drawingml/2006/chart" xmlns:r="http://schemas.openxmlformats.org/officeDocument/2006/relationships" r:id="rId2"/>
          </a:graphicData>
        </a:graphic>
      </p:graphicFrame>
      <p:cxnSp>
        <p:nvCxnSpPr>
          <p:cNvPr id="6" name="Straight Connector 5"/>
          <p:cNvCxnSpPr/>
          <p:nvPr/>
        </p:nvCxnSpPr>
        <p:spPr>
          <a:xfrm>
            <a:off x="4724400" y="2057400"/>
            <a:ext cx="0" cy="41148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724400" y="6172200"/>
            <a:ext cx="41910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flipV="1">
            <a:off x="4724400" y="5257800"/>
            <a:ext cx="3962400" cy="76200"/>
          </a:xfrm>
          <a:prstGeom prst="line">
            <a:avLst/>
          </a:prstGeom>
        </p:spPr>
        <p:style>
          <a:lnRef idx="2">
            <a:schemeClr val="accent2"/>
          </a:lnRef>
          <a:fillRef idx="0">
            <a:schemeClr val="accent2"/>
          </a:fillRef>
          <a:effectRef idx="1">
            <a:schemeClr val="accent2"/>
          </a:effectRef>
          <a:fontRef idx="minor">
            <a:schemeClr val="tx1"/>
          </a:fontRef>
        </p:style>
      </p:cxnSp>
      <p:sp>
        <p:nvSpPr>
          <p:cNvPr id="12" name="Freeform 11"/>
          <p:cNvSpPr/>
          <p:nvPr/>
        </p:nvSpPr>
        <p:spPr>
          <a:xfrm>
            <a:off x="4738255" y="2189018"/>
            <a:ext cx="3602181" cy="3990109"/>
          </a:xfrm>
          <a:custGeom>
            <a:avLst/>
            <a:gdLst>
              <a:gd name="connsiteX0" fmla="*/ 0 w 3602181"/>
              <a:gd name="connsiteY0" fmla="*/ 3990109 h 3990109"/>
              <a:gd name="connsiteX1" fmla="*/ 762000 w 3602181"/>
              <a:gd name="connsiteY1" fmla="*/ 3186546 h 3990109"/>
              <a:gd name="connsiteX2" fmla="*/ 2673927 w 3602181"/>
              <a:gd name="connsiteY2" fmla="*/ 2438400 h 3990109"/>
              <a:gd name="connsiteX3" fmla="*/ 3602181 w 3602181"/>
              <a:gd name="connsiteY3" fmla="*/ 0 h 3990109"/>
            </a:gdLst>
            <a:ahLst/>
            <a:cxnLst>
              <a:cxn ang="0">
                <a:pos x="connsiteX0" y="connsiteY0"/>
              </a:cxn>
              <a:cxn ang="0">
                <a:pos x="connsiteX1" y="connsiteY1"/>
              </a:cxn>
              <a:cxn ang="0">
                <a:pos x="connsiteX2" y="connsiteY2"/>
              </a:cxn>
              <a:cxn ang="0">
                <a:pos x="connsiteX3" y="connsiteY3"/>
              </a:cxn>
            </a:cxnLst>
            <a:rect l="l" t="t" r="r" b="b"/>
            <a:pathLst>
              <a:path w="3602181" h="3990109">
                <a:moveTo>
                  <a:pt x="0" y="3990109"/>
                </a:moveTo>
                <a:cubicBezTo>
                  <a:pt x="158173" y="3717636"/>
                  <a:pt x="316346" y="3445164"/>
                  <a:pt x="762000" y="3186546"/>
                </a:cubicBezTo>
                <a:cubicBezTo>
                  <a:pt x="1207654" y="2927928"/>
                  <a:pt x="2200564" y="2969491"/>
                  <a:pt x="2673927" y="2438400"/>
                </a:cubicBezTo>
                <a:cubicBezTo>
                  <a:pt x="3147290" y="1907309"/>
                  <a:pt x="3374735" y="953654"/>
                  <a:pt x="3602181"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5" name="Freeform 14"/>
          <p:cNvSpPr/>
          <p:nvPr/>
        </p:nvSpPr>
        <p:spPr>
          <a:xfrm>
            <a:off x="4752109" y="1482436"/>
            <a:ext cx="3519055" cy="3837709"/>
          </a:xfrm>
          <a:custGeom>
            <a:avLst/>
            <a:gdLst>
              <a:gd name="connsiteX0" fmla="*/ 0 w 3519055"/>
              <a:gd name="connsiteY0" fmla="*/ 3837709 h 3837709"/>
              <a:gd name="connsiteX1" fmla="*/ 471055 w 3519055"/>
              <a:gd name="connsiteY1" fmla="*/ 3117273 h 3837709"/>
              <a:gd name="connsiteX2" fmla="*/ 2382982 w 3519055"/>
              <a:gd name="connsiteY2" fmla="*/ 2438400 h 3837709"/>
              <a:gd name="connsiteX3" fmla="*/ 3519055 w 3519055"/>
              <a:gd name="connsiteY3" fmla="*/ 0 h 3837709"/>
            </a:gdLst>
            <a:ahLst/>
            <a:cxnLst>
              <a:cxn ang="0">
                <a:pos x="connsiteX0" y="connsiteY0"/>
              </a:cxn>
              <a:cxn ang="0">
                <a:pos x="connsiteX1" y="connsiteY1"/>
              </a:cxn>
              <a:cxn ang="0">
                <a:pos x="connsiteX2" y="connsiteY2"/>
              </a:cxn>
              <a:cxn ang="0">
                <a:pos x="connsiteX3" y="connsiteY3"/>
              </a:cxn>
            </a:cxnLst>
            <a:rect l="l" t="t" r="r" b="b"/>
            <a:pathLst>
              <a:path w="3519055" h="3837709">
                <a:moveTo>
                  <a:pt x="0" y="3837709"/>
                </a:moveTo>
                <a:cubicBezTo>
                  <a:pt x="36945" y="3594100"/>
                  <a:pt x="73891" y="3350491"/>
                  <a:pt x="471055" y="3117273"/>
                </a:cubicBezTo>
                <a:cubicBezTo>
                  <a:pt x="868219" y="2884055"/>
                  <a:pt x="1874982" y="2957945"/>
                  <a:pt x="2382982" y="2438400"/>
                </a:cubicBezTo>
                <a:cubicBezTo>
                  <a:pt x="2890982" y="1918855"/>
                  <a:pt x="3205018" y="959427"/>
                  <a:pt x="3519055"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8" name="TextBox 17"/>
          <p:cNvSpPr txBox="1"/>
          <p:nvPr/>
        </p:nvSpPr>
        <p:spPr>
          <a:xfrm>
            <a:off x="0" y="2903397"/>
            <a:ext cx="461665" cy="497893"/>
          </a:xfrm>
          <a:prstGeom prst="rect">
            <a:avLst/>
          </a:prstGeom>
          <a:noFill/>
        </p:spPr>
        <p:txBody>
          <a:bodyPr vert="vert270" wrap="none" rtlCol="0">
            <a:spAutoFit/>
          </a:bodyPr>
          <a:lstStyle/>
          <a:p>
            <a:r>
              <a:rPr lang="en-US" dirty="0" smtClean="0"/>
              <a:t>cost</a:t>
            </a:r>
            <a:endParaRPr lang="en-US" dirty="0"/>
          </a:p>
        </p:txBody>
      </p:sp>
      <p:sp>
        <p:nvSpPr>
          <p:cNvPr id="19" name="TextBox 18"/>
          <p:cNvSpPr txBox="1"/>
          <p:nvPr/>
        </p:nvSpPr>
        <p:spPr>
          <a:xfrm>
            <a:off x="2362200" y="6488668"/>
            <a:ext cx="845103" cy="369332"/>
          </a:xfrm>
          <a:prstGeom prst="rect">
            <a:avLst/>
          </a:prstGeom>
          <a:noFill/>
        </p:spPr>
        <p:txBody>
          <a:bodyPr wrap="none" rtlCol="0">
            <a:spAutoFit/>
          </a:bodyPr>
          <a:lstStyle/>
          <a:p>
            <a:r>
              <a:rPr lang="en-US" dirty="0" smtClean="0"/>
              <a:t>Output</a:t>
            </a:r>
            <a:endParaRPr lang="en-US" dirty="0"/>
          </a:p>
        </p:txBody>
      </p:sp>
      <p:sp>
        <p:nvSpPr>
          <p:cNvPr id="20" name="TextBox 19"/>
          <p:cNvSpPr txBox="1"/>
          <p:nvPr/>
        </p:nvSpPr>
        <p:spPr>
          <a:xfrm>
            <a:off x="4267200" y="2455083"/>
            <a:ext cx="461665" cy="581249"/>
          </a:xfrm>
          <a:prstGeom prst="rect">
            <a:avLst/>
          </a:prstGeom>
          <a:noFill/>
        </p:spPr>
        <p:txBody>
          <a:bodyPr vert="vert270" wrap="none" rtlCol="0">
            <a:spAutoFit/>
          </a:bodyPr>
          <a:lstStyle/>
          <a:p>
            <a:r>
              <a:rPr lang="en-US" dirty="0" smtClean="0"/>
              <a:t>Cost </a:t>
            </a:r>
            <a:endParaRPr lang="en-US" dirty="0"/>
          </a:p>
        </p:txBody>
      </p:sp>
      <p:sp>
        <p:nvSpPr>
          <p:cNvPr id="21" name="TextBox 20"/>
          <p:cNvSpPr txBox="1"/>
          <p:nvPr/>
        </p:nvSpPr>
        <p:spPr>
          <a:xfrm>
            <a:off x="4572000" y="6260068"/>
            <a:ext cx="330540" cy="369332"/>
          </a:xfrm>
          <a:prstGeom prst="rect">
            <a:avLst/>
          </a:prstGeom>
          <a:noFill/>
        </p:spPr>
        <p:txBody>
          <a:bodyPr wrap="none" rtlCol="0">
            <a:spAutoFit/>
          </a:bodyPr>
          <a:lstStyle/>
          <a:p>
            <a:r>
              <a:rPr lang="en-US" dirty="0" smtClean="0"/>
              <a:t>O</a:t>
            </a:r>
            <a:endParaRPr lang="en-US" dirty="0"/>
          </a:p>
        </p:txBody>
      </p:sp>
      <p:sp>
        <p:nvSpPr>
          <p:cNvPr id="22" name="TextBox 21"/>
          <p:cNvSpPr txBox="1"/>
          <p:nvPr/>
        </p:nvSpPr>
        <p:spPr>
          <a:xfrm>
            <a:off x="8203860" y="1600200"/>
            <a:ext cx="423514" cy="369332"/>
          </a:xfrm>
          <a:prstGeom prst="rect">
            <a:avLst/>
          </a:prstGeom>
          <a:noFill/>
        </p:spPr>
        <p:txBody>
          <a:bodyPr wrap="none" rtlCol="0">
            <a:spAutoFit/>
          </a:bodyPr>
          <a:lstStyle/>
          <a:p>
            <a:r>
              <a:rPr lang="en-US" dirty="0" smtClean="0"/>
              <a:t>TC</a:t>
            </a:r>
            <a:endParaRPr lang="en-US" dirty="0"/>
          </a:p>
        </p:txBody>
      </p:sp>
      <p:sp>
        <p:nvSpPr>
          <p:cNvPr id="23" name="TextBox 22"/>
          <p:cNvSpPr txBox="1"/>
          <p:nvPr/>
        </p:nvSpPr>
        <p:spPr>
          <a:xfrm>
            <a:off x="8280060" y="2133600"/>
            <a:ext cx="556627" cy="369332"/>
          </a:xfrm>
          <a:prstGeom prst="rect">
            <a:avLst/>
          </a:prstGeom>
          <a:noFill/>
        </p:spPr>
        <p:txBody>
          <a:bodyPr wrap="none" rtlCol="0">
            <a:spAutoFit/>
          </a:bodyPr>
          <a:lstStyle/>
          <a:p>
            <a:r>
              <a:rPr lang="en-US" dirty="0" smtClean="0"/>
              <a:t>TVC</a:t>
            </a:r>
            <a:endParaRPr lang="en-US" dirty="0"/>
          </a:p>
        </p:txBody>
      </p:sp>
      <p:sp>
        <p:nvSpPr>
          <p:cNvPr id="24" name="TextBox 23"/>
          <p:cNvSpPr txBox="1"/>
          <p:nvPr/>
        </p:nvSpPr>
        <p:spPr>
          <a:xfrm>
            <a:off x="8280060" y="5269468"/>
            <a:ext cx="546945" cy="369332"/>
          </a:xfrm>
          <a:prstGeom prst="rect">
            <a:avLst/>
          </a:prstGeom>
          <a:noFill/>
        </p:spPr>
        <p:txBody>
          <a:bodyPr wrap="none" rtlCol="0">
            <a:spAutoFit/>
          </a:bodyPr>
          <a:lstStyle/>
          <a:p>
            <a:r>
              <a:rPr lang="en-US" dirty="0" smtClean="0"/>
              <a:t>TFC</a:t>
            </a:r>
            <a:endParaRPr lang="en-US" dirty="0"/>
          </a:p>
        </p:txBody>
      </p:sp>
      <p:sp>
        <p:nvSpPr>
          <p:cNvPr id="25" name="TextBox 24"/>
          <p:cNvSpPr txBox="1"/>
          <p:nvPr/>
        </p:nvSpPr>
        <p:spPr>
          <a:xfrm>
            <a:off x="7365660" y="6260068"/>
            <a:ext cx="902811" cy="369332"/>
          </a:xfrm>
          <a:prstGeom prst="rect">
            <a:avLst/>
          </a:prstGeom>
          <a:noFill/>
        </p:spPr>
        <p:txBody>
          <a:bodyPr wrap="none" rtlCol="0">
            <a:spAutoFit/>
          </a:bodyPr>
          <a:lstStyle/>
          <a:p>
            <a:r>
              <a:rPr lang="en-US" dirty="0" smtClean="0"/>
              <a:t>Output </a:t>
            </a:r>
            <a:endParaRPr lang="en-US" dirty="0"/>
          </a:p>
        </p:txBody>
      </p:sp>
    </p:spTree>
    <p:extLst>
      <p:ext uri="{BB962C8B-B14F-4D97-AF65-F5344CB8AC3E}">
        <p14:creationId xmlns:p14="http://schemas.microsoft.com/office/powerpoint/2010/main" val="317925262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lstStyle/>
          <a:p>
            <a:pPr marL="0" indent="0">
              <a:buNone/>
            </a:pPr>
            <a:r>
              <a:rPr lang="en-US" sz="2800" b="1" dirty="0" smtClean="0">
                <a:solidFill>
                  <a:srgbClr val="0070C0"/>
                </a:solidFill>
              </a:rPr>
              <a:t>Derivation of short run Average and Marginal costs:</a:t>
            </a:r>
            <a:r>
              <a:rPr lang="en-US" dirty="0" smtClean="0"/>
              <a:t> </a:t>
            </a:r>
            <a:r>
              <a:rPr lang="en-US" sz="2400" dirty="0" smtClean="0"/>
              <a:t>basically there are three types of short run average costs             a. Average fixed cost (AFC)</a:t>
            </a:r>
          </a:p>
          <a:p>
            <a:pPr marL="0" indent="0">
              <a:buNone/>
            </a:pPr>
            <a:r>
              <a:rPr lang="en-US" sz="2400" dirty="0" smtClean="0"/>
              <a:t> b. Average Variable cost (AVC)</a:t>
            </a:r>
          </a:p>
          <a:p>
            <a:pPr marL="0" indent="0">
              <a:buNone/>
            </a:pPr>
            <a:r>
              <a:rPr lang="en-US" sz="2400" dirty="0" smtClean="0"/>
              <a:t> c. Average cost (AC)</a:t>
            </a:r>
            <a:endParaRPr lang="en-US" sz="2400" dirty="0"/>
          </a:p>
        </p:txBody>
      </p:sp>
      <p:graphicFrame>
        <p:nvGraphicFramePr>
          <p:cNvPr id="5" name="Table 4"/>
          <p:cNvGraphicFramePr>
            <a:graphicFrameLocks noGrp="1"/>
          </p:cNvGraphicFramePr>
          <p:nvPr>
            <p:extLst>
              <p:ext uri="{D42A27DB-BD31-4B8C-83A1-F6EECF244321}">
                <p14:modId xmlns:p14="http://schemas.microsoft.com/office/powerpoint/2010/main" val="2119891"/>
              </p:ext>
            </p:extLst>
          </p:nvPr>
        </p:nvGraphicFramePr>
        <p:xfrm>
          <a:off x="228600" y="2514600"/>
          <a:ext cx="8686800" cy="4038601"/>
        </p:xfrm>
        <a:graphic>
          <a:graphicData uri="http://schemas.openxmlformats.org/drawingml/2006/table">
            <a:tbl>
              <a:tblPr firstRow="1" bandRow="1">
                <a:tableStyleId>{5C22544A-7EE6-4342-B048-85BDC9FD1C3A}</a:tableStyleId>
              </a:tblPr>
              <a:tblGrid>
                <a:gridCol w="1076241"/>
                <a:gridCol w="922492"/>
                <a:gridCol w="768743"/>
                <a:gridCol w="1153115"/>
                <a:gridCol w="1076241"/>
                <a:gridCol w="1153115"/>
                <a:gridCol w="1306864"/>
                <a:gridCol w="1229989"/>
              </a:tblGrid>
              <a:tr h="1146159">
                <a:tc>
                  <a:txBody>
                    <a:bodyPr/>
                    <a:lstStyle/>
                    <a:p>
                      <a:pPr algn="ctr" rtl="0" fontAlgn="ctr"/>
                      <a:r>
                        <a:rPr lang="en-US" sz="1600" b="1" u="none" strike="noStrike" dirty="0">
                          <a:effectLst/>
                        </a:rPr>
                        <a:t>Output in units</a:t>
                      </a:r>
                      <a:endParaRPr lang="en-US" sz="1600" b="1" i="0" u="none" strike="noStrike" dirty="0">
                        <a:solidFill>
                          <a:srgbClr val="FFFFFF"/>
                        </a:solidFill>
                        <a:effectLst/>
                        <a:latin typeface="Franklin Gothic Book"/>
                      </a:endParaRPr>
                    </a:p>
                  </a:txBody>
                  <a:tcPr marL="9525" marR="9525" marT="9525" marB="0" anchor="ctr"/>
                </a:tc>
                <a:tc>
                  <a:txBody>
                    <a:bodyPr/>
                    <a:lstStyle/>
                    <a:p>
                      <a:pPr algn="ctr" rtl="0" fontAlgn="ctr"/>
                      <a:r>
                        <a:rPr lang="en-US" sz="1600" b="1" u="none" strike="noStrike" dirty="0">
                          <a:effectLst/>
                        </a:rPr>
                        <a:t>TFC</a:t>
                      </a:r>
                      <a:endParaRPr lang="en-US" sz="1600" b="1" i="0" u="none" strike="noStrike" dirty="0">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TVC</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TC=TFC+TVC</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dirty="0" smtClean="0">
                          <a:effectLst/>
                        </a:rPr>
                        <a:t>AFC=TFC/Q</a:t>
                      </a:r>
                      <a:endParaRPr lang="en-US" sz="1600" b="1" i="0" u="none" strike="noStrike" dirty="0">
                        <a:solidFill>
                          <a:srgbClr val="FFFFFF"/>
                        </a:solidFill>
                        <a:effectLst/>
                        <a:latin typeface="Franklin Gothic Book"/>
                      </a:endParaRPr>
                    </a:p>
                  </a:txBody>
                  <a:tcPr marL="9525" marR="9525" marT="9525" marB="0" anchor="ctr"/>
                </a:tc>
                <a:tc>
                  <a:txBody>
                    <a:bodyPr/>
                    <a:lstStyle/>
                    <a:p>
                      <a:pPr algn="ctr" rtl="0" fontAlgn="ctr"/>
                      <a:r>
                        <a:rPr lang="en-US" sz="1600" b="1" u="none" strike="noStrike">
                          <a:effectLst/>
                        </a:rPr>
                        <a:t>AVC=TVC/Q</a:t>
                      </a:r>
                      <a:endParaRPr lang="en-US" sz="1600" b="1" i="0" u="none" strike="noStrike">
                        <a:solidFill>
                          <a:srgbClr val="FFFFFF"/>
                        </a:solidFill>
                        <a:effectLst/>
                        <a:latin typeface="Franklin Gothic Book"/>
                      </a:endParaRPr>
                    </a:p>
                  </a:txBody>
                  <a:tcPr marL="9525" marR="9525" marT="9525" marB="0" anchor="ctr"/>
                </a:tc>
                <a:tc>
                  <a:txBody>
                    <a:bodyPr/>
                    <a:lstStyle/>
                    <a:p>
                      <a:pPr algn="ctr" rtl="0" fontAlgn="ctr"/>
                      <a:r>
                        <a:rPr lang="en-US" sz="1600" b="1" u="none" strike="noStrike" dirty="0" smtClean="0">
                          <a:effectLst/>
                        </a:rPr>
                        <a:t>AC=YC/Q</a:t>
                      </a:r>
                    </a:p>
                    <a:p>
                      <a:pPr algn="ctr" rtl="0" fontAlgn="ctr"/>
                      <a:r>
                        <a:rPr lang="en-US" sz="1600" b="1" u="none" strike="noStrike" dirty="0" smtClean="0">
                          <a:effectLst/>
                        </a:rPr>
                        <a:t> </a:t>
                      </a:r>
                      <a:r>
                        <a:rPr lang="en-US" sz="1600" b="1" u="none" strike="noStrike" dirty="0">
                          <a:effectLst/>
                        </a:rPr>
                        <a:t>or AFC+AVC</a:t>
                      </a:r>
                      <a:endParaRPr lang="en-US" sz="1600" b="1" i="0" u="none" strike="noStrike" dirty="0">
                        <a:solidFill>
                          <a:srgbClr val="FFFFFF"/>
                        </a:solidFill>
                        <a:effectLst/>
                        <a:latin typeface="Franklin Gothic Book"/>
                      </a:endParaRPr>
                    </a:p>
                  </a:txBody>
                  <a:tcPr marL="9525" marR="9525" marT="9525" marB="0" anchor="ctr"/>
                </a:tc>
                <a:tc>
                  <a:txBody>
                    <a:bodyPr/>
                    <a:lstStyle/>
                    <a:p>
                      <a:pPr algn="ctr" rtl="0" fontAlgn="ctr"/>
                      <a:r>
                        <a:rPr lang="en-US" sz="1600" b="1" u="none" strike="noStrike" dirty="0" smtClean="0">
                          <a:effectLst/>
                        </a:rPr>
                        <a:t>MC=</a:t>
                      </a:r>
                      <a:r>
                        <a:rPr lang="en-US" sz="1600" b="1" u="none" strike="noStrike" dirty="0" err="1" smtClean="0">
                          <a:effectLst/>
                        </a:rPr>
                        <a:t>dTC</a:t>
                      </a:r>
                      <a:r>
                        <a:rPr lang="en-US" sz="1600" b="1" u="none" strike="noStrike" dirty="0" smtClean="0">
                          <a:effectLst/>
                        </a:rPr>
                        <a:t>/</a:t>
                      </a:r>
                      <a:r>
                        <a:rPr lang="en-US" sz="1600" b="1" u="none" strike="noStrike" dirty="0" err="1" smtClean="0">
                          <a:effectLst/>
                        </a:rPr>
                        <a:t>dQ</a:t>
                      </a:r>
                      <a:endParaRPr lang="en-US" sz="1600" b="1" u="none" strike="noStrike" dirty="0" smtClean="0">
                        <a:effectLst/>
                      </a:endParaRPr>
                    </a:p>
                    <a:p>
                      <a:pPr algn="ctr" rtl="0" fontAlgn="ctr"/>
                      <a:r>
                        <a:rPr lang="en-US" sz="1600" b="1" i="0" u="none" strike="noStrike" dirty="0" smtClean="0">
                          <a:solidFill>
                            <a:srgbClr val="FFFFFF"/>
                          </a:solidFill>
                          <a:effectLst/>
                          <a:latin typeface="Franklin Gothic Book"/>
                        </a:rPr>
                        <a:t>MC=TCn-TCn-1</a:t>
                      </a:r>
                      <a:endParaRPr lang="en-US" sz="1600" b="1" i="0" u="none" strike="noStrike" dirty="0">
                        <a:solidFill>
                          <a:srgbClr val="FFFFFF"/>
                        </a:solidFill>
                        <a:effectLst/>
                        <a:latin typeface="Franklin Gothic Book"/>
                      </a:endParaRPr>
                    </a:p>
                  </a:txBody>
                  <a:tcPr marL="9525" marR="9525" marT="9525" marB="0" anchor="ctr"/>
                </a:tc>
              </a:tr>
              <a:tr h="309077">
                <a:tc>
                  <a:txBody>
                    <a:bodyPr/>
                    <a:lstStyle/>
                    <a:p>
                      <a:pPr algn="ctr" rtl="0" fontAlgn="ctr"/>
                      <a:r>
                        <a:rPr lang="en-US" sz="1400" u="none" strike="noStrike" dirty="0">
                          <a:effectLst/>
                        </a:rPr>
                        <a:t>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0</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20</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b="0" i="0" u="none" strike="noStrike" dirty="0" smtClean="0">
                          <a:solidFill>
                            <a:schemeClr val="dk1"/>
                          </a:solidFill>
                          <a:effectLst/>
                          <a:latin typeface="+mn-lt"/>
                        </a:rPr>
                        <a: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chemeClr val="dk1"/>
                          </a:solidFill>
                          <a:effectLst/>
                          <a:latin typeface="+mn-lt"/>
                        </a:rPr>
                        <a: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b="0" i="0" u="none" strike="noStrike" dirty="0" smtClean="0">
                          <a:solidFill>
                            <a:srgbClr val="000000"/>
                          </a:solidFill>
                          <a:effectLst/>
                          <a:latin typeface="Calibri"/>
                        </a:rPr>
                        <a:t>- </a:t>
                      </a:r>
                      <a:endParaRPr lang="en-US" sz="1400" b="0" i="0" u="none" strike="noStrike" dirty="0">
                        <a:solidFill>
                          <a:srgbClr val="000000"/>
                        </a:solidFill>
                        <a:effectLst/>
                        <a:latin typeface="Calibri"/>
                      </a:endParaRPr>
                    </a:p>
                  </a:txBody>
                  <a:tcPr marL="9525" marR="9525" marT="9525" marB="0" anchor="b"/>
                </a:tc>
              </a:tr>
              <a:tr h="296198">
                <a:tc>
                  <a:txBody>
                    <a:bodyPr/>
                    <a:lstStyle/>
                    <a:p>
                      <a:pPr algn="ctr" rtl="0" fontAlgn="ctr"/>
                      <a:r>
                        <a:rPr lang="en-US" sz="1400" u="none" strike="noStrike" dirty="0">
                          <a:effectLst/>
                        </a:rPr>
                        <a:t>1</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20</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10</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30</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a:effectLst/>
                        </a:rPr>
                        <a:t>20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10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30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10</a:t>
                      </a:r>
                      <a:endParaRPr lang="en-US" sz="1400" b="0" i="0" u="none" strike="noStrike">
                        <a:solidFill>
                          <a:srgbClr val="000000"/>
                        </a:solidFill>
                        <a:effectLst/>
                        <a:latin typeface="Calibri"/>
                      </a:endParaRPr>
                    </a:p>
                  </a:txBody>
                  <a:tcPr marL="9525" marR="9525" marT="9525" marB="0" anchor="b"/>
                </a:tc>
              </a:tr>
              <a:tr h="296198">
                <a:tc>
                  <a:txBody>
                    <a:bodyPr/>
                    <a:lstStyle/>
                    <a:p>
                      <a:pPr algn="ctr" rtl="0" fontAlgn="ctr"/>
                      <a:r>
                        <a:rPr lang="en-US" sz="1400" u="none" strike="noStrike" dirty="0">
                          <a:effectLst/>
                        </a:rPr>
                        <a:t>2</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18</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38</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a:effectLst/>
                        </a:rPr>
                        <a:t>10</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19</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r>
              <a:tr h="466191">
                <a:tc>
                  <a:txBody>
                    <a:bodyPr/>
                    <a:lstStyle/>
                    <a:p>
                      <a:pPr algn="ctr" rtl="0" fontAlgn="ctr"/>
                      <a:r>
                        <a:rPr lang="en-US" sz="1400" u="none" strike="noStrike" dirty="0">
                          <a:effectLst/>
                        </a:rPr>
                        <a:t>3</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24</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44</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smtClean="0">
                          <a:effectLst/>
                        </a:rPr>
                        <a:t>6.67</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dirty="0" smtClean="0">
                          <a:effectLst/>
                        </a:rPr>
                        <a:t>14.67</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6</a:t>
                      </a:r>
                      <a:endParaRPr lang="en-US" sz="1400" b="0" i="0" u="none" strike="noStrike">
                        <a:solidFill>
                          <a:srgbClr val="000000"/>
                        </a:solidFill>
                        <a:effectLst/>
                        <a:latin typeface="Calibri"/>
                      </a:endParaRPr>
                    </a:p>
                  </a:txBody>
                  <a:tcPr marL="9525" marR="9525" marT="9525" marB="0" anchor="b"/>
                </a:tc>
              </a:tr>
              <a:tr h="296198">
                <a:tc>
                  <a:txBody>
                    <a:bodyPr/>
                    <a:lstStyle/>
                    <a:p>
                      <a:pPr algn="ctr" rtl="0" fontAlgn="ctr"/>
                      <a:r>
                        <a:rPr lang="en-US" sz="1400" u="none" strike="noStrike" dirty="0">
                          <a:effectLst/>
                        </a:rPr>
                        <a:t>4</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32</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52</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a:effectLst/>
                        </a:rPr>
                        <a:t>5</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13</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8</a:t>
                      </a:r>
                      <a:endParaRPr lang="en-US" sz="1400" b="0" i="0" u="none" strike="noStrike">
                        <a:solidFill>
                          <a:srgbClr val="000000"/>
                        </a:solidFill>
                        <a:effectLst/>
                        <a:latin typeface="Calibri"/>
                      </a:endParaRPr>
                    </a:p>
                  </a:txBody>
                  <a:tcPr marL="9525" marR="9525" marT="9525" marB="0" anchor="b"/>
                </a:tc>
              </a:tr>
              <a:tr h="296198">
                <a:tc>
                  <a:txBody>
                    <a:bodyPr/>
                    <a:lstStyle/>
                    <a:p>
                      <a:pPr algn="ctr" rtl="0" fontAlgn="ctr"/>
                      <a:r>
                        <a:rPr lang="en-US" sz="1400" u="none" strike="noStrike" dirty="0">
                          <a:effectLst/>
                        </a:rPr>
                        <a:t>5</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50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70</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a:effectLst/>
                        </a:rPr>
                        <a:t>4</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10</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14</a:t>
                      </a:r>
                      <a:endParaRPr lang="en-US" sz="1400" b="0" i="0" u="none" strike="noStrike">
                        <a:solidFill>
                          <a:srgbClr val="000000"/>
                        </a:solidFill>
                        <a:effectLst/>
                        <a:latin typeface="Calibri"/>
                      </a:endParaRPr>
                    </a:p>
                  </a:txBody>
                  <a:tcPr marL="9525" marR="9525" marT="9525" marB="0" anchor="b"/>
                </a:tc>
                <a:tc>
                  <a:txBody>
                    <a:bodyPr/>
                    <a:lstStyle/>
                    <a:p>
                      <a:pPr algn="ctr" fontAlgn="b"/>
                      <a:r>
                        <a:rPr lang="en-US" sz="1400" u="none" strike="noStrike">
                          <a:effectLst/>
                        </a:rPr>
                        <a:t>18</a:t>
                      </a:r>
                      <a:endParaRPr lang="en-US" sz="1400" b="0" i="0" u="none" strike="noStrike">
                        <a:solidFill>
                          <a:srgbClr val="000000"/>
                        </a:solidFill>
                        <a:effectLst/>
                        <a:latin typeface="Calibri"/>
                      </a:endParaRPr>
                    </a:p>
                  </a:txBody>
                  <a:tcPr marL="9525" marR="9525" marT="9525" marB="0" anchor="b"/>
                </a:tc>
              </a:tr>
              <a:tr h="466191">
                <a:tc>
                  <a:txBody>
                    <a:bodyPr/>
                    <a:lstStyle/>
                    <a:p>
                      <a:pPr algn="ctr" rtl="0" fontAlgn="ctr"/>
                      <a:r>
                        <a:rPr lang="en-US" sz="1400" u="none" strike="noStrike" dirty="0">
                          <a:effectLst/>
                        </a:rPr>
                        <a:t>6</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20</a:t>
                      </a:r>
                      <a:endParaRPr lang="en-US" sz="1400" b="0" i="0" u="none" strike="noStrike">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110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a:effectLst/>
                        </a:rPr>
                        <a:t>130</a:t>
                      </a:r>
                      <a:endParaRPr lang="en-US" sz="1400" b="0" i="0" u="none" strike="noStrike">
                        <a:solidFill>
                          <a:srgbClr val="000000"/>
                        </a:solidFill>
                        <a:effectLst/>
                        <a:latin typeface="Franklin Gothic Book"/>
                      </a:endParaRPr>
                    </a:p>
                  </a:txBody>
                  <a:tcPr marL="9525" marR="9525" marT="9525" marB="0" anchor="ctr"/>
                </a:tc>
                <a:tc>
                  <a:txBody>
                    <a:bodyPr/>
                    <a:lstStyle/>
                    <a:p>
                      <a:pPr algn="ctr" fontAlgn="b"/>
                      <a:r>
                        <a:rPr lang="en-US" sz="1400" u="none" strike="noStrike" dirty="0" smtClean="0">
                          <a:effectLst/>
                        </a:rPr>
                        <a:t>3.33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smtClean="0">
                          <a:effectLst/>
                        </a:rPr>
                        <a:t>18.33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smtClean="0">
                          <a:effectLst/>
                        </a:rPr>
                        <a:t>21.67</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a:effectLst/>
                        </a:rPr>
                        <a:t>60</a:t>
                      </a:r>
                      <a:endParaRPr lang="en-US" sz="1400" b="0" i="0" u="none" strike="noStrike">
                        <a:solidFill>
                          <a:srgbClr val="000000"/>
                        </a:solidFill>
                        <a:effectLst/>
                        <a:latin typeface="Calibri"/>
                      </a:endParaRPr>
                    </a:p>
                  </a:txBody>
                  <a:tcPr marL="9525" marR="9525" marT="9525" marB="0" anchor="b"/>
                </a:tc>
              </a:tr>
              <a:tr h="466191">
                <a:tc>
                  <a:txBody>
                    <a:bodyPr/>
                    <a:lstStyle/>
                    <a:p>
                      <a:pPr algn="ctr" rtl="0" fontAlgn="ctr"/>
                      <a:r>
                        <a:rPr lang="en-US" sz="1400" u="none" strike="noStrike" dirty="0">
                          <a:effectLst/>
                        </a:rPr>
                        <a:t>7</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250</a:t>
                      </a:r>
                      <a:endParaRPr lang="en-US" sz="1400" b="0" i="0" u="none" strike="noStrike" dirty="0">
                        <a:solidFill>
                          <a:srgbClr val="000000"/>
                        </a:solidFill>
                        <a:effectLst/>
                        <a:latin typeface="Franklin Gothic Book"/>
                      </a:endParaRPr>
                    </a:p>
                  </a:txBody>
                  <a:tcPr marL="9525" marR="9525" marT="9525" marB="0" anchor="ctr"/>
                </a:tc>
                <a:tc>
                  <a:txBody>
                    <a:bodyPr/>
                    <a:lstStyle/>
                    <a:p>
                      <a:pPr algn="ctr" rtl="0" fontAlgn="ctr"/>
                      <a:r>
                        <a:rPr lang="en-US" sz="1400" u="none" strike="noStrike" dirty="0">
                          <a:effectLst/>
                        </a:rPr>
                        <a:t>270</a:t>
                      </a:r>
                      <a:endParaRPr lang="en-US" sz="1400" b="0" i="0" u="none" strike="noStrike" dirty="0">
                        <a:solidFill>
                          <a:srgbClr val="000000"/>
                        </a:solidFill>
                        <a:effectLst/>
                        <a:latin typeface="Franklin Gothic Book"/>
                      </a:endParaRPr>
                    </a:p>
                  </a:txBody>
                  <a:tcPr marL="9525" marR="9525" marT="9525" marB="0" anchor="ctr"/>
                </a:tc>
                <a:tc>
                  <a:txBody>
                    <a:bodyPr/>
                    <a:lstStyle/>
                    <a:p>
                      <a:pPr algn="ctr" fontAlgn="b"/>
                      <a:r>
                        <a:rPr lang="en-US" sz="1400" u="none" strike="noStrike" dirty="0" smtClean="0">
                          <a:effectLst/>
                        </a:rPr>
                        <a:t>2.83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smtClean="0">
                          <a:effectLst/>
                        </a:rPr>
                        <a:t>35.73</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smtClean="0">
                          <a:effectLst/>
                        </a:rPr>
                        <a:t>38.57</a:t>
                      </a:r>
                      <a:endParaRPr lang="en-US" sz="1400" b="0" i="0" u="none" strike="noStrike" dirty="0">
                        <a:solidFill>
                          <a:srgbClr val="000000"/>
                        </a:solidFill>
                        <a:effectLst/>
                        <a:latin typeface="Calibri"/>
                      </a:endParaRPr>
                    </a:p>
                  </a:txBody>
                  <a:tcPr marL="9525" marR="9525" marT="9525" marB="0" anchor="b"/>
                </a:tc>
                <a:tc>
                  <a:txBody>
                    <a:bodyPr/>
                    <a:lstStyle/>
                    <a:p>
                      <a:pPr algn="ctr" fontAlgn="b"/>
                      <a:r>
                        <a:rPr lang="en-US" sz="1400" u="none" strike="noStrike" dirty="0">
                          <a:effectLst/>
                        </a:rPr>
                        <a:t>140</a:t>
                      </a:r>
                      <a:endParaRPr lang="en-US" sz="14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41330537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324600"/>
          </a:xfrm>
        </p:spPr>
        <p:txBody>
          <a:bodyPr>
            <a:normAutofit lnSpcReduction="10000"/>
          </a:bodyPr>
          <a:lstStyle/>
          <a:p>
            <a:pPr marL="514350" indent="-514350">
              <a:buAutoNum type="alphaLcPeriod"/>
            </a:pPr>
            <a:r>
              <a:rPr lang="en-US" sz="2800" b="1" dirty="0" smtClean="0">
                <a:solidFill>
                  <a:srgbClr val="0070C0"/>
                </a:solidFill>
              </a:rPr>
              <a:t>Average fixed cost (AFC):</a:t>
            </a:r>
            <a:r>
              <a:rPr lang="en-US" sz="2800" dirty="0" smtClean="0"/>
              <a:t> </a:t>
            </a:r>
            <a:r>
              <a:rPr lang="en-US" sz="2400" dirty="0" smtClean="0">
                <a:solidFill>
                  <a:schemeClr val="tx1"/>
                </a:solidFill>
              </a:rPr>
              <a:t>it is the outcome of total fixed cost divided by the quantity of output produced. It is also called the per unit of fixed factors of output produced, when output increases it falls continuously at diminishing rate.</a:t>
            </a:r>
            <a:r>
              <a:rPr lang="en-US" sz="2400" dirty="0"/>
              <a:t> </a:t>
            </a:r>
            <a:r>
              <a:rPr lang="en-US" sz="2000" b="1" dirty="0" smtClean="0">
                <a:solidFill>
                  <a:srgbClr val="7030A0"/>
                </a:solidFill>
              </a:rPr>
              <a:t>AFC=TFC/Q</a:t>
            </a:r>
            <a:endParaRPr lang="en-US" sz="2000" b="1" dirty="0" smtClean="0">
              <a:solidFill>
                <a:srgbClr val="0070C0"/>
              </a:solidFill>
            </a:endParaRPr>
          </a:p>
          <a:p>
            <a:pPr marL="514350" indent="-514350">
              <a:buAutoNum type="alphaLcPeriod"/>
            </a:pPr>
            <a:r>
              <a:rPr lang="en-US" sz="2800" b="1" dirty="0" smtClean="0">
                <a:solidFill>
                  <a:srgbClr val="0070C0"/>
                </a:solidFill>
              </a:rPr>
              <a:t>Average variable cost (AVC):</a:t>
            </a:r>
            <a:r>
              <a:rPr lang="en-US" sz="2400" dirty="0" smtClean="0"/>
              <a:t> </a:t>
            </a:r>
            <a:r>
              <a:rPr lang="en-US" sz="2400" dirty="0" smtClean="0">
                <a:solidFill>
                  <a:schemeClr val="tx1"/>
                </a:solidFill>
              </a:rPr>
              <a:t>it is the outcome of total cost divided by the number of output produced. It is also called per unit cost of the variable factor of production.</a:t>
            </a:r>
            <a:r>
              <a:rPr lang="en-US" sz="2400" dirty="0" smtClean="0"/>
              <a:t> </a:t>
            </a:r>
            <a:r>
              <a:rPr lang="en-US" sz="2000" b="1" dirty="0" smtClean="0">
                <a:solidFill>
                  <a:srgbClr val="7030A0"/>
                </a:solidFill>
              </a:rPr>
              <a:t>AVC=TVC/Q</a:t>
            </a:r>
          </a:p>
          <a:p>
            <a:pPr marL="514350" indent="-514350">
              <a:buAutoNum type="alphaLcPeriod"/>
            </a:pPr>
            <a:r>
              <a:rPr lang="en-US" sz="2800" b="1" dirty="0" smtClean="0">
                <a:solidFill>
                  <a:srgbClr val="0070C0"/>
                </a:solidFill>
              </a:rPr>
              <a:t>Average cost (AC):</a:t>
            </a:r>
            <a:r>
              <a:rPr lang="en-US" sz="2400" dirty="0" smtClean="0"/>
              <a:t> </a:t>
            </a:r>
            <a:r>
              <a:rPr lang="en-US" sz="2400" dirty="0" smtClean="0">
                <a:solidFill>
                  <a:schemeClr val="tx1"/>
                </a:solidFill>
              </a:rPr>
              <a:t>it is the outcome of the total cost divided by the units of quantity produced. It is also called the average total cost (ATC). </a:t>
            </a:r>
            <a:r>
              <a:rPr lang="en-US" sz="2000" b="1" dirty="0" smtClean="0">
                <a:solidFill>
                  <a:srgbClr val="7030A0"/>
                </a:solidFill>
              </a:rPr>
              <a:t>AC=TC/Q or TC=TFC+TVC so TFC/Q+TVC/Q=AFC+AVC</a:t>
            </a:r>
          </a:p>
          <a:p>
            <a:pPr marL="514350" indent="-514350">
              <a:buAutoNum type="alphaLcPeriod"/>
            </a:pPr>
            <a:r>
              <a:rPr lang="en-US" sz="2800" b="1" dirty="0" smtClean="0">
                <a:solidFill>
                  <a:srgbClr val="0070C0"/>
                </a:solidFill>
              </a:rPr>
              <a:t>Marginal cost (MC):</a:t>
            </a:r>
            <a:r>
              <a:rPr lang="en-US" sz="2400" dirty="0" smtClean="0">
                <a:solidFill>
                  <a:srgbClr val="7030A0"/>
                </a:solidFill>
              </a:rPr>
              <a:t> </a:t>
            </a:r>
            <a:r>
              <a:rPr lang="en-US" sz="2400" dirty="0" smtClean="0">
                <a:solidFill>
                  <a:schemeClr val="tx1"/>
                </a:solidFill>
              </a:rPr>
              <a:t>it is the additional cost made to the total cost while one more unit of output is produced. In other words, it is the ratio of change in total cost variable cost resulting from change in output.</a:t>
            </a:r>
            <a:r>
              <a:rPr lang="en-US" sz="2400" dirty="0" smtClean="0">
                <a:solidFill>
                  <a:srgbClr val="7030A0"/>
                </a:solidFill>
              </a:rPr>
              <a:t> </a:t>
            </a:r>
            <a:r>
              <a:rPr lang="en-US" sz="2000" b="1" dirty="0" smtClean="0">
                <a:solidFill>
                  <a:srgbClr val="7030A0"/>
                </a:solidFill>
              </a:rPr>
              <a:t>MC=</a:t>
            </a:r>
            <a:r>
              <a:rPr lang="en-US" sz="2000" b="1" dirty="0" err="1" smtClean="0">
                <a:solidFill>
                  <a:srgbClr val="7030A0"/>
                </a:solidFill>
              </a:rPr>
              <a:t>dTVC</a:t>
            </a:r>
            <a:r>
              <a:rPr lang="en-US" sz="2000" b="1" dirty="0" smtClean="0">
                <a:solidFill>
                  <a:srgbClr val="7030A0"/>
                </a:solidFill>
              </a:rPr>
              <a:t>/</a:t>
            </a:r>
            <a:r>
              <a:rPr lang="en-US" sz="2000" b="1" dirty="0" err="1" smtClean="0">
                <a:solidFill>
                  <a:srgbClr val="7030A0"/>
                </a:solidFill>
              </a:rPr>
              <a:t>dQ</a:t>
            </a:r>
            <a:r>
              <a:rPr lang="en-US" sz="2000" b="1" dirty="0" smtClean="0">
                <a:solidFill>
                  <a:srgbClr val="7030A0"/>
                </a:solidFill>
              </a:rPr>
              <a:t> or </a:t>
            </a:r>
            <a:r>
              <a:rPr lang="en-US" sz="2000" b="1" dirty="0" err="1" smtClean="0">
                <a:solidFill>
                  <a:srgbClr val="7030A0"/>
                </a:solidFill>
              </a:rPr>
              <a:t>dTC</a:t>
            </a:r>
            <a:r>
              <a:rPr lang="en-US" sz="2000" b="1" dirty="0" smtClean="0">
                <a:solidFill>
                  <a:srgbClr val="7030A0"/>
                </a:solidFill>
              </a:rPr>
              <a:t>/</a:t>
            </a:r>
            <a:r>
              <a:rPr lang="en-US" sz="2000" b="1" dirty="0" err="1" smtClean="0">
                <a:solidFill>
                  <a:srgbClr val="7030A0"/>
                </a:solidFill>
              </a:rPr>
              <a:t>dQ</a:t>
            </a:r>
            <a:r>
              <a:rPr lang="en-US" sz="2000" b="1" dirty="0" smtClean="0">
                <a:solidFill>
                  <a:srgbClr val="7030A0"/>
                </a:solidFill>
              </a:rPr>
              <a:t> </a:t>
            </a:r>
          </a:p>
          <a:p>
            <a:pPr marL="0" indent="0">
              <a:buNone/>
            </a:pPr>
            <a:r>
              <a:rPr lang="en-US" sz="2000" b="1" dirty="0">
                <a:solidFill>
                  <a:srgbClr val="7030A0"/>
                </a:solidFill>
              </a:rPr>
              <a:t>	</a:t>
            </a:r>
            <a:r>
              <a:rPr lang="en-US" sz="2000" b="1" dirty="0" smtClean="0">
                <a:solidFill>
                  <a:srgbClr val="7030A0"/>
                </a:solidFill>
              </a:rPr>
              <a:t>or MC = TVC – TVC    or MC= TC – TC </a:t>
            </a:r>
          </a:p>
        </p:txBody>
      </p:sp>
    </p:spTree>
    <p:extLst>
      <p:ext uri="{BB962C8B-B14F-4D97-AF65-F5344CB8AC3E}">
        <p14:creationId xmlns:p14="http://schemas.microsoft.com/office/powerpoint/2010/main" val="36444412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Content Placeholder 3"/>
          <p:cNvGraphicFramePr>
            <a:graphicFrameLocks noGrp="1"/>
          </p:cNvGraphicFramePr>
          <p:nvPr>
            <p:ph idx="1"/>
            <p:extLst>
              <p:ext uri="{D42A27DB-BD31-4B8C-83A1-F6EECF244321}">
                <p14:modId xmlns:p14="http://schemas.microsoft.com/office/powerpoint/2010/main" val="2407360312"/>
              </p:ext>
            </p:extLst>
          </p:nvPr>
        </p:nvGraphicFramePr>
        <p:xfrm>
          <a:off x="304800" y="228600"/>
          <a:ext cx="7696200"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6308479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lstStyle/>
          <a:p>
            <a:pPr marL="0" indent="0">
              <a:buNone/>
            </a:pPr>
            <a:r>
              <a:rPr lang="en-US" dirty="0" smtClean="0"/>
              <a:t>AC, AVC and MC</a:t>
            </a:r>
            <a:endParaRPr lang="en-US" dirty="0"/>
          </a:p>
        </p:txBody>
      </p:sp>
      <p:graphicFrame>
        <p:nvGraphicFramePr>
          <p:cNvPr id="5" name="Chart 4"/>
          <p:cNvGraphicFramePr>
            <a:graphicFrameLocks/>
          </p:cNvGraphicFramePr>
          <p:nvPr>
            <p:extLst>
              <p:ext uri="{D42A27DB-BD31-4B8C-83A1-F6EECF244321}">
                <p14:modId xmlns:p14="http://schemas.microsoft.com/office/powerpoint/2010/main" val="1853083353"/>
              </p:ext>
            </p:extLst>
          </p:nvPr>
        </p:nvGraphicFramePr>
        <p:xfrm>
          <a:off x="381000" y="1066800"/>
          <a:ext cx="6705600" cy="55626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0371614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248400"/>
          </a:xfrm>
        </p:spPr>
        <p:txBody>
          <a:bodyPr/>
          <a:lstStyle/>
          <a:p>
            <a:pPr marL="0" indent="0">
              <a:buNone/>
            </a:pPr>
            <a:r>
              <a:rPr lang="en-US" dirty="0" smtClean="0"/>
              <a:t>Short run AC, AVC, AFC and MC</a:t>
            </a:r>
            <a:endParaRPr lang="en-US" dirty="0"/>
          </a:p>
        </p:txBody>
      </p:sp>
      <p:cxnSp>
        <p:nvCxnSpPr>
          <p:cNvPr id="5" name="Straight Connector 4"/>
          <p:cNvCxnSpPr/>
          <p:nvPr/>
        </p:nvCxnSpPr>
        <p:spPr>
          <a:xfrm>
            <a:off x="990600" y="1066800"/>
            <a:ext cx="0" cy="5257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flipV="1">
            <a:off x="990600" y="6248400"/>
            <a:ext cx="5486400" cy="76200"/>
          </a:xfrm>
          <a:prstGeom prst="line">
            <a:avLst/>
          </a:prstGeom>
        </p:spPr>
        <p:style>
          <a:lnRef idx="1">
            <a:schemeClr val="dk1"/>
          </a:lnRef>
          <a:fillRef idx="0">
            <a:schemeClr val="dk1"/>
          </a:fillRef>
          <a:effectRef idx="0">
            <a:schemeClr val="dk1"/>
          </a:effectRef>
          <a:fontRef idx="minor">
            <a:schemeClr val="tx1"/>
          </a:fontRef>
        </p:style>
      </p:cxnSp>
      <p:sp>
        <p:nvSpPr>
          <p:cNvPr id="9" name="Freeform 8"/>
          <p:cNvSpPr/>
          <p:nvPr/>
        </p:nvSpPr>
        <p:spPr>
          <a:xfrm>
            <a:off x="1399311" y="4017823"/>
            <a:ext cx="4447309" cy="2036618"/>
          </a:xfrm>
          <a:custGeom>
            <a:avLst/>
            <a:gdLst>
              <a:gd name="connsiteX0" fmla="*/ 0 w 4447309"/>
              <a:gd name="connsiteY0" fmla="*/ 0 h 2036618"/>
              <a:gd name="connsiteX1" fmla="*/ 1510145 w 4447309"/>
              <a:gd name="connsiteY1" fmla="*/ 1510146 h 2036618"/>
              <a:gd name="connsiteX2" fmla="*/ 4447309 w 4447309"/>
              <a:gd name="connsiteY2" fmla="*/ 2036618 h 2036618"/>
            </a:gdLst>
            <a:ahLst/>
            <a:cxnLst>
              <a:cxn ang="0">
                <a:pos x="connsiteX0" y="connsiteY0"/>
              </a:cxn>
              <a:cxn ang="0">
                <a:pos x="connsiteX1" y="connsiteY1"/>
              </a:cxn>
              <a:cxn ang="0">
                <a:pos x="connsiteX2" y="connsiteY2"/>
              </a:cxn>
            </a:cxnLst>
            <a:rect l="l" t="t" r="r" b="b"/>
            <a:pathLst>
              <a:path w="4447309" h="2036618">
                <a:moveTo>
                  <a:pt x="0" y="0"/>
                </a:moveTo>
                <a:cubicBezTo>
                  <a:pt x="384463" y="585355"/>
                  <a:pt x="768927" y="1170710"/>
                  <a:pt x="1510145" y="1510146"/>
                </a:cubicBezTo>
                <a:cubicBezTo>
                  <a:pt x="2251363" y="1849582"/>
                  <a:pt x="3349336" y="1943100"/>
                  <a:pt x="4447309" y="203661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1565563" y="3325091"/>
            <a:ext cx="5223167" cy="1597482"/>
          </a:xfrm>
          <a:custGeom>
            <a:avLst/>
            <a:gdLst>
              <a:gd name="connsiteX0" fmla="*/ 0 w 5029200"/>
              <a:gd name="connsiteY0" fmla="*/ 374073 h 1597482"/>
              <a:gd name="connsiteX1" fmla="*/ 2618509 w 5029200"/>
              <a:gd name="connsiteY1" fmla="*/ 1593273 h 1597482"/>
              <a:gd name="connsiteX2" fmla="*/ 5029200 w 5029200"/>
              <a:gd name="connsiteY2" fmla="*/ 0 h 1597482"/>
            </a:gdLst>
            <a:ahLst/>
            <a:cxnLst>
              <a:cxn ang="0">
                <a:pos x="connsiteX0" y="connsiteY0"/>
              </a:cxn>
              <a:cxn ang="0">
                <a:pos x="connsiteX1" y="connsiteY1"/>
              </a:cxn>
              <a:cxn ang="0">
                <a:pos x="connsiteX2" y="connsiteY2"/>
              </a:cxn>
            </a:cxnLst>
            <a:rect l="l" t="t" r="r" b="b"/>
            <a:pathLst>
              <a:path w="5029200" h="1597482">
                <a:moveTo>
                  <a:pt x="0" y="374073"/>
                </a:moveTo>
                <a:cubicBezTo>
                  <a:pt x="890154" y="1014845"/>
                  <a:pt x="1780309" y="1655618"/>
                  <a:pt x="2618509" y="1593273"/>
                </a:cubicBezTo>
                <a:cubicBezTo>
                  <a:pt x="3456709" y="1530928"/>
                  <a:pt x="4242954" y="765464"/>
                  <a:pt x="5029200"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1" name="Freeform 10"/>
          <p:cNvSpPr/>
          <p:nvPr/>
        </p:nvSpPr>
        <p:spPr>
          <a:xfrm>
            <a:off x="1427022" y="3477488"/>
            <a:ext cx="5361709" cy="2060364"/>
          </a:xfrm>
          <a:custGeom>
            <a:avLst/>
            <a:gdLst>
              <a:gd name="connsiteX0" fmla="*/ 0 w 5361709"/>
              <a:gd name="connsiteY0" fmla="*/ 1122218 h 2060364"/>
              <a:gd name="connsiteX1" fmla="*/ 2369127 w 5361709"/>
              <a:gd name="connsiteY1" fmla="*/ 2022764 h 2060364"/>
              <a:gd name="connsiteX2" fmla="*/ 5361709 w 5361709"/>
              <a:gd name="connsiteY2" fmla="*/ 0 h 2060364"/>
              <a:gd name="connsiteX3" fmla="*/ 5361709 w 5361709"/>
              <a:gd name="connsiteY3" fmla="*/ 0 h 2060364"/>
              <a:gd name="connsiteX4" fmla="*/ 5361709 w 5361709"/>
              <a:gd name="connsiteY4" fmla="*/ 13855 h 206036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61709" h="2060364">
                <a:moveTo>
                  <a:pt x="0" y="1122218"/>
                </a:moveTo>
                <a:cubicBezTo>
                  <a:pt x="737754" y="1666009"/>
                  <a:pt x="1475509" y="2209800"/>
                  <a:pt x="2369127" y="2022764"/>
                </a:cubicBezTo>
                <a:cubicBezTo>
                  <a:pt x="3262745" y="1835728"/>
                  <a:pt x="5361709" y="0"/>
                  <a:pt x="5361709" y="0"/>
                </a:cubicBezTo>
                <a:lnTo>
                  <a:pt x="5361709" y="0"/>
                </a:lnTo>
                <a:lnTo>
                  <a:pt x="5361709" y="13855"/>
                </a:lnTo>
              </a:path>
            </a:pathLst>
          </a:custGeom>
        </p:spPr>
        <p:style>
          <a:lnRef idx="2">
            <a:schemeClr val="accent2"/>
          </a:lnRef>
          <a:fillRef idx="0">
            <a:schemeClr val="accent2"/>
          </a:fillRef>
          <a:effectRef idx="1">
            <a:schemeClr val="accent2"/>
          </a:effectRef>
          <a:fontRef idx="minor">
            <a:schemeClr val="tx1"/>
          </a:fontRef>
        </p:style>
        <p:txBody>
          <a:bodyPr rtlCol="0" anchor="ctr"/>
          <a:lstStyle/>
          <a:p>
            <a:pPr algn="ctr"/>
            <a:endParaRPr lang="en-US"/>
          </a:p>
        </p:txBody>
      </p:sp>
      <p:sp>
        <p:nvSpPr>
          <p:cNvPr id="12" name="Freeform 11"/>
          <p:cNvSpPr/>
          <p:nvPr/>
        </p:nvSpPr>
        <p:spPr>
          <a:xfrm>
            <a:off x="1427018" y="1343890"/>
            <a:ext cx="5507182" cy="4593914"/>
          </a:xfrm>
          <a:custGeom>
            <a:avLst/>
            <a:gdLst>
              <a:gd name="connsiteX0" fmla="*/ 0 w 5278582"/>
              <a:gd name="connsiteY0" fmla="*/ 3283527 h 4593914"/>
              <a:gd name="connsiteX1" fmla="*/ 1842655 w 5278582"/>
              <a:gd name="connsiteY1" fmla="*/ 4419600 h 4593914"/>
              <a:gd name="connsiteX2" fmla="*/ 5278582 w 5278582"/>
              <a:gd name="connsiteY2" fmla="*/ 0 h 4593914"/>
              <a:gd name="connsiteX3" fmla="*/ 5278582 w 5278582"/>
              <a:gd name="connsiteY3" fmla="*/ 0 h 4593914"/>
            </a:gdLst>
            <a:ahLst/>
            <a:cxnLst>
              <a:cxn ang="0">
                <a:pos x="connsiteX0" y="connsiteY0"/>
              </a:cxn>
              <a:cxn ang="0">
                <a:pos x="connsiteX1" y="connsiteY1"/>
              </a:cxn>
              <a:cxn ang="0">
                <a:pos x="connsiteX2" y="connsiteY2"/>
              </a:cxn>
              <a:cxn ang="0">
                <a:pos x="connsiteX3" y="connsiteY3"/>
              </a:cxn>
            </a:cxnLst>
            <a:rect l="l" t="t" r="r" b="b"/>
            <a:pathLst>
              <a:path w="5278582" h="4593914">
                <a:moveTo>
                  <a:pt x="0" y="3283527"/>
                </a:moveTo>
                <a:cubicBezTo>
                  <a:pt x="481445" y="4125191"/>
                  <a:pt x="962891" y="4966855"/>
                  <a:pt x="1842655" y="4419600"/>
                </a:cubicBezTo>
                <a:cubicBezTo>
                  <a:pt x="2722419" y="3872346"/>
                  <a:pt x="5278582" y="0"/>
                  <a:pt x="5278582" y="0"/>
                </a:cubicBezTo>
                <a:lnTo>
                  <a:pt x="5278582"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4" name="TextBox 13"/>
          <p:cNvSpPr txBox="1"/>
          <p:nvPr/>
        </p:nvSpPr>
        <p:spPr>
          <a:xfrm>
            <a:off x="304800" y="1704751"/>
            <a:ext cx="461665" cy="581249"/>
          </a:xfrm>
          <a:prstGeom prst="rect">
            <a:avLst/>
          </a:prstGeom>
          <a:noFill/>
        </p:spPr>
        <p:txBody>
          <a:bodyPr vert="vert270" wrap="none" rtlCol="0">
            <a:spAutoFit/>
          </a:bodyPr>
          <a:lstStyle/>
          <a:p>
            <a:r>
              <a:rPr lang="en-US" dirty="0" smtClean="0"/>
              <a:t>Cost </a:t>
            </a:r>
            <a:endParaRPr lang="en-US" dirty="0"/>
          </a:p>
        </p:txBody>
      </p:sp>
      <p:sp>
        <p:nvSpPr>
          <p:cNvPr id="16" name="TextBox 15"/>
          <p:cNvSpPr txBox="1"/>
          <p:nvPr/>
        </p:nvSpPr>
        <p:spPr>
          <a:xfrm>
            <a:off x="5508866" y="5715000"/>
            <a:ext cx="558166" cy="369332"/>
          </a:xfrm>
          <a:prstGeom prst="rect">
            <a:avLst/>
          </a:prstGeom>
          <a:noFill/>
        </p:spPr>
        <p:txBody>
          <a:bodyPr wrap="none" rtlCol="0">
            <a:spAutoFit/>
          </a:bodyPr>
          <a:lstStyle/>
          <a:p>
            <a:r>
              <a:rPr lang="en-US" dirty="0" smtClean="0"/>
              <a:t>AFC</a:t>
            </a:r>
            <a:endParaRPr lang="en-US" dirty="0"/>
          </a:p>
        </p:txBody>
      </p:sp>
      <p:sp>
        <p:nvSpPr>
          <p:cNvPr id="17" name="TextBox 16"/>
          <p:cNvSpPr txBox="1"/>
          <p:nvPr/>
        </p:nvSpPr>
        <p:spPr>
          <a:xfrm>
            <a:off x="838200" y="6336268"/>
            <a:ext cx="330540" cy="369332"/>
          </a:xfrm>
          <a:prstGeom prst="rect">
            <a:avLst/>
          </a:prstGeom>
          <a:noFill/>
        </p:spPr>
        <p:txBody>
          <a:bodyPr wrap="none" rtlCol="0">
            <a:spAutoFit/>
          </a:bodyPr>
          <a:lstStyle/>
          <a:p>
            <a:r>
              <a:rPr lang="en-US" dirty="0" smtClean="0"/>
              <a:t>O</a:t>
            </a:r>
            <a:endParaRPr lang="en-US" dirty="0"/>
          </a:p>
        </p:txBody>
      </p:sp>
      <p:sp>
        <p:nvSpPr>
          <p:cNvPr id="18" name="TextBox 17"/>
          <p:cNvSpPr txBox="1"/>
          <p:nvPr/>
        </p:nvSpPr>
        <p:spPr>
          <a:xfrm>
            <a:off x="6984660" y="2983468"/>
            <a:ext cx="435376" cy="369332"/>
          </a:xfrm>
          <a:prstGeom prst="rect">
            <a:avLst/>
          </a:prstGeom>
          <a:noFill/>
        </p:spPr>
        <p:txBody>
          <a:bodyPr wrap="none" rtlCol="0">
            <a:spAutoFit/>
          </a:bodyPr>
          <a:lstStyle/>
          <a:p>
            <a:r>
              <a:rPr lang="en-US" dirty="0" smtClean="0"/>
              <a:t>AC</a:t>
            </a:r>
            <a:endParaRPr lang="en-US" dirty="0"/>
          </a:p>
        </p:txBody>
      </p:sp>
      <p:sp>
        <p:nvSpPr>
          <p:cNvPr id="19" name="TextBox 18"/>
          <p:cNvSpPr txBox="1"/>
          <p:nvPr/>
        </p:nvSpPr>
        <p:spPr>
          <a:xfrm>
            <a:off x="6908460" y="3364468"/>
            <a:ext cx="549831" cy="369332"/>
          </a:xfrm>
          <a:prstGeom prst="rect">
            <a:avLst/>
          </a:prstGeom>
          <a:noFill/>
        </p:spPr>
        <p:txBody>
          <a:bodyPr wrap="none" rtlCol="0">
            <a:spAutoFit/>
          </a:bodyPr>
          <a:lstStyle/>
          <a:p>
            <a:r>
              <a:rPr lang="en-US" dirty="0" smtClean="0"/>
              <a:t>AVC</a:t>
            </a:r>
            <a:endParaRPr lang="en-US" dirty="0"/>
          </a:p>
        </p:txBody>
      </p:sp>
      <p:sp>
        <p:nvSpPr>
          <p:cNvPr id="20" name="TextBox 19"/>
          <p:cNvSpPr txBox="1"/>
          <p:nvPr/>
        </p:nvSpPr>
        <p:spPr>
          <a:xfrm>
            <a:off x="6679860" y="1600200"/>
            <a:ext cx="636713" cy="369332"/>
          </a:xfrm>
          <a:prstGeom prst="rect">
            <a:avLst/>
          </a:prstGeom>
          <a:noFill/>
        </p:spPr>
        <p:txBody>
          <a:bodyPr wrap="none" rtlCol="0">
            <a:spAutoFit/>
          </a:bodyPr>
          <a:lstStyle/>
          <a:p>
            <a:r>
              <a:rPr lang="en-US" dirty="0" smtClean="0"/>
              <a:t>SMC</a:t>
            </a:r>
            <a:endParaRPr lang="en-US" dirty="0"/>
          </a:p>
        </p:txBody>
      </p:sp>
      <p:sp>
        <p:nvSpPr>
          <p:cNvPr id="21" name="TextBox 20"/>
          <p:cNvSpPr txBox="1"/>
          <p:nvPr/>
        </p:nvSpPr>
        <p:spPr>
          <a:xfrm>
            <a:off x="5689260" y="6400800"/>
            <a:ext cx="845103" cy="369332"/>
          </a:xfrm>
          <a:prstGeom prst="rect">
            <a:avLst/>
          </a:prstGeom>
          <a:noFill/>
        </p:spPr>
        <p:txBody>
          <a:bodyPr wrap="none" rtlCol="0">
            <a:spAutoFit/>
          </a:bodyPr>
          <a:lstStyle/>
          <a:p>
            <a:r>
              <a:rPr lang="en-US" dirty="0" smtClean="0"/>
              <a:t>Output</a:t>
            </a:r>
            <a:endParaRPr lang="en-US" dirty="0"/>
          </a:p>
        </p:txBody>
      </p:sp>
    </p:spTree>
    <p:extLst>
      <p:ext uri="{BB962C8B-B14F-4D97-AF65-F5344CB8AC3E}">
        <p14:creationId xmlns:p14="http://schemas.microsoft.com/office/powerpoint/2010/main" val="34118886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553200"/>
          </a:xfrm>
        </p:spPr>
        <p:txBody>
          <a:bodyPr>
            <a:normAutofit/>
          </a:bodyPr>
          <a:lstStyle/>
          <a:p>
            <a:pPr marL="0" indent="0">
              <a:buNone/>
            </a:pPr>
            <a:r>
              <a:rPr lang="en-US" sz="2800" b="1" dirty="0" smtClean="0">
                <a:solidFill>
                  <a:srgbClr val="0070C0"/>
                </a:solidFill>
              </a:rPr>
              <a:t>Relationship between production function and cost function</a:t>
            </a:r>
          </a:p>
          <a:p>
            <a:r>
              <a:rPr lang="en-US" sz="2800" dirty="0" smtClean="0">
                <a:solidFill>
                  <a:srgbClr val="0070C0"/>
                </a:solidFill>
              </a:rPr>
              <a:t>The cost function is derived from production function. </a:t>
            </a:r>
            <a:endParaRPr lang="en-US" sz="2800" dirty="0">
              <a:solidFill>
                <a:schemeClr val="tx1"/>
              </a:solidFill>
            </a:endParaRPr>
          </a:p>
        </p:txBody>
      </p:sp>
      <p:cxnSp>
        <p:nvCxnSpPr>
          <p:cNvPr id="5" name="Straight Connector 4"/>
          <p:cNvCxnSpPr/>
          <p:nvPr/>
        </p:nvCxnSpPr>
        <p:spPr>
          <a:xfrm>
            <a:off x="685800" y="160020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685800" y="43434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685800" y="4038600"/>
            <a:ext cx="2895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685800" y="6400800"/>
            <a:ext cx="3048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5105400" y="1600200"/>
            <a:ext cx="0" cy="2438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a:off x="5110595" y="43434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5110595" y="4038600"/>
            <a:ext cx="29666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5110595" y="6400800"/>
            <a:ext cx="3119005" cy="0"/>
          </a:xfrm>
          <a:prstGeom prst="line">
            <a:avLst/>
          </a:prstGeom>
        </p:spPr>
        <p:style>
          <a:lnRef idx="1">
            <a:schemeClr val="accent1"/>
          </a:lnRef>
          <a:fillRef idx="0">
            <a:schemeClr val="accent1"/>
          </a:fillRef>
          <a:effectRef idx="0">
            <a:schemeClr val="accent1"/>
          </a:effectRef>
          <a:fontRef idx="minor">
            <a:schemeClr val="tx1"/>
          </a:fontRef>
        </p:style>
      </p:cxnSp>
      <p:sp>
        <p:nvSpPr>
          <p:cNvPr id="23" name="Freeform 22"/>
          <p:cNvSpPr/>
          <p:nvPr/>
        </p:nvSpPr>
        <p:spPr>
          <a:xfrm>
            <a:off x="1122218" y="2935844"/>
            <a:ext cx="2382982" cy="818738"/>
          </a:xfrm>
          <a:custGeom>
            <a:avLst/>
            <a:gdLst>
              <a:gd name="connsiteX0" fmla="*/ 0 w 2382982"/>
              <a:gd name="connsiteY0" fmla="*/ 666338 h 818738"/>
              <a:gd name="connsiteX1" fmla="*/ 942109 w 2382982"/>
              <a:gd name="connsiteY1" fmla="*/ 1320 h 818738"/>
              <a:gd name="connsiteX2" fmla="*/ 2382982 w 2382982"/>
              <a:gd name="connsiteY2" fmla="*/ 818738 h 818738"/>
            </a:gdLst>
            <a:ahLst/>
            <a:cxnLst>
              <a:cxn ang="0">
                <a:pos x="connsiteX0" y="connsiteY0"/>
              </a:cxn>
              <a:cxn ang="0">
                <a:pos x="connsiteX1" y="connsiteY1"/>
              </a:cxn>
              <a:cxn ang="0">
                <a:pos x="connsiteX2" y="connsiteY2"/>
              </a:cxn>
            </a:cxnLst>
            <a:rect l="l" t="t" r="r" b="b"/>
            <a:pathLst>
              <a:path w="2382982" h="818738">
                <a:moveTo>
                  <a:pt x="0" y="666338"/>
                </a:moveTo>
                <a:cubicBezTo>
                  <a:pt x="272472" y="321129"/>
                  <a:pt x="544945" y="-24080"/>
                  <a:pt x="942109" y="1320"/>
                </a:cubicBezTo>
                <a:cubicBezTo>
                  <a:pt x="1339273" y="26720"/>
                  <a:pt x="1861127" y="422729"/>
                  <a:pt x="2382982" y="81873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4" name="Freeform 23"/>
          <p:cNvSpPr/>
          <p:nvPr/>
        </p:nvSpPr>
        <p:spPr>
          <a:xfrm>
            <a:off x="976746" y="5056909"/>
            <a:ext cx="3214254" cy="1105625"/>
          </a:xfrm>
          <a:custGeom>
            <a:avLst/>
            <a:gdLst>
              <a:gd name="connsiteX0" fmla="*/ 0 w 3214254"/>
              <a:gd name="connsiteY0" fmla="*/ 471055 h 1105625"/>
              <a:gd name="connsiteX1" fmla="*/ 1302327 w 3214254"/>
              <a:gd name="connsiteY1" fmla="*/ 1094509 h 1105625"/>
              <a:gd name="connsiteX2" fmla="*/ 3214254 w 3214254"/>
              <a:gd name="connsiteY2" fmla="*/ 0 h 1105625"/>
            </a:gdLst>
            <a:ahLst/>
            <a:cxnLst>
              <a:cxn ang="0">
                <a:pos x="connsiteX0" y="connsiteY0"/>
              </a:cxn>
              <a:cxn ang="0">
                <a:pos x="connsiteX1" y="connsiteY1"/>
              </a:cxn>
              <a:cxn ang="0">
                <a:pos x="connsiteX2" y="connsiteY2"/>
              </a:cxn>
            </a:cxnLst>
            <a:rect l="l" t="t" r="r" b="b"/>
            <a:pathLst>
              <a:path w="3214254" h="1105625">
                <a:moveTo>
                  <a:pt x="0" y="471055"/>
                </a:moveTo>
                <a:cubicBezTo>
                  <a:pt x="383309" y="822036"/>
                  <a:pt x="766618" y="1173018"/>
                  <a:pt x="1302327" y="1094509"/>
                </a:cubicBezTo>
                <a:cubicBezTo>
                  <a:pt x="1838036" y="1016000"/>
                  <a:pt x="2526145" y="508000"/>
                  <a:pt x="321425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26" name="Straight Connector 25"/>
          <p:cNvCxnSpPr>
            <a:stCxn id="23" idx="1"/>
          </p:cNvCxnSpPr>
          <p:nvPr/>
        </p:nvCxnSpPr>
        <p:spPr>
          <a:xfrm>
            <a:off x="2064327" y="2937164"/>
            <a:ext cx="69273" cy="3463636"/>
          </a:xfrm>
          <a:prstGeom prst="line">
            <a:avLst/>
          </a:prstGeom>
        </p:spPr>
        <p:style>
          <a:lnRef idx="1">
            <a:schemeClr val="accent1"/>
          </a:lnRef>
          <a:fillRef idx="0">
            <a:schemeClr val="accent1"/>
          </a:fillRef>
          <a:effectRef idx="0">
            <a:schemeClr val="accent1"/>
          </a:effectRef>
          <a:fontRef idx="minor">
            <a:schemeClr val="tx1"/>
          </a:fontRef>
        </p:style>
      </p:cxnSp>
      <p:sp>
        <p:nvSpPr>
          <p:cNvPr id="27" name="Freeform 26"/>
          <p:cNvSpPr/>
          <p:nvPr/>
        </p:nvSpPr>
        <p:spPr>
          <a:xfrm>
            <a:off x="5403273" y="2741845"/>
            <a:ext cx="2978727" cy="943464"/>
          </a:xfrm>
          <a:custGeom>
            <a:avLst/>
            <a:gdLst>
              <a:gd name="connsiteX0" fmla="*/ 0 w 2978727"/>
              <a:gd name="connsiteY0" fmla="*/ 777210 h 943464"/>
              <a:gd name="connsiteX1" fmla="*/ 1634836 w 2978727"/>
              <a:gd name="connsiteY1" fmla="*/ 1355 h 943464"/>
              <a:gd name="connsiteX2" fmla="*/ 2978727 w 2978727"/>
              <a:gd name="connsiteY2" fmla="*/ 943464 h 943464"/>
            </a:gdLst>
            <a:ahLst/>
            <a:cxnLst>
              <a:cxn ang="0">
                <a:pos x="connsiteX0" y="connsiteY0"/>
              </a:cxn>
              <a:cxn ang="0">
                <a:pos x="connsiteX1" y="connsiteY1"/>
              </a:cxn>
              <a:cxn ang="0">
                <a:pos x="connsiteX2" y="connsiteY2"/>
              </a:cxn>
            </a:cxnLst>
            <a:rect l="l" t="t" r="r" b="b"/>
            <a:pathLst>
              <a:path w="2978727" h="943464">
                <a:moveTo>
                  <a:pt x="0" y="777210"/>
                </a:moveTo>
                <a:cubicBezTo>
                  <a:pt x="569191" y="375428"/>
                  <a:pt x="1138382" y="-26354"/>
                  <a:pt x="1634836" y="1355"/>
                </a:cubicBezTo>
                <a:cubicBezTo>
                  <a:pt x="2131290" y="29064"/>
                  <a:pt x="2555008" y="486264"/>
                  <a:pt x="2978727" y="943464"/>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8" name="Freeform 27"/>
          <p:cNvSpPr/>
          <p:nvPr/>
        </p:nvSpPr>
        <p:spPr>
          <a:xfrm>
            <a:off x="5479465" y="4932218"/>
            <a:ext cx="3214255" cy="914400"/>
          </a:xfrm>
          <a:custGeom>
            <a:avLst/>
            <a:gdLst>
              <a:gd name="connsiteX0" fmla="*/ 0 w 3214255"/>
              <a:gd name="connsiteY0" fmla="*/ 0 h 914400"/>
              <a:gd name="connsiteX1" fmla="*/ 1496291 w 3214255"/>
              <a:gd name="connsiteY1" fmla="*/ 914400 h 914400"/>
              <a:gd name="connsiteX2" fmla="*/ 3214255 w 3214255"/>
              <a:gd name="connsiteY2" fmla="*/ 0 h 914400"/>
            </a:gdLst>
            <a:ahLst/>
            <a:cxnLst>
              <a:cxn ang="0">
                <a:pos x="connsiteX0" y="connsiteY0"/>
              </a:cxn>
              <a:cxn ang="0">
                <a:pos x="connsiteX1" y="connsiteY1"/>
              </a:cxn>
              <a:cxn ang="0">
                <a:pos x="connsiteX2" y="connsiteY2"/>
              </a:cxn>
            </a:cxnLst>
            <a:rect l="l" t="t" r="r" b="b"/>
            <a:pathLst>
              <a:path w="3214255" h="914400">
                <a:moveTo>
                  <a:pt x="0" y="0"/>
                </a:moveTo>
                <a:cubicBezTo>
                  <a:pt x="480291" y="457200"/>
                  <a:pt x="960582" y="914400"/>
                  <a:pt x="1496291" y="914400"/>
                </a:cubicBezTo>
                <a:cubicBezTo>
                  <a:pt x="2032000" y="914400"/>
                  <a:pt x="2623127" y="457200"/>
                  <a:pt x="321425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0" name="Straight Connector 29"/>
          <p:cNvCxnSpPr>
            <a:stCxn id="27" idx="1"/>
          </p:cNvCxnSpPr>
          <p:nvPr/>
        </p:nvCxnSpPr>
        <p:spPr>
          <a:xfrm>
            <a:off x="7038109" y="2743200"/>
            <a:ext cx="48491" cy="3657600"/>
          </a:xfrm>
          <a:prstGeom prst="line">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431460" y="6336268"/>
            <a:ext cx="330540" cy="369332"/>
          </a:xfrm>
          <a:prstGeom prst="rect">
            <a:avLst/>
          </a:prstGeom>
          <a:noFill/>
        </p:spPr>
        <p:txBody>
          <a:bodyPr wrap="none" rtlCol="0">
            <a:spAutoFit/>
          </a:bodyPr>
          <a:lstStyle/>
          <a:p>
            <a:r>
              <a:rPr lang="en-US" dirty="0" smtClean="0"/>
              <a:t>O</a:t>
            </a:r>
            <a:endParaRPr lang="en-US" dirty="0"/>
          </a:p>
        </p:txBody>
      </p:sp>
      <p:sp>
        <p:nvSpPr>
          <p:cNvPr id="32" name="TextBox 31"/>
          <p:cNvSpPr txBox="1"/>
          <p:nvPr/>
        </p:nvSpPr>
        <p:spPr>
          <a:xfrm>
            <a:off x="3022260" y="6553200"/>
            <a:ext cx="845103" cy="369332"/>
          </a:xfrm>
          <a:prstGeom prst="rect">
            <a:avLst/>
          </a:prstGeom>
          <a:noFill/>
        </p:spPr>
        <p:txBody>
          <a:bodyPr wrap="none" rtlCol="0">
            <a:spAutoFit/>
          </a:bodyPr>
          <a:lstStyle/>
          <a:p>
            <a:r>
              <a:rPr lang="en-US" dirty="0" smtClean="0"/>
              <a:t>Output</a:t>
            </a:r>
            <a:endParaRPr lang="en-US" dirty="0"/>
          </a:p>
        </p:txBody>
      </p:sp>
      <p:sp>
        <p:nvSpPr>
          <p:cNvPr id="33" name="TextBox 32"/>
          <p:cNvSpPr txBox="1"/>
          <p:nvPr/>
        </p:nvSpPr>
        <p:spPr>
          <a:xfrm>
            <a:off x="4012860" y="4583668"/>
            <a:ext cx="505267" cy="369332"/>
          </a:xfrm>
          <a:prstGeom prst="rect">
            <a:avLst/>
          </a:prstGeom>
          <a:noFill/>
        </p:spPr>
        <p:txBody>
          <a:bodyPr wrap="none" rtlCol="0">
            <a:spAutoFit/>
          </a:bodyPr>
          <a:lstStyle/>
          <a:p>
            <a:r>
              <a:rPr lang="en-US" dirty="0" smtClean="0"/>
              <a:t>MC</a:t>
            </a:r>
            <a:endParaRPr lang="en-US" dirty="0"/>
          </a:p>
        </p:txBody>
      </p:sp>
      <p:sp>
        <p:nvSpPr>
          <p:cNvPr id="34" name="TextBox 33"/>
          <p:cNvSpPr txBox="1"/>
          <p:nvPr/>
        </p:nvSpPr>
        <p:spPr>
          <a:xfrm>
            <a:off x="3327060" y="3288268"/>
            <a:ext cx="502061" cy="369332"/>
          </a:xfrm>
          <a:prstGeom prst="rect">
            <a:avLst/>
          </a:prstGeom>
          <a:noFill/>
        </p:spPr>
        <p:txBody>
          <a:bodyPr wrap="none" rtlCol="0">
            <a:spAutoFit/>
          </a:bodyPr>
          <a:lstStyle/>
          <a:p>
            <a:r>
              <a:rPr lang="en-US" dirty="0" smtClean="0"/>
              <a:t>MP</a:t>
            </a:r>
            <a:endParaRPr lang="en-US" dirty="0"/>
          </a:p>
        </p:txBody>
      </p:sp>
      <p:sp>
        <p:nvSpPr>
          <p:cNvPr id="35" name="TextBox 34"/>
          <p:cNvSpPr txBox="1"/>
          <p:nvPr/>
        </p:nvSpPr>
        <p:spPr>
          <a:xfrm>
            <a:off x="7899060" y="6488668"/>
            <a:ext cx="845103" cy="369332"/>
          </a:xfrm>
          <a:prstGeom prst="rect">
            <a:avLst/>
          </a:prstGeom>
          <a:noFill/>
        </p:spPr>
        <p:txBody>
          <a:bodyPr wrap="none" rtlCol="0">
            <a:spAutoFit/>
          </a:bodyPr>
          <a:lstStyle/>
          <a:p>
            <a:r>
              <a:rPr lang="en-US" dirty="0" smtClean="0"/>
              <a:t>Output</a:t>
            </a:r>
            <a:endParaRPr lang="en-US" dirty="0"/>
          </a:p>
        </p:txBody>
      </p:sp>
      <p:sp>
        <p:nvSpPr>
          <p:cNvPr id="36" name="TextBox 35"/>
          <p:cNvSpPr txBox="1"/>
          <p:nvPr/>
        </p:nvSpPr>
        <p:spPr>
          <a:xfrm>
            <a:off x="7594260" y="4114800"/>
            <a:ext cx="845103" cy="369332"/>
          </a:xfrm>
          <a:prstGeom prst="rect">
            <a:avLst/>
          </a:prstGeom>
          <a:noFill/>
        </p:spPr>
        <p:txBody>
          <a:bodyPr wrap="none" rtlCol="0">
            <a:spAutoFit/>
          </a:bodyPr>
          <a:lstStyle/>
          <a:p>
            <a:r>
              <a:rPr lang="en-US" dirty="0" smtClean="0"/>
              <a:t>Output</a:t>
            </a:r>
            <a:endParaRPr lang="en-US" dirty="0"/>
          </a:p>
        </p:txBody>
      </p:sp>
      <p:sp>
        <p:nvSpPr>
          <p:cNvPr id="37" name="TextBox 36"/>
          <p:cNvSpPr txBox="1"/>
          <p:nvPr/>
        </p:nvSpPr>
        <p:spPr>
          <a:xfrm>
            <a:off x="4622460" y="2895600"/>
            <a:ext cx="437940" cy="369332"/>
          </a:xfrm>
          <a:prstGeom prst="rect">
            <a:avLst/>
          </a:prstGeom>
          <a:noFill/>
        </p:spPr>
        <p:txBody>
          <a:bodyPr wrap="none" rtlCol="0">
            <a:spAutoFit/>
          </a:bodyPr>
          <a:lstStyle/>
          <a:p>
            <a:r>
              <a:rPr lang="en-US" dirty="0" smtClean="0"/>
              <a:t>AP</a:t>
            </a:r>
            <a:endParaRPr lang="en-US" dirty="0"/>
          </a:p>
        </p:txBody>
      </p:sp>
      <p:sp>
        <p:nvSpPr>
          <p:cNvPr id="38" name="TextBox 37"/>
          <p:cNvSpPr txBox="1"/>
          <p:nvPr/>
        </p:nvSpPr>
        <p:spPr>
          <a:xfrm>
            <a:off x="8382000" y="4583668"/>
            <a:ext cx="435376" cy="369332"/>
          </a:xfrm>
          <a:prstGeom prst="rect">
            <a:avLst/>
          </a:prstGeom>
          <a:noFill/>
        </p:spPr>
        <p:txBody>
          <a:bodyPr wrap="none" rtlCol="0">
            <a:spAutoFit/>
          </a:bodyPr>
          <a:lstStyle/>
          <a:p>
            <a:r>
              <a:rPr lang="en-US" dirty="0" smtClean="0"/>
              <a:t>AC</a:t>
            </a:r>
            <a:endParaRPr lang="en-US" dirty="0"/>
          </a:p>
        </p:txBody>
      </p:sp>
      <p:sp>
        <p:nvSpPr>
          <p:cNvPr id="39" name="TextBox 38"/>
          <p:cNvSpPr txBox="1"/>
          <p:nvPr/>
        </p:nvSpPr>
        <p:spPr>
          <a:xfrm>
            <a:off x="8229600" y="3200400"/>
            <a:ext cx="437940" cy="369332"/>
          </a:xfrm>
          <a:prstGeom prst="rect">
            <a:avLst/>
          </a:prstGeom>
          <a:noFill/>
        </p:spPr>
        <p:txBody>
          <a:bodyPr wrap="none" rtlCol="0">
            <a:spAutoFit/>
          </a:bodyPr>
          <a:lstStyle/>
          <a:p>
            <a:r>
              <a:rPr lang="en-US" dirty="0" smtClean="0"/>
              <a:t>AP</a:t>
            </a:r>
            <a:endParaRPr lang="en-US" dirty="0"/>
          </a:p>
        </p:txBody>
      </p:sp>
      <p:sp>
        <p:nvSpPr>
          <p:cNvPr id="40" name="TextBox 39"/>
          <p:cNvSpPr txBox="1"/>
          <p:nvPr/>
        </p:nvSpPr>
        <p:spPr>
          <a:xfrm>
            <a:off x="76200" y="1981200"/>
            <a:ext cx="502061" cy="369332"/>
          </a:xfrm>
          <a:prstGeom prst="rect">
            <a:avLst/>
          </a:prstGeom>
          <a:noFill/>
        </p:spPr>
        <p:txBody>
          <a:bodyPr wrap="none" rtlCol="0">
            <a:spAutoFit/>
          </a:bodyPr>
          <a:lstStyle/>
          <a:p>
            <a:r>
              <a:rPr lang="en-US" dirty="0" smtClean="0"/>
              <a:t>MP</a:t>
            </a:r>
            <a:endParaRPr lang="en-US" dirty="0"/>
          </a:p>
        </p:txBody>
      </p:sp>
      <p:sp>
        <p:nvSpPr>
          <p:cNvPr id="41" name="TextBox 40"/>
          <p:cNvSpPr txBox="1"/>
          <p:nvPr/>
        </p:nvSpPr>
        <p:spPr>
          <a:xfrm>
            <a:off x="2971800" y="4114800"/>
            <a:ext cx="845103" cy="369332"/>
          </a:xfrm>
          <a:prstGeom prst="rect">
            <a:avLst/>
          </a:prstGeom>
          <a:noFill/>
        </p:spPr>
        <p:txBody>
          <a:bodyPr wrap="none" rtlCol="0">
            <a:spAutoFit/>
          </a:bodyPr>
          <a:lstStyle/>
          <a:p>
            <a:r>
              <a:rPr lang="en-US" dirty="0" smtClean="0"/>
              <a:t>Output</a:t>
            </a:r>
            <a:endParaRPr lang="en-US" dirty="0"/>
          </a:p>
        </p:txBody>
      </p:sp>
      <p:sp>
        <p:nvSpPr>
          <p:cNvPr id="42" name="TextBox 41"/>
          <p:cNvSpPr txBox="1"/>
          <p:nvPr/>
        </p:nvSpPr>
        <p:spPr>
          <a:xfrm>
            <a:off x="152400" y="4507468"/>
            <a:ext cx="505267" cy="369332"/>
          </a:xfrm>
          <a:prstGeom prst="rect">
            <a:avLst/>
          </a:prstGeom>
          <a:noFill/>
        </p:spPr>
        <p:txBody>
          <a:bodyPr wrap="none" rtlCol="0">
            <a:spAutoFit/>
          </a:bodyPr>
          <a:lstStyle/>
          <a:p>
            <a:r>
              <a:rPr lang="en-US" dirty="0" smtClean="0"/>
              <a:t>MC</a:t>
            </a:r>
            <a:endParaRPr lang="en-US" dirty="0"/>
          </a:p>
        </p:txBody>
      </p:sp>
    </p:spTree>
    <p:extLst>
      <p:ext uri="{BB962C8B-B14F-4D97-AF65-F5344CB8AC3E}">
        <p14:creationId xmlns:p14="http://schemas.microsoft.com/office/powerpoint/2010/main" val="36354403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172200"/>
          </a:xfrm>
        </p:spPr>
        <p:txBody>
          <a:bodyPr/>
          <a:lstStyle/>
          <a:p>
            <a:pPr marL="0" indent="0">
              <a:buNone/>
            </a:pPr>
            <a:r>
              <a:rPr lang="en-US" dirty="0" smtClean="0"/>
              <a:t>Relation </a:t>
            </a:r>
            <a:endParaRPr lang="en-US" dirty="0"/>
          </a:p>
        </p:txBody>
      </p:sp>
      <p:cxnSp>
        <p:nvCxnSpPr>
          <p:cNvPr id="5" name="Straight Connector 4"/>
          <p:cNvCxnSpPr/>
          <p:nvPr/>
        </p:nvCxnSpPr>
        <p:spPr>
          <a:xfrm>
            <a:off x="2514600" y="228600"/>
            <a:ext cx="0" cy="3429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3962400"/>
            <a:ext cx="0" cy="2590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2514600" y="3657600"/>
            <a:ext cx="4572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514600" y="6553200"/>
            <a:ext cx="4114800" cy="0"/>
          </a:xfrm>
          <a:prstGeom prst="line">
            <a:avLst/>
          </a:prstGeom>
        </p:spPr>
        <p:style>
          <a:lnRef idx="1">
            <a:schemeClr val="accent1"/>
          </a:lnRef>
          <a:fillRef idx="0">
            <a:schemeClr val="accent1"/>
          </a:fillRef>
          <a:effectRef idx="0">
            <a:schemeClr val="accent1"/>
          </a:effectRef>
          <a:fontRef idx="minor">
            <a:schemeClr val="tx1"/>
          </a:fontRef>
        </p:style>
      </p:cxnSp>
      <p:sp>
        <p:nvSpPr>
          <p:cNvPr id="13" name="Freeform 12"/>
          <p:cNvSpPr/>
          <p:nvPr/>
        </p:nvSpPr>
        <p:spPr>
          <a:xfrm>
            <a:off x="2687782" y="2205809"/>
            <a:ext cx="4114800" cy="1992118"/>
          </a:xfrm>
          <a:custGeom>
            <a:avLst/>
            <a:gdLst>
              <a:gd name="connsiteX0" fmla="*/ 0 w 4114800"/>
              <a:gd name="connsiteY0" fmla="*/ 1063864 h 1992118"/>
              <a:gd name="connsiteX1" fmla="*/ 1399309 w 4114800"/>
              <a:gd name="connsiteY1" fmla="*/ 24773 h 1992118"/>
              <a:gd name="connsiteX2" fmla="*/ 4114800 w 4114800"/>
              <a:gd name="connsiteY2" fmla="*/ 1992118 h 1992118"/>
            </a:gdLst>
            <a:ahLst/>
            <a:cxnLst>
              <a:cxn ang="0">
                <a:pos x="connsiteX0" y="connsiteY0"/>
              </a:cxn>
              <a:cxn ang="0">
                <a:pos x="connsiteX1" y="connsiteY1"/>
              </a:cxn>
              <a:cxn ang="0">
                <a:pos x="connsiteX2" y="connsiteY2"/>
              </a:cxn>
            </a:cxnLst>
            <a:rect l="l" t="t" r="r" b="b"/>
            <a:pathLst>
              <a:path w="4114800" h="1992118">
                <a:moveTo>
                  <a:pt x="0" y="1063864"/>
                </a:moveTo>
                <a:cubicBezTo>
                  <a:pt x="356754" y="466964"/>
                  <a:pt x="713509" y="-129936"/>
                  <a:pt x="1399309" y="24773"/>
                </a:cubicBezTo>
                <a:cubicBezTo>
                  <a:pt x="2085109" y="179482"/>
                  <a:pt x="3099954" y="1085800"/>
                  <a:pt x="4114800" y="199211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4" name="Freeform 13"/>
          <p:cNvSpPr/>
          <p:nvPr/>
        </p:nvSpPr>
        <p:spPr>
          <a:xfrm>
            <a:off x="2590800" y="2562650"/>
            <a:ext cx="4405745" cy="942550"/>
          </a:xfrm>
          <a:custGeom>
            <a:avLst/>
            <a:gdLst>
              <a:gd name="connsiteX0" fmla="*/ 0 w 4405745"/>
              <a:gd name="connsiteY0" fmla="*/ 942550 h 942550"/>
              <a:gd name="connsiteX1" fmla="*/ 2147454 w 4405745"/>
              <a:gd name="connsiteY1" fmla="*/ 441 h 942550"/>
              <a:gd name="connsiteX2" fmla="*/ 4405745 w 4405745"/>
              <a:gd name="connsiteY2" fmla="*/ 845568 h 942550"/>
            </a:gdLst>
            <a:ahLst/>
            <a:cxnLst>
              <a:cxn ang="0">
                <a:pos x="connsiteX0" y="connsiteY0"/>
              </a:cxn>
              <a:cxn ang="0">
                <a:pos x="connsiteX1" y="connsiteY1"/>
              </a:cxn>
              <a:cxn ang="0">
                <a:pos x="connsiteX2" y="connsiteY2"/>
              </a:cxn>
            </a:cxnLst>
            <a:rect l="l" t="t" r="r" b="b"/>
            <a:pathLst>
              <a:path w="4405745" h="942550">
                <a:moveTo>
                  <a:pt x="0" y="942550"/>
                </a:moveTo>
                <a:cubicBezTo>
                  <a:pt x="706581" y="479577"/>
                  <a:pt x="1413163" y="16605"/>
                  <a:pt x="2147454" y="441"/>
                </a:cubicBezTo>
                <a:cubicBezTo>
                  <a:pt x="2881745" y="-15723"/>
                  <a:pt x="3643745" y="414922"/>
                  <a:pt x="4405745" y="845568"/>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5" name="Freeform 14"/>
          <p:cNvSpPr/>
          <p:nvPr/>
        </p:nvSpPr>
        <p:spPr>
          <a:xfrm>
            <a:off x="2715491" y="3990109"/>
            <a:ext cx="4890654" cy="2199955"/>
          </a:xfrm>
          <a:custGeom>
            <a:avLst/>
            <a:gdLst>
              <a:gd name="connsiteX0" fmla="*/ 0 w 4890654"/>
              <a:gd name="connsiteY0" fmla="*/ 983673 h 2199955"/>
              <a:gd name="connsiteX1" fmla="*/ 1537854 w 4890654"/>
              <a:gd name="connsiteY1" fmla="*/ 2175164 h 2199955"/>
              <a:gd name="connsiteX2" fmla="*/ 4890654 w 4890654"/>
              <a:gd name="connsiteY2" fmla="*/ 0 h 2199955"/>
            </a:gdLst>
            <a:ahLst/>
            <a:cxnLst>
              <a:cxn ang="0">
                <a:pos x="connsiteX0" y="connsiteY0"/>
              </a:cxn>
              <a:cxn ang="0">
                <a:pos x="connsiteX1" y="connsiteY1"/>
              </a:cxn>
              <a:cxn ang="0">
                <a:pos x="connsiteX2" y="connsiteY2"/>
              </a:cxn>
            </a:cxnLst>
            <a:rect l="l" t="t" r="r" b="b"/>
            <a:pathLst>
              <a:path w="4890654" h="2199955">
                <a:moveTo>
                  <a:pt x="0" y="983673"/>
                </a:moveTo>
                <a:cubicBezTo>
                  <a:pt x="361372" y="1661391"/>
                  <a:pt x="722745" y="2339109"/>
                  <a:pt x="1537854" y="2175164"/>
                </a:cubicBezTo>
                <a:cubicBezTo>
                  <a:pt x="2352963" y="2011219"/>
                  <a:pt x="3621808" y="1005609"/>
                  <a:pt x="489065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6" name="Freeform 15"/>
          <p:cNvSpPr/>
          <p:nvPr/>
        </p:nvSpPr>
        <p:spPr>
          <a:xfrm>
            <a:off x="2770909" y="4641273"/>
            <a:ext cx="4779818" cy="1306087"/>
          </a:xfrm>
          <a:custGeom>
            <a:avLst/>
            <a:gdLst>
              <a:gd name="connsiteX0" fmla="*/ 0 w 4779818"/>
              <a:gd name="connsiteY0" fmla="*/ 318654 h 1306087"/>
              <a:gd name="connsiteX1" fmla="*/ 2299855 w 4779818"/>
              <a:gd name="connsiteY1" fmla="*/ 1302327 h 1306087"/>
              <a:gd name="connsiteX2" fmla="*/ 4779818 w 4779818"/>
              <a:gd name="connsiteY2" fmla="*/ 0 h 1306087"/>
            </a:gdLst>
            <a:ahLst/>
            <a:cxnLst>
              <a:cxn ang="0">
                <a:pos x="connsiteX0" y="connsiteY0"/>
              </a:cxn>
              <a:cxn ang="0">
                <a:pos x="connsiteX1" y="connsiteY1"/>
              </a:cxn>
              <a:cxn ang="0">
                <a:pos x="connsiteX2" y="connsiteY2"/>
              </a:cxn>
            </a:cxnLst>
            <a:rect l="l" t="t" r="r" b="b"/>
            <a:pathLst>
              <a:path w="4779818" h="1306087">
                <a:moveTo>
                  <a:pt x="0" y="318654"/>
                </a:moveTo>
                <a:cubicBezTo>
                  <a:pt x="751609" y="837045"/>
                  <a:pt x="1503219" y="1355436"/>
                  <a:pt x="2299855" y="1302327"/>
                </a:cubicBezTo>
                <a:cubicBezTo>
                  <a:pt x="3096491" y="1249218"/>
                  <a:pt x="3938154" y="624609"/>
                  <a:pt x="4779818"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8" name="Straight Connector 17"/>
          <p:cNvCxnSpPr/>
          <p:nvPr/>
        </p:nvCxnSpPr>
        <p:spPr>
          <a:xfrm>
            <a:off x="3886200" y="2205809"/>
            <a:ext cx="0" cy="4347391"/>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4814454" y="2563091"/>
            <a:ext cx="62346" cy="3990109"/>
          </a:xfrm>
          <a:prstGeom prst="line">
            <a:avLst/>
          </a:prstGeom>
        </p:spPr>
        <p:style>
          <a:lnRef idx="1">
            <a:schemeClr val="accent1"/>
          </a:lnRef>
          <a:fillRef idx="0">
            <a:schemeClr val="accent1"/>
          </a:fillRef>
          <a:effectRef idx="0">
            <a:schemeClr val="accent1"/>
          </a:effectRef>
          <a:fontRef idx="minor">
            <a:schemeClr val="tx1"/>
          </a:fontRef>
        </p:style>
      </p:cxnSp>
      <p:sp>
        <p:nvSpPr>
          <p:cNvPr id="21" name="TextBox 20"/>
          <p:cNvSpPr txBox="1"/>
          <p:nvPr/>
        </p:nvSpPr>
        <p:spPr>
          <a:xfrm>
            <a:off x="2260260" y="6412468"/>
            <a:ext cx="330540" cy="369332"/>
          </a:xfrm>
          <a:prstGeom prst="rect">
            <a:avLst/>
          </a:prstGeom>
          <a:noFill/>
        </p:spPr>
        <p:txBody>
          <a:bodyPr wrap="none" rtlCol="0">
            <a:spAutoFit/>
          </a:bodyPr>
          <a:lstStyle/>
          <a:p>
            <a:r>
              <a:rPr lang="en-US" dirty="0" smtClean="0"/>
              <a:t>O</a:t>
            </a:r>
            <a:endParaRPr lang="en-US" dirty="0"/>
          </a:p>
        </p:txBody>
      </p:sp>
      <p:sp>
        <p:nvSpPr>
          <p:cNvPr id="22" name="TextBox 21"/>
          <p:cNvSpPr txBox="1"/>
          <p:nvPr/>
        </p:nvSpPr>
        <p:spPr>
          <a:xfrm>
            <a:off x="7365660" y="3581400"/>
            <a:ext cx="845103" cy="369332"/>
          </a:xfrm>
          <a:prstGeom prst="rect">
            <a:avLst/>
          </a:prstGeom>
          <a:noFill/>
        </p:spPr>
        <p:txBody>
          <a:bodyPr wrap="none" rtlCol="0">
            <a:spAutoFit/>
          </a:bodyPr>
          <a:lstStyle/>
          <a:p>
            <a:r>
              <a:rPr lang="en-US" dirty="0" smtClean="0"/>
              <a:t>Output</a:t>
            </a:r>
            <a:endParaRPr lang="en-US" dirty="0"/>
          </a:p>
        </p:txBody>
      </p:sp>
      <p:sp>
        <p:nvSpPr>
          <p:cNvPr id="23" name="TextBox 22"/>
          <p:cNvSpPr txBox="1"/>
          <p:nvPr/>
        </p:nvSpPr>
        <p:spPr>
          <a:xfrm>
            <a:off x="5765460" y="6488668"/>
            <a:ext cx="845103" cy="369332"/>
          </a:xfrm>
          <a:prstGeom prst="rect">
            <a:avLst/>
          </a:prstGeom>
          <a:noFill/>
        </p:spPr>
        <p:txBody>
          <a:bodyPr wrap="none" rtlCol="0">
            <a:spAutoFit/>
          </a:bodyPr>
          <a:lstStyle/>
          <a:p>
            <a:r>
              <a:rPr lang="en-US" dirty="0" smtClean="0"/>
              <a:t>Output</a:t>
            </a:r>
            <a:endParaRPr lang="en-US" dirty="0"/>
          </a:p>
        </p:txBody>
      </p:sp>
      <p:sp>
        <p:nvSpPr>
          <p:cNvPr id="24" name="TextBox 23"/>
          <p:cNvSpPr txBox="1"/>
          <p:nvPr/>
        </p:nvSpPr>
        <p:spPr>
          <a:xfrm>
            <a:off x="7620000" y="4507468"/>
            <a:ext cx="435376" cy="369332"/>
          </a:xfrm>
          <a:prstGeom prst="rect">
            <a:avLst/>
          </a:prstGeom>
          <a:noFill/>
        </p:spPr>
        <p:txBody>
          <a:bodyPr wrap="none" rtlCol="0">
            <a:spAutoFit/>
          </a:bodyPr>
          <a:lstStyle/>
          <a:p>
            <a:r>
              <a:rPr lang="en-US" dirty="0" smtClean="0"/>
              <a:t>AC</a:t>
            </a:r>
            <a:endParaRPr lang="en-US" dirty="0"/>
          </a:p>
        </p:txBody>
      </p:sp>
      <p:sp>
        <p:nvSpPr>
          <p:cNvPr id="25" name="TextBox 24"/>
          <p:cNvSpPr txBox="1"/>
          <p:nvPr/>
        </p:nvSpPr>
        <p:spPr>
          <a:xfrm>
            <a:off x="7365660" y="4050268"/>
            <a:ext cx="505267" cy="369332"/>
          </a:xfrm>
          <a:prstGeom prst="rect">
            <a:avLst/>
          </a:prstGeom>
          <a:noFill/>
        </p:spPr>
        <p:txBody>
          <a:bodyPr wrap="none" rtlCol="0">
            <a:spAutoFit/>
          </a:bodyPr>
          <a:lstStyle/>
          <a:p>
            <a:r>
              <a:rPr lang="en-US" dirty="0" smtClean="0"/>
              <a:t>MC</a:t>
            </a:r>
            <a:endParaRPr lang="en-US" dirty="0"/>
          </a:p>
        </p:txBody>
      </p:sp>
      <p:sp>
        <p:nvSpPr>
          <p:cNvPr id="26" name="TextBox 25"/>
          <p:cNvSpPr txBox="1"/>
          <p:nvPr/>
        </p:nvSpPr>
        <p:spPr>
          <a:xfrm>
            <a:off x="6603660" y="3810000"/>
            <a:ext cx="502061" cy="369332"/>
          </a:xfrm>
          <a:prstGeom prst="rect">
            <a:avLst/>
          </a:prstGeom>
          <a:noFill/>
        </p:spPr>
        <p:txBody>
          <a:bodyPr wrap="none" rtlCol="0">
            <a:spAutoFit/>
          </a:bodyPr>
          <a:lstStyle/>
          <a:p>
            <a:r>
              <a:rPr lang="en-US" dirty="0" smtClean="0"/>
              <a:t>MP</a:t>
            </a:r>
            <a:endParaRPr lang="en-US" dirty="0"/>
          </a:p>
        </p:txBody>
      </p:sp>
      <p:sp>
        <p:nvSpPr>
          <p:cNvPr id="27" name="TextBox 26"/>
          <p:cNvSpPr txBox="1"/>
          <p:nvPr/>
        </p:nvSpPr>
        <p:spPr>
          <a:xfrm>
            <a:off x="6908460" y="3120209"/>
            <a:ext cx="437940" cy="369332"/>
          </a:xfrm>
          <a:prstGeom prst="rect">
            <a:avLst/>
          </a:prstGeom>
          <a:noFill/>
        </p:spPr>
        <p:txBody>
          <a:bodyPr wrap="none" rtlCol="0">
            <a:spAutoFit/>
          </a:bodyPr>
          <a:lstStyle/>
          <a:p>
            <a:r>
              <a:rPr lang="en-US" dirty="0" smtClean="0"/>
              <a:t>AP</a:t>
            </a:r>
            <a:endParaRPr lang="en-US" dirty="0"/>
          </a:p>
        </p:txBody>
      </p:sp>
      <p:sp>
        <p:nvSpPr>
          <p:cNvPr id="28" name="TextBox 27"/>
          <p:cNvSpPr txBox="1"/>
          <p:nvPr/>
        </p:nvSpPr>
        <p:spPr>
          <a:xfrm>
            <a:off x="2286000" y="3593068"/>
            <a:ext cx="330540" cy="369332"/>
          </a:xfrm>
          <a:prstGeom prst="rect">
            <a:avLst/>
          </a:prstGeom>
          <a:noFill/>
        </p:spPr>
        <p:txBody>
          <a:bodyPr wrap="none" rtlCol="0">
            <a:spAutoFit/>
          </a:bodyPr>
          <a:lstStyle/>
          <a:p>
            <a:r>
              <a:rPr lang="en-US" dirty="0" smtClean="0"/>
              <a:t>O</a:t>
            </a:r>
            <a:endParaRPr lang="en-US" dirty="0"/>
          </a:p>
        </p:txBody>
      </p:sp>
      <p:sp>
        <p:nvSpPr>
          <p:cNvPr id="29" name="TextBox 28"/>
          <p:cNvSpPr txBox="1"/>
          <p:nvPr/>
        </p:nvSpPr>
        <p:spPr>
          <a:xfrm>
            <a:off x="1955460" y="1652264"/>
            <a:ext cx="461665" cy="698268"/>
          </a:xfrm>
          <a:prstGeom prst="rect">
            <a:avLst/>
          </a:prstGeom>
          <a:noFill/>
        </p:spPr>
        <p:txBody>
          <a:bodyPr vert="vert270" wrap="none" rtlCol="0">
            <a:spAutoFit/>
          </a:bodyPr>
          <a:lstStyle/>
          <a:p>
            <a:r>
              <a:rPr lang="en-US" dirty="0" smtClean="0"/>
              <a:t>AP,MP</a:t>
            </a:r>
            <a:endParaRPr lang="en-US" dirty="0"/>
          </a:p>
        </p:txBody>
      </p:sp>
      <p:sp>
        <p:nvSpPr>
          <p:cNvPr id="30" name="TextBox 29"/>
          <p:cNvSpPr txBox="1"/>
          <p:nvPr/>
        </p:nvSpPr>
        <p:spPr>
          <a:xfrm>
            <a:off x="1879260" y="4003049"/>
            <a:ext cx="461665" cy="721351"/>
          </a:xfrm>
          <a:prstGeom prst="rect">
            <a:avLst/>
          </a:prstGeom>
          <a:noFill/>
        </p:spPr>
        <p:txBody>
          <a:bodyPr vert="vert270" wrap="none" rtlCol="0">
            <a:spAutoFit/>
          </a:bodyPr>
          <a:lstStyle/>
          <a:p>
            <a:r>
              <a:rPr lang="en-US" dirty="0" smtClean="0"/>
              <a:t>AC,MC</a:t>
            </a:r>
            <a:endParaRPr lang="en-US" dirty="0"/>
          </a:p>
        </p:txBody>
      </p:sp>
    </p:spTree>
    <p:extLst>
      <p:ext uri="{BB962C8B-B14F-4D97-AF65-F5344CB8AC3E}">
        <p14:creationId xmlns:p14="http://schemas.microsoft.com/office/powerpoint/2010/main" val="29891827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77000"/>
          </a:xfrm>
        </p:spPr>
        <p:txBody>
          <a:bodyPr/>
          <a:lstStyle/>
          <a:p>
            <a:pPr marL="0" indent="0">
              <a:buNone/>
            </a:pPr>
            <a:r>
              <a:rPr lang="en-US" sz="2800" b="1" dirty="0" smtClean="0">
                <a:solidFill>
                  <a:srgbClr val="0070C0"/>
                </a:solidFill>
              </a:rPr>
              <a:t>Relationship between AC and MC:</a:t>
            </a:r>
            <a:r>
              <a:rPr lang="en-US" dirty="0" smtClean="0"/>
              <a:t> </a:t>
            </a:r>
            <a:r>
              <a:rPr lang="en-US" sz="2400" dirty="0" smtClean="0">
                <a:solidFill>
                  <a:schemeClr val="tx1"/>
                </a:solidFill>
              </a:rPr>
              <a:t>initially both AC and MC decrease, but rate of decrease in MC is greater than AC, so MC lies below AC. MC intersect at the minimum point of AC from the below. At the intersecting point both AC and MC are equal. After minimum of AC, MC become higher then AC. </a:t>
            </a:r>
            <a:endParaRPr lang="en-US" sz="2400" dirty="0">
              <a:solidFill>
                <a:schemeClr val="tx1"/>
              </a:solidFill>
            </a:endParaRPr>
          </a:p>
        </p:txBody>
      </p:sp>
      <p:cxnSp>
        <p:nvCxnSpPr>
          <p:cNvPr id="4" name="Straight Connector 3"/>
          <p:cNvCxnSpPr/>
          <p:nvPr/>
        </p:nvCxnSpPr>
        <p:spPr>
          <a:xfrm>
            <a:off x="2133600" y="2514600"/>
            <a:ext cx="0" cy="3276600"/>
          </a:xfrm>
          <a:prstGeom prst="line">
            <a:avLst/>
          </a:prstGeom>
        </p:spPr>
        <p:style>
          <a:lnRef idx="1">
            <a:schemeClr val="dk1"/>
          </a:lnRef>
          <a:fillRef idx="0">
            <a:schemeClr val="dk1"/>
          </a:fillRef>
          <a:effectRef idx="0">
            <a:schemeClr val="dk1"/>
          </a:effectRef>
          <a:fontRef idx="minor">
            <a:schemeClr val="tx1"/>
          </a:fontRef>
        </p:style>
      </p:cxnSp>
      <p:cxnSp>
        <p:nvCxnSpPr>
          <p:cNvPr id="6" name="Straight Connector 5"/>
          <p:cNvCxnSpPr/>
          <p:nvPr/>
        </p:nvCxnSpPr>
        <p:spPr>
          <a:xfrm>
            <a:off x="2133600" y="5791200"/>
            <a:ext cx="4191000" cy="0"/>
          </a:xfrm>
          <a:prstGeom prst="line">
            <a:avLst/>
          </a:prstGeom>
        </p:spPr>
        <p:style>
          <a:lnRef idx="1">
            <a:schemeClr val="dk1"/>
          </a:lnRef>
          <a:fillRef idx="0">
            <a:schemeClr val="dk1"/>
          </a:fillRef>
          <a:effectRef idx="0">
            <a:schemeClr val="dk1"/>
          </a:effectRef>
          <a:fontRef idx="minor">
            <a:schemeClr val="tx1"/>
          </a:fontRef>
        </p:style>
      </p:cxnSp>
      <p:sp>
        <p:nvSpPr>
          <p:cNvPr id="8" name="Freeform 7"/>
          <p:cNvSpPr/>
          <p:nvPr/>
        </p:nvSpPr>
        <p:spPr>
          <a:xfrm>
            <a:off x="2382982" y="3131127"/>
            <a:ext cx="3422073" cy="1514991"/>
          </a:xfrm>
          <a:custGeom>
            <a:avLst/>
            <a:gdLst>
              <a:gd name="connsiteX0" fmla="*/ 0 w 3422073"/>
              <a:gd name="connsiteY0" fmla="*/ 387928 h 1514991"/>
              <a:gd name="connsiteX1" fmla="*/ 1052945 w 3422073"/>
              <a:gd name="connsiteY1" fmla="*/ 1510146 h 1514991"/>
              <a:gd name="connsiteX2" fmla="*/ 3422073 w 3422073"/>
              <a:gd name="connsiteY2" fmla="*/ 0 h 1514991"/>
            </a:gdLst>
            <a:ahLst/>
            <a:cxnLst>
              <a:cxn ang="0">
                <a:pos x="connsiteX0" y="connsiteY0"/>
              </a:cxn>
              <a:cxn ang="0">
                <a:pos x="connsiteX1" y="connsiteY1"/>
              </a:cxn>
              <a:cxn ang="0">
                <a:pos x="connsiteX2" y="connsiteY2"/>
              </a:cxn>
            </a:cxnLst>
            <a:rect l="l" t="t" r="r" b="b"/>
            <a:pathLst>
              <a:path w="3422073" h="1514991">
                <a:moveTo>
                  <a:pt x="0" y="387928"/>
                </a:moveTo>
                <a:cubicBezTo>
                  <a:pt x="241300" y="981364"/>
                  <a:pt x="482600" y="1574801"/>
                  <a:pt x="1052945" y="1510146"/>
                </a:cubicBezTo>
                <a:cubicBezTo>
                  <a:pt x="1623290" y="1445491"/>
                  <a:pt x="2522681" y="722745"/>
                  <a:pt x="3422073"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9" name="Freeform 8"/>
          <p:cNvSpPr/>
          <p:nvPr/>
        </p:nvSpPr>
        <p:spPr>
          <a:xfrm>
            <a:off x="2514600" y="3124200"/>
            <a:ext cx="4211782" cy="1303278"/>
          </a:xfrm>
          <a:custGeom>
            <a:avLst/>
            <a:gdLst>
              <a:gd name="connsiteX0" fmla="*/ 0 w 4211782"/>
              <a:gd name="connsiteY0" fmla="*/ 166254 h 1303278"/>
              <a:gd name="connsiteX1" fmla="*/ 1454727 w 4211782"/>
              <a:gd name="connsiteY1" fmla="*/ 1302327 h 1303278"/>
              <a:gd name="connsiteX2" fmla="*/ 4211782 w 4211782"/>
              <a:gd name="connsiteY2" fmla="*/ 0 h 1303278"/>
            </a:gdLst>
            <a:ahLst/>
            <a:cxnLst>
              <a:cxn ang="0">
                <a:pos x="connsiteX0" y="connsiteY0"/>
              </a:cxn>
              <a:cxn ang="0">
                <a:pos x="connsiteX1" y="connsiteY1"/>
              </a:cxn>
              <a:cxn ang="0">
                <a:pos x="connsiteX2" y="connsiteY2"/>
              </a:cxn>
            </a:cxnLst>
            <a:rect l="l" t="t" r="r" b="b"/>
            <a:pathLst>
              <a:path w="4211782" h="1303278">
                <a:moveTo>
                  <a:pt x="0" y="166254"/>
                </a:moveTo>
                <a:cubicBezTo>
                  <a:pt x="376381" y="748145"/>
                  <a:pt x="752763" y="1330036"/>
                  <a:pt x="1454727" y="1302327"/>
                </a:cubicBezTo>
                <a:cubicBezTo>
                  <a:pt x="2156691" y="1274618"/>
                  <a:pt x="3184236" y="637309"/>
                  <a:pt x="4211782"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TextBox 9"/>
          <p:cNvSpPr txBox="1"/>
          <p:nvPr/>
        </p:nvSpPr>
        <p:spPr>
          <a:xfrm>
            <a:off x="1803060" y="5726668"/>
            <a:ext cx="330540" cy="369332"/>
          </a:xfrm>
          <a:prstGeom prst="rect">
            <a:avLst/>
          </a:prstGeom>
          <a:noFill/>
        </p:spPr>
        <p:txBody>
          <a:bodyPr wrap="none" rtlCol="0">
            <a:spAutoFit/>
          </a:bodyPr>
          <a:lstStyle/>
          <a:p>
            <a:r>
              <a:rPr lang="en-US" dirty="0" smtClean="0"/>
              <a:t>O</a:t>
            </a:r>
            <a:endParaRPr lang="en-US" dirty="0"/>
          </a:p>
        </p:txBody>
      </p:sp>
      <p:sp>
        <p:nvSpPr>
          <p:cNvPr id="11" name="TextBox 10"/>
          <p:cNvSpPr txBox="1"/>
          <p:nvPr/>
        </p:nvSpPr>
        <p:spPr>
          <a:xfrm>
            <a:off x="5536860" y="2895600"/>
            <a:ext cx="505267" cy="369332"/>
          </a:xfrm>
          <a:prstGeom prst="rect">
            <a:avLst/>
          </a:prstGeom>
          <a:noFill/>
        </p:spPr>
        <p:txBody>
          <a:bodyPr wrap="none" rtlCol="0">
            <a:spAutoFit/>
          </a:bodyPr>
          <a:lstStyle/>
          <a:p>
            <a:r>
              <a:rPr lang="en-US" dirty="0" smtClean="0"/>
              <a:t>MC</a:t>
            </a:r>
            <a:endParaRPr lang="en-US" dirty="0"/>
          </a:p>
        </p:txBody>
      </p:sp>
      <p:sp>
        <p:nvSpPr>
          <p:cNvPr id="12" name="TextBox 11"/>
          <p:cNvSpPr txBox="1"/>
          <p:nvPr/>
        </p:nvSpPr>
        <p:spPr>
          <a:xfrm>
            <a:off x="6756060" y="3048000"/>
            <a:ext cx="435376" cy="369332"/>
          </a:xfrm>
          <a:prstGeom prst="rect">
            <a:avLst/>
          </a:prstGeom>
          <a:noFill/>
        </p:spPr>
        <p:txBody>
          <a:bodyPr wrap="none" rtlCol="0">
            <a:spAutoFit/>
          </a:bodyPr>
          <a:lstStyle/>
          <a:p>
            <a:r>
              <a:rPr lang="en-US" dirty="0" smtClean="0"/>
              <a:t>AC</a:t>
            </a:r>
            <a:endParaRPr lang="en-US" dirty="0"/>
          </a:p>
        </p:txBody>
      </p:sp>
      <p:sp>
        <p:nvSpPr>
          <p:cNvPr id="13" name="TextBox 12"/>
          <p:cNvSpPr txBox="1"/>
          <p:nvPr/>
        </p:nvSpPr>
        <p:spPr>
          <a:xfrm>
            <a:off x="5384460" y="5879068"/>
            <a:ext cx="902811" cy="369332"/>
          </a:xfrm>
          <a:prstGeom prst="rect">
            <a:avLst/>
          </a:prstGeom>
          <a:noFill/>
        </p:spPr>
        <p:txBody>
          <a:bodyPr wrap="none" rtlCol="0">
            <a:spAutoFit/>
          </a:bodyPr>
          <a:lstStyle/>
          <a:p>
            <a:r>
              <a:rPr lang="en-US" dirty="0" smtClean="0"/>
              <a:t>Output </a:t>
            </a:r>
            <a:endParaRPr lang="en-US" dirty="0"/>
          </a:p>
        </p:txBody>
      </p:sp>
      <p:sp>
        <p:nvSpPr>
          <p:cNvPr id="14" name="TextBox 13"/>
          <p:cNvSpPr txBox="1"/>
          <p:nvPr/>
        </p:nvSpPr>
        <p:spPr>
          <a:xfrm>
            <a:off x="1477741" y="2768207"/>
            <a:ext cx="461665" cy="688650"/>
          </a:xfrm>
          <a:prstGeom prst="rect">
            <a:avLst/>
          </a:prstGeom>
          <a:noFill/>
        </p:spPr>
        <p:txBody>
          <a:bodyPr vert="vert270" wrap="none" rtlCol="0">
            <a:spAutoFit/>
          </a:bodyPr>
          <a:lstStyle/>
          <a:p>
            <a:r>
              <a:rPr lang="en-US" dirty="0" smtClean="0"/>
              <a:t>Costs </a:t>
            </a:r>
            <a:endParaRPr lang="en-US" dirty="0"/>
          </a:p>
        </p:txBody>
      </p:sp>
      <p:sp>
        <p:nvSpPr>
          <p:cNvPr id="15" name="TextBox 14"/>
          <p:cNvSpPr txBox="1"/>
          <p:nvPr/>
        </p:nvSpPr>
        <p:spPr>
          <a:xfrm>
            <a:off x="4012860" y="5867400"/>
            <a:ext cx="330540" cy="369332"/>
          </a:xfrm>
          <a:prstGeom prst="rect">
            <a:avLst/>
          </a:prstGeom>
          <a:noFill/>
        </p:spPr>
        <p:txBody>
          <a:bodyPr wrap="none" rtlCol="0">
            <a:spAutoFit/>
          </a:bodyPr>
          <a:lstStyle/>
          <a:p>
            <a:r>
              <a:rPr lang="en-US" dirty="0"/>
              <a:t>Q</a:t>
            </a:r>
          </a:p>
        </p:txBody>
      </p:sp>
      <p:cxnSp>
        <p:nvCxnSpPr>
          <p:cNvPr id="17" name="Straight Connector 16"/>
          <p:cNvCxnSpPr>
            <a:stCxn id="9" idx="1"/>
          </p:cNvCxnSpPr>
          <p:nvPr/>
        </p:nvCxnSpPr>
        <p:spPr>
          <a:xfrm>
            <a:off x="3969327" y="4426527"/>
            <a:ext cx="0" cy="1364673"/>
          </a:xfrm>
          <a:prstGeom prst="line">
            <a:avLst/>
          </a:prstGeom>
        </p:spPr>
        <p:style>
          <a:lnRef idx="1">
            <a:schemeClr val="accent1"/>
          </a:lnRef>
          <a:fillRef idx="0">
            <a:schemeClr val="accent1"/>
          </a:fillRef>
          <a:effectRef idx="0">
            <a:schemeClr val="accent1"/>
          </a:effectRef>
          <a:fontRef idx="minor">
            <a:schemeClr val="tx1"/>
          </a:fontRef>
        </p:style>
      </p:cxnSp>
      <p:sp>
        <p:nvSpPr>
          <p:cNvPr id="19" name="TextBox 18"/>
          <p:cNvSpPr txBox="1"/>
          <p:nvPr/>
        </p:nvSpPr>
        <p:spPr>
          <a:xfrm>
            <a:off x="3847590" y="3888622"/>
            <a:ext cx="306494" cy="369332"/>
          </a:xfrm>
          <a:prstGeom prst="rect">
            <a:avLst/>
          </a:prstGeom>
          <a:noFill/>
        </p:spPr>
        <p:txBody>
          <a:bodyPr wrap="none" rtlCol="0">
            <a:spAutoFit/>
          </a:bodyPr>
          <a:lstStyle/>
          <a:p>
            <a:r>
              <a:rPr lang="en-US" dirty="0"/>
              <a:t>a</a:t>
            </a:r>
          </a:p>
        </p:txBody>
      </p:sp>
    </p:spTree>
    <p:extLst>
      <p:ext uri="{BB962C8B-B14F-4D97-AF65-F5344CB8AC3E}">
        <p14:creationId xmlns:p14="http://schemas.microsoft.com/office/powerpoint/2010/main" val="3721696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normAutofit fontScale="85000" lnSpcReduction="20000"/>
          </a:bodyPr>
          <a:lstStyle/>
          <a:p>
            <a:pPr marL="0" indent="0">
              <a:buNone/>
            </a:pPr>
            <a:r>
              <a:rPr lang="en-US" b="1" dirty="0" smtClean="0">
                <a:solidFill>
                  <a:srgbClr val="0070C0"/>
                </a:solidFill>
              </a:rPr>
              <a:t>Unit: 5 Cost </a:t>
            </a:r>
            <a:r>
              <a:rPr lang="en-US" b="1" dirty="0">
                <a:solidFill>
                  <a:srgbClr val="0070C0"/>
                </a:solidFill>
              </a:rPr>
              <a:t>and </a:t>
            </a:r>
            <a:r>
              <a:rPr lang="en-US" b="1" dirty="0" smtClean="0">
                <a:solidFill>
                  <a:srgbClr val="0070C0"/>
                </a:solidFill>
              </a:rPr>
              <a:t>Revenue </a:t>
            </a:r>
          </a:p>
          <a:p>
            <a:endParaRPr lang="en-US" dirty="0" smtClean="0"/>
          </a:p>
          <a:p>
            <a:r>
              <a:rPr lang="en-US" dirty="0" smtClean="0"/>
              <a:t>Concept </a:t>
            </a:r>
            <a:r>
              <a:rPr lang="en-US" dirty="0"/>
              <a:t>of </a:t>
            </a:r>
            <a:r>
              <a:rPr lang="en-US" dirty="0" smtClean="0"/>
              <a:t>economic cost as a sum of Implicit </a:t>
            </a:r>
            <a:r>
              <a:rPr lang="en-US" dirty="0"/>
              <a:t>cost and explicit cost, </a:t>
            </a:r>
            <a:r>
              <a:rPr lang="en-US" dirty="0" smtClean="0">
                <a:solidFill>
                  <a:srgbClr val="FF0000"/>
                </a:solidFill>
              </a:rPr>
              <a:t>(accounting </a:t>
            </a:r>
            <a:r>
              <a:rPr lang="en-US" dirty="0">
                <a:solidFill>
                  <a:srgbClr val="FF0000"/>
                </a:solidFill>
              </a:rPr>
              <a:t>cost and economic cost, historical cost and replacement cost, separable cost and common cost, opportunity cost</a:t>
            </a:r>
            <a:r>
              <a:rPr lang="en-US" dirty="0" smtClean="0">
                <a:solidFill>
                  <a:srgbClr val="FF0000"/>
                </a:solidFill>
              </a:rPr>
              <a:t>;) </a:t>
            </a:r>
            <a:r>
              <a:rPr lang="en-US" dirty="0"/>
              <a:t>Short-run </a:t>
            </a:r>
            <a:r>
              <a:rPr lang="en-US" dirty="0" smtClean="0"/>
              <a:t>total costs  (fixed and variable) and unit costs (average fixed, average variables, average total, and marginal) and their curves relationship between average variable, average, total and marginal cost, cost in the long-run; average and marginal costs causes of U-shaped and L-shaped long run average cost curve.</a:t>
            </a:r>
          </a:p>
          <a:p>
            <a:r>
              <a:rPr lang="en-US" dirty="0" smtClean="0"/>
              <a:t>Concept of total, average and marginal revenues and their curves in the perfectly competitive and imperfectly competition markets,  </a:t>
            </a:r>
            <a:r>
              <a:rPr lang="en-US" dirty="0">
                <a:solidFill>
                  <a:srgbClr val="FF0000"/>
                </a:solidFill>
              </a:rPr>
              <a:t>R</a:t>
            </a:r>
            <a:r>
              <a:rPr lang="en-US" dirty="0" smtClean="0">
                <a:solidFill>
                  <a:srgbClr val="FF0000"/>
                </a:solidFill>
              </a:rPr>
              <a:t>elationship between revenue and price elasticity of demand.</a:t>
            </a:r>
            <a:r>
              <a:rPr lang="en-US" dirty="0" smtClean="0"/>
              <a:t> </a:t>
            </a:r>
            <a:endParaRPr lang="en-US" dirty="0"/>
          </a:p>
        </p:txBody>
      </p:sp>
    </p:spTree>
    <p:extLst>
      <p:ext uri="{BB962C8B-B14F-4D97-AF65-F5344CB8AC3E}">
        <p14:creationId xmlns:p14="http://schemas.microsoft.com/office/powerpoint/2010/main" val="367854586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248400"/>
          </a:xfrm>
        </p:spPr>
        <p:txBody>
          <a:bodyPr>
            <a:normAutofit/>
          </a:bodyPr>
          <a:lstStyle/>
          <a:p>
            <a:pPr marL="0" indent="0">
              <a:buNone/>
            </a:pPr>
            <a:r>
              <a:rPr lang="en-US" sz="2000" dirty="0" err="1" smtClean="0"/>
              <a:t>Contd</a:t>
            </a:r>
            <a:r>
              <a:rPr lang="en-US" sz="2000" dirty="0" smtClean="0"/>
              <a:t>…</a:t>
            </a:r>
          </a:p>
          <a:p>
            <a:pPr marL="0" indent="0">
              <a:buNone/>
            </a:pPr>
            <a:r>
              <a:rPr lang="en-US" sz="2800" dirty="0" smtClean="0"/>
              <a:t>The relationship between AC and MC are as follows</a:t>
            </a:r>
          </a:p>
          <a:p>
            <a:pPr marL="514350" indent="-514350">
              <a:buFont typeface="+mj-lt"/>
              <a:buAutoNum type="alphaLcPeriod"/>
            </a:pPr>
            <a:r>
              <a:rPr lang="en-US" sz="2800" dirty="0" smtClean="0"/>
              <a:t>Both AC and MC are derived from total cost i.e.</a:t>
            </a:r>
            <a:r>
              <a:rPr lang="en-US" sz="2000" dirty="0" smtClean="0"/>
              <a:t> AC=TC/Q, MC=</a:t>
            </a:r>
            <a:r>
              <a:rPr lang="en-US" sz="2000" dirty="0" err="1" smtClean="0"/>
              <a:t>dTC</a:t>
            </a:r>
            <a:r>
              <a:rPr lang="en-US" sz="2000" dirty="0" smtClean="0"/>
              <a:t>/</a:t>
            </a:r>
            <a:r>
              <a:rPr lang="en-US" sz="2000" dirty="0" err="1" smtClean="0"/>
              <a:t>dQ</a:t>
            </a:r>
            <a:endParaRPr lang="en-US" sz="2000" dirty="0" smtClean="0"/>
          </a:p>
          <a:p>
            <a:pPr marL="514350" indent="-514350">
              <a:buFont typeface="+mj-lt"/>
              <a:buAutoNum type="alphaLcPeriod"/>
            </a:pPr>
            <a:r>
              <a:rPr lang="en-US" sz="2800" dirty="0" smtClean="0"/>
              <a:t>When AC falls, MC also falls but the rate of fall in MC is greater than the rate of fall in AC in figure left to point a, AC&gt;MC</a:t>
            </a:r>
          </a:p>
          <a:p>
            <a:pPr marL="514350" indent="-514350">
              <a:buFont typeface="+mj-lt"/>
              <a:buAutoNum type="alphaLcPeriod"/>
            </a:pPr>
            <a:r>
              <a:rPr lang="en-US" sz="2800" dirty="0" smtClean="0"/>
              <a:t>Both are U-shaped due to law of variable proportions</a:t>
            </a:r>
          </a:p>
          <a:p>
            <a:pPr marL="514350" indent="-514350">
              <a:buFont typeface="+mj-lt"/>
              <a:buAutoNum type="alphaLcPeriod"/>
            </a:pPr>
            <a:r>
              <a:rPr lang="en-US" sz="2800" dirty="0" smtClean="0"/>
              <a:t>When AC increases, MC also increases but the rate of increase in MC is greater than the rate of increase in AC. In figure right to the point a AC &lt; MC</a:t>
            </a:r>
          </a:p>
          <a:p>
            <a:pPr marL="514350" indent="-514350">
              <a:buFont typeface="+mj-lt"/>
              <a:buAutoNum type="alphaLcPeriod"/>
            </a:pPr>
            <a:r>
              <a:rPr lang="en-US" sz="2800" dirty="0" smtClean="0"/>
              <a:t>MC always cuts AC at its minimum point from the below.</a:t>
            </a:r>
          </a:p>
          <a:p>
            <a:pPr marL="514350" indent="-514350">
              <a:buFont typeface="+mj-lt"/>
              <a:buAutoNum type="alphaLcPeriod"/>
            </a:pPr>
            <a:endParaRPr lang="en-US" sz="2800" dirty="0"/>
          </a:p>
          <a:p>
            <a:pPr marL="514350" indent="-514350">
              <a:buFont typeface="+mj-lt"/>
              <a:buAutoNum type="alphaLcPeriod"/>
            </a:pPr>
            <a:endParaRPr lang="en-US" sz="2800" dirty="0"/>
          </a:p>
        </p:txBody>
      </p:sp>
    </p:spTree>
    <p:extLst>
      <p:ext uri="{BB962C8B-B14F-4D97-AF65-F5344CB8AC3E}">
        <p14:creationId xmlns:p14="http://schemas.microsoft.com/office/powerpoint/2010/main" val="70604367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324600"/>
          </a:xfrm>
        </p:spPr>
        <p:txBody>
          <a:bodyPr/>
          <a:lstStyle/>
          <a:p>
            <a:pPr marL="0" indent="0">
              <a:buNone/>
            </a:pPr>
            <a:r>
              <a:rPr lang="en-US" sz="2800" b="1" dirty="0" smtClean="0">
                <a:solidFill>
                  <a:srgbClr val="0070C0"/>
                </a:solidFill>
              </a:rPr>
              <a:t>Relationship between AC (ATC) and AVC:</a:t>
            </a:r>
          </a:p>
          <a:p>
            <a:r>
              <a:rPr lang="en-US" sz="2400" dirty="0" smtClean="0">
                <a:solidFill>
                  <a:schemeClr val="tx1"/>
                </a:solidFill>
              </a:rPr>
              <a:t>Both AC and AVC both are U-shaped. AC is the TC divided quantity of output and AVC is TVC divided by total quantity of output. The AVC is a part of AC. AC=AFC+AVC. With the figure</a:t>
            </a:r>
            <a:endParaRPr lang="en-US" sz="2400" dirty="0">
              <a:solidFill>
                <a:schemeClr val="tx1"/>
              </a:solidFill>
            </a:endParaRPr>
          </a:p>
        </p:txBody>
      </p:sp>
      <p:cxnSp>
        <p:nvCxnSpPr>
          <p:cNvPr id="5" name="Straight Connector 4"/>
          <p:cNvCxnSpPr/>
          <p:nvPr/>
        </p:nvCxnSpPr>
        <p:spPr>
          <a:xfrm>
            <a:off x="2514600" y="2362200"/>
            <a:ext cx="0" cy="32766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a:off x="2514600" y="5638800"/>
            <a:ext cx="3886200" cy="0"/>
          </a:xfrm>
          <a:prstGeom prst="line">
            <a:avLst/>
          </a:prstGeom>
        </p:spPr>
        <p:style>
          <a:lnRef idx="1">
            <a:schemeClr val="accent1"/>
          </a:lnRef>
          <a:fillRef idx="0">
            <a:schemeClr val="accent1"/>
          </a:fillRef>
          <a:effectRef idx="0">
            <a:schemeClr val="accent1"/>
          </a:effectRef>
          <a:fontRef idx="minor">
            <a:schemeClr val="tx1"/>
          </a:fontRef>
        </p:style>
      </p:cxnSp>
      <p:sp>
        <p:nvSpPr>
          <p:cNvPr id="8" name="Freeform 7"/>
          <p:cNvSpPr/>
          <p:nvPr/>
        </p:nvSpPr>
        <p:spPr>
          <a:xfrm>
            <a:off x="2770908" y="3394364"/>
            <a:ext cx="3934691" cy="2064327"/>
          </a:xfrm>
          <a:custGeom>
            <a:avLst/>
            <a:gdLst>
              <a:gd name="connsiteX0" fmla="*/ 0 w 3408218"/>
              <a:gd name="connsiteY0" fmla="*/ 0 h 2064327"/>
              <a:gd name="connsiteX1" fmla="*/ 1413164 w 3408218"/>
              <a:gd name="connsiteY1" fmla="*/ 1662545 h 2064327"/>
              <a:gd name="connsiteX2" fmla="*/ 3408218 w 3408218"/>
              <a:gd name="connsiteY2" fmla="*/ 2064327 h 2064327"/>
            </a:gdLst>
            <a:ahLst/>
            <a:cxnLst>
              <a:cxn ang="0">
                <a:pos x="connsiteX0" y="connsiteY0"/>
              </a:cxn>
              <a:cxn ang="0">
                <a:pos x="connsiteX1" y="connsiteY1"/>
              </a:cxn>
              <a:cxn ang="0">
                <a:pos x="connsiteX2" y="connsiteY2"/>
              </a:cxn>
            </a:cxnLst>
            <a:rect l="l" t="t" r="r" b="b"/>
            <a:pathLst>
              <a:path w="3408218" h="2064327">
                <a:moveTo>
                  <a:pt x="0" y="0"/>
                </a:moveTo>
                <a:cubicBezTo>
                  <a:pt x="422564" y="659245"/>
                  <a:pt x="845128" y="1318491"/>
                  <a:pt x="1413164" y="1662545"/>
                </a:cubicBezTo>
                <a:cubicBezTo>
                  <a:pt x="1981200" y="2006599"/>
                  <a:pt x="2694709" y="2035463"/>
                  <a:pt x="3408218" y="2064327"/>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0" name="Freeform 9"/>
          <p:cNvSpPr/>
          <p:nvPr/>
        </p:nvSpPr>
        <p:spPr>
          <a:xfrm>
            <a:off x="2667000" y="2667000"/>
            <a:ext cx="4675909" cy="2222046"/>
          </a:xfrm>
          <a:custGeom>
            <a:avLst/>
            <a:gdLst>
              <a:gd name="connsiteX0" fmla="*/ 0 w 4461163"/>
              <a:gd name="connsiteY0" fmla="*/ 1413164 h 2222046"/>
              <a:gd name="connsiteX1" fmla="*/ 2507672 w 4461163"/>
              <a:gd name="connsiteY1" fmla="*/ 2161310 h 2222046"/>
              <a:gd name="connsiteX2" fmla="*/ 4461163 w 4461163"/>
              <a:gd name="connsiteY2" fmla="*/ 0 h 2222046"/>
            </a:gdLst>
            <a:ahLst/>
            <a:cxnLst>
              <a:cxn ang="0">
                <a:pos x="connsiteX0" y="connsiteY0"/>
              </a:cxn>
              <a:cxn ang="0">
                <a:pos x="connsiteX1" y="connsiteY1"/>
              </a:cxn>
              <a:cxn ang="0">
                <a:pos x="connsiteX2" y="connsiteY2"/>
              </a:cxn>
            </a:cxnLst>
            <a:rect l="l" t="t" r="r" b="b"/>
            <a:pathLst>
              <a:path w="4461163" h="2222046">
                <a:moveTo>
                  <a:pt x="0" y="1413164"/>
                </a:moveTo>
                <a:cubicBezTo>
                  <a:pt x="882072" y="1905000"/>
                  <a:pt x="1764145" y="2396837"/>
                  <a:pt x="2507672" y="2161310"/>
                </a:cubicBezTo>
                <a:cubicBezTo>
                  <a:pt x="3251199" y="1925783"/>
                  <a:pt x="3856181" y="962891"/>
                  <a:pt x="4461163" y="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2" name="Freeform 11"/>
          <p:cNvSpPr/>
          <p:nvPr/>
        </p:nvSpPr>
        <p:spPr>
          <a:xfrm>
            <a:off x="3103418" y="2258291"/>
            <a:ext cx="4253346" cy="1771870"/>
          </a:xfrm>
          <a:custGeom>
            <a:avLst/>
            <a:gdLst>
              <a:gd name="connsiteX0" fmla="*/ 0 w 4253346"/>
              <a:gd name="connsiteY0" fmla="*/ 886691 h 1771870"/>
              <a:gd name="connsiteX1" fmla="*/ 2286000 w 4253346"/>
              <a:gd name="connsiteY1" fmla="*/ 1745673 h 1771870"/>
              <a:gd name="connsiteX2" fmla="*/ 4253346 w 4253346"/>
              <a:gd name="connsiteY2" fmla="*/ 0 h 1771870"/>
            </a:gdLst>
            <a:ahLst/>
            <a:cxnLst>
              <a:cxn ang="0">
                <a:pos x="connsiteX0" y="connsiteY0"/>
              </a:cxn>
              <a:cxn ang="0">
                <a:pos x="connsiteX1" y="connsiteY1"/>
              </a:cxn>
              <a:cxn ang="0">
                <a:pos x="connsiteX2" y="connsiteY2"/>
              </a:cxn>
            </a:cxnLst>
            <a:rect l="l" t="t" r="r" b="b"/>
            <a:pathLst>
              <a:path w="4253346" h="1771870">
                <a:moveTo>
                  <a:pt x="0" y="886691"/>
                </a:moveTo>
                <a:cubicBezTo>
                  <a:pt x="788554" y="1390073"/>
                  <a:pt x="1577109" y="1893455"/>
                  <a:pt x="2286000" y="1745673"/>
                </a:cubicBezTo>
                <a:cubicBezTo>
                  <a:pt x="2994891" y="1597891"/>
                  <a:pt x="3624118" y="798945"/>
                  <a:pt x="4253346"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 name="Straight Connector 13"/>
          <p:cNvCxnSpPr/>
          <p:nvPr/>
        </p:nvCxnSpPr>
        <p:spPr>
          <a:xfrm>
            <a:off x="4800600" y="4889046"/>
            <a:ext cx="0" cy="749754"/>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5230091" y="4030161"/>
            <a:ext cx="0" cy="1608639"/>
          </a:xfrm>
          <a:prstGeom prst="line">
            <a:avLst/>
          </a:prstGeom>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2260260" y="5498068"/>
            <a:ext cx="330540" cy="369332"/>
          </a:xfrm>
          <a:prstGeom prst="rect">
            <a:avLst/>
          </a:prstGeom>
          <a:noFill/>
        </p:spPr>
        <p:txBody>
          <a:bodyPr wrap="none" rtlCol="0">
            <a:spAutoFit/>
          </a:bodyPr>
          <a:lstStyle/>
          <a:p>
            <a:r>
              <a:rPr lang="en-US" dirty="0" smtClean="0"/>
              <a:t>O</a:t>
            </a:r>
            <a:endParaRPr lang="en-US" dirty="0"/>
          </a:p>
        </p:txBody>
      </p:sp>
      <p:sp>
        <p:nvSpPr>
          <p:cNvPr id="18" name="TextBox 17"/>
          <p:cNvSpPr txBox="1"/>
          <p:nvPr/>
        </p:nvSpPr>
        <p:spPr>
          <a:xfrm>
            <a:off x="6375060" y="5040868"/>
            <a:ext cx="558166" cy="369332"/>
          </a:xfrm>
          <a:prstGeom prst="rect">
            <a:avLst/>
          </a:prstGeom>
          <a:noFill/>
        </p:spPr>
        <p:txBody>
          <a:bodyPr wrap="none" rtlCol="0">
            <a:spAutoFit/>
          </a:bodyPr>
          <a:lstStyle/>
          <a:p>
            <a:r>
              <a:rPr lang="en-US" smtClean="0"/>
              <a:t>AFC</a:t>
            </a:r>
            <a:endParaRPr lang="en-US" dirty="0"/>
          </a:p>
        </p:txBody>
      </p:sp>
      <p:sp>
        <p:nvSpPr>
          <p:cNvPr id="19" name="TextBox 18"/>
          <p:cNvSpPr txBox="1"/>
          <p:nvPr/>
        </p:nvSpPr>
        <p:spPr>
          <a:xfrm>
            <a:off x="5079660" y="3669268"/>
            <a:ext cx="506870" cy="369332"/>
          </a:xfrm>
          <a:prstGeom prst="rect">
            <a:avLst/>
          </a:prstGeom>
          <a:noFill/>
        </p:spPr>
        <p:txBody>
          <a:bodyPr wrap="none" rtlCol="0">
            <a:spAutoFit/>
          </a:bodyPr>
          <a:lstStyle/>
          <a:p>
            <a:r>
              <a:rPr lang="en-US" dirty="0" smtClean="0"/>
              <a:t>M2</a:t>
            </a:r>
            <a:endParaRPr lang="en-US" dirty="0"/>
          </a:p>
        </p:txBody>
      </p:sp>
      <p:sp>
        <p:nvSpPr>
          <p:cNvPr id="20" name="TextBox 19"/>
          <p:cNvSpPr txBox="1"/>
          <p:nvPr/>
        </p:nvSpPr>
        <p:spPr>
          <a:xfrm>
            <a:off x="4622460" y="4507468"/>
            <a:ext cx="506870" cy="369332"/>
          </a:xfrm>
          <a:prstGeom prst="rect">
            <a:avLst/>
          </a:prstGeom>
          <a:noFill/>
        </p:spPr>
        <p:txBody>
          <a:bodyPr wrap="none" rtlCol="0">
            <a:spAutoFit/>
          </a:bodyPr>
          <a:lstStyle/>
          <a:p>
            <a:r>
              <a:rPr lang="en-US" dirty="0" smtClean="0"/>
              <a:t>M1</a:t>
            </a:r>
            <a:endParaRPr lang="en-US" dirty="0"/>
          </a:p>
        </p:txBody>
      </p:sp>
      <p:sp>
        <p:nvSpPr>
          <p:cNvPr id="21" name="TextBox 20"/>
          <p:cNvSpPr txBox="1"/>
          <p:nvPr/>
        </p:nvSpPr>
        <p:spPr>
          <a:xfrm>
            <a:off x="7213260" y="2667000"/>
            <a:ext cx="549831" cy="369332"/>
          </a:xfrm>
          <a:prstGeom prst="rect">
            <a:avLst/>
          </a:prstGeom>
          <a:noFill/>
        </p:spPr>
        <p:txBody>
          <a:bodyPr wrap="none" rtlCol="0">
            <a:spAutoFit/>
          </a:bodyPr>
          <a:lstStyle/>
          <a:p>
            <a:r>
              <a:rPr lang="en-US" dirty="0" smtClean="0"/>
              <a:t>AVC</a:t>
            </a:r>
            <a:endParaRPr lang="en-US" dirty="0"/>
          </a:p>
        </p:txBody>
      </p:sp>
      <p:sp>
        <p:nvSpPr>
          <p:cNvPr id="22" name="TextBox 21"/>
          <p:cNvSpPr txBox="1"/>
          <p:nvPr/>
        </p:nvSpPr>
        <p:spPr>
          <a:xfrm>
            <a:off x="7315200" y="2069068"/>
            <a:ext cx="974369" cy="369332"/>
          </a:xfrm>
          <a:prstGeom prst="rect">
            <a:avLst/>
          </a:prstGeom>
          <a:noFill/>
        </p:spPr>
        <p:txBody>
          <a:bodyPr wrap="none" rtlCol="0">
            <a:spAutoFit/>
          </a:bodyPr>
          <a:lstStyle/>
          <a:p>
            <a:r>
              <a:rPr lang="en-US" dirty="0" smtClean="0"/>
              <a:t>AC (ATC)</a:t>
            </a:r>
            <a:endParaRPr lang="en-US" dirty="0"/>
          </a:p>
        </p:txBody>
      </p:sp>
      <p:sp>
        <p:nvSpPr>
          <p:cNvPr id="23" name="TextBox 22"/>
          <p:cNvSpPr txBox="1"/>
          <p:nvPr/>
        </p:nvSpPr>
        <p:spPr>
          <a:xfrm>
            <a:off x="5155860" y="5715000"/>
            <a:ext cx="465192" cy="369332"/>
          </a:xfrm>
          <a:prstGeom prst="rect">
            <a:avLst/>
          </a:prstGeom>
          <a:noFill/>
        </p:spPr>
        <p:txBody>
          <a:bodyPr wrap="none" rtlCol="0">
            <a:spAutoFit/>
          </a:bodyPr>
          <a:lstStyle/>
          <a:p>
            <a:r>
              <a:rPr lang="en-US" dirty="0" smtClean="0"/>
              <a:t>Q2</a:t>
            </a:r>
            <a:endParaRPr lang="en-US" dirty="0"/>
          </a:p>
        </p:txBody>
      </p:sp>
      <p:sp>
        <p:nvSpPr>
          <p:cNvPr id="24" name="TextBox 23"/>
          <p:cNvSpPr txBox="1"/>
          <p:nvPr/>
        </p:nvSpPr>
        <p:spPr>
          <a:xfrm>
            <a:off x="6679860" y="5726668"/>
            <a:ext cx="845103" cy="369332"/>
          </a:xfrm>
          <a:prstGeom prst="rect">
            <a:avLst/>
          </a:prstGeom>
          <a:noFill/>
        </p:spPr>
        <p:txBody>
          <a:bodyPr wrap="none" rtlCol="0">
            <a:spAutoFit/>
          </a:bodyPr>
          <a:lstStyle/>
          <a:p>
            <a:r>
              <a:rPr lang="en-US" dirty="0" smtClean="0"/>
              <a:t>Output</a:t>
            </a:r>
            <a:endParaRPr lang="en-US" dirty="0"/>
          </a:p>
        </p:txBody>
      </p:sp>
      <p:sp>
        <p:nvSpPr>
          <p:cNvPr id="25" name="TextBox 24"/>
          <p:cNvSpPr txBox="1"/>
          <p:nvPr/>
        </p:nvSpPr>
        <p:spPr>
          <a:xfrm>
            <a:off x="2057400" y="2771551"/>
            <a:ext cx="461665" cy="581249"/>
          </a:xfrm>
          <a:prstGeom prst="rect">
            <a:avLst/>
          </a:prstGeom>
          <a:noFill/>
        </p:spPr>
        <p:txBody>
          <a:bodyPr vert="vert270" wrap="none" rtlCol="0">
            <a:spAutoFit/>
          </a:bodyPr>
          <a:lstStyle/>
          <a:p>
            <a:r>
              <a:rPr lang="en-US" dirty="0" smtClean="0"/>
              <a:t>Cost </a:t>
            </a:r>
            <a:endParaRPr lang="en-US" dirty="0"/>
          </a:p>
        </p:txBody>
      </p:sp>
      <p:sp>
        <p:nvSpPr>
          <p:cNvPr id="26" name="TextBox 25"/>
          <p:cNvSpPr txBox="1"/>
          <p:nvPr/>
        </p:nvSpPr>
        <p:spPr>
          <a:xfrm>
            <a:off x="4648200" y="5715000"/>
            <a:ext cx="465192" cy="369332"/>
          </a:xfrm>
          <a:prstGeom prst="rect">
            <a:avLst/>
          </a:prstGeom>
          <a:noFill/>
        </p:spPr>
        <p:txBody>
          <a:bodyPr wrap="none" rtlCol="0">
            <a:spAutoFit/>
          </a:bodyPr>
          <a:lstStyle/>
          <a:p>
            <a:r>
              <a:rPr lang="en-US" dirty="0" smtClean="0"/>
              <a:t>Q1</a:t>
            </a:r>
            <a:endParaRPr lang="en-US" dirty="0"/>
          </a:p>
        </p:txBody>
      </p:sp>
    </p:spTree>
    <p:extLst>
      <p:ext uri="{BB962C8B-B14F-4D97-AF65-F5344CB8AC3E}">
        <p14:creationId xmlns:p14="http://schemas.microsoft.com/office/powerpoint/2010/main" val="35045241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6019800"/>
          </a:xfrm>
        </p:spPr>
        <p:txBody>
          <a:bodyPr>
            <a:normAutofit/>
          </a:bodyPr>
          <a:lstStyle/>
          <a:p>
            <a:pPr marL="0" indent="0">
              <a:buNone/>
            </a:pPr>
            <a:r>
              <a:rPr lang="en-US" sz="2800" dirty="0" smtClean="0"/>
              <a:t>Contd..</a:t>
            </a:r>
          </a:p>
          <a:p>
            <a:pPr marL="0" indent="0">
              <a:buNone/>
            </a:pPr>
            <a:r>
              <a:rPr lang="en-US" sz="2400" dirty="0" smtClean="0"/>
              <a:t>The relationship between AC and AVC is pointed out as follows</a:t>
            </a:r>
          </a:p>
          <a:p>
            <a:pPr marL="514350" indent="-514350">
              <a:buFont typeface="+mj-lt"/>
              <a:buAutoNum type="romanLcPeriod"/>
            </a:pPr>
            <a:r>
              <a:rPr lang="en-US" sz="2400" dirty="0" smtClean="0"/>
              <a:t>Both AC and AVC curves are U-shaped, reflecting the law of variable proportion.</a:t>
            </a:r>
          </a:p>
          <a:p>
            <a:pPr marL="514350" indent="-514350">
              <a:buFont typeface="+mj-lt"/>
              <a:buAutoNum type="romanLcPeriod"/>
            </a:pPr>
            <a:r>
              <a:rPr lang="en-US" sz="2400" dirty="0" smtClean="0"/>
              <a:t>The minimum point of AC is right of minimum point of AVC</a:t>
            </a:r>
          </a:p>
          <a:p>
            <a:pPr marL="514350" indent="-514350">
              <a:buFont typeface="+mj-lt"/>
              <a:buAutoNum type="romanLcPeriod"/>
            </a:pPr>
            <a:r>
              <a:rPr lang="en-US" sz="2400" dirty="0" smtClean="0"/>
              <a:t>AC is above AVC (AC&gt;AVC) because AVC is a part of AC. In other words, AC is derived by the sum of AVC and AFC.</a:t>
            </a:r>
          </a:p>
          <a:p>
            <a:pPr marL="514350" indent="-514350">
              <a:buFont typeface="+mj-lt"/>
              <a:buAutoNum type="romanLcPeriod"/>
            </a:pPr>
            <a:r>
              <a:rPr lang="en-US" sz="2400" dirty="0" smtClean="0"/>
              <a:t>At the beginning, both AC and AVC decline. After reaching the minimum point, both increase.</a:t>
            </a:r>
          </a:p>
          <a:p>
            <a:pPr marL="514350" indent="-514350">
              <a:buFont typeface="+mj-lt"/>
              <a:buAutoNum type="romanLcPeriod"/>
            </a:pPr>
            <a:r>
              <a:rPr lang="en-US" sz="2400" dirty="0" smtClean="0"/>
              <a:t>Since, AFC falls continuously with increase in output, AVC approaches near to AC, in other words, distance between AVC and AC decreases as output increase because of decline in AFC.</a:t>
            </a:r>
          </a:p>
        </p:txBody>
      </p:sp>
    </p:spTree>
    <p:extLst>
      <p:ext uri="{BB962C8B-B14F-4D97-AF65-F5344CB8AC3E}">
        <p14:creationId xmlns:p14="http://schemas.microsoft.com/office/powerpoint/2010/main" val="10737593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 y="-34636"/>
            <a:ext cx="8686800" cy="838200"/>
          </a:xfrm>
        </p:spPr>
        <p:txBody>
          <a:bodyPr>
            <a:normAutofit/>
          </a:bodyPr>
          <a:lstStyle/>
          <a:p>
            <a:r>
              <a:rPr lang="en-US" sz="2400" dirty="0" smtClean="0">
                <a:solidFill>
                  <a:srgbClr val="0070C0"/>
                </a:solidFill>
              </a:rPr>
              <a:t>Questions for discussion:</a:t>
            </a:r>
            <a:endParaRPr lang="en-US" sz="2400" dirty="0">
              <a:solidFill>
                <a:srgbClr val="0070C0"/>
              </a:solidFill>
            </a:endParaRPr>
          </a:p>
        </p:txBody>
      </p:sp>
      <p:sp>
        <p:nvSpPr>
          <p:cNvPr id="3" name="Content Placeholder 2"/>
          <p:cNvSpPr>
            <a:spLocks noGrp="1"/>
          </p:cNvSpPr>
          <p:nvPr>
            <p:ph idx="1"/>
          </p:nvPr>
        </p:nvSpPr>
        <p:spPr>
          <a:xfrm>
            <a:off x="304800" y="609600"/>
            <a:ext cx="8686800" cy="6096000"/>
          </a:xfrm>
        </p:spPr>
        <p:txBody>
          <a:bodyPr>
            <a:normAutofit/>
          </a:bodyPr>
          <a:lstStyle/>
          <a:p>
            <a:pPr marL="457200" indent="-457200">
              <a:buAutoNum type="arabicPeriod"/>
            </a:pPr>
            <a:r>
              <a:rPr lang="en-US" sz="2400" dirty="0" smtClean="0">
                <a:solidFill>
                  <a:srgbClr val="002060"/>
                </a:solidFill>
              </a:rPr>
              <a:t>The total cost function of a producer is given as C=868+47Q+0.5Q</a:t>
            </a:r>
            <a:r>
              <a:rPr lang="en-US" sz="2400" baseline="30000" dirty="0" smtClean="0">
                <a:solidFill>
                  <a:srgbClr val="002060"/>
                </a:solidFill>
              </a:rPr>
              <a:t>2</a:t>
            </a:r>
            <a:r>
              <a:rPr lang="en-US" sz="2400" dirty="0" smtClean="0">
                <a:solidFill>
                  <a:srgbClr val="002060"/>
                </a:solidFill>
              </a:rPr>
              <a:t>. find the TFC, TVC, AFC, AVC and MC to produce 12 unit of output.</a:t>
            </a:r>
          </a:p>
          <a:p>
            <a:pPr marL="457200" indent="-457200">
              <a:buAutoNum type="arabicPeriod"/>
            </a:pPr>
            <a:r>
              <a:rPr lang="en-US" sz="2400" dirty="0" smtClean="0">
                <a:solidFill>
                  <a:srgbClr val="002060"/>
                </a:solidFill>
              </a:rPr>
              <a:t>Complete the table and draw the figures. And using the table and figures explain the relationship between AFC, AVC and AC</a:t>
            </a:r>
            <a:endParaRPr lang="en-US" sz="2400" dirty="0">
              <a:solidFill>
                <a:srgbClr val="00206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553745115"/>
              </p:ext>
            </p:extLst>
          </p:nvPr>
        </p:nvGraphicFramePr>
        <p:xfrm>
          <a:off x="838200" y="2743200"/>
          <a:ext cx="7239000" cy="3931920"/>
        </p:xfrm>
        <a:graphic>
          <a:graphicData uri="http://schemas.openxmlformats.org/drawingml/2006/table">
            <a:tbl>
              <a:tblPr firstRow="1" bandRow="1">
                <a:tableStyleId>{5C22544A-7EE6-4342-B048-85BDC9FD1C3A}</a:tableStyleId>
              </a:tblPr>
              <a:tblGrid>
                <a:gridCol w="904875"/>
                <a:gridCol w="904875"/>
                <a:gridCol w="904875"/>
                <a:gridCol w="904875"/>
                <a:gridCol w="904875"/>
                <a:gridCol w="904875"/>
                <a:gridCol w="904875"/>
                <a:gridCol w="904875"/>
              </a:tblGrid>
              <a:tr h="610309">
                <a:tc>
                  <a:txBody>
                    <a:bodyPr/>
                    <a:lstStyle/>
                    <a:p>
                      <a:r>
                        <a:rPr lang="en-US" dirty="0" smtClean="0"/>
                        <a:t>output</a:t>
                      </a:r>
                      <a:endParaRPr lang="en-US" dirty="0"/>
                    </a:p>
                  </a:txBody>
                  <a:tcPr/>
                </a:tc>
                <a:tc>
                  <a:txBody>
                    <a:bodyPr/>
                    <a:lstStyle/>
                    <a:p>
                      <a:r>
                        <a:rPr lang="en-US" dirty="0" smtClean="0"/>
                        <a:t>TFC</a:t>
                      </a:r>
                      <a:endParaRPr lang="en-US" dirty="0"/>
                    </a:p>
                  </a:txBody>
                  <a:tcPr/>
                </a:tc>
                <a:tc>
                  <a:txBody>
                    <a:bodyPr/>
                    <a:lstStyle/>
                    <a:p>
                      <a:r>
                        <a:rPr lang="en-US" dirty="0" smtClean="0"/>
                        <a:t>TVC</a:t>
                      </a:r>
                      <a:endParaRPr lang="en-US" dirty="0"/>
                    </a:p>
                  </a:txBody>
                  <a:tcPr/>
                </a:tc>
                <a:tc>
                  <a:txBody>
                    <a:bodyPr/>
                    <a:lstStyle/>
                    <a:p>
                      <a:r>
                        <a:rPr lang="en-US" dirty="0" smtClean="0"/>
                        <a:t>TC</a:t>
                      </a:r>
                      <a:endParaRPr lang="en-US" dirty="0"/>
                    </a:p>
                  </a:txBody>
                  <a:tcPr/>
                </a:tc>
                <a:tc>
                  <a:txBody>
                    <a:bodyPr/>
                    <a:lstStyle/>
                    <a:p>
                      <a:r>
                        <a:rPr lang="en-US" dirty="0" smtClean="0"/>
                        <a:t>AFC</a:t>
                      </a:r>
                      <a:endParaRPr lang="en-US" dirty="0"/>
                    </a:p>
                  </a:txBody>
                  <a:tcPr/>
                </a:tc>
                <a:tc>
                  <a:txBody>
                    <a:bodyPr/>
                    <a:lstStyle/>
                    <a:p>
                      <a:r>
                        <a:rPr lang="en-US" dirty="0" smtClean="0"/>
                        <a:t>AVC</a:t>
                      </a:r>
                      <a:endParaRPr lang="en-US" dirty="0"/>
                    </a:p>
                  </a:txBody>
                  <a:tcPr/>
                </a:tc>
                <a:tc>
                  <a:txBody>
                    <a:bodyPr/>
                    <a:lstStyle/>
                    <a:p>
                      <a:r>
                        <a:rPr lang="en-US" dirty="0" smtClean="0"/>
                        <a:t>AC</a:t>
                      </a:r>
                    </a:p>
                    <a:p>
                      <a:r>
                        <a:rPr lang="en-US" dirty="0" smtClean="0"/>
                        <a:t>(ATC)</a:t>
                      </a:r>
                      <a:endParaRPr lang="en-US" dirty="0"/>
                    </a:p>
                  </a:txBody>
                  <a:tcPr/>
                </a:tc>
                <a:tc>
                  <a:txBody>
                    <a:bodyPr/>
                    <a:lstStyle/>
                    <a:p>
                      <a:r>
                        <a:rPr lang="en-US" dirty="0" smtClean="0"/>
                        <a:t>MC</a:t>
                      </a:r>
                      <a:endParaRPr lang="en-US" dirty="0"/>
                    </a:p>
                  </a:txBody>
                  <a:tcPr/>
                </a:tc>
              </a:tr>
              <a:tr h="348748">
                <a:tc>
                  <a:txBody>
                    <a:bodyPr/>
                    <a:lstStyle/>
                    <a:p>
                      <a:r>
                        <a:rPr lang="en-US" dirty="0" smtClean="0"/>
                        <a:t>0</a:t>
                      </a:r>
                      <a:endParaRPr lang="en-US" dirty="0"/>
                    </a:p>
                  </a:txBody>
                  <a:tcPr/>
                </a:tc>
                <a:tc>
                  <a:txBody>
                    <a:bodyPr/>
                    <a:lstStyle/>
                    <a:p>
                      <a:r>
                        <a:rPr lang="en-US" dirty="0" smtClean="0"/>
                        <a:t>100</a:t>
                      </a:r>
                      <a:endParaRPr lang="en-US" dirty="0"/>
                    </a:p>
                  </a:txBody>
                  <a:tcPr/>
                </a:tc>
                <a:tc>
                  <a:txBody>
                    <a:bodyPr/>
                    <a:lstStyle/>
                    <a:p>
                      <a:r>
                        <a:rPr lang="en-US" dirty="0" smtClean="0"/>
                        <a:t>-</a:t>
                      </a:r>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tc>
                  <a:txBody>
                    <a:bodyPr/>
                    <a:lstStyle/>
                    <a:p>
                      <a:endParaRPr lang="en-US"/>
                    </a:p>
                  </a:txBody>
                  <a:tcPr/>
                </a:tc>
                <a:tc>
                  <a:txBody>
                    <a:bodyPr/>
                    <a:lstStyle/>
                    <a:p>
                      <a:endParaRPr lang="en-US"/>
                    </a:p>
                  </a:txBody>
                  <a:tcPr/>
                </a:tc>
              </a:tr>
              <a:tr h="348748">
                <a:tc>
                  <a:txBody>
                    <a:bodyPr/>
                    <a:lstStyle/>
                    <a:p>
                      <a:r>
                        <a:rPr lang="en-US" dirty="0" smtClean="0"/>
                        <a:t>1</a:t>
                      </a:r>
                      <a:endParaRPr lang="en-US" dirty="0"/>
                    </a:p>
                  </a:txBody>
                  <a:tcPr/>
                </a:tc>
                <a:tc>
                  <a:txBody>
                    <a:bodyPr/>
                    <a:lstStyle/>
                    <a:p>
                      <a:endParaRPr lang="en-US" dirty="0"/>
                    </a:p>
                  </a:txBody>
                  <a:tcPr/>
                </a:tc>
                <a:tc>
                  <a:txBody>
                    <a:bodyPr/>
                    <a:lstStyle/>
                    <a:p>
                      <a:r>
                        <a:rPr lang="en-US" dirty="0" smtClean="0"/>
                        <a:t>50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48748">
                <a:tc>
                  <a:txBody>
                    <a:bodyPr/>
                    <a:lstStyle/>
                    <a:p>
                      <a:r>
                        <a:rPr lang="en-US" dirty="0" smtClean="0"/>
                        <a:t>2</a:t>
                      </a:r>
                      <a:endParaRPr lang="en-US" dirty="0"/>
                    </a:p>
                  </a:txBody>
                  <a:tcPr/>
                </a:tc>
                <a:tc>
                  <a:txBody>
                    <a:bodyPr/>
                    <a:lstStyle/>
                    <a:p>
                      <a:endParaRPr lang="en-US" dirty="0"/>
                    </a:p>
                  </a:txBody>
                  <a:tcPr/>
                </a:tc>
                <a:tc>
                  <a:txBody>
                    <a:bodyPr/>
                    <a:lstStyle/>
                    <a:p>
                      <a:r>
                        <a:rPr lang="en-US" dirty="0" smtClean="0"/>
                        <a:t>90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dirty="0"/>
                    </a:p>
                  </a:txBody>
                  <a:tcPr/>
                </a:tc>
              </a:tr>
              <a:tr h="348748">
                <a:tc>
                  <a:txBody>
                    <a:bodyPr/>
                    <a:lstStyle/>
                    <a:p>
                      <a:r>
                        <a:rPr lang="en-US" dirty="0" smtClean="0"/>
                        <a:t>3</a:t>
                      </a:r>
                      <a:endParaRPr lang="en-US" dirty="0"/>
                    </a:p>
                  </a:txBody>
                  <a:tcPr/>
                </a:tc>
                <a:tc>
                  <a:txBody>
                    <a:bodyPr/>
                    <a:lstStyle/>
                    <a:p>
                      <a:endParaRPr lang="en-US" dirty="0"/>
                    </a:p>
                  </a:txBody>
                  <a:tcPr/>
                </a:tc>
                <a:tc>
                  <a:txBody>
                    <a:bodyPr/>
                    <a:lstStyle/>
                    <a:p>
                      <a:r>
                        <a:rPr lang="en-US" dirty="0" smtClean="0"/>
                        <a:t>120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48748">
                <a:tc>
                  <a:txBody>
                    <a:bodyPr/>
                    <a:lstStyle/>
                    <a:p>
                      <a:r>
                        <a:rPr lang="en-US" dirty="0" smtClean="0"/>
                        <a:t>4</a:t>
                      </a:r>
                      <a:endParaRPr lang="en-US" dirty="0"/>
                    </a:p>
                  </a:txBody>
                  <a:tcPr/>
                </a:tc>
                <a:tc>
                  <a:txBody>
                    <a:bodyPr/>
                    <a:lstStyle/>
                    <a:p>
                      <a:endParaRPr lang="en-US" dirty="0"/>
                    </a:p>
                  </a:txBody>
                  <a:tcPr/>
                </a:tc>
                <a:tc>
                  <a:txBody>
                    <a:bodyPr/>
                    <a:lstStyle/>
                    <a:p>
                      <a:r>
                        <a:rPr lang="en-US" dirty="0" smtClean="0"/>
                        <a:t>140</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48748">
                <a:tc>
                  <a:txBody>
                    <a:bodyPr/>
                    <a:lstStyle/>
                    <a:p>
                      <a:r>
                        <a:rPr lang="en-US" dirty="0" smtClean="0"/>
                        <a:t>5</a:t>
                      </a:r>
                      <a:endParaRPr lang="en-US" dirty="0"/>
                    </a:p>
                  </a:txBody>
                  <a:tcPr/>
                </a:tc>
                <a:tc>
                  <a:txBody>
                    <a:bodyPr/>
                    <a:lstStyle/>
                    <a:p>
                      <a:endParaRPr lang="en-US" dirty="0"/>
                    </a:p>
                  </a:txBody>
                  <a:tcPr/>
                </a:tc>
                <a:tc>
                  <a:txBody>
                    <a:bodyPr/>
                    <a:lstStyle/>
                    <a:p>
                      <a:r>
                        <a:rPr lang="en-US" dirty="0" smtClean="0"/>
                        <a:t>175</a:t>
                      </a:r>
                      <a:endParaRPr lang="en-US" dirty="0"/>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c>
                  <a:txBody>
                    <a:bodyPr/>
                    <a:lstStyle/>
                    <a:p>
                      <a:endParaRPr lang="en-US"/>
                    </a:p>
                  </a:txBody>
                  <a:tcPr/>
                </a:tc>
              </a:tr>
              <a:tr h="348748">
                <a:tc>
                  <a:txBody>
                    <a:bodyPr/>
                    <a:lstStyle/>
                    <a:p>
                      <a:r>
                        <a:rPr lang="en-US" dirty="0" smtClean="0"/>
                        <a:t>6</a:t>
                      </a:r>
                      <a:endParaRPr lang="en-US" dirty="0"/>
                    </a:p>
                  </a:txBody>
                  <a:tcPr/>
                </a:tc>
                <a:tc>
                  <a:txBody>
                    <a:bodyPr/>
                    <a:lstStyle/>
                    <a:p>
                      <a:endParaRPr lang="en-US" dirty="0"/>
                    </a:p>
                  </a:txBody>
                  <a:tcPr/>
                </a:tc>
                <a:tc>
                  <a:txBody>
                    <a:bodyPr/>
                    <a:lstStyle/>
                    <a:p>
                      <a:r>
                        <a:rPr lang="en-US" dirty="0" smtClean="0"/>
                        <a:t>230</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48748">
                <a:tc>
                  <a:txBody>
                    <a:bodyPr/>
                    <a:lstStyle/>
                    <a:p>
                      <a:r>
                        <a:rPr lang="en-US" dirty="0" smtClean="0"/>
                        <a:t>7</a:t>
                      </a:r>
                      <a:endParaRPr lang="en-US" dirty="0"/>
                    </a:p>
                  </a:txBody>
                  <a:tcPr/>
                </a:tc>
                <a:tc>
                  <a:txBody>
                    <a:bodyPr/>
                    <a:lstStyle/>
                    <a:p>
                      <a:endParaRPr lang="en-US" dirty="0"/>
                    </a:p>
                  </a:txBody>
                  <a:tcPr/>
                </a:tc>
                <a:tc>
                  <a:txBody>
                    <a:bodyPr/>
                    <a:lstStyle/>
                    <a:p>
                      <a:r>
                        <a:rPr lang="en-US" dirty="0" smtClean="0"/>
                        <a:t>310</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r h="348748">
                <a:tc>
                  <a:txBody>
                    <a:bodyPr/>
                    <a:lstStyle/>
                    <a:p>
                      <a:r>
                        <a:rPr lang="en-US" dirty="0" smtClean="0"/>
                        <a:t>8</a:t>
                      </a:r>
                      <a:endParaRPr lang="en-US" dirty="0"/>
                    </a:p>
                  </a:txBody>
                  <a:tcPr/>
                </a:tc>
                <a:tc>
                  <a:txBody>
                    <a:bodyPr/>
                    <a:lstStyle/>
                    <a:p>
                      <a:endParaRPr lang="en-US" dirty="0"/>
                    </a:p>
                  </a:txBody>
                  <a:tcPr/>
                </a:tc>
                <a:tc>
                  <a:txBody>
                    <a:bodyPr/>
                    <a:lstStyle/>
                    <a:p>
                      <a:r>
                        <a:rPr lang="en-US" dirty="0" smtClean="0"/>
                        <a:t>400</a:t>
                      </a:r>
                      <a:endParaRPr lang="en-US" dirty="0"/>
                    </a:p>
                  </a:txBody>
                  <a:tcPr/>
                </a:tc>
                <a:tc>
                  <a:txBody>
                    <a:bodyPr/>
                    <a:lstStyle/>
                    <a:p>
                      <a:endParaRPr lang="en-US"/>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r>
            </a:tbl>
          </a:graphicData>
        </a:graphic>
      </p:graphicFrame>
    </p:spTree>
    <p:extLst>
      <p:ext uri="{BB962C8B-B14F-4D97-AF65-F5344CB8AC3E}">
        <p14:creationId xmlns:p14="http://schemas.microsoft.com/office/powerpoint/2010/main" val="30369112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5775325"/>
          </a:xfrm>
        </p:spPr>
        <p:txBody>
          <a:bodyPr>
            <a:normAutofit/>
          </a:bodyPr>
          <a:lstStyle/>
          <a:p>
            <a:pPr marL="0" indent="0">
              <a:buNone/>
            </a:pPr>
            <a:r>
              <a:rPr lang="en-US" sz="2400" dirty="0" smtClean="0">
                <a:solidFill>
                  <a:srgbClr val="0070C0"/>
                </a:solidFill>
              </a:rPr>
              <a:t>3. Complete the following table and explain the relationship between AC, AVC and MC</a:t>
            </a:r>
          </a:p>
          <a:p>
            <a:pPr marL="0" indent="0">
              <a:buNone/>
            </a:pPr>
            <a:endParaRPr lang="en-US" sz="2400" dirty="0">
              <a:solidFill>
                <a:srgbClr val="0070C0"/>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844938698"/>
              </p:ext>
            </p:extLst>
          </p:nvPr>
        </p:nvGraphicFramePr>
        <p:xfrm>
          <a:off x="990600" y="1295399"/>
          <a:ext cx="7391400" cy="4876800"/>
        </p:xfrm>
        <a:graphic>
          <a:graphicData uri="http://schemas.openxmlformats.org/drawingml/2006/table">
            <a:tbl>
              <a:tblPr>
                <a:tableStyleId>{5C22544A-7EE6-4342-B048-85BDC9FD1C3A}</a:tableStyleId>
              </a:tblPr>
              <a:tblGrid>
                <a:gridCol w="923925"/>
                <a:gridCol w="923925"/>
                <a:gridCol w="923925"/>
                <a:gridCol w="923925"/>
                <a:gridCol w="923925"/>
                <a:gridCol w="923925"/>
                <a:gridCol w="923925"/>
                <a:gridCol w="923925"/>
              </a:tblGrid>
              <a:tr h="345056">
                <a:tc>
                  <a:txBody>
                    <a:bodyPr/>
                    <a:lstStyle/>
                    <a:p>
                      <a:pPr algn="ctr" fontAlgn="b"/>
                      <a:r>
                        <a:rPr lang="en-US" sz="1600" u="none" strike="noStrike" dirty="0" smtClean="0">
                          <a:effectLst/>
                        </a:rPr>
                        <a:t>Output (Q)</a:t>
                      </a:r>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TVC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TFC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TC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AFC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AVC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AC</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dirty="0">
                          <a:effectLst/>
                        </a:rPr>
                        <a:t>MC</a:t>
                      </a:r>
                      <a:endParaRPr lang="en-US" sz="1600" b="0" i="0" u="none" strike="noStrike" dirty="0">
                        <a:solidFill>
                          <a:srgbClr val="000000"/>
                        </a:solidFill>
                        <a:effectLst/>
                        <a:latin typeface="Calibri"/>
                      </a:endParaRPr>
                    </a:p>
                  </a:txBody>
                  <a:tcPr marL="9525" marR="9525" marT="9525" marB="0" anchor="b"/>
                </a:tc>
              </a:tr>
              <a:tr h="377919">
                <a:tc>
                  <a:txBody>
                    <a:bodyPr/>
                    <a:lstStyle/>
                    <a:p>
                      <a:pPr algn="ct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100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a:solidFill>
                          <a:srgbClr val="000000"/>
                        </a:solidFill>
                        <a:effectLst/>
                        <a:latin typeface="Calibri"/>
                      </a:endParaRPr>
                    </a:p>
                  </a:txBody>
                  <a:tcPr marL="9525" marR="9525" marT="9525" marB="0" anchor="b"/>
                </a:tc>
              </a:tr>
              <a:tr h="361488">
                <a:tc>
                  <a:txBody>
                    <a:bodyPr/>
                    <a:lstStyle/>
                    <a:p>
                      <a:pPr algn="ctr" fontAlgn="b"/>
                      <a:r>
                        <a:rPr lang="en-US" sz="1600" u="none" strike="noStrike">
                          <a:effectLst/>
                        </a:rPr>
                        <a:t>1</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10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361488">
                <a:tc>
                  <a:txBody>
                    <a:bodyPr/>
                    <a:lstStyle/>
                    <a:p>
                      <a:pPr algn="ctr" fontAlgn="b"/>
                      <a:r>
                        <a:rPr lang="en-US" sz="1600" u="none" strike="noStrike">
                          <a:effectLst/>
                        </a:rPr>
                        <a:t>2</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r>
              <a:tr h="594812">
                <a:tc>
                  <a:txBody>
                    <a:bodyPr/>
                    <a:lstStyle/>
                    <a:p>
                      <a:pPr algn="ctr" fontAlgn="b"/>
                      <a:r>
                        <a:rPr lang="en-US" sz="1600" u="none" strike="noStrike" dirty="0">
                          <a:effectLst/>
                        </a:rPr>
                        <a:t>3</a:t>
                      </a:r>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8</a:t>
                      </a:r>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361488">
                <a:tc>
                  <a:txBody>
                    <a:bodyPr/>
                    <a:lstStyle/>
                    <a:p>
                      <a:pPr algn="ctr" fontAlgn="b"/>
                      <a:r>
                        <a:rPr lang="en-US" sz="1600" u="none" strike="noStrike">
                          <a:effectLst/>
                        </a:rPr>
                        <a:t>4</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dirty="0">
                          <a:effectLst/>
                        </a:rPr>
                        <a:t>132</a:t>
                      </a:r>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361488">
                <a:tc>
                  <a:txBody>
                    <a:bodyPr/>
                    <a:lstStyle/>
                    <a:p>
                      <a:pPr algn="ctr" fontAlgn="b"/>
                      <a:r>
                        <a:rPr lang="en-US" sz="1600" u="none" strike="noStrike">
                          <a:effectLst/>
                        </a:rPr>
                        <a:t>5</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30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594812">
                <a:tc>
                  <a:txBody>
                    <a:bodyPr/>
                    <a:lstStyle/>
                    <a:p>
                      <a:pPr algn="ctr" fontAlgn="b"/>
                      <a:r>
                        <a:rPr lang="en-US" sz="1600" u="none" strike="noStrike">
                          <a:effectLst/>
                        </a:rPr>
                        <a:t>6</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80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594812">
                <a:tc>
                  <a:txBody>
                    <a:bodyPr/>
                    <a:lstStyle/>
                    <a:p>
                      <a:pPr algn="ctr" fontAlgn="b"/>
                      <a:r>
                        <a:rPr lang="en-US" sz="1600" u="none" strike="noStrike">
                          <a:effectLst/>
                        </a:rPr>
                        <a:t>7</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r>
                        <a:rPr lang="en-US" sz="1600" u="none" strike="noStrike">
                          <a:effectLst/>
                        </a:rPr>
                        <a:t>44</a:t>
                      </a:r>
                      <a:endParaRPr lang="en-US" sz="1600" b="0" i="0" u="none" strike="noStrike">
                        <a:solidFill>
                          <a:srgbClr val="000000"/>
                        </a:solidFill>
                        <a:effectLst/>
                        <a:latin typeface="Calibri"/>
                      </a:endParaRPr>
                    </a:p>
                  </a:txBody>
                  <a:tcPr marL="9525" marR="9525" marT="9525" marB="0" anchor="b"/>
                </a:tc>
              </a:tr>
              <a:tr h="328625">
                <a:tc>
                  <a:txBody>
                    <a:bodyPr/>
                    <a:lstStyle/>
                    <a:p>
                      <a:pPr algn="ctr" fontAlgn="b"/>
                      <a:r>
                        <a:rPr lang="en-US" sz="1600" u="none" strike="noStrike">
                          <a:effectLst/>
                        </a:rPr>
                        <a:t>8</a:t>
                      </a:r>
                      <a:endParaRPr lang="en-US" sz="1600" b="0" i="0" u="none" strike="noStrike">
                        <a:solidFill>
                          <a:srgbClr val="000000"/>
                        </a:solidFill>
                        <a:effectLst/>
                        <a:latin typeface="Calibri"/>
                      </a:endParaRPr>
                    </a:p>
                  </a:txBody>
                  <a:tcPr marL="9525" marR="9525" marT="9525" marB="0" anchor="b"/>
                </a:tc>
                <a:tc>
                  <a:txBody>
                    <a:bodyPr/>
                    <a:lstStyle/>
                    <a:p>
                      <a:endParaRPr lang="en-US"/>
                    </a:p>
                  </a:txBody>
                  <a:tcPr marL="9525" marR="9525" marT="9525" marB="0" anchor="b"/>
                </a:tc>
                <a:tc>
                  <a:txBody>
                    <a:bodyPr/>
                    <a:lstStyle/>
                    <a:p>
                      <a:endParaRPr lang="en-US"/>
                    </a:p>
                  </a:txBody>
                  <a:tcPr marL="9525" marR="9525" marT="9525" marB="0" anchor="b"/>
                </a:tc>
                <a:tc>
                  <a:txBody>
                    <a:bodyPr/>
                    <a:lstStyle/>
                    <a:p>
                      <a:endParaRPr lang="en-US"/>
                    </a:p>
                  </a:txBody>
                  <a:tcPr marL="9525" marR="9525" marT="9525" marB="0" anchor="b"/>
                </a:tc>
                <a:tc>
                  <a:txBody>
                    <a:bodyPr/>
                    <a:lstStyle/>
                    <a:p>
                      <a:endParaRPr lang="en-US" dirty="0"/>
                    </a:p>
                  </a:txBody>
                  <a:tcPr marL="9525" marR="9525" marT="9525" marB="0" anchor="b"/>
                </a:tc>
                <a:tc>
                  <a:txBody>
                    <a:bodyPr/>
                    <a:lstStyle/>
                    <a:p>
                      <a:pPr algn="ctr" fontAlgn="b"/>
                      <a:r>
                        <a:rPr lang="en-US" sz="1600" u="none" strike="noStrike">
                          <a:effectLst/>
                        </a:rPr>
                        <a:t>22.5</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r h="594812">
                <a:tc>
                  <a:txBody>
                    <a:bodyPr/>
                    <a:lstStyle/>
                    <a:p>
                      <a:pPr algn="ctr" fontAlgn="b"/>
                      <a:r>
                        <a:rPr lang="en-US" sz="1600" u="none" strike="noStrike">
                          <a:effectLst/>
                        </a:rPr>
                        <a:t>9</a:t>
                      </a:r>
                      <a:endParaRPr lang="en-US" sz="1600" b="0" i="0" u="none" strike="noStrike">
                        <a:solidFill>
                          <a:srgbClr val="000000"/>
                        </a:solidFill>
                        <a:effectLst/>
                        <a:latin typeface="Calibri"/>
                      </a:endParaRPr>
                    </a:p>
                  </a:txBody>
                  <a:tcPr marL="9525" marR="9525" marT="9525" marB="0" anchor="b"/>
                </a:tc>
                <a:tc>
                  <a:txBody>
                    <a:bodyPr/>
                    <a:lstStyle/>
                    <a:p>
                      <a:pPr algn="ctr" fontAlgn="b"/>
                      <a:r>
                        <a:rPr lang="en-US" sz="1600" u="none" strike="noStrike">
                          <a:effectLst/>
                        </a:rPr>
                        <a:t>260</a:t>
                      </a:r>
                      <a:endParaRPr lang="en-US" sz="1600" b="0" i="0" u="none" strike="noStrike">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c>
                  <a:txBody>
                    <a:bodyPr/>
                    <a:lstStyle/>
                    <a:p>
                      <a:pPr algn="ctr" fontAlgn="b"/>
                      <a:endParaRPr lang="en-US" sz="1600" b="0" i="0" u="none" strike="noStrike" dirty="0">
                        <a:solidFill>
                          <a:srgbClr val="000000"/>
                        </a:solidFill>
                        <a:effectLst/>
                        <a:latin typeface="Calibri"/>
                      </a:endParaRPr>
                    </a:p>
                  </a:txBody>
                  <a:tcPr marL="9525" marR="9525" marT="9525" marB="0" anchor="b"/>
                </a:tc>
              </a:tr>
            </a:tbl>
          </a:graphicData>
        </a:graphic>
      </p:graphicFrame>
    </p:spTree>
    <p:extLst>
      <p:ext uri="{BB962C8B-B14F-4D97-AF65-F5344CB8AC3E}">
        <p14:creationId xmlns:p14="http://schemas.microsoft.com/office/powerpoint/2010/main" val="35088681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943600"/>
          </a:xfrm>
        </p:spPr>
        <p:txBody>
          <a:bodyPr>
            <a:normAutofit fontScale="92500" lnSpcReduction="10000"/>
          </a:bodyPr>
          <a:lstStyle/>
          <a:p>
            <a:pPr marL="0" indent="0">
              <a:buNone/>
            </a:pPr>
            <a:r>
              <a:rPr lang="en-US" b="1" dirty="0" smtClean="0">
                <a:solidFill>
                  <a:srgbClr val="0070C0"/>
                </a:solidFill>
              </a:rPr>
              <a:t>Long run average cost curve:</a:t>
            </a:r>
          </a:p>
          <a:p>
            <a:r>
              <a:rPr lang="en-US" dirty="0" smtClean="0"/>
              <a:t>Long run refers to that time period in which producer is able to change factors of production as their will.</a:t>
            </a:r>
          </a:p>
          <a:p>
            <a:r>
              <a:rPr lang="en-US" dirty="0" smtClean="0"/>
              <a:t>The long rung average cost is the per unit cost of factors of production in the long run. </a:t>
            </a:r>
          </a:p>
          <a:p>
            <a:r>
              <a:rPr lang="en-US" dirty="0" smtClean="0"/>
              <a:t>It is the outcome of the long run total cost divided by the total quantity produced.</a:t>
            </a:r>
          </a:p>
          <a:p>
            <a:r>
              <a:rPr lang="en-US" dirty="0" smtClean="0"/>
              <a:t>It indicates the lowest cost of production at each level of output when all inputs have been adjusted.</a:t>
            </a:r>
          </a:p>
          <a:p>
            <a:r>
              <a:rPr lang="en-US" dirty="0" smtClean="0"/>
              <a:t>It is derived by joining all the relevant points of the short run average cost when the firm can shift from one plant to another plant.</a:t>
            </a:r>
          </a:p>
        </p:txBody>
      </p:sp>
    </p:spTree>
    <p:extLst>
      <p:ext uri="{BB962C8B-B14F-4D97-AF65-F5344CB8AC3E}">
        <p14:creationId xmlns:p14="http://schemas.microsoft.com/office/powerpoint/2010/main" val="37583568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lstStyle/>
          <a:p>
            <a:pPr marL="0" indent="0">
              <a:buNone/>
            </a:pPr>
            <a:r>
              <a:rPr lang="en-US" dirty="0" smtClean="0"/>
              <a:t>How producer can changed the plant?</a:t>
            </a:r>
            <a:endParaRPr lang="en-US" dirty="0"/>
          </a:p>
        </p:txBody>
      </p:sp>
      <p:cxnSp>
        <p:nvCxnSpPr>
          <p:cNvPr id="5" name="Straight Connector 4"/>
          <p:cNvCxnSpPr/>
          <p:nvPr/>
        </p:nvCxnSpPr>
        <p:spPr>
          <a:xfrm>
            <a:off x="457200" y="1600200"/>
            <a:ext cx="0" cy="41148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457200" y="5715000"/>
            <a:ext cx="4267200" cy="0"/>
          </a:xfrm>
          <a:prstGeom prst="line">
            <a:avLst/>
          </a:prstGeom>
        </p:spPr>
        <p:style>
          <a:lnRef idx="1">
            <a:schemeClr val="dk1"/>
          </a:lnRef>
          <a:fillRef idx="0">
            <a:schemeClr val="dk1"/>
          </a:fillRef>
          <a:effectRef idx="0">
            <a:schemeClr val="dk1"/>
          </a:effectRef>
          <a:fontRef idx="minor">
            <a:schemeClr val="tx1"/>
          </a:fontRef>
        </p:style>
      </p:cxnSp>
      <p:sp>
        <p:nvSpPr>
          <p:cNvPr id="10" name="Freeform 9"/>
          <p:cNvSpPr/>
          <p:nvPr/>
        </p:nvSpPr>
        <p:spPr>
          <a:xfrm>
            <a:off x="623455" y="3117273"/>
            <a:ext cx="1967345" cy="1040307"/>
          </a:xfrm>
          <a:custGeom>
            <a:avLst/>
            <a:gdLst>
              <a:gd name="connsiteX0" fmla="*/ 0 w 1967345"/>
              <a:gd name="connsiteY0" fmla="*/ 166254 h 1040307"/>
              <a:gd name="connsiteX1" fmla="*/ 665018 w 1967345"/>
              <a:gd name="connsiteY1" fmla="*/ 1039091 h 1040307"/>
              <a:gd name="connsiteX2" fmla="*/ 1967345 w 1967345"/>
              <a:gd name="connsiteY2" fmla="*/ 0 h 1040307"/>
            </a:gdLst>
            <a:ahLst/>
            <a:cxnLst>
              <a:cxn ang="0">
                <a:pos x="connsiteX0" y="connsiteY0"/>
              </a:cxn>
              <a:cxn ang="0">
                <a:pos x="connsiteX1" y="connsiteY1"/>
              </a:cxn>
              <a:cxn ang="0">
                <a:pos x="connsiteX2" y="connsiteY2"/>
              </a:cxn>
            </a:cxnLst>
            <a:rect l="l" t="t" r="r" b="b"/>
            <a:pathLst>
              <a:path w="1967345" h="1040307">
                <a:moveTo>
                  <a:pt x="0" y="166254"/>
                </a:moveTo>
                <a:cubicBezTo>
                  <a:pt x="168563" y="616527"/>
                  <a:pt x="337127" y="1066800"/>
                  <a:pt x="665018" y="1039091"/>
                </a:cubicBezTo>
                <a:cubicBezTo>
                  <a:pt x="992909" y="1011382"/>
                  <a:pt x="1480127" y="505691"/>
                  <a:pt x="196734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1" name="Freeform 10"/>
          <p:cNvSpPr/>
          <p:nvPr/>
        </p:nvSpPr>
        <p:spPr>
          <a:xfrm>
            <a:off x="1427018" y="3269673"/>
            <a:ext cx="2286000" cy="956693"/>
          </a:xfrm>
          <a:custGeom>
            <a:avLst/>
            <a:gdLst>
              <a:gd name="connsiteX0" fmla="*/ 0 w 2286000"/>
              <a:gd name="connsiteY0" fmla="*/ 0 h 956693"/>
              <a:gd name="connsiteX1" fmla="*/ 900546 w 2286000"/>
              <a:gd name="connsiteY1" fmla="*/ 955963 h 956693"/>
              <a:gd name="connsiteX2" fmla="*/ 2286000 w 2286000"/>
              <a:gd name="connsiteY2" fmla="*/ 124691 h 956693"/>
            </a:gdLst>
            <a:ahLst/>
            <a:cxnLst>
              <a:cxn ang="0">
                <a:pos x="connsiteX0" y="connsiteY0"/>
              </a:cxn>
              <a:cxn ang="0">
                <a:pos x="connsiteX1" y="connsiteY1"/>
              </a:cxn>
              <a:cxn ang="0">
                <a:pos x="connsiteX2" y="connsiteY2"/>
              </a:cxn>
            </a:cxnLst>
            <a:rect l="l" t="t" r="r" b="b"/>
            <a:pathLst>
              <a:path w="2286000" h="956693">
                <a:moveTo>
                  <a:pt x="0" y="0"/>
                </a:moveTo>
                <a:cubicBezTo>
                  <a:pt x="259773" y="467590"/>
                  <a:pt x="519546" y="935181"/>
                  <a:pt x="900546" y="955963"/>
                </a:cubicBezTo>
                <a:cubicBezTo>
                  <a:pt x="1281546" y="976745"/>
                  <a:pt x="1783773" y="550718"/>
                  <a:pt x="2286000" y="1246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2" name="Freeform 11"/>
          <p:cNvSpPr/>
          <p:nvPr/>
        </p:nvSpPr>
        <p:spPr>
          <a:xfrm>
            <a:off x="2743201" y="3269673"/>
            <a:ext cx="2133599" cy="1267318"/>
          </a:xfrm>
          <a:custGeom>
            <a:avLst/>
            <a:gdLst>
              <a:gd name="connsiteX0" fmla="*/ 0 w 2812473"/>
              <a:gd name="connsiteY0" fmla="*/ 443346 h 1502846"/>
              <a:gd name="connsiteX1" fmla="*/ 1177636 w 2812473"/>
              <a:gd name="connsiteY1" fmla="*/ 1496291 h 1502846"/>
              <a:gd name="connsiteX2" fmla="*/ 2812473 w 2812473"/>
              <a:gd name="connsiteY2" fmla="*/ 0 h 1502846"/>
            </a:gdLst>
            <a:ahLst/>
            <a:cxnLst>
              <a:cxn ang="0">
                <a:pos x="connsiteX0" y="connsiteY0"/>
              </a:cxn>
              <a:cxn ang="0">
                <a:pos x="connsiteX1" y="connsiteY1"/>
              </a:cxn>
              <a:cxn ang="0">
                <a:pos x="connsiteX2" y="connsiteY2"/>
              </a:cxn>
            </a:cxnLst>
            <a:rect l="l" t="t" r="r" b="b"/>
            <a:pathLst>
              <a:path w="2812473" h="1502846">
                <a:moveTo>
                  <a:pt x="0" y="443346"/>
                </a:moveTo>
                <a:cubicBezTo>
                  <a:pt x="354445" y="1006764"/>
                  <a:pt x="708890" y="1570182"/>
                  <a:pt x="1177636" y="1496291"/>
                </a:cubicBezTo>
                <a:cubicBezTo>
                  <a:pt x="1646382" y="1422400"/>
                  <a:pt x="2229427" y="711200"/>
                  <a:pt x="2812473"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4" name="Straight Connector 13"/>
          <p:cNvCxnSpPr/>
          <p:nvPr/>
        </p:nvCxnSpPr>
        <p:spPr>
          <a:xfrm>
            <a:off x="838200" y="3903332"/>
            <a:ext cx="0" cy="18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16" name="Straight Connector 15"/>
          <p:cNvCxnSpPr>
            <a:stCxn id="10" idx="1"/>
          </p:cNvCxnSpPr>
          <p:nvPr/>
        </p:nvCxnSpPr>
        <p:spPr>
          <a:xfrm>
            <a:off x="1288473" y="4156364"/>
            <a:ext cx="6927" cy="15586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1814945" y="3903332"/>
            <a:ext cx="0" cy="18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2209800" y="3505200"/>
            <a:ext cx="0" cy="22098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2957945" y="3903332"/>
            <a:ext cx="0" cy="1811668"/>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p:cNvCxnSpPr/>
          <p:nvPr/>
        </p:nvCxnSpPr>
        <p:spPr>
          <a:xfrm>
            <a:off x="3505200" y="3637426"/>
            <a:ext cx="76200" cy="2077574"/>
          </a:xfrm>
          <a:prstGeom prst="line">
            <a:avLst/>
          </a:prstGeom>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76200" y="2702507"/>
            <a:ext cx="461665" cy="497893"/>
          </a:xfrm>
          <a:prstGeom prst="rect">
            <a:avLst/>
          </a:prstGeom>
          <a:noFill/>
        </p:spPr>
        <p:txBody>
          <a:bodyPr vert="vert270" wrap="none" rtlCol="0">
            <a:spAutoFit/>
          </a:bodyPr>
          <a:lstStyle/>
          <a:p>
            <a:r>
              <a:rPr lang="en-US" dirty="0" smtClean="0"/>
              <a:t>cost</a:t>
            </a:r>
            <a:endParaRPr lang="en-US" dirty="0"/>
          </a:p>
        </p:txBody>
      </p:sp>
      <p:sp>
        <p:nvSpPr>
          <p:cNvPr id="28" name="TextBox 27"/>
          <p:cNvSpPr txBox="1"/>
          <p:nvPr/>
        </p:nvSpPr>
        <p:spPr>
          <a:xfrm>
            <a:off x="2031660" y="3212068"/>
            <a:ext cx="292068" cy="369332"/>
          </a:xfrm>
          <a:prstGeom prst="rect">
            <a:avLst/>
          </a:prstGeom>
          <a:noFill/>
        </p:spPr>
        <p:txBody>
          <a:bodyPr wrap="none" rtlCol="0">
            <a:spAutoFit/>
          </a:bodyPr>
          <a:lstStyle/>
          <a:p>
            <a:r>
              <a:rPr lang="en-US" dirty="0"/>
              <a:t>c</a:t>
            </a:r>
          </a:p>
        </p:txBody>
      </p:sp>
      <p:sp>
        <p:nvSpPr>
          <p:cNvPr id="29" name="TextBox 28"/>
          <p:cNvSpPr txBox="1"/>
          <p:nvPr/>
        </p:nvSpPr>
        <p:spPr>
          <a:xfrm>
            <a:off x="1955460" y="3821668"/>
            <a:ext cx="308098" cy="369332"/>
          </a:xfrm>
          <a:prstGeom prst="rect">
            <a:avLst/>
          </a:prstGeom>
          <a:noFill/>
        </p:spPr>
        <p:txBody>
          <a:bodyPr wrap="none" rtlCol="0">
            <a:spAutoFit/>
          </a:bodyPr>
          <a:lstStyle/>
          <a:p>
            <a:r>
              <a:rPr lang="en-US" dirty="0"/>
              <a:t>b</a:t>
            </a:r>
          </a:p>
        </p:txBody>
      </p:sp>
      <p:sp>
        <p:nvSpPr>
          <p:cNvPr id="30" name="TextBox 29"/>
          <p:cNvSpPr txBox="1"/>
          <p:nvPr/>
        </p:nvSpPr>
        <p:spPr>
          <a:xfrm>
            <a:off x="1650660" y="3516868"/>
            <a:ext cx="306494" cy="369332"/>
          </a:xfrm>
          <a:prstGeom prst="rect">
            <a:avLst/>
          </a:prstGeom>
          <a:noFill/>
        </p:spPr>
        <p:txBody>
          <a:bodyPr wrap="none" rtlCol="0">
            <a:spAutoFit/>
          </a:bodyPr>
          <a:lstStyle/>
          <a:p>
            <a:r>
              <a:rPr lang="en-US" dirty="0"/>
              <a:t>a</a:t>
            </a:r>
          </a:p>
        </p:txBody>
      </p:sp>
      <p:sp>
        <p:nvSpPr>
          <p:cNvPr id="31" name="TextBox 30"/>
          <p:cNvSpPr txBox="1"/>
          <p:nvPr/>
        </p:nvSpPr>
        <p:spPr>
          <a:xfrm>
            <a:off x="685800" y="5726668"/>
            <a:ext cx="465192" cy="369332"/>
          </a:xfrm>
          <a:prstGeom prst="rect">
            <a:avLst/>
          </a:prstGeom>
          <a:noFill/>
        </p:spPr>
        <p:txBody>
          <a:bodyPr wrap="none" rtlCol="0">
            <a:spAutoFit/>
          </a:bodyPr>
          <a:lstStyle/>
          <a:p>
            <a:r>
              <a:rPr lang="en-US" dirty="0" smtClean="0"/>
              <a:t>Q1</a:t>
            </a:r>
            <a:endParaRPr lang="en-US" dirty="0"/>
          </a:p>
        </p:txBody>
      </p:sp>
      <p:sp>
        <p:nvSpPr>
          <p:cNvPr id="32" name="TextBox 31"/>
          <p:cNvSpPr txBox="1"/>
          <p:nvPr/>
        </p:nvSpPr>
        <p:spPr>
          <a:xfrm>
            <a:off x="152400" y="5562600"/>
            <a:ext cx="330540" cy="369332"/>
          </a:xfrm>
          <a:prstGeom prst="rect">
            <a:avLst/>
          </a:prstGeom>
          <a:noFill/>
        </p:spPr>
        <p:txBody>
          <a:bodyPr wrap="none" rtlCol="0">
            <a:spAutoFit/>
          </a:bodyPr>
          <a:lstStyle/>
          <a:p>
            <a:r>
              <a:rPr lang="en-US" dirty="0" smtClean="0"/>
              <a:t>O</a:t>
            </a:r>
            <a:endParaRPr lang="en-US" dirty="0"/>
          </a:p>
        </p:txBody>
      </p:sp>
      <p:sp>
        <p:nvSpPr>
          <p:cNvPr id="33" name="TextBox 32"/>
          <p:cNvSpPr txBox="1"/>
          <p:nvPr/>
        </p:nvSpPr>
        <p:spPr>
          <a:xfrm>
            <a:off x="1143000" y="5726668"/>
            <a:ext cx="465192" cy="369332"/>
          </a:xfrm>
          <a:prstGeom prst="rect">
            <a:avLst/>
          </a:prstGeom>
          <a:noFill/>
        </p:spPr>
        <p:txBody>
          <a:bodyPr wrap="none" rtlCol="0">
            <a:spAutoFit/>
          </a:bodyPr>
          <a:lstStyle/>
          <a:p>
            <a:r>
              <a:rPr lang="en-US" dirty="0" smtClean="0"/>
              <a:t>Q2</a:t>
            </a:r>
            <a:endParaRPr lang="en-US" dirty="0"/>
          </a:p>
        </p:txBody>
      </p:sp>
      <p:sp>
        <p:nvSpPr>
          <p:cNvPr id="34" name="TextBox 33"/>
          <p:cNvSpPr txBox="1"/>
          <p:nvPr/>
        </p:nvSpPr>
        <p:spPr>
          <a:xfrm>
            <a:off x="1676400" y="5726668"/>
            <a:ext cx="465192" cy="369332"/>
          </a:xfrm>
          <a:prstGeom prst="rect">
            <a:avLst/>
          </a:prstGeom>
          <a:noFill/>
        </p:spPr>
        <p:txBody>
          <a:bodyPr wrap="none" rtlCol="0">
            <a:spAutoFit/>
          </a:bodyPr>
          <a:lstStyle/>
          <a:p>
            <a:r>
              <a:rPr lang="en-US" dirty="0" smtClean="0"/>
              <a:t>Q3</a:t>
            </a:r>
            <a:endParaRPr lang="en-US" dirty="0"/>
          </a:p>
        </p:txBody>
      </p:sp>
      <p:sp>
        <p:nvSpPr>
          <p:cNvPr id="35" name="TextBox 34"/>
          <p:cNvSpPr txBox="1"/>
          <p:nvPr/>
        </p:nvSpPr>
        <p:spPr>
          <a:xfrm>
            <a:off x="2819400" y="3581400"/>
            <a:ext cx="309700" cy="369332"/>
          </a:xfrm>
          <a:prstGeom prst="rect">
            <a:avLst/>
          </a:prstGeom>
          <a:noFill/>
        </p:spPr>
        <p:txBody>
          <a:bodyPr wrap="none" rtlCol="0">
            <a:spAutoFit/>
          </a:bodyPr>
          <a:lstStyle/>
          <a:p>
            <a:r>
              <a:rPr lang="en-US" dirty="0"/>
              <a:t>d</a:t>
            </a:r>
          </a:p>
        </p:txBody>
      </p:sp>
      <p:sp>
        <p:nvSpPr>
          <p:cNvPr id="36" name="TextBox 35"/>
          <p:cNvSpPr txBox="1"/>
          <p:nvPr/>
        </p:nvSpPr>
        <p:spPr>
          <a:xfrm>
            <a:off x="3479460" y="3593068"/>
            <a:ext cx="253596" cy="369332"/>
          </a:xfrm>
          <a:prstGeom prst="rect">
            <a:avLst/>
          </a:prstGeom>
          <a:noFill/>
        </p:spPr>
        <p:txBody>
          <a:bodyPr wrap="none" rtlCol="0">
            <a:spAutoFit/>
          </a:bodyPr>
          <a:lstStyle/>
          <a:p>
            <a:r>
              <a:rPr lang="en-US" dirty="0"/>
              <a:t>f</a:t>
            </a:r>
          </a:p>
        </p:txBody>
      </p:sp>
      <p:sp>
        <p:nvSpPr>
          <p:cNvPr id="37" name="TextBox 36"/>
          <p:cNvSpPr txBox="1"/>
          <p:nvPr/>
        </p:nvSpPr>
        <p:spPr>
          <a:xfrm>
            <a:off x="2362200" y="2743200"/>
            <a:ext cx="701474" cy="369332"/>
          </a:xfrm>
          <a:prstGeom prst="rect">
            <a:avLst/>
          </a:prstGeom>
          <a:noFill/>
        </p:spPr>
        <p:txBody>
          <a:bodyPr wrap="none" rtlCol="0">
            <a:spAutoFit/>
          </a:bodyPr>
          <a:lstStyle/>
          <a:p>
            <a:r>
              <a:rPr lang="en-US" dirty="0" smtClean="0"/>
              <a:t>SAC1</a:t>
            </a:r>
            <a:endParaRPr lang="en-US" dirty="0"/>
          </a:p>
        </p:txBody>
      </p:sp>
      <p:sp>
        <p:nvSpPr>
          <p:cNvPr id="38" name="TextBox 37"/>
          <p:cNvSpPr txBox="1"/>
          <p:nvPr/>
        </p:nvSpPr>
        <p:spPr>
          <a:xfrm>
            <a:off x="3479460" y="4507468"/>
            <a:ext cx="304892" cy="369332"/>
          </a:xfrm>
          <a:prstGeom prst="rect">
            <a:avLst/>
          </a:prstGeom>
          <a:noFill/>
        </p:spPr>
        <p:txBody>
          <a:bodyPr wrap="none" rtlCol="0">
            <a:spAutoFit/>
          </a:bodyPr>
          <a:lstStyle/>
          <a:p>
            <a:r>
              <a:rPr lang="en-US" dirty="0"/>
              <a:t>e</a:t>
            </a:r>
          </a:p>
        </p:txBody>
      </p:sp>
      <p:sp>
        <p:nvSpPr>
          <p:cNvPr id="39" name="TextBox 38"/>
          <p:cNvSpPr txBox="1"/>
          <p:nvPr/>
        </p:nvSpPr>
        <p:spPr>
          <a:xfrm>
            <a:off x="2057400" y="5726668"/>
            <a:ext cx="465192" cy="369332"/>
          </a:xfrm>
          <a:prstGeom prst="rect">
            <a:avLst/>
          </a:prstGeom>
          <a:noFill/>
        </p:spPr>
        <p:txBody>
          <a:bodyPr wrap="none" rtlCol="0">
            <a:spAutoFit/>
          </a:bodyPr>
          <a:lstStyle/>
          <a:p>
            <a:r>
              <a:rPr lang="en-US" dirty="0" smtClean="0"/>
              <a:t>Q4</a:t>
            </a:r>
            <a:endParaRPr lang="en-US" dirty="0"/>
          </a:p>
        </p:txBody>
      </p:sp>
      <p:sp>
        <p:nvSpPr>
          <p:cNvPr id="40" name="TextBox 39"/>
          <p:cNvSpPr txBox="1"/>
          <p:nvPr/>
        </p:nvSpPr>
        <p:spPr>
          <a:xfrm>
            <a:off x="2819400" y="5726668"/>
            <a:ext cx="465192" cy="369332"/>
          </a:xfrm>
          <a:prstGeom prst="rect">
            <a:avLst/>
          </a:prstGeom>
          <a:noFill/>
        </p:spPr>
        <p:txBody>
          <a:bodyPr wrap="none" rtlCol="0">
            <a:spAutoFit/>
          </a:bodyPr>
          <a:lstStyle/>
          <a:p>
            <a:r>
              <a:rPr lang="en-US" dirty="0" smtClean="0"/>
              <a:t>Q5</a:t>
            </a:r>
            <a:endParaRPr lang="en-US" dirty="0"/>
          </a:p>
        </p:txBody>
      </p:sp>
      <p:sp>
        <p:nvSpPr>
          <p:cNvPr id="41" name="TextBox 40"/>
          <p:cNvSpPr txBox="1"/>
          <p:nvPr/>
        </p:nvSpPr>
        <p:spPr>
          <a:xfrm>
            <a:off x="3403260" y="5726668"/>
            <a:ext cx="465192" cy="369332"/>
          </a:xfrm>
          <a:prstGeom prst="rect">
            <a:avLst/>
          </a:prstGeom>
          <a:noFill/>
        </p:spPr>
        <p:txBody>
          <a:bodyPr wrap="none" rtlCol="0">
            <a:spAutoFit/>
          </a:bodyPr>
          <a:lstStyle/>
          <a:p>
            <a:r>
              <a:rPr lang="en-US" dirty="0" smtClean="0"/>
              <a:t>Q6</a:t>
            </a:r>
            <a:endParaRPr lang="en-US" dirty="0"/>
          </a:p>
        </p:txBody>
      </p:sp>
      <p:sp>
        <p:nvSpPr>
          <p:cNvPr id="42" name="TextBox 41"/>
          <p:cNvSpPr txBox="1"/>
          <p:nvPr/>
        </p:nvSpPr>
        <p:spPr>
          <a:xfrm>
            <a:off x="2362200" y="6336268"/>
            <a:ext cx="845103" cy="369332"/>
          </a:xfrm>
          <a:prstGeom prst="rect">
            <a:avLst/>
          </a:prstGeom>
          <a:noFill/>
        </p:spPr>
        <p:txBody>
          <a:bodyPr wrap="none" rtlCol="0">
            <a:spAutoFit/>
          </a:bodyPr>
          <a:lstStyle/>
          <a:p>
            <a:r>
              <a:rPr lang="en-US" dirty="0" smtClean="0"/>
              <a:t>Output</a:t>
            </a:r>
            <a:endParaRPr lang="en-US" dirty="0"/>
          </a:p>
        </p:txBody>
      </p:sp>
      <p:sp>
        <p:nvSpPr>
          <p:cNvPr id="43" name="TextBox 42"/>
          <p:cNvSpPr txBox="1"/>
          <p:nvPr/>
        </p:nvSpPr>
        <p:spPr>
          <a:xfrm>
            <a:off x="3276600" y="3048000"/>
            <a:ext cx="701474" cy="369332"/>
          </a:xfrm>
          <a:prstGeom prst="rect">
            <a:avLst/>
          </a:prstGeom>
          <a:noFill/>
        </p:spPr>
        <p:txBody>
          <a:bodyPr wrap="none" rtlCol="0">
            <a:spAutoFit/>
          </a:bodyPr>
          <a:lstStyle/>
          <a:p>
            <a:r>
              <a:rPr lang="en-US" dirty="0" smtClean="0"/>
              <a:t>SAC2</a:t>
            </a:r>
            <a:endParaRPr lang="en-US" dirty="0"/>
          </a:p>
        </p:txBody>
      </p:sp>
      <p:sp>
        <p:nvSpPr>
          <p:cNvPr id="44" name="TextBox 43"/>
          <p:cNvSpPr txBox="1"/>
          <p:nvPr/>
        </p:nvSpPr>
        <p:spPr>
          <a:xfrm>
            <a:off x="4114800" y="3200400"/>
            <a:ext cx="701474" cy="369332"/>
          </a:xfrm>
          <a:prstGeom prst="rect">
            <a:avLst/>
          </a:prstGeom>
          <a:noFill/>
        </p:spPr>
        <p:txBody>
          <a:bodyPr wrap="none" rtlCol="0">
            <a:spAutoFit/>
          </a:bodyPr>
          <a:lstStyle/>
          <a:p>
            <a:r>
              <a:rPr lang="en-US" dirty="0" smtClean="0"/>
              <a:t>SAC3</a:t>
            </a:r>
            <a:endParaRPr lang="en-US" dirty="0"/>
          </a:p>
        </p:txBody>
      </p:sp>
      <p:sp>
        <p:nvSpPr>
          <p:cNvPr id="45" name="TextBox 44"/>
          <p:cNvSpPr txBox="1"/>
          <p:nvPr/>
        </p:nvSpPr>
        <p:spPr>
          <a:xfrm>
            <a:off x="5257800" y="1133211"/>
            <a:ext cx="3810000" cy="5355312"/>
          </a:xfrm>
          <a:prstGeom prst="rect">
            <a:avLst/>
          </a:prstGeom>
          <a:noFill/>
        </p:spPr>
        <p:txBody>
          <a:bodyPr wrap="square" rtlCol="0">
            <a:spAutoFit/>
          </a:bodyPr>
          <a:lstStyle/>
          <a:p>
            <a:r>
              <a:rPr lang="en-US" dirty="0" smtClean="0"/>
              <a:t>Let us assume that the initial market demand is Q1. the firm operates the small scale plant to meet this level of output. When market demand increases from Q1 to Q2 and up to Q3, the firm  still operate same plant. But is the firm expects that future demand will increase further Q3 to Q4 it will install the next plant medium scale plant because the output is produced at a lower cost bQ4 on SAC2 as compare to cQ4, on SAC1. hence, firm will produce every level of output more than Q3 to Q5 due the lower cost of production. By the same logic for producing more than Q5 level of output the producer install large plant SAC3. In this way firm changes their plants.</a:t>
            </a:r>
            <a:endParaRPr lang="en-US" dirty="0"/>
          </a:p>
        </p:txBody>
      </p:sp>
    </p:spTree>
    <p:extLst>
      <p:ext uri="{BB962C8B-B14F-4D97-AF65-F5344CB8AC3E}">
        <p14:creationId xmlns:p14="http://schemas.microsoft.com/office/powerpoint/2010/main" val="4973782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705600"/>
          </a:xfrm>
        </p:spPr>
        <p:txBody>
          <a:bodyPr>
            <a:normAutofit/>
          </a:bodyPr>
          <a:lstStyle/>
          <a:p>
            <a:r>
              <a:rPr lang="en-US" sz="2400" dirty="0" smtClean="0"/>
              <a:t>From the above analysis, it can be concluded that the producer will operate only on the portions below the intersection of various SAC curves.</a:t>
            </a:r>
          </a:p>
          <a:p>
            <a:r>
              <a:rPr lang="en-US" sz="2400" dirty="0" smtClean="0"/>
              <a:t>It is also clear that there are very large number of plants, each producing different level of output.</a:t>
            </a:r>
          </a:p>
          <a:p>
            <a:r>
              <a:rPr lang="en-US" sz="2400" dirty="0" smtClean="0"/>
              <a:t>LAC curves will smooth and continuous curve without any bumps.</a:t>
            </a:r>
          </a:p>
        </p:txBody>
      </p:sp>
      <p:sp>
        <p:nvSpPr>
          <p:cNvPr id="6" name="TextBox 5"/>
          <p:cNvSpPr txBox="1"/>
          <p:nvPr/>
        </p:nvSpPr>
        <p:spPr>
          <a:xfrm>
            <a:off x="304800" y="2819400"/>
            <a:ext cx="1981200" cy="3139321"/>
          </a:xfrm>
          <a:prstGeom prst="rect">
            <a:avLst/>
          </a:prstGeom>
          <a:noFill/>
        </p:spPr>
        <p:txBody>
          <a:bodyPr wrap="square" rtlCol="0">
            <a:spAutoFit/>
          </a:bodyPr>
          <a:lstStyle/>
          <a:p>
            <a:r>
              <a:rPr lang="en-US" dirty="0"/>
              <a:t>In short producer always tries to produce any level of output by operating any size of plant at minimum cost points or possible minimum cost points</a:t>
            </a:r>
          </a:p>
          <a:p>
            <a:endParaRPr lang="en-US" dirty="0"/>
          </a:p>
        </p:txBody>
      </p:sp>
      <p:cxnSp>
        <p:nvCxnSpPr>
          <p:cNvPr id="8" name="Straight Connector 7"/>
          <p:cNvCxnSpPr/>
          <p:nvPr/>
        </p:nvCxnSpPr>
        <p:spPr>
          <a:xfrm>
            <a:off x="3733800" y="2819400"/>
            <a:ext cx="0" cy="3505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733800" y="6324600"/>
            <a:ext cx="5029200" cy="0"/>
          </a:xfrm>
          <a:prstGeom prst="line">
            <a:avLst/>
          </a:prstGeom>
        </p:spPr>
        <p:style>
          <a:lnRef idx="1">
            <a:schemeClr val="dk1"/>
          </a:lnRef>
          <a:fillRef idx="0">
            <a:schemeClr val="dk1"/>
          </a:fillRef>
          <a:effectRef idx="0">
            <a:schemeClr val="dk1"/>
          </a:effectRef>
          <a:fontRef idx="minor">
            <a:schemeClr val="tx1"/>
          </a:fontRef>
        </p:style>
      </p:cxnSp>
      <p:sp>
        <p:nvSpPr>
          <p:cNvPr id="15" name="Freeform 14"/>
          <p:cNvSpPr/>
          <p:nvPr/>
        </p:nvSpPr>
        <p:spPr>
          <a:xfrm>
            <a:off x="3893127" y="3429000"/>
            <a:ext cx="4973782" cy="1586487"/>
          </a:xfrm>
          <a:custGeom>
            <a:avLst/>
            <a:gdLst>
              <a:gd name="connsiteX0" fmla="*/ 0 w 4973782"/>
              <a:gd name="connsiteY0" fmla="*/ 69272 h 1441014"/>
              <a:gd name="connsiteX1" fmla="*/ 2119746 w 4973782"/>
              <a:gd name="connsiteY1" fmla="*/ 1440872 h 1441014"/>
              <a:gd name="connsiteX2" fmla="*/ 4973782 w 4973782"/>
              <a:gd name="connsiteY2" fmla="*/ 0 h 1441014"/>
              <a:gd name="connsiteX3" fmla="*/ 4973782 w 4973782"/>
              <a:gd name="connsiteY3" fmla="*/ 0 h 1441014"/>
            </a:gdLst>
            <a:ahLst/>
            <a:cxnLst>
              <a:cxn ang="0">
                <a:pos x="connsiteX0" y="connsiteY0"/>
              </a:cxn>
              <a:cxn ang="0">
                <a:pos x="connsiteX1" y="connsiteY1"/>
              </a:cxn>
              <a:cxn ang="0">
                <a:pos x="connsiteX2" y="connsiteY2"/>
              </a:cxn>
              <a:cxn ang="0">
                <a:pos x="connsiteX3" y="connsiteY3"/>
              </a:cxn>
            </a:cxnLst>
            <a:rect l="l" t="t" r="r" b="b"/>
            <a:pathLst>
              <a:path w="4973782" h="1441014">
                <a:moveTo>
                  <a:pt x="0" y="69272"/>
                </a:moveTo>
                <a:cubicBezTo>
                  <a:pt x="645391" y="760844"/>
                  <a:pt x="1290782" y="1452417"/>
                  <a:pt x="2119746" y="1440872"/>
                </a:cubicBezTo>
                <a:cubicBezTo>
                  <a:pt x="2948710" y="1429327"/>
                  <a:pt x="4973782" y="0"/>
                  <a:pt x="4973782" y="0"/>
                </a:cubicBezTo>
                <a:lnTo>
                  <a:pt x="4973782"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Freeform 15"/>
          <p:cNvSpPr/>
          <p:nvPr/>
        </p:nvSpPr>
        <p:spPr>
          <a:xfrm>
            <a:off x="3810000" y="3338604"/>
            <a:ext cx="1773382" cy="623796"/>
          </a:xfrm>
          <a:custGeom>
            <a:avLst/>
            <a:gdLst>
              <a:gd name="connsiteX0" fmla="*/ 0 w 1773382"/>
              <a:gd name="connsiteY0" fmla="*/ 69273 h 623796"/>
              <a:gd name="connsiteX1" fmla="*/ 831273 w 1773382"/>
              <a:gd name="connsiteY1" fmla="*/ 623455 h 623796"/>
              <a:gd name="connsiteX2" fmla="*/ 1773382 w 1773382"/>
              <a:gd name="connsiteY2" fmla="*/ 0 h 623796"/>
              <a:gd name="connsiteX3" fmla="*/ 1773382 w 1773382"/>
              <a:gd name="connsiteY3" fmla="*/ 0 h 623796"/>
            </a:gdLst>
            <a:ahLst/>
            <a:cxnLst>
              <a:cxn ang="0">
                <a:pos x="connsiteX0" y="connsiteY0"/>
              </a:cxn>
              <a:cxn ang="0">
                <a:pos x="connsiteX1" y="connsiteY1"/>
              </a:cxn>
              <a:cxn ang="0">
                <a:pos x="connsiteX2" y="connsiteY2"/>
              </a:cxn>
              <a:cxn ang="0">
                <a:pos x="connsiteX3" y="connsiteY3"/>
              </a:cxn>
            </a:cxnLst>
            <a:rect l="l" t="t" r="r" b="b"/>
            <a:pathLst>
              <a:path w="1773382" h="623796">
                <a:moveTo>
                  <a:pt x="0" y="69273"/>
                </a:moveTo>
                <a:cubicBezTo>
                  <a:pt x="267854" y="352136"/>
                  <a:pt x="535709" y="635000"/>
                  <a:pt x="831273" y="623455"/>
                </a:cubicBezTo>
                <a:cubicBezTo>
                  <a:pt x="1126837" y="611910"/>
                  <a:pt x="1773382" y="0"/>
                  <a:pt x="1773382" y="0"/>
                </a:cubicBezTo>
                <a:lnTo>
                  <a:pt x="1773382"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7" name="Freeform 16"/>
          <p:cNvSpPr/>
          <p:nvPr/>
        </p:nvSpPr>
        <p:spPr>
          <a:xfrm>
            <a:off x="4135582" y="3490705"/>
            <a:ext cx="2189018" cy="1081295"/>
          </a:xfrm>
          <a:custGeom>
            <a:avLst/>
            <a:gdLst>
              <a:gd name="connsiteX0" fmla="*/ 0 w 2189018"/>
              <a:gd name="connsiteY0" fmla="*/ 124691 h 1081295"/>
              <a:gd name="connsiteX1" fmla="*/ 983672 w 2189018"/>
              <a:gd name="connsiteY1" fmla="*/ 1080655 h 1081295"/>
              <a:gd name="connsiteX2" fmla="*/ 2189018 w 2189018"/>
              <a:gd name="connsiteY2" fmla="*/ 0 h 1081295"/>
            </a:gdLst>
            <a:ahLst/>
            <a:cxnLst>
              <a:cxn ang="0">
                <a:pos x="connsiteX0" y="connsiteY0"/>
              </a:cxn>
              <a:cxn ang="0">
                <a:pos x="connsiteX1" y="connsiteY1"/>
              </a:cxn>
              <a:cxn ang="0">
                <a:pos x="connsiteX2" y="connsiteY2"/>
              </a:cxn>
            </a:cxnLst>
            <a:rect l="l" t="t" r="r" b="b"/>
            <a:pathLst>
              <a:path w="2189018" h="1081295">
                <a:moveTo>
                  <a:pt x="0" y="124691"/>
                </a:moveTo>
                <a:cubicBezTo>
                  <a:pt x="309418" y="613064"/>
                  <a:pt x="618836" y="1101437"/>
                  <a:pt x="983672" y="1080655"/>
                </a:cubicBezTo>
                <a:cubicBezTo>
                  <a:pt x="1348508" y="1059873"/>
                  <a:pt x="1768763" y="529936"/>
                  <a:pt x="2189018"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Freeform 17"/>
          <p:cNvSpPr/>
          <p:nvPr/>
        </p:nvSpPr>
        <p:spPr>
          <a:xfrm>
            <a:off x="4946070" y="4315690"/>
            <a:ext cx="1842655" cy="692920"/>
          </a:xfrm>
          <a:custGeom>
            <a:avLst/>
            <a:gdLst>
              <a:gd name="connsiteX0" fmla="*/ 0 w 1842655"/>
              <a:gd name="connsiteY0" fmla="*/ 55418 h 692920"/>
              <a:gd name="connsiteX1" fmla="*/ 928255 w 1842655"/>
              <a:gd name="connsiteY1" fmla="*/ 692727 h 692920"/>
              <a:gd name="connsiteX2" fmla="*/ 1842655 w 1842655"/>
              <a:gd name="connsiteY2" fmla="*/ 0 h 692920"/>
            </a:gdLst>
            <a:ahLst/>
            <a:cxnLst>
              <a:cxn ang="0">
                <a:pos x="connsiteX0" y="connsiteY0"/>
              </a:cxn>
              <a:cxn ang="0">
                <a:pos x="connsiteX1" y="connsiteY1"/>
              </a:cxn>
              <a:cxn ang="0">
                <a:pos x="connsiteX2" y="connsiteY2"/>
              </a:cxn>
            </a:cxnLst>
            <a:rect l="l" t="t" r="r" b="b"/>
            <a:pathLst>
              <a:path w="1842655" h="692920">
                <a:moveTo>
                  <a:pt x="0" y="55418"/>
                </a:moveTo>
                <a:cubicBezTo>
                  <a:pt x="310573" y="378690"/>
                  <a:pt x="621146" y="701963"/>
                  <a:pt x="928255" y="692727"/>
                </a:cubicBezTo>
                <a:cubicBezTo>
                  <a:pt x="1235364" y="683491"/>
                  <a:pt x="1539009" y="341745"/>
                  <a:pt x="184265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0" name="Freeform 19"/>
          <p:cNvSpPr/>
          <p:nvPr/>
        </p:nvSpPr>
        <p:spPr>
          <a:xfrm>
            <a:off x="5957450" y="3678213"/>
            <a:ext cx="1814945" cy="1001674"/>
          </a:xfrm>
          <a:custGeom>
            <a:avLst/>
            <a:gdLst>
              <a:gd name="connsiteX0" fmla="*/ 0 w 1510145"/>
              <a:gd name="connsiteY0" fmla="*/ 263236 h 629511"/>
              <a:gd name="connsiteX1" fmla="*/ 789709 w 1510145"/>
              <a:gd name="connsiteY1" fmla="*/ 623454 h 629511"/>
              <a:gd name="connsiteX2" fmla="*/ 1510145 w 1510145"/>
              <a:gd name="connsiteY2" fmla="*/ 0 h 629511"/>
            </a:gdLst>
            <a:ahLst/>
            <a:cxnLst>
              <a:cxn ang="0">
                <a:pos x="connsiteX0" y="connsiteY0"/>
              </a:cxn>
              <a:cxn ang="0">
                <a:pos x="connsiteX1" y="connsiteY1"/>
              </a:cxn>
              <a:cxn ang="0">
                <a:pos x="connsiteX2" y="connsiteY2"/>
              </a:cxn>
            </a:cxnLst>
            <a:rect l="l" t="t" r="r" b="b"/>
            <a:pathLst>
              <a:path w="1510145" h="629511">
                <a:moveTo>
                  <a:pt x="0" y="263236"/>
                </a:moveTo>
                <a:cubicBezTo>
                  <a:pt x="269009" y="465281"/>
                  <a:pt x="538018" y="667327"/>
                  <a:pt x="789709" y="623454"/>
                </a:cubicBezTo>
                <a:cubicBezTo>
                  <a:pt x="1041400" y="579581"/>
                  <a:pt x="1275772" y="289790"/>
                  <a:pt x="151014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1" name="Freeform 20"/>
          <p:cNvSpPr/>
          <p:nvPr/>
        </p:nvSpPr>
        <p:spPr>
          <a:xfrm>
            <a:off x="6525490" y="3442855"/>
            <a:ext cx="2050473" cy="788052"/>
          </a:xfrm>
          <a:custGeom>
            <a:avLst/>
            <a:gdLst>
              <a:gd name="connsiteX0" fmla="*/ 0 w 2050473"/>
              <a:gd name="connsiteY0" fmla="*/ 401782 h 788052"/>
              <a:gd name="connsiteX1" fmla="*/ 1080655 w 2050473"/>
              <a:gd name="connsiteY1" fmla="*/ 775855 h 788052"/>
              <a:gd name="connsiteX2" fmla="*/ 2050473 w 2050473"/>
              <a:gd name="connsiteY2" fmla="*/ 0 h 788052"/>
            </a:gdLst>
            <a:ahLst/>
            <a:cxnLst>
              <a:cxn ang="0">
                <a:pos x="connsiteX0" y="connsiteY0"/>
              </a:cxn>
              <a:cxn ang="0">
                <a:pos x="connsiteX1" y="connsiteY1"/>
              </a:cxn>
              <a:cxn ang="0">
                <a:pos x="connsiteX2" y="connsiteY2"/>
              </a:cxn>
            </a:cxnLst>
            <a:rect l="l" t="t" r="r" b="b"/>
            <a:pathLst>
              <a:path w="2050473" h="788052">
                <a:moveTo>
                  <a:pt x="0" y="401782"/>
                </a:moveTo>
                <a:cubicBezTo>
                  <a:pt x="369455" y="622300"/>
                  <a:pt x="738910" y="842819"/>
                  <a:pt x="1080655" y="775855"/>
                </a:cubicBezTo>
                <a:cubicBezTo>
                  <a:pt x="1422400" y="708891"/>
                  <a:pt x="1736436" y="354445"/>
                  <a:pt x="2050473"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2" name="TextBox 21"/>
          <p:cNvSpPr txBox="1"/>
          <p:nvPr/>
        </p:nvSpPr>
        <p:spPr>
          <a:xfrm>
            <a:off x="7746660" y="6336268"/>
            <a:ext cx="465192" cy="369332"/>
          </a:xfrm>
          <a:prstGeom prst="rect">
            <a:avLst/>
          </a:prstGeom>
          <a:noFill/>
        </p:spPr>
        <p:txBody>
          <a:bodyPr wrap="none" rtlCol="0">
            <a:spAutoFit/>
          </a:bodyPr>
          <a:lstStyle/>
          <a:p>
            <a:r>
              <a:rPr lang="en-US" dirty="0" smtClean="0"/>
              <a:t>Q5</a:t>
            </a:r>
            <a:endParaRPr lang="en-US" dirty="0"/>
          </a:p>
        </p:txBody>
      </p:sp>
      <p:sp>
        <p:nvSpPr>
          <p:cNvPr id="23" name="TextBox 22"/>
          <p:cNvSpPr txBox="1"/>
          <p:nvPr/>
        </p:nvSpPr>
        <p:spPr>
          <a:xfrm>
            <a:off x="6926208" y="6260068"/>
            <a:ext cx="465192" cy="369332"/>
          </a:xfrm>
          <a:prstGeom prst="rect">
            <a:avLst/>
          </a:prstGeom>
          <a:noFill/>
        </p:spPr>
        <p:txBody>
          <a:bodyPr wrap="none" rtlCol="0">
            <a:spAutoFit/>
          </a:bodyPr>
          <a:lstStyle/>
          <a:p>
            <a:r>
              <a:rPr lang="en-US" dirty="0" smtClean="0"/>
              <a:t>Q4</a:t>
            </a:r>
            <a:endParaRPr lang="en-US" dirty="0"/>
          </a:p>
        </p:txBody>
      </p:sp>
      <p:sp>
        <p:nvSpPr>
          <p:cNvPr id="24" name="TextBox 23"/>
          <p:cNvSpPr txBox="1"/>
          <p:nvPr/>
        </p:nvSpPr>
        <p:spPr>
          <a:xfrm>
            <a:off x="5689260" y="6336268"/>
            <a:ext cx="465192" cy="369332"/>
          </a:xfrm>
          <a:prstGeom prst="rect">
            <a:avLst/>
          </a:prstGeom>
          <a:noFill/>
        </p:spPr>
        <p:txBody>
          <a:bodyPr wrap="none" rtlCol="0">
            <a:spAutoFit/>
          </a:bodyPr>
          <a:lstStyle/>
          <a:p>
            <a:r>
              <a:rPr lang="en-US" dirty="0" smtClean="0"/>
              <a:t>Q3</a:t>
            </a:r>
            <a:endParaRPr lang="en-US" dirty="0"/>
          </a:p>
        </p:txBody>
      </p:sp>
      <p:sp>
        <p:nvSpPr>
          <p:cNvPr id="25" name="TextBox 24"/>
          <p:cNvSpPr txBox="1"/>
          <p:nvPr/>
        </p:nvSpPr>
        <p:spPr>
          <a:xfrm>
            <a:off x="4393860" y="6289965"/>
            <a:ext cx="465192" cy="369332"/>
          </a:xfrm>
          <a:prstGeom prst="rect">
            <a:avLst/>
          </a:prstGeom>
          <a:noFill/>
        </p:spPr>
        <p:txBody>
          <a:bodyPr wrap="none" rtlCol="0">
            <a:spAutoFit/>
          </a:bodyPr>
          <a:lstStyle/>
          <a:p>
            <a:r>
              <a:rPr lang="en-US" dirty="0" smtClean="0"/>
              <a:t>Q2</a:t>
            </a:r>
            <a:endParaRPr lang="en-US" dirty="0"/>
          </a:p>
        </p:txBody>
      </p:sp>
      <p:sp>
        <p:nvSpPr>
          <p:cNvPr id="26" name="TextBox 25"/>
          <p:cNvSpPr txBox="1"/>
          <p:nvPr/>
        </p:nvSpPr>
        <p:spPr>
          <a:xfrm>
            <a:off x="3860460" y="6260068"/>
            <a:ext cx="465192" cy="369332"/>
          </a:xfrm>
          <a:prstGeom prst="rect">
            <a:avLst/>
          </a:prstGeom>
          <a:noFill/>
        </p:spPr>
        <p:txBody>
          <a:bodyPr wrap="none" rtlCol="0">
            <a:spAutoFit/>
          </a:bodyPr>
          <a:lstStyle/>
          <a:p>
            <a:r>
              <a:rPr lang="en-US" dirty="0" smtClean="0"/>
              <a:t>Q1</a:t>
            </a:r>
            <a:endParaRPr lang="en-US" dirty="0"/>
          </a:p>
        </p:txBody>
      </p:sp>
      <p:sp>
        <p:nvSpPr>
          <p:cNvPr id="27" name="TextBox 26"/>
          <p:cNvSpPr txBox="1"/>
          <p:nvPr/>
        </p:nvSpPr>
        <p:spPr>
          <a:xfrm>
            <a:off x="6375060" y="4126468"/>
            <a:ext cx="588944" cy="307777"/>
          </a:xfrm>
          <a:prstGeom prst="rect">
            <a:avLst/>
          </a:prstGeom>
          <a:noFill/>
        </p:spPr>
        <p:txBody>
          <a:bodyPr wrap="none" rtlCol="0">
            <a:spAutoFit/>
          </a:bodyPr>
          <a:lstStyle/>
          <a:p>
            <a:r>
              <a:rPr lang="en-US" sz="1400" dirty="0" smtClean="0"/>
              <a:t>SAC3</a:t>
            </a:r>
            <a:endParaRPr lang="en-US" sz="1400" dirty="0"/>
          </a:p>
        </p:txBody>
      </p:sp>
      <p:sp>
        <p:nvSpPr>
          <p:cNvPr id="28" name="TextBox 27"/>
          <p:cNvSpPr txBox="1"/>
          <p:nvPr/>
        </p:nvSpPr>
        <p:spPr>
          <a:xfrm>
            <a:off x="6070260" y="3200400"/>
            <a:ext cx="588944" cy="307777"/>
          </a:xfrm>
          <a:prstGeom prst="rect">
            <a:avLst/>
          </a:prstGeom>
          <a:noFill/>
        </p:spPr>
        <p:txBody>
          <a:bodyPr wrap="none" rtlCol="0">
            <a:spAutoFit/>
          </a:bodyPr>
          <a:lstStyle/>
          <a:p>
            <a:r>
              <a:rPr lang="en-US" sz="1400" dirty="0" smtClean="0"/>
              <a:t>SAC2</a:t>
            </a:r>
            <a:endParaRPr lang="en-US" sz="1400" dirty="0"/>
          </a:p>
        </p:txBody>
      </p:sp>
      <p:sp>
        <p:nvSpPr>
          <p:cNvPr id="29" name="TextBox 28"/>
          <p:cNvSpPr txBox="1"/>
          <p:nvPr/>
        </p:nvSpPr>
        <p:spPr>
          <a:xfrm>
            <a:off x="5257800" y="3048000"/>
            <a:ext cx="588944" cy="307777"/>
          </a:xfrm>
          <a:prstGeom prst="rect">
            <a:avLst/>
          </a:prstGeom>
          <a:noFill/>
        </p:spPr>
        <p:txBody>
          <a:bodyPr wrap="none" rtlCol="0">
            <a:spAutoFit/>
          </a:bodyPr>
          <a:lstStyle/>
          <a:p>
            <a:r>
              <a:rPr lang="en-US" sz="1400" dirty="0" smtClean="0"/>
              <a:t>SAC1</a:t>
            </a:r>
            <a:endParaRPr lang="en-US" sz="1400" dirty="0"/>
          </a:p>
        </p:txBody>
      </p:sp>
      <p:sp>
        <p:nvSpPr>
          <p:cNvPr id="30" name="TextBox 29"/>
          <p:cNvSpPr txBox="1"/>
          <p:nvPr/>
        </p:nvSpPr>
        <p:spPr>
          <a:xfrm>
            <a:off x="7441860" y="3352800"/>
            <a:ext cx="588944" cy="307777"/>
          </a:xfrm>
          <a:prstGeom prst="rect">
            <a:avLst/>
          </a:prstGeom>
          <a:noFill/>
        </p:spPr>
        <p:txBody>
          <a:bodyPr wrap="none" rtlCol="0">
            <a:spAutoFit/>
          </a:bodyPr>
          <a:lstStyle/>
          <a:p>
            <a:r>
              <a:rPr lang="en-US" sz="1400" dirty="0" smtClean="0"/>
              <a:t>SAC4</a:t>
            </a:r>
            <a:endParaRPr lang="en-US" sz="1400" dirty="0"/>
          </a:p>
        </p:txBody>
      </p:sp>
      <p:sp>
        <p:nvSpPr>
          <p:cNvPr id="31" name="TextBox 30"/>
          <p:cNvSpPr txBox="1"/>
          <p:nvPr/>
        </p:nvSpPr>
        <p:spPr>
          <a:xfrm>
            <a:off x="8250256" y="3197423"/>
            <a:ext cx="588944" cy="307777"/>
          </a:xfrm>
          <a:prstGeom prst="rect">
            <a:avLst/>
          </a:prstGeom>
          <a:noFill/>
        </p:spPr>
        <p:txBody>
          <a:bodyPr wrap="none" rtlCol="0">
            <a:spAutoFit/>
          </a:bodyPr>
          <a:lstStyle/>
          <a:p>
            <a:r>
              <a:rPr lang="en-US" sz="1400" dirty="0" smtClean="0"/>
              <a:t>SAC5</a:t>
            </a:r>
            <a:endParaRPr lang="en-US" sz="1400" dirty="0"/>
          </a:p>
        </p:txBody>
      </p:sp>
      <p:sp>
        <p:nvSpPr>
          <p:cNvPr id="32" name="TextBox 31"/>
          <p:cNvSpPr txBox="1"/>
          <p:nvPr/>
        </p:nvSpPr>
        <p:spPr>
          <a:xfrm>
            <a:off x="8584860" y="3505200"/>
            <a:ext cx="549189" cy="369332"/>
          </a:xfrm>
          <a:prstGeom prst="rect">
            <a:avLst/>
          </a:prstGeom>
          <a:noFill/>
        </p:spPr>
        <p:txBody>
          <a:bodyPr wrap="none" rtlCol="0">
            <a:spAutoFit/>
          </a:bodyPr>
          <a:lstStyle/>
          <a:p>
            <a:r>
              <a:rPr lang="en-US" dirty="0" smtClean="0"/>
              <a:t>LAC</a:t>
            </a:r>
            <a:endParaRPr lang="en-US" dirty="0"/>
          </a:p>
        </p:txBody>
      </p:sp>
      <p:cxnSp>
        <p:nvCxnSpPr>
          <p:cNvPr id="34" name="Straight Connector 33"/>
          <p:cNvCxnSpPr/>
          <p:nvPr/>
        </p:nvCxnSpPr>
        <p:spPr>
          <a:xfrm>
            <a:off x="4655126" y="4321921"/>
            <a:ext cx="0" cy="204424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a:stCxn id="18" idx="1"/>
          </p:cNvCxnSpPr>
          <p:nvPr/>
        </p:nvCxnSpPr>
        <p:spPr>
          <a:xfrm flipH="1">
            <a:off x="5846744" y="5008417"/>
            <a:ext cx="27581" cy="1316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Straight Connector 37"/>
          <p:cNvCxnSpPr/>
          <p:nvPr/>
        </p:nvCxnSpPr>
        <p:spPr>
          <a:xfrm>
            <a:off x="3988140" y="3689866"/>
            <a:ext cx="0" cy="263473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7045100" y="4628684"/>
            <a:ext cx="0" cy="1695916"/>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24800" y="4126468"/>
            <a:ext cx="0" cy="2198132"/>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79460" y="6248400"/>
            <a:ext cx="330540" cy="369332"/>
          </a:xfrm>
          <a:prstGeom prst="rect">
            <a:avLst/>
          </a:prstGeom>
          <a:noFill/>
        </p:spPr>
        <p:txBody>
          <a:bodyPr wrap="none" rtlCol="0">
            <a:spAutoFit/>
          </a:bodyPr>
          <a:lstStyle/>
          <a:p>
            <a:r>
              <a:rPr lang="en-US" dirty="0" smtClean="0"/>
              <a:t>O</a:t>
            </a:r>
            <a:endParaRPr lang="en-US" dirty="0"/>
          </a:p>
        </p:txBody>
      </p:sp>
      <p:sp>
        <p:nvSpPr>
          <p:cNvPr id="46" name="TextBox 45"/>
          <p:cNvSpPr txBox="1"/>
          <p:nvPr/>
        </p:nvSpPr>
        <p:spPr>
          <a:xfrm>
            <a:off x="3327060" y="3762151"/>
            <a:ext cx="461665" cy="581249"/>
          </a:xfrm>
          <a:prstGeom prst="rect">
            <a:avLst/>
          </a:prstGeom>
          <a:noFill/>
        </p:spPr>
        <p:txBody>
          <a:bodyPr vert="vert270" wrap="none" rtlCol="0">
            <a:spAutoFit/>
          </a:bodyPr>
          <a:lstStyle/>
          <a:p>
            <a:r>
              <a:rPr lang="en-US" dirty="0" smtClean="0"/>
              <a:t>Cost </a:t>
            </a:r>
            <a:endParaRPr lang="en-US" dirty="0"/>
          </a:p>
        </p:txBody>
      </p:sp>
    </p:spTree>
    <p:extLst>
      <p:ext uri="{BB962C8B-B14F-4D97-AF65-F5344CB8AC3E}">
        <p14:creationId xmlns:p14="http://schemas.microsoft.com/office/powerpoint/2010/main" val="24541101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248400"/>
          </a:xfrm>
        </p:spPr>
        <p:txBody>
          <a:bodyPr>
            <a:normAutofit fontScale="85000" lnSpcReduction="10000"/>
          </a:bodyPr>
          <a:lstStyle/>
          <a:p>
            <a:pPr marL="0" indent="0">
              <a:buNone/>
            </a:pPr>
            <a:r>
              <a:rPr lang="en-US" dirty="0" err="1" smtClean="0"/>
              <a:t>Contd</a:t>
            </a:r>
            <a:r>
              <a:rPr lang="en-US" dirty="0" smtClean="0"/>
              <a:t>…</a:t>
            </a:r>
          </a:p>
          <a:p>
            <a:r>
              <a:rPr lang="en-US" dirty="0" smtClean="0"/>
              <a:t>LAC is derived by joining or </a:t>
            </a:r>
            <a:r>
              <a:rPr lang="en-US" dirty="0" err="1" smtClean="0"/>
              <a:t>tangenting</a:t>
            </a:r>
            <a:r>
              <a:rPr lang="en-US" dirty="0" smtClean="0"/>
              <a:t> the minimum points, or the possible minimum costs of plants which can be brought under the operation in the short run production. Hence, it is also called </a:t>
            </a:r>
            <a:r>
              <a:rPr lang="en-US" i="1" dirty="0" smtClean="0">
                <a:solidFill>
                  <a:srgbClr val="0070C0"/>
                </a:solidFill>
              </a:rPr>
              <a:t>tangent curve</a:t>
            </a:r>
            <a:r>
              <a:rPr lang="en-US" i="1" dirty="0" smtClean="0"/>
              <a:t>.</a:t>
            </a:r>
          </a:p>
          <a:p>
            <a:r>
              <a:rPr lang="en-US" dirty="0" smtClean="0"/>
              <a:t>It is also called the </a:t>
            </a:r>
            <a:r>
              <a:rPr lang="en-US" i="1" dirty="0" smtClean="0">
                <a:solidFill>
                  <a:srgbClr val="0070C0"/>
                </a:solidFill>
              </a:rPr>
              <a:t>envelop curve </a:t>
            </a:r>
            <a:r>
              <a:rPr lang="en-US" dirty="0" smtClean="0"/>
              <a:t>because is encloses (or envelops) the whole family of short run cost curves.</a:t>
            </a:r>
          </a:p>
          <a:p>
            <a:r>
              <a:rPr lang="en-US" dirty="0" smtClean="0"/>
              <a:t>It is also termed </a:t>
            </a:r>
            <a:r>
              <a:rPr lang="en-US" i="1" dirty="0" smtClean="0">
                <a:solidFill>
                  <a:srgbClr val="0070C0"/>
                </a:solidFill>
              </a:rPr>
              <a:t>decision making curve </a:t>
            </a:r>
            <a:r>
              <a:rPr lang="en-US" dirty="0" smtClean="0"/>
              <a:t>because on the basis of this curve that the firm decides what plant to set up in order to produce the expected level of output at minimum cost.</a:t>
            </a:r>
          </a:p>
          <a:p>
            <a:r>
              <a:rPr lang="en-US" dirty="0" smtClean="0"/>
              <a:t>Firm makes a plan about plant size and level of output with the help of LAC. Hence, it is also called </a:t>
            </a:r>
            <a:r>
              <a:rPr lang="en-US" i="1" dirty="0" smtClean="0">
                <a:solidFill>
                  <a:srgbClr val="0070C0"/>
                </a:solidFill>
              </a:rPr>
              <a:t>Planning curve.</a:t>
            </a:r>
            <a:endParaRPr lang="en-US" i="1" dirty="0">
              <a:solidFill>
                <a:srgbClr val="0070C0"/>
              </a:solidFill>
            </a:endParaRPr>
          </a:p>
        </p:txBody>
      </p:sp>
    </p:spTree>
    <p:extLst>
      <p:ext uri="{BB962C8B-B14F-4D97-AF65-F5344CB8AC3E}">
        <p14:creationId xmlns:p14="http://schemas.microsoft.com/office/powerpoint/2010/main" val="21593989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096000"/>
          </a:xfrm>
        </p:spPr>
        <p:txBody>
          <a:bodyPr>
            <a:normAutofit lnSpcReduction="10000"/>
          </a:bodyPr>
          <a:lstStyle/>
          <a:p>
            <a:pPr marL="0" indent="0">
              <a:buNone/>
            </a:pPr>
            <a:r>
              <a:rPr lang="en-US" sz="2800" b="1" dirty="0" smtClean="0">
                <a:solidFill>
                  <a:srgbClr val="0070C0"/>
                </a:solidFill>
              </a:rPr>
              <a:t>Why LAC slopes U-shaped?</a:t>
            </a:r>
          </a:p>
          <a:p>
            <a:pPr marL="0" indent="0">
              <a:buNone/>
            </a:pPr>
            <a:r>
              <a:rPr lang="en-US" sz="2600" dirty="0" smtClean="0"/>
              <a:t>Because of operation of the law of returns to scale. Thus</a:t>
            </a:r>
          </a:p>
          <a:p>
            <a:pPr marL="571500" indent="-571500">
              <a:buFont typeface="+mj-lt"/>
              <a:buAutoNum type="romanUcPeriod"/>
            </a:pPr>
            <a:r>
              <a:rPr lang="en-US" sz="2600" dirty="0" smtClean="0"/>
              <a:t>When increasing returns to scale operates, the average product increases and the average cost decrease</a:t>
            </a:r>
          </a:p>
          <a:p>
            <a:pPr marL="571500" indent="-571500">
              <a:buFont typeface="+mj-lt"/>
              <a:buAutoNum type="romanUcPeriod"/>
            </a:pPr>
            <a:r>
              <a:rPr lang="en-US" sz="2600" dirty="0" smtClean="0"/>
              <a:t>When decreasing returns to scale operates, the average product decrease and the average cost increases</a:t>
            </a:r>
          </a:p>
          <a:p>
            <a:pPr marL="571500" indent="-571500">
              <a:buFont typeface="+mj-lt"/>
              <a:buAutoNum type="romanUcPeriod"/>
            </a:pPr>
            <a:r>
              <a:rPr lang="en-US" sz="2600" dirty="0" smtClean="0"/>
              <a:t>Due to the operation of constant returns to scale, the average product becomes maximum and constant and average cost becomes minimum and constant.</a:t>
            </a:r>
          </a:p>
          <a:p>
            <a:pPr marL="0" indent="0">
              <a:buNone/>
            </a:pPr>
            <a:r>
              <a:rPr lang="en-US" sz="2600" b="1" dirty="0" smtClean="0">
                <a:solidFill>
                  <a:srgbClr val="0070C0"/>
                </a:solidFill>
              </a:rPr>
              <a:t>LAC is less pronounced (or more flatter) than SACs. Because:</a:t>
            </a:r>
          </a:p>
          <a:p>
            <a:pPr marL="514350" indent="-514350">
              <a:buFont typeface="+mj-lt"/>
              <a:buAutoNum type="arabicPeriod"/>
            </a:pPr>
            <a:r>
              <a:rPr lang="en-US" sz="2600" dirty="0" smtClean="0"/>
              <a:t>The degree of economics of scale in long run is greater than degree of economies of scale in short run.</a:t>
            </a:r>
          </a:p>
          <a:p>
            <a:pPr marL="514350" indent="-514350">
              <a:buFont typeface="+mj-lt"/>
              <a:buAutoNum type="arabicPeriod"/>
            </a:pPr>
            <a:r>
              <a:rPr lang="en-US" sz="2600" dirty="0" smtClean="0"/>
              <a:t>The degree of diseconomies of scale is less than the degree of diseconomies of scale in the short </a:t>
            </a:r>
            <a:r>
              <a:rPr lang="en-US" sz="2600" dirty="0"/>
              <a:t>r</a:t>
            </a:r>
            <a:r>
              <a:rPr lang="en-US" sz="2600" dirty="0" smtClean="0"/>
              <a:t>un</a:t>
            </a:r>
            <a:endParaRPr lang="en-US" sz="2600" dirty="0"/>
          </a:p>
        </p:txBody>
      </p:sp>
    </p:spTree>
    <p:extLst>
      <p:ext uri="{BB962C8B-B14F-4D97-AF65-F5344CB8AC3E}">
        <p14:creationId xmlns:p14="http://schemas.microsoft.com/office/powerpoint/2010/main" val="31544853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pPr algn="l"/>
            <a:r>
              <a:rPr lang="en-US" sz="2800" b="1" dirty="0" smtClean="0">
                <a:solidFill>
                  <a:srgbClr val="0070C0"/>
                </a:solidFill>
              </a:rPr>
              <a:t>Concept of costs:</a:t>
            </a:r>
            <a:endParaRPr lang="en-US" sz="2800" b="1" dirty="0">
              <a:solidFill>
                <a:srgbClr val="0070C0"/>
              </a:solidFill>
            </a:endParaRPr>
          </a:p>
        </p:txBody>
      </p:sp>
      <p:sp>
        <p:nvSpPr>
          <p:cNvPr id="3" name="Content Placeholder 2"/>
          <p:cNvSpPr>
            <a:spLocks noGrp="1"/>
          </p:cNvSpPr>
          <p:nvPr>
            <p:ph idx="1"/>
          </p:nvPr>
        </p:nvSpPr>
        <p:spPr>
          <a:xfrm>
            <a:off x="457200" y="990600"/>
            <a:ext cx="8229600" cy="5562600"/>
          </a:xfrm>
        </p:spPr>
        <p:txBody>
          <a:bodyPr>
            <a:normAutofit fontScale="77500" lnSpcReduction="20000"/>
          </a:bodyPr>
          <a:lstStyle/>
          <a:p>
            <a:r>
              <a:rPr lang="en-US" dirty="0" smtClean="0"/>
              <a:t>Cost: it refers to the expenditures or spending on factors of production as they contributed in the production process. In other words it is the spending on compensation on employees, rent, interest, profit, buildings, raw materials, fuel and others.</a:t>
            </a:r>
          </a:p>
          <a:p>
            <a:r>
              <a:rPr lang="en-US" dirty="0" smtClean="0"/>
              <a:t>We can separate the factors of production on the basis of ownership of the inputs as external factors of production (which are hired from other firms and individuals) and internal factors of production (which are own by owner her/him selves) </a:t>
            </a:r>
          </a:p>
          <a:p>
            <a:pPr marL="514350" indent="-514350">
              <a:buFont typeface="+mj-lt"/>
              <a:buAutoNum type="arabicPeriod"/>
            </a:pPr>
            <a:r>
              <a:rPr lang="en-US" dirty="0" smtClean="0">
                <a:solidFill>
                  <a:srgbClr val="0070C0"/>
                </a:solidFill>
              </a:rPr>
              <a:t>Explicit cost: </a:t>
            </a:r>
            <a:r>
              <a:rPr lang="en-US" dirty="0" smtClean="0"/>
              <a:t>it is the expenditures or spending on external factors of production. This cost incur as monetary terms and it is recorded by an accountant    </a:t>
            </a:r>
          </a:p>
          <a:p>
            <a:pPr marL="514350" indent="-514350">
              <a:buFont typeface="+mj-lt"/>
              <a:buAutoNum type="arabicPeriod"/>
            </a:pPr>
            <a:r>
              <a:rPr lang="en-US" dirty="0" smtClean="0">
                <a:solidFill>
                  <a:srgbClr val="0070C0"/>
                </a:solidFill>
              </a:rPr>
              <a:t>Implicit cost: </a:t>
            </a:r>
            <a:r>
              <a:rPr lang="en-US" dirty="0" smtClean="0"/>
              <a:t>it is those expenditure or spending incur in the internal (owners own) factors of production. Those costs done not incur in the monetary terms but evaluated with the help of the opportunity cost.</a:t>
            </a:r>
            <a:endParaRPr lang="en-US" dirty="0"/>
          </a:p>
        </p:txBody>
      </p:sp>
    </p:spTree>
    <p:extLst>
      <p:ext uri="{BB962C8B-B14F-4D97-AF65-F5344CB8AC3E}">
        <p14:creationId xmlns:p14="http://schemas.microsoft.com/office/powerpoint/2010/main" val="192327169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76200" y="152400"/>
            <a:ext cx="8915400" cy="6705600"/>
          </a:xfrm>
        </p:spPr>
        <p:txBody>
          <a:bodyPr>
            <a:normAutofit/>
          </a:bodyPr>
          <a:lstStyle/>
          <a:p>
            <a:pPr marL="0" indent="0">
              <a:buNone/>
            </a:pPr>
            <a:r>
              <a:rPr lang="en-US" sz="2800" b="1" dirty="0">
                <a:solidFill>
                  <a:srgbClr val="0070C0"/>
                </a:solidFill>
              </a:rPr>
              <a:t>Derivation of long run Marginal cost (LMC) curve:</a:t>
            </a:r>
          </a:p>
          <a:p>
            <a:r>
              <a:rPr lang="en-US" sz="2400" dirty="0"/>
              <a:t>LMC is derived from the short run marginal cost curves.</a:t>
            </a:r>
          </a:p>
          <a:p>
            <a:r>
              <a:rPr lang="en-US" sz="2400" dirty="0"/>
              <a:t>LMC must be equal to SMC for the output at which the corresponding SAC is tangent to the LAC.</a:t>
            </a:r>
          </a:p>
          <a:p>
            <a:r>
              <a:rPr lang="en-US" sz="2400" dirty="0"/>
              <a:t>These tangency points help to determined the level of output at different levels of plant capacity. </a:t>
            </a:r>
          </a:p>
          <a:p>
            <a:pPr marL="0" indent="0">
              <a:buNone/>
            </a:pPr>
            <a:endParaRPr lang="en-US" sz="2400" dirty="0" smtClean="0"/>
          </a:p>
        </p:txBody>
      </p:sp>
      <p:cxnSp>
        <p:nvCxnSpPr>
          <p:cNvPr id="8" name="Straight Connector 7"/>
          <p:cNvCxnSpPr/>
          <p:nvPr/>
        </p:nvCxnSpPr>
        <p:spPr>
          <a:xfrm>
            <a:off x="3733800" y="2819400"/>
            <a:ext cx="0" cy="35052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733800" y="6324600"/>
            <a:ext cx="5029200" cy="0"/>
          </a:xfrm>
          <a:prstGeom prst="line">
            <a:avLst/>
          </a:prstGeom>
        </p:spPr>
        <p:style>
          <a:lnRef idx="1">
            <a:schemeClr val="dk1"/>
          </a:lnRef>
          <a:fillRef idx="0">
            <a:schemeClr val="dk1"/>
          </a:fillRef>
          <a:effectRef idx="0">
            <a:schemeClr val="dk1"/>
          </a:effectRef>
          <a:fontRef idx="minor">
            <a:schemeClr val="tx1"/>
          </a:fontRef>
        </p:style>
      </p:cxnSp>
      <p:sp>
        <p:nvSpPr>
          <p:cNvPr id="15" name="Freeform 14"/>
          <p:cNvSpPr/>
          <p:nvPr/>
        </p:nvSpPr>
        <p:spPr>
          <a:xfrm>
            <a:off x="3893127" y="3429000"/>
            <a:ext cx="4973782" cy="1586487"/>
          </a:xfrm>
          <a:custGeom>
            <a:avLst/>
            <a:gdLst>
              <a:gd name="connsiteX0" fmla="*/ 0 w 4973782"/>
              <a:gd name="connsiteY0" fmla="*/ 69272 h 1441014"/>
              <a:gd name="connsiteX1" fmla="*/ 2119746 w 4973782"/>
              <a:gd name="connsiteY1" fmla="*/ 1440872 h 1441014"/>
              <a:gd name="connsiteX2" fmla="*/ 4973782 w 4973782"/>
              <a:gd name="connsiteY2" fmla="*/ 0 h 1441014"/>
              <a:gd name="connsiteX3" fmla="*/ 4973782 w 4973782"/>
              <a:gd name="connsiteY3" fmla="*/ 0 h 1441014"/>
            </a:gdLst>
            <a:ahLst/>
            <a:cxnLst>
              <a:cxn ang="0">
                <a:pos x="connsiteX0" y="connsiteY0"/>
              </a:cxn>
              <a:cxn ang="0">
                <a:pos x="connsiteX1" y="connsiteY1"/>
              </a:cxn>
              <a:cxn ang="0">
                <a:pos x="connsiteX2" y="connsiteY2"/>
              </a:cxn>
              <a:cxn ang="0">
                <a:pos x="connsiteX3" y="connsiteY3"/>
              </a:cxn>
            </a:cxnLst>
            <a:rect l="l" t="t" r="r" b="b"/>
            <a:pathLst>
              <a:path w="4973782" h="1441014">
                <a:moveTo>
                  <a:pt x="0" y="69272"/>
                </a:moveTo>
                <a:cubicBezTo>
                  <a:pt x="645391" y="760844"/>
                  <a:pt x="1290782" y="1452417"/>
                  <a:pt x="2119746" y="1440872"/>
                </a:cubicBezTo>
                <a:cubicBezTo>
                  <a:pt x="2948710" y="1429327"/>
                  <a:pt x="4973782" y="0"/>
                  <a:pt x="4973782" y="0"/>
                </a:cubicBezTo>
                <a:lnTo>
                  <a:pt x="4973782" y="0"/>
                </a:ln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6" name="Freeform 15"/>
          <p:cNvSpPr/>
          <p:nvPr/>
        </p:nvSpPr>
        <p:spPr>
          <a:xfrm>
            <a:off x="3733800" y="3124200"/>
            <a:ext cx="2676019" cy="1197678"/>
          </a:xfrm>
          <a:custGeom>
            <a:avLst/>
            <a:gdLst>
              <a:gd name="connsiteX0" fmla="*/ 0 w 1773382"/>
              <a:gd name="connsiteY0" fmla="*/ 69273 h 623796"/>
              <a:gd name="connsiteX1" fmla="*/ 831273 w 1773382"/>
              <a:gd name="connsiteY1" fmla="*/ 623455 h 623796"/>
              <a:gd name="connsiteX2" fmla="*/ 1773382 w 1773382"/>
              <a:gd name="connsiteY2" fmla="*/ 0 h 623796"/>
              <a:gd name="connsiteX3" fmla="*/ 1773382 w 1773382"/>
              <a:gd name="connsiteY3" fmla="*/ 0 h 623796"/>
            </a:gdLst>
            <a:ahLst/>
            <a:cxnLst>
              <a:cxn ang="0">
                <a:pos x="connsiteX0" y="connsiteY0"/>
              </a:cxn>
              <a:cxn ang="0">
                <a:pos x="connsiteX1" y="connsiteY1"/>
              </a:cxn>
              <a:cxn ang="0">
                <a:pos x="connsiteX2" y="connsiteY2"/>
              </a:cxn>
              <a:cxn ang="0">
                <a:pos x="connsiteX3" y="connsiteY3"/>
              </a:cxn>
            </a:cxnLst>
            <a:rect l="l" t="t" r="r" b="b"/>
            <a:pathLst>
              <a:path w="1773382" h="623796">
                <a:moveTo>
                  <a:pt x="0" y="69273"/>
                </a:moveTo>
                <a:cubicBezTo>
                  <a:pt x="267854" y="352136"/>
                  <a:pt x="535709" y="635000"/>
                  <a:pt x="831273" y="623455"/>
                </a:cubicBezTo>
                <a:cubicBezTo>
                  <a:pt x="1126837" y="611910"/>
                  <a:pt x="1773382" y="0"/>
                  <a:pt x="1773382" y="0"/>
                </a:cubicBezTo>
                <a:lnTo>
                  <a:pt x="1773382" y="0"/>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8" name="Freeform 17"/>
          <p:cNvSpPr/>
          <p:nvPr/>
        </p:nvSpPr>
        <p:spPr>
          <a:xfrm>
            <a:off x="4933272" y="3596473"/>
            <a:ext cx="2229528" cy="1432727"/>
          </a:xfrm>
          <a:custGeom>
            <a:avLst/>
            <a:gdLst>
              <a:gd name="connsiteX0" fmla="*/ 0 w 1842655"/>
              <a:gd name="connsiteY0" fmla="*/ 55418 h 692920"/>
              <a:gd name="connsiteX1" fmla="*/ 928255 w 1842655"/>
              <a:gd name="connsiteY1" fmla="*/ 692727 h 692920"/>
              <a:gd name="connsiteX2" fmla="*/ 1842655 w 1842655"/>
              <a:gd name="connsiteY2" fmla="*/ 0 h 692920"/>
            </a:gdLst>
            <a:ahLst/>
            <a:cxnLst>
              <a:cxn ang="0">
                <a:pos x="connsiteX0" y="connsiteY0"/>
              </a:cxn>
              <a:cxn ang="0">
                <a:pos x="connsiteX1" y="connsiteY1"/>
              </a:cxn>
              <a:cxn ang="0">
                <a:pos x="connsiteX2" y="connsiteY2"/>
              </a:cxn>
            </a:cxnLst>
            <a:rect l="l" t="t" r="r" b="b"/>
            <a:pathLst>
              <a:path w="1842655" h="692920">
                <a:moveTo>
                  <a:pt x="0" y="55418"/>
                </a:moveTo>
                <a:cubicBezTo>
                  <a:pt x="310573" y="378690"/>
                  <a:pt x="621146" y="701963"/>
                  <a:pt x="928255" y="692727"/>
                </a:cubicBezTo>
                <a:cubicBezTo>
                  <a:pt x="1235364" y="683491"/>
                  <a:pt x="1539009" y="341745"/>
                  <a:pt x="1842655"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23" name="TextBox 22"/>
          <p:cNvSpPr txBox="1"/>
          <p:nvPr/>
        </p:nvSpPr>
        <p:spPr>
          <a:xfrm>
            <a:off x="7688208" y="6336268"/>
            <a:ext cx="465192" cy="369332"/>
          </a:xfrm>
          <a:prstGeom prst="rect">
            <a:avLst/>
          </a:prstGeom>
          <a:noFill/>
        </p:spPr>
        <p:txBody>
          <a:bodyPr wrap="none" rtlCol="0">
            <a:spAutoFit/>
          </a:bodyPr>
          <a:lstStyle/>
          <a:p>
            <a:r>
              <a:rPr lang="en-US" dirty="0" smtClean="0"/>
              <a:t>Q3</a:t>
            </a:r>
            <a:endParaRPr lang="en-US" dirty="0"/>
          </a:p>
        </p:txBody>
      </p:sp>
      <p:sp>
        <p:nvSpPr>
          <p:cNvPr id="24" name="TextBox 23"/>
          <p:cNvSpPr txBox="1"/>
          <p:nvPr/>
        </p:nvSpPr>
        <p:spPr>
          <a:xfrm>
            <a:off x="5689260" y="6336268"/>
            <a:ext cx="465192" cy="369332"/>
          </a:xfrm>
          <a:prstGeom prst="rect">
            <a:avLst/>
          </a:prstGeom>
          <a:noFill/>
        </p:spPr>
        <p:txBody>
          <a:bodyPr wrap="none" rtlCol="0">
            <a:spAutoFit/>
          </a:bodyPr>
          <a:lstStyle/>
          <a:p>
            <a:r>
              <a:rPr lang="en-US" dirty="0" smtClean="0"/>
              <a:t>Q2</a:t>
            </a:r>
            <a:endParaRPr lang="en-US" dirty="0"/>
          </a:p>
        </p:txBody>
      </p:sp>
      <p:sp>
        <p:nvSpPr>
          <p:cNvPr id="25" name="TextBox 24"/>
          <p:cNvSpPr txBox="1"/>
          <p:nvPr/>
        </p:nvSpPr>
        <p:spPr>
          <a:xfrm>
            <a:off x="6450985" y="6527861"/>
            <a:ext cx="902811" cy="369332"/>
          </a:xfrm>
          <a:prstGeom prst="rect">
            <a:avLst/>
          </a:prstGeom>
          <a:noFill/>
        </p:spPr>
        <p:txBody>
          <a:bodyPr wrap="none" rtlCol="0">
            <a:spAutoFit/>
          </a:bodyPr>
          <a:lstStyle/>
          <a:p>
            <a:r>
              <a:rPr lang="en-US" dirty="0" smtClean="0"/>
              <a:t>Output </a:t>
            </a:r>
            <a:endParaRPr lang="en-US" dirty="0"/>
          </a:p>
        </p:txBody>
      </p:sp>
      <p:sp>
        <p:nvSpPr>
          <p:cNvPr id="26" name="TextBox 25"/>
          <p:cNvSpPr txBox="1"/>
          <p:nvPr/>
        </p:nvSpPr>
        <p:spPr>
          <a:xfrm>
            <a:off x="4030608" y="6336268"/>
            <a:ext cx="465192" cy="369332"/>
          </a:xfrm>
          <a:prstGeom prst="rect">
            <a:avLst/>
          </a:prstGeom>
          <a:noFill/>
        </p:spPr>
        <p:txBody>
          <a:bodyPr wrap="none" rtlCol="0">
            <a:spAutoFit/>
          </a:bodyPr>
          <a:lstStyle/>
          <a:p>
            <a:r>
              <a:rPr lang="en-US" dirty="0" smtClean="0"/>
              <a:t>Q1</a:t>
            </a:r>
            <a:endParaRPr lang="en-US" dirty="0"/>
          </a:p>
        </p:txBody>
      </p:sp>
      <p:sp>
        <p:nvSpPr>
          <p:cNvPr id="27" name="TextBox 26"/>
          <p:cNvSpPr txBox="1"/>
          <p:nvPr/>
        </p:nvSpPr>
        <p:spPr>
          <a:xfrm>
            <a:off x="6878656" y="3352800"/>
            <a:ext cx="588944" cy="307777"/>
          </a:xfrm>
          <a:prstGeom prst="rect">
            <a:avLst/>
          </a:prstGeom>
          <a:noFill/>
        </p:spPr>
        <p:txBody>
          <a:bodyPr wrap="none" rtlCol="0">
            <a:spAutoFit/>
          </a:bodyPr>
          <a:lstStyle/>
          <a:p>
            <a:r>
              <a:rPr lang="en-US" sz="1400" dirty="0" smtClean="0"/>
              <a:t>SAC2</a:t>
            </a:r>
            <a:endParaRPr lang="en-US" sz="1400" dirty="0"/>
          </a:p>
        </p:txBody>
      </p:sp>
      <p:sp>
        <p:nvSpPr>
          <p:cNvPr id="28" name="TextBox 27"/>
          <p:cNvSpPr txBox="1"/>
          <p:nvPr/>
        </p:nvSpPr>
        <p:spPr>
          <a:xfrm>
            <a:off x="6192856" y="3200400"/>
            <a:ext cx="588944" cy="307777"/>
          </a:xfrm>
          <a:prstGeom prst="rect">
            <a:avLst/>
          </a:prstGeom>
          <a:noFill/>
        </p:spPr>
        <p:txBody>
          <a:bodyPr wrap="none" rtlCol="0">
            <a:spAutoFit/>
          </a:bodyPr>
          <a:lstStyle/>
          <a:p>
            <a:r>
              <a:rPr lang="en-US" sz="1400" dirty="0" smtClean="0"/>
              <a:t>SAC1</a:t>
            </a:r>
            <a:endParaRPr lang="en-US" sz="1400" dirty="0"/>
          </a:p>
        </p:txBody>
      </p:sp>
      <p:sp>
        <p:nvSpPr>
          <p:cNvPr id="29" name="TextBox 28"/>
          <p:cNvSpPr txBox="1"/>
          <p:nvPr/>
        </p:nvSpPr>
        <p:spPr>
          <a:xfrm>
            <a:off x="8478856" y="2590800"/>
            <a:ext cx="619080" cy="369332"/>
          </a:xfrm>
          <a:prstGeom prst="rect">
            <a:avLst/>
          </a:prstGeom>
          <a:noFill/>
        </p:spPr>
        <p:txBody>
          <a:bodyPr wrap="none" rtlCol="0">
            <a:spAutoFit/>
          </a:bodyPr>
          <a:lstStyle/>
          <a:p>
            <a:r>
              <a:rPr lang="en-US" b="1" dirty="0" smtClean="0"/>
              <a:t>LMC</a:t>
            </a:r>
            <a:endParaRPr lang="en-US" b="1" dirty="0"/>
          </a:p>
        </p:txBody>
      </p:sp>
      <p:sp>
        <p:nvSpPr>
          <p:cNvPr id="31" name="TextBox 30"/>
          <p:cNvSpPr txBox="1"/>
          <p:nvPr/>
        </p:nvSpPr>
        <p:spPr>
          <a:xfrm>
            <a:off x="8631256" y="2895600"/>
            <a:ext cx="588944" cy="307777"/>
          </a:xfrm>
          <a:prstGeom prst="rect">
            <a:avLst/>
          </a:prstGeom>
          <a:noFill/>
        </p:spPr>
        <p:txBody>
          <a:bodyPr wrap="none" rtlCol="0">
            <a:spAutoFit/>
          </a:bodyPr>
          <a:lstStyle/>
          <a:p>
            <a:r>
              <a:rPr lang="en-US" sz="1400" dirty="0" smtClean="0"/>
              <a:t>SAC3</a:t>
            </a:r>
            <a:endParaRPr lang="en-US" sz="1400" dirty="0"/>
          </a:p>
        </p:txBody>
      </p:sp>
      <p:sp>
        <p:nvSpPr>
          <p:cNvPr id="32" name="TextBox 31"/>
          <p:cNvSpPr txBox="1"/>
          <p:nvPr/>
        </p:nvSpPr>
        <p:spPr>
          <a:xfrm>
            <a:off x="8584860" y="3505200"/>
            <a:ext cx="549189" cy="369332"/>
          </a:xfrm>
          <a:prstGeom prst="rect">
            <a:avLst/>
          </a:prstGeom>
          <a:noFill/>
        </p:spPr>
        <p:txBody>
          <a:bodyPr wrap="none" rtlCol="0">
            <a:spAutoFit/>
          </a:bodyPr>
          <a:lstStyle/>
          <a:p>
            <a:r>
              <a:rPr lang="en-US" b="1" dirty="0" smtClean="0"/>
              <a:t>LAC</a:t>
            </a:r>
            <a:endParaRPr lang="en-US" b="1" dirty="0"/>
          </a:p>
        </p:txBody>
      </p:sp>
      <p:cxnSp>
        <p:nvCxnSpPr>
          <p:cNvPr id="38" name="Straight Connector 37"/>
          <p:cNvCxnSpPr/>
          <p:nvPr/>
        </p:nvCxnSpPr>
        <p:spPr>
          <a:xfrm>
            <a:off x="4260270" y="3948177"/>
            <a:ext cx="0" cy="239521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p:cNvCxnSpPr/>
          <p:nvPr/>
        </p:nvCxnSpPr>
        <p:spPr>
          <a:xfrm>
            <a:off x="5985160" y="5033529"/>
            <a:ext cx="0" cy="1274167"/>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a:off x="7938650" y="3401799"/>
            <a:ext cx="67326" cy="2878592"/>
          </a:xfrm>
          <a:prstGeom prst="line">
            <a:avLst/>
          </a:prstGeom>
        </p:spPr>
        <p:style>
          <a:lnRef idx="1">
            <a:schemeClr val="accent1"/>
          </a:lnRef>
          <a:fillRef idx="0">
            <a:schemeClr val="accent1"/>
          </a:fillRef>
          <a:effectRef idx="0">
            <a:schemeClr val="accent1"/>
          </a:effectRef>
          <a:fontRef idx="minor">
            <a:schemeClr val="tx1"/>
          </a:fontRef>
        </p:style>
      </p:cxnSp>
      <p:sp>
        <p:nvSpPr>
          <p:cNvPr id="45" name="TextBox 44"/>
          <p:cNvSpPr txBox="1"/>
          <p:nvPr/>
        </p:nvSpPr>
        <p:spPr>
          <a:xfrm>
            <a:off x="3479460" y="6248400"/>
            <a:ext cx="330540" cy="369332"/>
          </a:xfrm>
          <a:prstGeom prst="rect">
            <a:avLst/>
          </a:prstGeom>
          <a:noFill/>
        </p:spPr>
        <p:txBody>
          <a:bodyPr wrap="none" rtlCol="0">
            <a:spAutoFit/>
          </a:bodyPr>
          <a:lstStyle/>
          <a:p>
            <a:r>
              <a:rPr lang="en-US" dirty="0" smtClean="0"/>
              <a:t>O</a:t>
            </a:r>
            <a:endParaRPr lang="en-US" dirty="0"/>
          </a:p>
        </p:txBody>
      </p:sp>
      <p:sp>
        <p:nvSpPr>
          <p:cNvPr id="46" name="TextBox 45"/>
          <p:cNvSpPr txBox="1"/>
          <p:nvPr/>
        </p:nvSpPr>
        <p:spPr>
          <a:xfrm>
            <a:off x="3327060" y="3762151"/>
            <a:ext cx="461665" cy="581249"/>
          </a:xfrm>
          <a:prstGeom prst="rect">
            <a:avLst/>
          </a:prstGeom>
          <a:noFill/>
        </p:spPr>
        <p:txBody>
          <a:bodyPr vert="vert270" wrap="none" rtlCol="0">
            <a:spAutoFit/>
          </a:bodyPr>
          <a:lstStyle/>
          <a:p>
            <a:r>
              <a:rPr lang="en-US" dirty="0" smtClean="0"/>
              <a:t>Cost </a:t>
            </a:r>
            <a:endParaRPr lang="en-US" dirty="0"/>
          </a:p>
        </p:txBody>
      </p:sp>
      <p:sp>
        <p:nvSpPr>
          <p:cNvPr id="4" name="Freeform 3"/>
          <p:cNvSpPr/>
          <p:nvPr/>
        </p:nvSpPr>
        <p:spPr>
          <a:xfrm>
            <a:off x="6196515" y="3083942"/>
            <a:ext cx="2895600" cy="1208030"/>
          </a:xfrm>
          <a:custGeom>
            <a:avLst/>
            <a:gdLst>
              <a:gd name="connsiteX0" fmla="*/ 0 w 2632364"/>
              <a:gd name="connsiteY0" fmla="*/ 346364 h 907611"/>
              <a:gd name="connsiteX1" fmla="*/ 1094509 w 2632364"/>
              <a:gd name="connsiteY1" fmla="*/ 900546 h 907611"/>
              <a:gd name="connsiteX2" fmla="*/ 2632364 w 2632364"/>
              <a:gd name="connsiteY2" fmla="*/ 0 h 907611"/>
            </a:gdLst>
            <a:ahLst/>
            <a:cxnLst>
              <a:cxn ang="0">
                <a:pos x="connsiteX0" y="connsiteY0"/>
              </a:cxn>
              <a:cxn ang="0">
                <a:pos x="connsiteX1" y="connsiteY1"/>
              </a:cxn>
              <a:cxn ang="0">
                <a:pos x="connsiteX2" y="connsiteY2"/>
              </a:cxn>
            </a:cxnLst>
            <a:rect l="l" t="t" r="r" b="b"/>
            <a:pathLst>
              <a:path w="2632364" h="907611">
                <a:moveTo>
                  <a:pt x="0" y="346364"/>
                </a:moveTo>
                <a:cubicBezTo>
                  <a:pt x="327891" y="652318"/>
                  <a:pt x="655782" y="958273"/>
                  <a:pt x="1094509" y="900546"/>
                </a:cubicBezTo>
                <a:cubicBezTo>
                  <a:pt x="1533236" y="842819"/>
                  <a:pt x="2082800" y="421409"/>
                  <a:pt x="2632364" y="0"/>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10" name="Freeform 9"/>
          <p:cNvSpPr/>
          <p:nvPr/>
        </p:nvSpPr>
        <p:spPr>
          <a:xfrm>
            <a:off x="3796142" y="3214237"/>
            <a:ext cx="1911928" cy="1318515"/>
          </a:xfrm>
          <a:custGeom>
            <a:avLst/>
            <a:gdLst>
              <a:gd name="connsiteX0" fmla="*/ 0 w 1911928"/>
              <a:gd name="connsiteY0" fmla="*/ 900545 h 1318515"/>
              <a:gd name="connsiteX1" fmla="*/ 1011382 w 1911928"/>
              <a:gd name="connsiteY1" fmla="*/ 1274618 h 1318515"/>
              <a:gd name="connsiteX2" fmla="*/ 1911928 w 1911928"/>
              <a:gd name="connsiteY2" fmla="*/ 0 h 1318515"/>
            </a:gdLst>
            <a:ahLst/>
            <a:cxnLst>
              <a:cxn ang="0">
                <a:pos x="connsiteX0" y="connsiteY0"/>
              </a:cxn>
              <a:cxn ang="0">
                <a:pos x="connsiteX1" y="connsiteY1"/>
              </a:cxn>
              <a:cxn ang="0">
                <a:pos x="connsiteX2" y="connsiteY2"/>
              </a:cxn>
            </a:cxnLst>
            <a:rect l="l" t="t" r="r" b="b"/>
            <a:pathLst>
              <a:path w="1911928" h="1318515">
                <a:moveTo>
                  <a:pt x="0" y="900545"/>
                </a:moveTo>
                <a:cubicBezTo>
                  <a:pt x="346363" y="1162627"/>
                  <a:pt x="692727" y="1424709"/>
                  <a:pt x="1011382" y="1274618"/>
                </a:cubicBezTo>
                <a:cubicBezTo>
                  <a:pt x="1330037" y="1124527"/>
                  <a:pt x="1620982" y="562263"/>
                  <a:pt x="1911928"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1" name="Freeform 10"/>
          <p:cNvSpPr/>
          <p:nvPr/>
        </p:nvSpPr>
        <p:spPr>
          <a:xfrm>
            <a:off x="4835240" y="4433448"/>
            <a:ext cx="1482437" cy="1203239"/>
          </a:xfrm>
          <a:custGeom>
            <a:avLst/>
            <a:gdLst>
              <a:gd name="connsiteX0" fmla="*/ 0 w 1482437"/>
              <a:gd name="connsiteY0" fmla="*/ 817418 h 1203239"/>
              <a:gd name="connsiteX1" fmla="*/ 734291 w 1482437"/>
              <a:gd name="connsiteY1" fmla="*/ 1163782 h 1203239"/>
              <a:gd name="connsiteX2" fmla="*/ 1482437 w 1482437"/>
              <a:gd name="connsiteY2" fmla="*/ 0 h 1203239"/>
              <a:gd name="connsiteX3" fmla="*/ 1482437 w 1482437"/>
              <a:gd name="connsiteY3" fmla="*/ 0 h 1203239"/>
            </a:gdLst>
            <a:ahLst/>
            <a:cxnLst>
              <a:cxn ang="0">
                <a:pos x="connsiteX0" y="connsiteY0"/>
              </a:cxn>
              <a:cxn ang="0">
                <a:pos x="connsiteX1" y="connsiteY1"/>
              </a:cxn>
              <a:cxn ang="0">
                <a:pos x="connsiteX2" y="connsiteY2"/>
              </a:cxn>
              <a:cxn ang="0">
                <a:pos x="connsiteX3" y="connsiteY3"/>
              </a:cxn>
            </a:cxnLst>
            <a:rect l="l" t="t" r="r" b="b"/>
            <a:pathLst>
              <a:path w="1482437" h="1203239">
                <a:moveTo>
                  <a:pt x="0" y="817418"/>
                </a:moveTo>
                <a:cubicBezTo>
                  <a:pt x="243609" y="1058718"/>
                  <a:pt x="487218" y="1300018"/>
                  <a:pt x="734291" y="1163782"/>
                </a:cubicBezTo>
                <a:cubicBezTo>
                  <a:pt x="981364" y="1027546"/>
                  <a:pt x="1482437" y="0"/>
                  <a:pt x="1482437" y="0"/>
                </a:cubicBezTo>
                <a:lnTo>
                  <a:pt x="1482437" y="0"/>
                </a:ln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19" name="Freeform 18"/>
          <p:cNvSpPr/>
          <p:nvPr/>
        </p:nvSpPr>
        <p:spPr>
          <a:xfrm>
            <a:off x="6249966" y="2667000"/>
            <a:ext cx="2132034" cy="2837099"/>
          </a:xfrm>
          <a:custGeom>
            <a:avLst/>
            <a:gdLst>
              <a:gd name="connsiteX0" fmla="*/ 12288 w 2132034"/>
              <a:gd name="connsiteY0" fmla="*/ 2230581 h 2579181"/>
              <a:gd name="connsiteX1" fmla="*/ 317088 w 2132034"/>
              <a:gd name="connsiteY1" fmla="*/ 2396836 h 2579181"/>
              <a:gd name="connsiteX2" fmla="*/ 2132034 w 2132034"/>
              <a:gd name="connsiteY2" fmla="*/ 0 h 2579181"/>
            </a:gdLst>
            <a:ahLst/>
            <a:cxnLst>
              <a:cxn ang="0">
                <a:pos x="connsiteX0" y="connsiteY0"/>
              </a:cxn>
              <a:cxn ang="0">
                <a:pos x="connsiteX1" y="connsiteY1"/>
              </a:cxn>
              <a:cxn ang="0">
                <a:pos x="connsiteX2" y="connsiteY2"/>
              </a:cxn>
            </a:cxnLst>
            <a:rect l="l" t="t" r="r" b="b"/>
            <a:pathLst>
              <a:path w="2132034" h="2579181">
                <a:moveTo>
                  <a:pt x="12288" y="2230581"/>
                </a:moveTo>
                <a:cubicBezTo>
                  <a:pt x="-11958" y="2499590"/>
                  <a:pt x="-36203" y="2768599"/>
                  <a:pt x="317088" y="2396836"/>
                </a:cubicBezTo>
                <a:cubicBezTo>
                  <a:pt x="670379" y="2025073"/>
                  <a:pt x="1401206" y="1012536"/>
                  <a:pt x="2132034" y="0"/>
                </a:cubicBezTo>
              </a:path>
            </a:pathLst>
          </a:cu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Freeform 40"/>
          <p:cNvSpPr/>
          <p:nvPr/>
        </p:nvSpPr>
        <p:spPr>
          <a:xfrm>
            <a:off x="3879270" y="2732473"/>
            <a:ext cx="4698660" cy="2417749"/>
          </a:xfrm>
          <a:custGeom>
            <a:avLst/>
            <a:gdLst>
              <a:gd name="connsiteX0" fmla="*/ 0 w 5098472"/>
              <a:gd name="connsiteY0" fmla="*/ 955964 h 1898855"/>
              <a:gd name="connsiteX1" fmla="*/ 1953491 w 5098472"/>
              <a:gd name="connsiteY1" fmla="*/ 1870364 h 1898855"/>
              <a:gd name="connsiteX2" fmla="*/ 5098472 w 5098472"/>
              <a:gd name="connsiteY2" fmla="*/ 0 h 1898855"/>
            </a:gdLst>
            <a:ahLst/>
            <a:cxnLst>
              <a:cxn ang="0">
                <a:pos x="connsiteX0" y="connsiteY0"/>
              </a:cxn>
              <a:cxn ang="0">
                <a:pos x="connsiteX1" y="connsiteY1"/>
              </a:cxn>
              <a:cxn ang="0">
                <a:pos x="connsiteX2" y="connsiteY2"/>
              </a:cxn>
            </a:cxnLst>
            <a:rect l="l" t="t" r="r" b="b"/>
            <a:pathLst>
              <a:path w="5098472" h="1898855">
                <a:moveTo>
                  <a:pt x="0" y="955964"/>
                </a:moveTo>
                <a:cubicBezTo>
                  <a:pt x="551873" y="1492827"/>
                  <a:pt x="1103746" y="2029691"/>
                  <a:pt x="1953491" y="1870364"/>
                </a:cubicBezTo>
                <a:cubicBezTo>
                  <a:pt x="2803236" y="1711037"/>
                  <a:pt x="3950854" y="855518"/>
                  <a:pt x="5098472" y="0"/>
                </a:cubicBezTo>
              </a:path>
            </a:pathLst>
          </a:custGeom>
        </p:spPr>
        <p:style>
          <a:lnRef idx="3">
            <a:schemeClr val="accent5"/>
          </a:lnRef>
          <a:fillRef idx="0">
            <a:schemeClr val="accent5"/>
          </a:fillRef>
          <a:effectRef idx="2">
            <a:schemeClr val="accent5"/>
          </a:effectRef>
          <a:fontRef idx="minor">
            <a:schemeClr val="tx1"/>
          </a:fontRef>
        </p:style>
        <p:txBody>
          <a:bodyPr rtlCol="0" anchor="ctr"/>
          <a:lstStyle/>
          <a:p>
            <a:pPr algn="ctr"/>
            <a:endParaRPr lang="en-US"/>
          </a:p>
        </p:txBody>
      </p:sp>
      <p:sp>
        <p:nvSpPr>
          <p:cNvPr id="47" name="TextBox 46"/>
          <p:cNvSpPr txBox="1"/>
          <p:nvPr/>
        </p:nvSpPr>
        <p:spPr>
          <a:xfrm>
            <a:off x="7945456" y="2438400"/>
            <a:ext cx="643125" cy="307777"/>
          </a:xfrm>
          <a:prstGeom prst="rect">
            <a:avLst/>
          </a:prstGeom>
          <a:noFill/>
        </p:spPr>
        <p:txBody>
          <a:bodyPr wrap="none" rtlCol="0">
            <a:spAutoFit/>
          </a:bodyPr>
          <a:lstStyle/>
          <a:p>
            <a:r>
              <a:rPr lang="en-US" sz="1400" b="1" dirty="0" smtClean="0"/>
              <a:t>SMC3</a:t>
            </a:r>
            <a:endParaRPr lang="en-US" sz="1400" b="1" dirty="0"/>
          </a:p>
        </p:txBody>
      </p:sp>
      <p:sp>
        <p:nvSpPr>
          <p:cNvPr id="48" name="TextBox 47"/>
          <p:cNvSpPr txBox="1"/>
          <p:nvPr/>
        </p:nvSpPr>
        <p:spPr>
          <a:xfrm>
            <a:off x="6040456" y="4114800"/>
            <a:ext cx="643125" cy="307777"/>
          </a:xfrm>
          <a:prstGeom prst="rect">
            <a:avLst/>
          </a:prstGeom>
          <a:noFill/>
        </p:spPr>
        <p:txBody>
          <a:bodyPr wrap="none" rtlCol="0">
            <a:spAutoFit/>
          </a:bodyPr>
          <a:lstStyle/>
          <a:p>
            <a:r>
              <a:rPr lang="en-US" sz="1400" b="1" dirty="0" smtClean="0"/>
              <a:t>SMC2</a:t>
            </a:r>
            <a:endParaRPr lang="en-US" sz="1400" b="1" dirty="0"/>
          </a:p>
        </p:txBody>
      </p:sp>
      <p:sp>
        <p:nvSpPr>
          <p:cNvPr id="49" name="TextBox 48"/>
          <p:cNvSpPr txBox="1"/>
          <p:nvPr/>
        </p:nvSpPr>
        <p:spPr>
          <a:xfrm>
            <a:off x="5430856" y="2971800"/>
            <a:ext cx="643125" cy="307777"/>
          </a:xfrm>
          <a:prstGeom prst="rect">
            <a:avLst/>
          </a:prstGeom>
          <a:noFill/>
        </p:spPr>
        <p:txBody>
          <a:bodyPr wrap="none" rtlCol="0">
            <a:spAutoFit/>
          </a:bodyPr>
          <a:lstStyle/>
          <a:p>
            <a:r>
              <a:rPr lang="en-US" sz="1400" b="1" dirty="0" smtClean="0"/>
              <a:t>SMC1</a:t>
            </a:r>
            <a:endParaRPr lang="en-US" sz="1400" b="1" dirty="0"/>
          </a:p>
        </p:txBody>
      </p:sp>
      <p:sp>
        <p:nvSpPr>
          <p:cNvPr id="50" name="TextBox 49"/>
          <p:cNvSpPr txBox="1"/>
          <p:nvPr/>
        </p:nvSpPr>
        <p:spPr>
          <a:xfrm>
            <a:off x="4165260" y="3657600"/>
            <a:ext cx="306494" cy="369332"/>
          </a:xfrm>
          <a:prstGeom prst="rect">
            <a:avLst/>
          </a:prstGeom>
          <a:noFill/>
        </p:spPr>
        <p:txBody>
          <a:bodyPr wrap="none" rtlCol="0">
            <a:spAutoFit/>
          </a:bodyPr>
          <a:lstStyle/>
          <a:p>
            <a:r>
              <a:rPr lang="en-US" dirty="0"/>
              <a:t>a</a:t>
            </a:r>
          </a:p>
        </p:txBody>
      </p:sp>
      <p:sp>
        <p:nvSpPr>
          <p:cNvPr id="51" name="TextBox 50"/>
          <p:cNvSpPr txBox="1"/>
          <p:nvPr/>
        </p:nvSpPr>
        <p:spPr>
          <a:xfrm>
            <a:off x="4012860" y="4419600"/>
            <a:ext cx="309700" cy="369332"/>
          </a:xfrm>
          <a:prstGeom prst="rect">
            <a:avLst/>
          </a:prstGeom>
          <a:noFill/>
        </p:spPr>
        <p:txBody>
          <a:bodyPr wrap="none" rtlCol="0">
            <a:spAutoFit/>
          </a:bodyPr>
          <a:lstStyle/>
          <a:p>
            <a:r>
              <a:rPr lang="en-US" dirty="0" smtClean="0"/>
              <a:t>d</a:t>
            </a:r>
            <a:endParaRPr lang="en-US" dirty="0"/>
          </a:p>
        </p:txBody>
      </p:sp>
      <p:sp>
        <p:nvSpPr>
          <p:cNvPr id="52" name="TextBox 51"/>
          <p:cNvSpPr txBox="1"/>
          <p:nvPr/>
        </p:nvSpPr>
        <p:spPr>
          <a:xfrm>
            <a:off x="5765460" y="4648200"/>
            <a:ext cx="308098" cy="369332"/>
          </a:xfrm>
          <a:prstGeom prst="rect">
            <a:avLst/>
          </a:prstGeom>
          <a:noFill/>
        </p:spPr>
        <p:txBody>
          <a:bodyPr wrap="none" rtlCol="0">
            <a:spAutoFit/>
          </a:bodyPr>
          <a:lstStyle/>
          <a:p>
            <a:r>
              <a:rPr lang="en-US" dirty="0" smtClean="0"/>
              <a:t>b</a:t>
            </a:r>
            <a:endParaRPr lang="en-US" dirty="0"/>
          </a:p>
        </p:txBody>
      </p:sp>
      <p:sp>
        <p:nvSpPr>
          <p:cNvPr id="53" name="TextBox 52"/>
          <p:cNvSpPr txBox="1"/>
          <p:nvPr/>
        </p:nvSpPr>
        <p:spPr>
          <a:xfrm>
            <a:off x="7899060" y="3657600"/>
            <a:ext cx="292068" cy="369332"/>
          </a:xfrm>
          <a:prstGeom prst="rect">
            <a:avLst/>
          </a:prstGeom>
          <a:noFill/>
        </p:spPr>
        <p:txBody>
          <a:bodyPr wrap="none" rtlCol="0">
            <a:spAutoFit/>
          </a:bodyPr>
          <a:lstStyle/>
          <a:p>
            <a:r>
              <a:rPr lang="en-US" dirty="0" smtClean="0"/>
              <a:t>c</a:t>
            </a:r>
            <a:endParaRPr lang="en-US" dirty="0"/>
          </a:p>
        </p:txBody>
      </p:sp>
      <p:sp>
        <p:nvSpPr>
          <p:cNvPr id="54" name="TextBox 53"/>
          <p:cNvSpPr txBox="1"/>
          <p:nvPr/>
        </p:nvSpPr>
        <p:spPr>
          <a:xfrm>
            <a:off x="7772400" y="2971800"/>
            <a:ext cx="304892" cy="369332"/>
          </a:xfrm>
          <a:prstGeom prst="rect">
            <a:avLst/>
          </a:prstGeom>
          <a:noFill/>
        </p:spPr>
        <p:txBody>
          <a:bodyPr wrap="none" rtlCol="0">
            <a:spAutoFit/>
          </a:bodyPr>
          <a:lstStyle/>
          <a:p>
            <a:r>
              <a:rPr lang="en-US" dirty="0" smtClean="0"/>
              <a:t>e</a:t>
            </a:r>
            <a:endParaRPr lang="en-US" dirty="0"/>
          </a:p>
        </p:txBody>
      </p:sp>
      <p:sp>
        <p:nvSpPr>
          <p:cNvPr id="55" name="TextBox 54"/>
          <p:cNvSpPr txBox="1"/>
          <p:nvPr/>
        </p:nvSpPr>
        <p:spPr>
          <a:xfrm>
            <a:off x="131618" y="2663041"/>
            <a:ext cx="3327060" cy="4247317"/>
          </a:xfrm>
          <a:prstGeom prst="rect">
            <a:avLst/>
          </a:prstGeom>
          <a:noFill/>
        </p:spPr>
        <p:txBody>
          <a:bodyPr wrap="square" rtlCol="0">
            <a:spAutoFit/>
          </a:bodyPr>
          <a:lstStyle/>
          <a:p>
            <a:r>
              <a:rPr lang="en-US" dirty="0" smtClean="0"/>
              <a:t>Here in the figure if we draw </a:t>
            </a:r>
          </a:p>
          <a:p>
            <a:r>
              <a:rPr lang="en-US" dirty="0" smtClean="0"/>
              <a:t>Vertical lines from these points </a:t>
            </a:r>
          </a:p>
          <a:p>
            <a:r>
              <a:rPr lang="en-US" dirty="0" smtClean="0"/>
              <a:t>a, b, and c to the X-axis the </a:t>
            </a:r>
          </a:p>
          <a:p>
            <a:r>
              <a:rPr lang="en-US" dirty="0" smtClean="0"/>
              <a:t>Corresponding output levels </a:t>
            </a:r>
          </a:p>
          <a:p>
            <a:r>
              <a:rPr lang="en-US" dirty="0" smtClean="0"/>
              <a:t>Well be Q1, Q2 and Q3, the </a:t>
            </a:r>
          </a:p>
          <a:p>
            <a:r>
              <a:rPr lang="en-US" dirty="0" smtClean="0"/>
              <a:t>Vertical line intersect SMC1 at d, </a:t>
            </a:r>
            <a:endParaRPr lang="en-US" dirty="0"/>
          </a:p>
          <a:p>
            <a:r>
              <a:rPr lang="en-US" dirty="0" smtClean="0"/>
              <a:t>Where LMC is dQ1. when output</a:t>
            </a:r>
          </a:p>
          <a:p>
            <a:r>
              <a:rPr lang="en-US" dirty="0" smtClean="0"/>
              <a:t>Expands to Q2, the marginal cost will be bQ2, (where bQ2, vertical line tangents</a:t>
            </a:r>
          </a:p>
          <a:p>
            <a:r>
              <a:rPr lang="en-US" dirty="0" smtClean="0"/>
              <a:t>SMC2 at b point). Similarly if the vertical line cQ3 extended to SMC3 at point e. thus eQ3 is the LMC at output Q3. when we join </a:t>
            </a:r>
            <a:r>
              <a:rPr lang="en-US" dirty="0" err="1" smtClean="0"/>
              <a:t>d,b</a:t>
            </a:r>
            <a:r>
              <a:rPr lang="en-US" dirty="0" smtClean="0"/>
              <a:t> and e </a:t>
            </a:r>
            <a:r>
              <a:rPr lang="en-US" smtClean="0"/>
              <a:t>we get LMC.</a:t>
            </a:r>
            <a:endParaRPr lang="en-US" dirty="0"/>
          </a:p>
        </p:txBody>
      </p:sp>
    </p:spTree>
    <p:extLst>
      <p:ext uri="{BB962C8B-B14F-4D97-AF65-F5344CB8AC3E}">
        <p14:creationId xmlns:p14="http://schemas.microsoft.com/office/powerpoint/2010/main" val="41947454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400800"/>
          </a:xfrm>
        </p:spPr>
        <p:txBody>
          <a:bodyPr>
            <a:normAutofit fontScale="70000" lnSpcReduction="20000"/>
          </a:bodyPr>
          <a:lstStyle/>
          <a:p>
            <a:pPr marL="0" indent="0">
              <a:buNone/>
            </a:pPr>
            <a:r>
              <a:rPr lang="en-US" sz="3400" b="1" dirty="0" smtClean="0">
                <a:solidFill>
                  <a:srgbClr val="0070C0"/>
                </a:solidFill>
              </a:rPr>
              <a:t>The L-Shaped scale curve or L-Shaped long run average curve (or Empirical Evidence of LAC):</a:t>
            </a:r>
          </a:p>
          <a:p>
            <a:pPr marL="0" indent="0">
              <a:buNone/>
            </a:pPr>
            <a:endParaRPr lang="en-US" b="1" dirty="0" smtClean="0">
              <a:solidFill>
                <a:srgbClr val="0070C0"/>
              </a:solidFill>
            </a:endParaRPr>
          </a:p>
          <a:p>
            <a:r>
              <a:rPr lang="en-US" sz="3400" dirty="0" smtClean="0"/>
              <a:t>We know all costs are variable in the long run.</a:t>
            </a:r>
          </a:p>
          <a:p>
            <a:r>
              <a:rPr lang="en-US" sz="3400" dirty="0" smtClean="0"/>
              <a:t>The cost may be distinguished into production costs and managerial costs.</a:t>
            </a:r>
          </a:p>
          <a:p>
            <a:r>
              <a:rPr lang="en-US" sz="3400" dirty="0" smtClean="0"/>
              <a:t>The production costs fall continuously with increases in output, whereas at very large scale of output managerial costs may rise. But the fall in production costs outweighs the increase in managerial costs, so that the LAC falls with increases in output.</a:t>
            </a:r>
          </a:p>
          <a:p>
            <a:r>
              <a:rPr lang="en-US" sz="3400" dirty="0" smtClean="0"/>
              <a:t>Production cost fall steeply in the beginning and then gradually as the scale of production increases</a:t>
            </a:r>
          </a:p>
          <a:p>
            <a:r>
              <a:rPr lang="en-US" sz="3400" dirty="0"/>
              <a:t> </a:t>
            </a:r>
            <a:r>
              <a:rPr lang="en-US" sz="3400" dirty="0" smtClean="0"/>
              <a:t>the L-shape of production cost curve is explained by the technical economies of scale.</a:t>
            </a:r>
          </a:p>
          <a:p>
            <a:r>
              <a:rPr lang="en-US" sz="3400" dirty="0" smtClean="0"/>
              <a:t>Initially these economies are substantial. The firm reaches point at which opportunities for economies of scale are exhausted average cost fall further.</a:t>
            </a:r>
          </a:p>
          <a:p>
            <a:r>
              <a:rPr lang="en-US" sz="3400" dirty="0" smtClean="0"/>
              <a:t>The level of  output beyond which production costs stop falling is called the minimum efficient scale (MES)</a:t>
            </a:r>
            <a:endParaRPr lang="en-US" sz="3400" dirty="0"/>
          </a:p>
        </p:txBody>
      </p:sp>
    </p:spTree>
    <p:extLst>
      <p:ext uri="{BB962C8B-B14F-4D97-AF65-F5344CB8AC3E}">
        <p14:creationId xmlns:p14="http://schemas.microsoft.com/office/powerpoint/2010/main" val="39810067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lstStyle/>
          <a:p>
            <a:pPr marL="0" indent="0">
              <a:buNone/>
            </a:pPr>
            <a:r>
              <a:rPr lang="en-US" dirty="0" smtClean="0"/>
              <a:t>L-shape LAC</a:t>
            </a:r>
            <a:endParaRPr lang="en-US" dirty="0"/>
          </a:p>
        </p:txBody>
      </p:sp>
      <p:cxnSp>
        <p:nvCxnSpPr>
          <p:cNvPr id="5" name="Straight Connector 4"/>
          <p:cNvCxnSpPr/>
          <p:nvPr/>
        </p:nvCxnSpPr>
        <p:spPr>
          <a:xfrm>
            <a:off x="2743200" y="1752600"/>
            <a:ext cx="0" cy="365760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743200" y="5410200"/>
            <a:ext cx="5029200" cy="0"/>
          </a:xfrm>
          <a:prstGeom prst="line">
            <a:avLst/>
          </a:prstGeom>
        </p:spPr>
        <p:style>
          <a:lnRef idx="1">
            <a:schemeClr val="dk1"/>
          </a:lnRef>
          <a:fillRef idx="0">
            <a:schemeClr val="dk1"/>
          </a:fillRef>
          <a:effectRef idx="0">
            <a:schemeClr val="dk1"/>
          </a:effectRef>
          <a:fontRef idx="minor">
            <a:schemeClr val="tx1"/>
          </a:fontRef>
        </p:style>
      </p:cxnSp>
      <p:sp>
        <p:nvSpPr>
          <p:cNvPr id="14" name="Freeform 13"/>
          <p:cNvSpPr/>
          <p:nvPr/>
        </p:nvSpPr>
        <p:spPr>
          <a:xfrm>
            <a:off x="3394364" y="2022764"/>
            <a:ext cx="4017818" cy="2754128"/>
          </a:xfrm>
          <a:custGeom>
            <a:avLst/>
            <a:gdLst>
              <a:gd name="connsiteX0" fmla="*/ 0 w 4017818"/>
              <a:gd name="connsiteY0" fmla="*/ 0 h 2754128"/>
              <a:gd name="connsiteX1" fmla="*/ 1205345 w 4017818"/>
              <a:gd name="connsiteY1" fmla="*/ 2064327 h 2754128"/>
              <a:gd name="connsiteX2" fmla="*/ 2687781 w 4017818"/>
              <a:gd name="connsiteY2" fmla="*/ 2673927 h 2754128"/>
              <a:gd name="connsiteX3" fmla="*/ 4017818 w 4017818"/>
              <a:gd name="connsiteY3" fmla="*/ 2729345 h 2754128"/>
            </a:gdLst>
            <a:ahLst/>
            <a:cxnLst>
              <a:cxn ang="0">
                <a:pos x="connsiteX0" y="connsiteY0"/>
              </a:cxn>
              <a:cxn ang="0">
                <a:pos x="connsiteX1" y="connsiteY1"/>
              </a:cxn>
              <a:cxn ang="0">
                <a:pos x="connsiteX2" y="connsiteY2"/>
              </a:cxn>
              <a:cxn ang="0">
                <a:pos x="connsiteX3" y="connsiteY3"/>
              </a:cxn>
            </a:cxnLst>
            <a:rect l="l" t="t" r="r" b="b"/>
            <a:pathLst>
              <a:path w="4017818" h="2754128">
                <a:moveTo>
                  <a:pt x="0" y="0"/>
                </a:moveTo>
                <a:cubicBezTo>
                  <a:pt x="378691" y="809336"/>
                  <a:pt x="757382" y="1618673"/>
                  <a:pt x="1205345" y="2064327"/>
                </a:cubicBezTo>
                <a:cubicBezTo>
                  <a:pt x="1653308" y="2509981"/>
                  <a:pt x="2219036" y="2563091"/>
                  <a:pt x="2687781" y="2673927"/>
                </a:cubicBezTo>
                <a:cubicBezTo>
                  <a:pt x="3156526" y="2784763"/>
                  <a:pt x="3587172" y="2757054"/>
                  <a:pt x="4017818" y="2729345"/>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7" name="Straight Connector 16"/>
          <p:cNvCxnSpPr/>
          <p:nvPr/>
        </p:nvCxnSpPr>
        <p:spPr>
          <a:xfrm>
            <a:off x="6477000" y="4776892"/>
            <a:ext cx="0" cy="633308"/>
          </a:xfrm>
          <a:prstGeom prst="line">
            <a:avLst/>
          </a:prstGeom>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375060" y="3974068"/>
            <a:ext cx="630301" cy="369332"/>
          </a:xfrm>
          <a:prstGeom prst="rect">
            <a:avLst/>
          </a:prstGeom>
          <a:noFill/>
        </p:spPr>
        <p:txBody>
          <a:bodyPr wrap="none" rtlCol="0">
            <a:spAutoFit/>
          </a:bodyPr>
          <a:lstStyle/>
          <a:p>
            <a:r>
              <a:rPr lang="en-US" dirty="0" smtClean="0"/>
              <a:t>MES</a:t>
            </a:r>
            <a:endParaRPr lang="en-US" dirty="0"/>
          </a:p>
        </p:txBody>
      </p:sp>
      <p:sp>
        <p:nvSpPr>
          <p:cNvPr id="19" name="TextBox 18"/>
          <p:cNvSpPr txBox="1"/>
          <p:nvPr/>
        </p:nvSpPr>
        <p:spPr>
          <a:xfrm>
            <a:off x="6298860" y="5421868"/>
            <a:ext cx="330540" cy="369332"/>
          </a:xfrm>
          <a:prstGeom prst="rect">
            <a:avLst/>
          </a:prstGeom>
          <a:noFill/>
        </p:spPr>
        <p:txBody>
          <a:bodyPr wrap="none" rtlCol="0">
            <a:spAutoFit/>
          </a:bodyPr>
          <a:lstStyle/>
          <a:p>
            <a:r>
              <a:rPr lang="en-US" dirty="0"/>
              <a:t>Q</a:t>
            </a:r>
          </a:p>
        </p:txBody>
      </p:sp>
      <p:sp>
        <p:nvSpPr>
          <p:cNvPr id="20" name="TextBox 19"/>
          <p:cNvSpPr txBox="1"/>
          <p:nvPr/>
        </p:nvSpPr>
        <p:spPr>
          <a:xfrm>
            <a:off x="7441860" y="5498068"/>
            <a:ext cx="845103" cy="369332"/>
          </a:xfrm>
          <a:prstGeom prst="rect">
            <a:avLst/>
          </a:prstGeom>
          <a:noFill/>
        </p:spPr>
        <p:txBody>
          <a:bodyPr wrap="none" rtlCol="0">
            <a:spAutoFit/>
          </a:bodyPr>
          <a:lstStyle/>
          <a:p>
            <a:r>
              <a:rPr lang="en-US" dirty="0" smtClean="0"/>
              <a:t>Output</a:t>
            </a:r>
            <a:endParaRPr lang="en-US" dirty="0"/>
          </a:p>
        </p:txBody>
      </p:sp>
      <p:sp>
        <p:nvSpPr>
          <p:cNvPr id="21" name="TextBox 20"/>
          <p:cNvSpPr txBox="1"/>
          <p:nvPr/>
        </p:nvSpPr>
        <p:spPr>
          <a:xfrm>
            <a:off x="7365660" y="4659868"/>
            <a:ext cx="549189" cy="369332"/>
          </a:xfrm>
          <a:prstGeom prst="rect">
            <a:avLst/>
          </a:prstGeom>
          <a:noFill/>
        </p:spPr>
        <p:txBody>
          <a:bodyPr wrap="none" rtlCol="0">
            <a:spAutoFit/>
          </a:bodyPr>
          <a:lstStyle/>
          <a:p>
            <a:r>
              <a:rPr lang="en-US" dirty="0" smtClean="0"/>
              <a:t>LAC</a:t>
            </a:r>
            <a:endParaRPr lang="en-US" dirty="0"/>
          </a:p>
        </p:txBody>
      </p:sp>
      <p:cxnSp>
        <p:nvCxnSpPr>
          <p:cNvPr id="23" name="Straight Arrow Connector 22"/>
          <p:cNvCxnSpPr/>
          <p:nvPr/>
        </p:nvCxnSpPr>
        <p:spPr>
          <a:xfrm>
            <a:off x="6464130" y="4343400"/>
            <a:ext cx="0" cy="3164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sp>
        <p:nvSpPr>
          <p:cNvPr id="24" name="TextBox 23"/>
          <p:cNvSpPr txBox="1"/>
          <p:nvPr/>
        </p:nvSpPr>
        <p:spPr>
          <a:xfrm>
            <a:off x="2260260" y="2695351"/>
            <a:ext cx="461665" cy="581249"/>
          </a:xfrm>
          <a:prstGeom prst="rect">
            <a:avLst/>
          </a:prstGeom>
          <a:noFill/>
        </p:spPr>
        <p:txBody>
          <a:bodyPr vert="vert270" wrap="none" rtlCol="0">
            <a:spAutoFit/>
          </a:bodyPr>
          <a:lstStyle/>
          <a:p>
            <a:r>
              <a:rPr lang="en-US" dirty="0" smtClean="0"/>
              <a:t>Cost </a:t>
            </a:r>
            <a:endParaRPr lang="en-US" dirty="0"/>
          </a:p>
        </p:txBody>
      </p:sp>
      <p:sp>
        <p:nvSpPr>
          <p:cNvPr id="25" name="TextBox 24"/>
          <p:cNvSpPr txBox="1"/>
          <p:nvPr/>
        </p:nvSpPr>
        <p:spPr>
          <a:xfrm>
            <a:off x="2565060" y="5498068"/>
            <a:ext cx="330540" cy="369332"/>
          </a:xfrm>
          <a:prstGeom prst="rect">
            <a:avLst/>
          </a:prstGeom>
          <a:noFill/>
        </p:spPr>
        <p:txBody>
          <a:bodyPr wrap="none" rtlCol="0">
            <a:spAutoFit/>
          </a:bodyPr>
          <a:lstStyle/>
          <a:p>
            <a:r>
              <a:rPr lang="en-US" dirty="0" smtClean="0"/>
              <a:t>O</a:t>
            </a:r>
            <a:endParaRPr lang="en-US" dirty="0"/>
          </a:p>
        </p:txBody>
      </p:sp>
    </p:spTree>
    <p:extLst>
      <p:ext uri="{BB962C8B-B14F-4D97-AF65-F5344CB8AC3E}">
        <p14:creationId xmlns:p14="http://schemas.microsoft.com/office/powerpoint/2010/main" val="347861473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096000"/>
          </a:xfrm>
        </p:spPr>
        <p:txBody>
          <a:bodyPr>
            <a:normAutofit fontScale="77500" lnSpcReduction="20000"/>
          </a:bodyPr>
          <a:lstStyle/>
          <a:p>
            <a:r>
              <a:rPr lang="en-US" dirty="0" smtClean="0"/>
              <a:t>In other words L-shape LAC becomes because even in the large scale production there is no more diseconomies of scale than economies of scale. Initially economies of scale is large greater than diseconomies of scale is LAC falls more after certain level of output diseconomies of scale increase but is never excess than economies of scale rather it becomes some lower. </a:t>
            </a:r>
            <a:endParaRPr lang="en-US" b="1" dirty="0" smtClean="0">
              <a:solidFill>
                <a:srgbClr val="0070C0"/>
              </a:solidFill>
            </a:endParaRPr>
          </a:p>
          <a:p>
            <a:pPr marL="0" indent="0">
              <a:buNone/>
            </a:pPr>
            <a:r>
              <a:rPr lang="en-US" b="1" dirty="0" smtClean="0">
                <a:solidFill>
                  <a:srgbClr val="0070C0"/>
                </a:solidFill>
              </a:rPr>
              <a:t>Because</a:t>
            </a:r>
          </a:p>
          <a:p>
            <a:pPr marL="514350" indent="-514350">
              <a:buFont typeface="+mj-lt"/>
              <a:buAutoNum type="arabicPeriod"/>
            </a:pPr>
            <a:r>
              <a:rPr lang="en-US" dirty="0" smtClean="0"/>
              <a:t>From the further decentralization and improvement in skill</a:t>
            </a:r>
          </a:p>
          <a:p>
            <a:pPr marL="514350" indent="-514350">
              <a:buFont typeface="+mj-lt"/>
              <a:buAutoNum type="arabicPeriod"/>
            </a:pPr>
            <a:r>
              <a:rPr lang="en-US" dirty="0" smtClean="0"/>
              <a:t>If the firm reaches a certain size the firm may attain lower repair costs.</a:t>
            </a:r>
          </a:p>
          <a:p>
            <a:pPr marL="514350" indent="-514350">
              <a:buFont typeface="+mj-lt"/>
              <a:buAutoNum type="arabicPeriod"/>
            </a:pPr>
            <a:r>
              <a:rPr lang="en-US" dirty="0" smtClean="0"/>
              <a:t>Especially if it is a multi-product firm instead of buying them others, may use itself the production of some of the materials which it requires.</a:t>
            </a:r>
          </a:p>
          <a:p>
            <a:pPr marL="0" indent="0">
              <a:buNone/>
            </a:pPr>
            <a:r>
              <a:rPr lang="en-US" dirty="0" smtClean="0"/>
              <a:t>In modern management science, we find various level of management in an organization, each with its appropriate kind of management technique. It is appreciable to a range of output.</a:t>
            </a:r>
          </a:p>
          <a:p>
            <a:endParaRPr lang="en-US" dirty="0"/>
          </a:p>
        </p:txBody>
      </p:sp>
    </p:spTree>
    <p:extLst>
      <p:ext uri="{BB962C8B-B14F-4D97-AF65-F5344CB8AC3E}">
        <p14:creationId xmlns:p14="http://schemas.microsoft.com/office/powerpoint/2010/main" val="2841661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553200"/>
          </a:xfrm>
        </p:spPr>
        <p:txBody>
          <a:bodyPr>
            <a:noAutofit/>
          </a:bodyPr>
          <a:lstStyle/>
          <a:p>
            <a:pPr marL="0" indent="0">
              <a:buNone/>
            </a:pPr>
            <a:r>
              <a:rPr lang="en-US" sz="2800" b="1" dirty="0">
                <a:solidFill>
                  <a:srgbClr val="0070C0"/>
                </a:solidFill>
              </a:rPr>
              <a:t>Meaning and types of </a:t>
            </a:r>
            <a:r>
              <a:rPr lang="en-US" sz="2800" b="1" dirty="0" smtClean="0">
                <a:solidFill>
                  <a:srgbClr val="0070C0"/>
                </a:solidFill>
              </a:rPr>
              <a:t>revenue</a:t>
            </a:r>
          </a:p>
          <a:p>
            <a:pPr marL="0" indent="0">
              <a:buNone/>
            </a:pPr>
            <a:endParaRPr lang="en-US" sz="2800" b="1" dirty="0" smtClean="0"/>
          </a:p>
          <a:p>
            <a:pPr marL="0" indent="0">
              <a:buNone/>
            </a:pPr>
            <a:r>
              <a:rPr lang="en-US" sz="2400" dirty="0" smtClean="0"/>
              <a:t>Revenue refers to the sales receipts that a firm receives after selling the output at a given price. It three elements</a:t>
            </a:r>
            <a:endParaRPr lang="en-US" sz="2400" b="1" dirty="0" smtClean="0">
              <a:solidFill>
                <a:srgbClr val="0070C0"/>
              </a:solidFill>
            </a:endParaRPr>
          </a:p>
          <a:p>
            <a:pPr marL="514350" indent="-514350">
              <a:buFont typeface="+mj-lt"/>
              <a:buAutoNum type="arabicPeriod"/>
            </a:pPr>
            <a:r>
              <a:rPr lang="en-US" sz="2400" b="1" dirty="0" smtClean="0">
                <a:solidFill>
                  <a:srgbClr val="0070C0"/>
                </a:solidFill>
              </a:rPr>
              <a:t>Total Revenue (TR):</a:t>
            </a:r>
            <a:r>
              <a:rPr lang="en-US" sz="2400" dirty="0" smtClean="0"/>
              <a:t> it is defined as the total sales receipts that a firm receives from the sale of its products, total revenue can be computed in two ways </a:t>
            </a:r>
            <a:r>
              <a:rPr lang="en-US" sz="2400" dirty="0" smtClean="0">
                <a:solidFill>
                  <a:srgbClr val="7030A0"/>
                </a:solidFill>
              </a:rPr>
              <a:t>a. TR=Q*P    b.TR=</a:t>
            </a:r>
            <a:r>
              <a:rPr lang="en-US" sz="2400" dirty="0" smtClean="0">
                <a:solidFill>
                  <a:srgbClr val="7030A0"/>
                </a:solidFill>
                <a:latin typeface="Bodoni MT Poster Compressed"/>
              </a:rPr>
              <a:t>∑MR=MR1+MR2+  ……… +</a:t>
            </a:r>
            <a:r>
              <a:rPr lang="en-US" sz="2400" dirty="0" err="1" smtClean="0">
                <a:solidFill>
                  <a:srgbClr val="7030A0"/>
                </a:solidFill>
                <a:latin typeface="Bodoni MT Poster Compressed"/>
              </a:rPr>
              <a:t>MRn</a:t>
            </a:r>
            <a:endParaRPr lang="en-US" sz="2400" b="1" dirty="0" smtClean="0">
              <a:solidFill>
                <a:srgbClr val="0070C0"/>
              </a:solidFill>
            </a:endParaRPr>
          </a:p>
          <a:p>
            <a:pPr marL="514350" indent="-514350">
              <a:buFont typeface="+mj-lt"/>
              <a:buAutoNum type="arabicPeriod"/>
            </a:pPr>
            <a:r>
              <a:rPr lang="en-US" sz="2400" b="1" dirty="0" smtClean="0">
                <a:solidFill>
                  <a:srgbClr val="0070C0"/>
                </a:solidFill>
              </a:rPr>
              <a:t>Average Revenue (AR):</a:t>
            </a:r>
            <a:r>
              <a:rPr lang="en-US" sz="2400" dirty="0" smtClean="0"/>
              <a:t> it is the outcome of the total revenue divided by the total output. In other words, it is per unit price. </a:t>
            </a:r>
            <a:r>
              <a:rPr lang="en-US" sz="2400" dirty="0" smtClean="0">
                <a:solidFill>
                  <a:srgbClr val="7030A0"/>
                </a:solidFill>
              </a:rPr>
              <a:t>AR=TR/Q OR AR=Q*P/Q  AR=P</a:t>
            </a:r>
          </a:p>
          <a:p>
            <a:pPr marL="514350" indent="-514350">
              <a:buFont typeface="+mj-lt"/>
              <a:buAutoNum type="arabicPeriod"/>
            </a:pPr>
            <a:r>
              <a:rPr lang="en-US" sz="2400" b="1" dirty="0" smtClean="0">
                <a:solidFill>
                  <a:srgbClr val="0070C0"/>
                </a:solidFill>
              </a:rPr>
              <a:t>Marginal Revenue (MR):</a:t>
            </a:r>
            <a:r>
              <a:rPr lang="en-US" sz="2400" dirty="0" smtClean="0"/>
              <a:t> it is the ratio of change in total revenue with change in the total sales quantity. It is also define as the addition made to the total revenue by selling one more unit of the output. </a:t>
            </a:r>
            <a:r>
              <a:rPr lang="en-US" sz="2400" dirty="0" smtClean="0">
                <a:solidFill>
                  <a:srgbClr val="7030A0"/>
                </a:solidFill>
              </a:rPr>
              <a:t>MR=</a:t>
            </a:r>
            <a:r>
              <a:rPr lang="en-US" sz="2400" dirty="0" err="1" smtClean="0">
                <a:solidFill>
                  <a:srgbClr val="7030A0"/>
                </a:solidFill>
              </a:rPr>
              <a:t>dTR</a:t>
            </a:r>
            <a:r>
              <a:rPr lang="en-US" sz="2400" dirty="0" smtClean="0">
                <a:solidFill>
                  <a:srgbClr val="7030A0"/>
                </a:solidFill>
              </a:rPr>
              <a:t>/</a:t>
            </a:r>
            <a:r>
              <a:rPr lang="en-US" sz="2400" dirty="0" err="1" smtClean="0">
                <a:solidFill>
                  <a:srgbClr val="7030A0"/>
                </a:solidFill>
              </a:rPr>
              <a:t>dQ</a:t>
            </a:r>
            <a:r>
              <a:rPr lang="en-US" sz="2400" dirty="0" smtClean="0">
                <a:solidFill>
                  <a:srgbClr val="7030A0"/>
                </a:solidFill>
              </a:rPr>
              <a:t>, or MR=</a:t>
            </a:r>
            <a:r>
              <a:rPr lang="en-US" sz="2400" dirty="0" err="1" smtClean="0">
                <a:solidFill>
                  <a:srgbClr val="7030A0"/>
                </a:solidFill>
              </a:rPr>
              <a:t>TRn</a:t>
            </a:r>
            <a:r>
              <a:rPr lang="en-US" sz="2400" dirty="0" smtClean="0">
                <a:solidFill>
                  <a:srgbClr val="7030A0"/>
                </a:solidFill>
              </a:rPr>
              <a:t> – TRn-1</a:t>
            </a:r>
          </a:p>
        </p:txBody>
      </p:sp>
    </p:spTree>
    <p:extLst>
      <p:ext uri="{BB962C8B-B14F-4D97-AF65-F5344CB8AC3E}">
        <p14:creationId xmlns:p14="http://schemas.microsoft.com/office/powerpoint/2010/main" val="1827096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457200"/>
            <a:ext cx="8686800" cy="5622925"/>
          </a:xfrm>
        </p:spPr>
        <p:txBody>
          <a:bodyPr>
            <a:normAutofit fontScale="85000" lnSpcReduction="10000"/>
          </a:bodyPr>
          <a:lstStyle/>
          <a:p>
            <a:pPr marL="0" indent="0">
              <a:buNone/>
            </a:pPr>
            <a:r>
              <a:rPr lang="en-US" b="1" dirty="0" smtClean="0">
                <a:solidFill>
                  <a:srgbClr val="0070C0"/>
                </a:solidFill>
              </a:rPr>
              <a:t>Revenue under perfectly competition:</a:t>
            </a:r>
          </a:p>
          <a:p>
            <a:r>
              <a:rPr lang="en-US" dirty="0" smtClean="0"/>
              <a:t>Perfect competition refers to a market situation in which there are large numbers of buyers and sellers of homogenous product. The price of the product is determined by the interaction between forces of market, demand and supply. A firm is price taker. Thus it sells its output at the prevailing market price over a period of time.</a:t>
            </a:r>
          </a:p>
          <a:p>
            <a:r>
              <a:rPr lang="en-US" dirty="0" smtClean="0"/>
              <a:t>Under the perfect competition, TR varies positively and proportionately with output at constant price but both AR and MR remain constant at any level of output.</a:t>
            </a:r>
          </a:p>
          <a:p>
            <a:r>
              <a:rPr lang="en-US" dirty="0" smtClean="0"/>
              <a:t>At constant price, TR increases at a constant rate as output increases (TR varies positively and </a:t>
            </a:r>
            <a:r>
              <a:rPr lang="en-US" smtClean="0"/>
              <a:t>proportionately with)</a:t>
            </a:r>
            <a:endParaRPr lang="en-US" dirty="0"/>
          </a:p>
          <a:p>
            <a:endParaRPr lang="en-US" dirty="0" smtClean="0"/>
          </a:p>
          <a:p>
            <a:pPr marL="0" indent="0">
              <a:buNone/>
            </a:pPr>
            <a:endParaRPr lang="en-US" dirty="0"/>
          </a:p>
        </p:txBody>
      </p:sp>
    </p:spTree>
    <p:extLst>
      <p:ext uri="{BB962C8B-B14F-4D97-AF65-F5344CB8AC3E}">
        <p14:creationId xmlns:p14="http://schemas.microsoft.com/office/powerpoint/2010/main" val="191719579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019800"/>
          </a:xfrm>
        </p:spPr>
        <p:txBody>
          <a:bodyPr/>
          <a:lstStyle/>
          <a:p>
            <a:pPr marL="0" indent="0">
              <a:buNone/>
            </a:pPr>
            <a:r>
              <a:rPr lang="en-US" dirty="0" smtClean="0"/>
              <a:t>Table</a:t>
            </a:r>
          </a:p>
          <a:p>
            <a:pPr marL="0" indent="0">
              <a:buNone/>
            </a:pP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597892498"/>
              </p:ext>
            </p:extLst>
          </p:nvPr>
        </p:nvGraphicFramePr>
        <p:xfrm>
          <a:off x="3018971" y="0"/>
          <a:ext cx="6096000" cy="1854200"/>
        </p:xfrm>
        <a:graphic>
          <a:graphicData uri="http://schemas.openxmlformats.org/drawingml/2006/table">
            <a:tbl>
              <a:tblPr firstRow="1" bandRow="1">
                <a:tableStyleId>{5C22544A-7EE6-4342-B048-85BDC9FD1C3A}</a:tableStyleId>
              </a:tblPr>
              <a:tblGrid>
                <a:gridCol w="1219200"/>
                <a:gridCol w="1219200"/>
                <a:gridCol w="1219200"/>
                <a:gridCol w="1219200"/>
                <a:gridCol w="1219200"/>
              </a:tblGrid>
              <a:tr h="370840">
                <a:tc>
                  <a:txBody>
                    <a:bodyPr/>
                    <a:lstStyle/>
                    <a:p>
                      <a:r>
                        <a:rPr lang="en-US" dirty="0" smtClean="0"/>
                        <a:t>Output </a:t>
                      </a:r>
                      <a:endParaRPr lang="en-US" dirty="0"/>
                    </a:p>
                  </a:txBody>
                  <a:tcPr/>
                </a:tc>
                <a:tc>
                  <a:txBody>
                    <a:bodyPr/>
                    <a:lstStyle/>
                    <a:p>
                      <a:r>
                        <a:rPr lang="en-US" dirty="0" smtClean="0"/>
                        <a:t>Price </a:t>
                      </a:r>
                      <a:endParaRPr lang="en-US" dirty="0"/>
                    </a:p>
                  </a:txBody>
                  <a:tcPr/>
                </a:tc>
                <a:tc>
                  <a:txBody>
                    <a:bodyPr/>
                    <a:lstStyle/>
                    <a:p>
                      <a:r>
                        <a:rPr lang="en-US" dirty="0" smtClean="0"/>
                        <a:t>TR</a:t>
                      </a:r>
                      <a:endParaRPr lang="en-US" dirty="0"/>
                    </a:p>
                  </a:txBody>
                  <a:tcPr/>
                </a:tc>
                <a:tc>
                  <a:txBody>
                    <a:bodyPr/>
                    <a:lstStyle/>
                    <a:p>
                      <a:r>
                        <a:rPr lang="en-US" dirty="0" smtClean="0"/>
                        <a:t>AR</a:t>
                      </a:r>
                      <a:endParaRPr lang="en-US" dirty="0"/>
                    </a:p>
                  </a:txBody>
                  <a:tcPr/>
                </a:tc>
                <a:tc>
                  <a:txBody>
                    <a:bodyPr/>
                    <a:lstStyle/>
                    <a:p>
                      <a:r>
                        <a:rPr lang="en-US" dirty="0" smtClean="0"/>
                        <a:t>MR</a:t>
                      </a:r>
                      <a:endParaRPr lang="en-US" dirty="0"/>
                    </a:p>
                  </a:txBody>
                  <a:tcPr/>
                </a:tc>
              </a:tr>
              <a:tr h="370840">
                <a:tc>
                  <a:txBody>
                    <a:bodyPr/>
                    <a:lstStyle/>
                    <a:p>
                      <a:r>
                        <a:rPr lang="en-US" dirty="0" smtClean="0"/>
                        <a:t>1</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r h="370840">
                <a:tc>
                  <a:txBody>
                    <a:bodyPr/>
                    <a:lstStyle/>
                    <a:p>
                      <a:r>
                        <a:rPr lang="en-US" dirty="0" smtClean="0"/>
                        <a:t>2</a:t>
                      </a:r>
                      <a:endParaRPr lang="en-US" dirty="0"/>
                    </a:p>
                  </a:txBody>
                  <a:tcPr/>
                </a:tc>
                <a:tc>
                  <a:txBody>
                    <a:bodyPr/>
                    <a:lstStyle/>
                    <a:p>
                      <a:r>
                        <a:rPr lang="en-US" dirty="0" smtClean="0"/>
                        <a:t>40</a:t>
                      </a:r>
                      <a:endParaRPr lang="en-US" dirty="0"/>
                    </a:p>
                  </a:txBody>
                  <a:tcPr/>
                </a:tc>
                <a:tc>
                  <a:txBody>
                    <a:bodyPr/>
                    <a:lstStyle/>
                    <a:p>
                      <a:r>
                        <a:rPr lang="en-US" dirty="0" smtClean="0"/>
                        <a:t>80</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r h="370840">
                <a:tc>
                  <a:txBody>
                    <a:bodyPr/>
                    <a:lstStyle/>
                    <a:p>
                      <a:r>
                        <a:rPr lang="en-US" dirty="0" smtClean="0"/>
                        <a:t>3</a:t>
                      </a:r>
                      <a:endParaRPr lang="en-US" dirty="0"/>
                    </a:p>
                  </a:txBody>
                  <a:tcPr/>
                </a:tc>
                <a:tc>
                  <a:txBody>
                    <a:bodyPr/>
                    <a:lstStyle/>
                    <a:p>
                      <a:r>
                        <a:rPr lang="en-US" dirty="0" smtClean="0"/>
                        <a:t>40</a:t>
                      </a:r>
                      <a:endParaRPr lang="en-US" dirty="0"/>
                    </a:p>
                  </a:txBody>
                  <a:tcPr/>
                </a:tc>
                <a:tc>
                  <a:txBody>
                    <a:bodyPr/>
                    <a:lstStyle/>
                    <a:p>
                      <a:r>
                        <a:rPr lang="en-US" dirty="0" smtClean="0"/>
                        <a:t>120</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r h="370840">
                <a:tc>
                  <a:txBody>
                    <a:bodyPr/>
                    <a:lstStyle/>
                    <a:p>
                      <a:r>
                        <a:rPr lang="en-US" dirty="0" smtClean="0"/>
                        <a:t>4</a:t>
                      </a:r>
                      <a:endParaRPr lang="en-US" dirty="0"/>
                    </a:p>
                  </a:txBody>
                  <a:tcPr/>
                </a:tc>
                <a:tc>
                  <a:txBody>
                    <a:bodyPr/>
                    <a:lstStyle/>
                    <a:p>
                      <a:r>
                        <a:rPr lang="en-US" dirty="0" smtClean="0"/>
                        <a:t>40</a:t>
                      </a:r>
                      <a:endParaRPr lang="en-US" dirty="0"/>
                    </a:p>
                  </a:txBody>
                  <a:tcPr/>
                </a:tc>
                <a:tc>
                  <a:txBody>
                    <a:bodyPr/>
                    <a:lstStyle/>
                    <a:p>
                      <a:r>
                        <a:rPr lang="en-US" dirty="0" smtClean="0"/>
                        <a:t>160</a:t>
                      </a:r>
                      <a:endParaRPr lang="en-US" dirty="0"/>
                    </a:p>
                  </a:txBody>
                  <a:tcPr/>
                </a:tc>
                <a:tc>
                  <a:txBody>
                    <a:bodyPr/>
                    <a:lstStyle/>
                    <a:p>
                      <a:r>
                        <a:rPr lang="en-US" dirty="0" smtClean="0"/>
                        <a:t>40</a:t>
                      </a:r>
                      <a:endParaRPr lang="en-US" dirty="0"/>
                    </a:p>
                  </a:txBody>
                  <a:tcPr/>
                </a:tc>
                <a:tc>
                  <a:txBody>
                    <a:bodyPr/>
                    <a:lstStyle/>
                    <a:p>
                      <a:r>
                        <a:rPr lang="en-US" dirty="0" smtClean="0"/>
                        <a:t>40</a:t>
                      </a:r>
                      <a:endParaRPr lang="en-US" dirty="0"/>
                    </a:p>
                  </a:txBody>
                  <a:tcPr/>
                </a:tc>
              </a:tr>
            </a:tbl>
          </a:graphicData>
        </a:graphic>
      </p:graphicFrame>
      <p:cxnSp>
        <p:nvCxnSpPr>
          <p:cNvPr id="6" name="Straight Connector 5"/>
          <p:cNvCxnSpPr/>
          <p:nvPr/>
        </p:nvCxnSpPr>
        <p:spPr>
          <a:xfrm>
            <a:off x="3429000" y="2286000"/>
            <a:ext cx="0" cy="4038600"/>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a:off x="3429000" y="6324600"/>
            <a:ext cx="4724400" cy="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flipV="1">
            <a:off x="3429000" y="2667000"/>
            <a:ext cx="3733800" cy="365760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3429000" y="5181600"/>
            <a:ext cx="4572000" cy="0"/>
          </a:xfrm>
          <a:prstGeom prst="line">
            <a:avLst/>
          </a:prstGeom>
        </p:spPr>
        <p:style>
          <a:lnRef idx="2">
            <a:schemeClr val="dk1"/>
          </a:lnRef>
          <a:fillRef idx="0">
            <a:schemeClr val="dk1"/>
          </a:fillRef>
          <a:effectRef idx="1">
            <a:schemeClr val="dk1"/>
          </a:effectRef>
          <a:fontRef idx="minor">
            <a:schemeClr val="tx1"/>
          </a:fontRef>
        </p:style>
      </p:cxnSp>
      <p:sp>
        <p:nvSpPr>
          <p:cNvPr id="13" name="TextBox 12"/>
          <p:cNvSpPr txBox="1"/>
          <p:nvPr/>
        </p:nvSpPr>
        <p:spPr>
          <a:xfrm>
            <a:off x="6756060" y="6336268"/>
            <a:ext cx="845103" cy="369332"/>
          </a:xfrm>
          <a:prstGeom prst="rect">
            <a:avLst/>
          </a:prstGeom>
          <a:noFill/>
        </p:spPr>
        <p:txBody>
          <a:bodyPr wrap="none" rtlCol="0">
            <a:spAutoFit/>
          </a:bodyPr>
          <a:lstStyle/>
          <a:p>
            <a:r>
              <a:rPr lang="en-US" dirty="0" smtClean="0"/>
              <a:t>Output</a:t>
            </a:r>
            <a:endParaRPr lang="en-US" dirty="0"/>
          </a:p>
        </p:txBody>
      </p:sp>
      <p:sp>
        <p:nvSpPr>
          <p:cNvPr id="15" name="TextBox 14"/>
          <p:cNvSpPr txBox="1"/>
          <p:nvPr/>
        </p:nvSpPr>
        <p:spPr>
          <a:xfrm>
            <a:off x="6908460" y="2971800"/>
            <a:ext cx="437940" cy="369332"/>
          </a:xfrm>
          <a:prstGeom prst="rect">
            <a:avLst/>
          </a:prstGeom>
          <a:noFill/>
        </p:spPr>
        <p:txBody>
          <a:bodyPr wrap="none" rtlCol="0">
            <a:spAutoFit/>
          </a:bodyPr>
          <a:lstStyle/>
          <a:p>
            <a:r>
              <a:rPr lang="en-US" dirty="0" smtClean="0"/>
              <a:t>TR</a:t>
            </a:r>
            <a:endParaRPr lang="en-US" dirty="0"/>
          </a:p>
        </p:txBody>
      </p:sp>
      <p:sp>
        <p:nvSpPr>
          <p:cNvPr id="16" name="TextBox 15"/>
          <p:cNvSpPr txBox="1"/>
          <p:nvPr/>
        </p:nvSpPr>
        <p:spPr>
          <a:xfrm>
            <a:off x="3022260" y="4964668"/>
            <a:ext cx="314510" cy="369332"/>
          </a:xfrm>
          <a:prstGeom prst="rect">
            <a:avLst/>
          </a:prstGeom>
          <a:noFill/>
        </p:spPr>
        <p:txBody>
          <a:bodyPr wrap="none" rtlCol="0">
            <a:spAutoFit/>
          </a:bodyPr>
          <a:lstStyle/>
          <a:p>
            <a:r>
              <a:rPr lang="en-US" dirty="0"/>
              <a:t>P</a:t>
            </a:r>
          </a:p>
        </p:txBody>
      </p:sp>
      <p:sp>
        <p:nvSpPr>
          <p:cNvPr id="17" name="TextBox 16"/>
          <p:cNvSpPr txBox="1"/>
          <p:nvPr/>
        </p:nvSpPr>
        <p:spPr>
          <a:xfrm>
            <a:off x="7239000" y="4888468"/>
            <a:ext cx="1176925" cy="369332"/>
          </a:xfrm>
          <a:prstGeom prst="rect">
            <a:avLst/>
          </a:prstGeom>
          <a:noFill/>
        </p:spPr>
        <p:txBody>
          <a:bodyPr wrap="none" rtlCol="0">
            <a:spAutoFit/>
          </a:bodyPr>
          <a:lstStyle/>
          <a:p>
            <a:r>
              <a:rPr lang="en-US" dirty="0" smtClean="0"/>
              <a:t>AR=MR=P</a:t>
            </a:r>
            <a:endParaRPr lang="en-US" dirty="0"/>
          </a:p>
        </p:txBody>
      </p:sp>
      <p:sp>
        <p:nvSpPr>
          <p:cNvPr id="18" name="TextBox 17"/>
          <p:cNvSpPr txBox="1"/>
          <p:nvPr/>
        </p:nvSpPr>
        <p:spPr>
          <a:xfrm>
            <a:off x="3200400" y="6336268"/>
            <a:ext cx="330540" cy="369332"/>
          </a:xfrm>
          <a:prstGeom prst="rect">
            <a:avLst/>
          </a:prstGeom>
          <a:noFill/>
        </p:spPr>
        <p:txBody>
          <a:bodyPr wrap="none" rtlCol="0">
            <a:spAutoFit/>
          </a:bodyPr>
          <a:lstStyle/>
          <a:p>
            <a:r>
              <a:rPr lang="en-US" dirty="0" smtClean="0"/>
              <a:t>O</a:t>
            </a:r>
            <a:endParaRPr lang="en-US" dirty="0"/>
          </a:p>
        </p:txBody>
      </p:sp>
      <p:sp>
        <p:nvSpPr>
          <p:cNvPr id="19" name="TextBox 18"/>
          <p:cNvSpPr txBox="1"/>
          <p:nvPr/>
        </p:nvSpPr>
        <p:spPr>
          <a:xfrm>
            <a:off x="3043535" y="2971419"/>
            <a:ext cx="461665" cy="1909754"/>
          </a:xfrm>
          <a:prstGeom prst="rect">
            <a:avLst/>
          </a:prstGeom>
          <a:noFill/>
        </p:spPr>
        <p:txBody>
          <a:bodyPr vert="vert270" wrap="none" rtlCol="0">
            <a:spAutoFit/>
          </a:bodyPr>
          <a:lstStyle/>
          <a:p>
            <a:r>
              <a:rPr lang="en-US" dirty="0" smtClean="0"/>
              <a:t>Price and Revenue</a:t>
            </a:r>
            <a:endParaRPr lang="en-US" dirty="0"/>
          </a:p>
        </p:txBody>
      </p:sp>
      <p:sp>
        <p:nvSpPr>
          <p:cNvPr id="20" name="TextBox 19"/>
          <p:cNvSpPr txBox="1"/>
          <p:nvPr/>
        </p:nvSpPr>
        <p:spPr>
          <a:xfrm>
            <a:off x="0" y="2482334"/>
            <a:ext cx="3043535" cy="2862322"/>
          </a:xfrm>
          <a:prstGeom prst="rect">
            <a:avLst/>
          </a:prstGeom>
          <a:noFill/>
        </p:spPr>
        <p:txBody>
          <a:bodyPr wrap="square" rtlCol="0">
            <a:spAutoFit/>
          </a:bodyPr>
          <a:lstStyle/>
          <a:p>
            <a:r>
              <a:rPr lang="en-US" b="1" dirty="0" smtClean="0">
                <a:solidFill>
                  <a:srgbClr val="0070C0"/>
                </a:solidFill>
              </a:rPr>
              <a:t>Relation between TR and MR:</a:t>
            </a:r>
          </a:p>
          <a:p>
            <a:r>
              <a:rPr lang="en-US" dirty="0" smtClean="0"/>
              <a:t>Since TR varies positively and proportionately with output, MR remains constant. In other words, MR shows the rate of change in TR with respect to change in output </a:t>
            </a:r>
            <a:r>
              <a:rPr lang="en-US" dirty="0" err="1" smtClean="0"/>
              <a:t>i.e</a:t>
            </a:r>
            <a:r>
              <a:rPr lang="en-US" dirty="0" smtClean="0"/>
              <a:t> MR=</a:t>
            </a:r>
            <a:r>
              <a:rPr lang="en-US" dirty="0" err="1" smtClean="0"/>
              <a:t>dTR</a:t>
            </a:r>
            <a:r>
              <a:rPr lang="en-US" dirty="0" smtClean="0"/>
              <a:t>/</a:t>
            </a:r>
            <a:r>
              <a:rPr lang="en-US" dirty="0" err="1" smtClean="0"/>
              <a:t>dQ</a:t>
            </a:r>
            <a:r>
              <a:rPr lang="en-US" dirty="0" smtClean="0"/>
              <a:t>. Hence MR remains constant when TR increases at a constant rate</a:t>
            </a:r>
            <a:endParaRPr lang="en-US" dirty="0"/>
          </a:p>
        </p:txBody>
      </p:sp>
    </p:spTree>
    <p:extLst>
      <p:ext uri="{BB962C8B-B14F-4D97-AF65-F5344CB8AC3E}">
        <p14:creationId xmlns:p14="http://schemas.microsoft.com/office/powerpoint/2010/main" val="207090360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228600"/>
            <a:ext cx="8686800" cy="6629400"/>
          </a:xfrm>
        </p:spPr>
        <p:txBody>
          <a:bodyPr>
            <a:normAutofit fontScale="85000" lnSpcReduction="10000"/>
          </a:bodyPr>
          <a:lstStyle/>
          <a:p>
            <a:pPr marL="0" indent="0">
              <a:buNone/>
            </a:pPr>
            <a:r>
              <a:rPr lang="en-US" sz="3300" b="1" dirty="0" smtClean="0">
                <a:solidFill>
                  <a:srgbClr val="0070C0"/>
                </a:solidFill>
              </a:rPr>
              <a:t>Revenue under Imperfect competition:</a:t>
            </a:r>
          </a:p>
          <a:p>
            <a:r>
              <a:rPr lang="en-US" dirty="0" smtClean="0"/>
              <a:t>Besides perfect competition all the market structures (monopoly, monopolistic, oligopoly and others) are known as imperfectly competitive market structure.</a:t>
            </a:r>
          </a:p>
          <a:p>
            <a:r>
              <a:rPr lang="en-US" dirty="0" smtClean="0"/>
              <a:t>In those market structures firm has market power or firm is price maker (who determines the price of his product on the basis of the law of demand)</a:t>
            </a:r>
          </a:p>
          <a:p>
            <a:r>
              <a:rPr lang="en-US" dirty="0" smtClean="0"/>
              <a:t>Thus, the seller can sell more units of the output only at lower prices. In other words there is inverse relationship between output and price.</a:t>
            </a:r>
          </a:p>
          <a:p>
            <a:r>
              <a:rPr lang="en-US" dirty="0" smtClean="0"/>
              <a:t>Hence, under imperfect competition, total revenue increases at a diminishing rate with increase in output at same rate. but both average and marginal revenue fall continuously. However the decreasing rate of marginal revenue is greater than average.</a:t>
            </a:r>
            <a:endParaRPr lang="en-US" dirty="0"/>
          </a:p>
        </p:txBody>
      </p:sp>
    </p:spTree>
    <p:extLst>
      <p:ext uri="{BB962C8B-B14F-4D97-AF65-F5344CB8AC3E}">
        <p14:creationId xmlns:p14="http://schemas.microsoft.com/office/powerpoint/2010/main" val="301754166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6248400"/>
          </a:xfrm>
        </p:spPr>
        <p:txBody>
          <a:bodyPr>
            <a:normAutofit fontScale="92500" lnSpcReduction="20000"/>
          </a:bodyPr>
          <a:lstStyle/>
          <a:p>
            <a:pPr marL="0" indent="0">
              <a:buNone/>
            </a:pPr>
            <a:r>
              <a:rPr lang="en-US" sz="3000" b="1" dirty="0" smtClean="0">
                <a:solidFill>
                  <a:srgbClr val="0070C0"/>
                </a:solidFill>
              </a:rPr>
              <a:t>Table of revenue curves under Imperfect competition.</a:t>
            </a:r>
          </a:p>
          <a:p>
            <a:pPr marL="0" indent="0">
              <a:buNone/>
            </a:pPr>
            <a:endParaRPr lang="en-US" sz="2800" b="1" dirty="0"/>
          </a:p>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endParaRPr lang="en-US" sz="2800" b="1" dirty="0"/>
          </a:p>
          <a:p>
            <a:pPr marL="0" indent="0">
              <a:buNone/>
            </a:pPr>
            <a:endParaRPr lang="en-US" sz="2800" b="1" dirty="0" smtClean="0"/>
          </a:p>
          <a:p>
            <a:pPr marL="0" indent="0">
              <a:buNone/>
            </a:pPr>
            <a:endParaRPr lang="en-US" sz="2800" b="1" dirty="0"/>
          </a:p>
          <a:p>
            <a:pPr marL="0" indent="0">
              <a:buNone/>
            </a:pPr>
            <a:r>
              <a:rPr lang="en-US" sz="2800" b="1" dirty="0" smtClean="0"/>
              <a:t>Note: </a:t>
            </a:r>
          </a:p>
          <a:p>
            <a:pPr marL="571500" indent="-571500">
              <a:buAutoNum type="romanLcPeriod"/>
            </a:pPr>
            <a:r>
              <a:rPr lang="en-US" sz="2600" dirty="0" smtClean="0"/>
              <a:t>Under monopoly, firm has full control over its supply. It can determine price of the product by itself on the basis of law of demand. Hence firm is price maker.</a:t>
            </a:r>
          </a:p>
          <a:p>
            <a:pPr marL="571500" indent="-571500">
              <a:buAutoNum type="romanLcPeriod"/>
            </a:pPr>
            <a:r>
              <a:rPr lang="en-US" sz="2600" dirty="0" smtClean="0"/>
              <a:t>Due to differentiated product and imperfect knowledge about the market, firms can enjoy the monopoly power on their product. Hence, they determine their price of product by themselves</a:t>
            </a:r>
            <a:endParaRPr lang="en-US" sz="2600" dirty="0"/>
          </a:p>
        </p:txBody>
      </p:sp>
      <p:graphicFrame>
        <p:nvGraphicFramePr>
          <p:cNvPr id="4" name="Table 3"/>
          <p:cNvGraphicFramePr>
            <a:graphicFrameLocks noGrp="1"/>
          </p:cNvGraphicFramePr>
          <p:nvPr>
            <p:extLst>
              <p:ext uri="{D42A27DB-BD31-4B8C-83A1-F6EECF244321}">
                <p14:modId xmlns:p14="http://schemas.microsoft.com/office/powerpoint/2010/main" val="1116877390"/>
              </p:ext>
            </p:extLst>
          </p:nvPr>
        </p:nvGraphicFramePr>
        <p:xfrm>
          <a:off x="457200" y="838200"/>
          <a:ext cx="6095999" cy="3139440"/>
        </p:xfrm>
        <a:graphic>
          <a:graphicData uri="http://schemas.openxmlformats.org/drawingml/2006/table">
            <a:tbl>
              <a:tblPr firstRow="1" bandRow="1">
                <a:tableStyleId>{5C22544A-7EE6-4342-B048-85BDC9FD1C3A}</a:tableStyleId>
              </a:tblPr>
              <a:tblGrid>
                <a:gridCol w="870857"/>
                <a:gridCol w="870857"/>
                <a:gridCol w="870857"/>
                <a:gridCol w="870857"/>
                <a:gridCol w="870857"/>
                <a:gridCol w="870857"/>
                <a:gridCol w="870857"/>
              </a:tblGrid>
              <a:tr h="370840">
                <a:tc>
                  <a:txBody>
                    <a:bodyPr/>
                    <a:lstStyle/>
                    <a:p>
                      <a:pPr algn="ctr"/>
                      <a:endParaRPr lang="en-US" dirty="0"/>
                    </a:p>
                  </a:txBody>
                  <a:tcPr/>
                </a:tc>
                <a:tc>
                  <a:txBody>
                    <a:bodyPr/>
                    <a:lstStyle/>
                    <a:p>
                      <a:pPr algn="ctr"/>
                      <a:r>
                        <a:rPr lang="en-US" dirty="0" smtClean="0"/>
                        <a:t>Output</a:t>
                      </a:r>
                      <a:endParaRPr lang="en-US" dirty="0"/>
                    </a:p>
                  </a:txBody>
                  <a:tcPr/>
                </a:tc>
                <a:tc>
                  <a:txBody>
                    <a:bodyPr/>
                    <a:lstStyle/>
                    <a:p>
                      <a:pPr algn="ctr"/>
                      <a:r>
                        <a:rPr lang="en-US" dirty="0" smtClean="0"/>
                        <a:t>Price</a:t>
                      </a:r>
                      <a:endParaRPr lang="en-US" dirty="0"/>
                    </a:p>
                  </a:txBody>
                  <a:tcPr/>
                </a:tc>
                <a:tc>
                  <a:txBody>
                    <a:bodyPr/>
                    <a:lstStyle/>
                    <a:p>
                      <a:pPr algn="ctr"/>
                      <a:r>
                        <a:rPr lang="en-US" dirty="0" smtClean="0"/>
                        <a:t>TR=P*Q</a:t>
                      </a:r>
                      <a:endParaRPr lang="en-US" dirty="0"/>
                    </a:p>
                  </a:txBody>
                  <a:tcPr/>
                </a:tc>
                <a:tc>
                  <a:txBody>
                    <a:bodyPr/>
                    <a:lstStyle/>
                    <a:p>
                      <a:pPr algn="ctr"/>
                      <a:r>
                        <a:rPr lang="en-US" dirty="0" smtClean="0"/>
                        <a:t>AR</a:t>
                      </a:r>
                      <a:endParaRPr lang="en-US" dirty="0"/>
                    </a:p>
                  </a:txBody>
                  <a:tcPr/>
                </a:tc>
                <a:tc>
                  <a:txBody>
                    <a:bodyPr/>
                    <a:lstStyle/>
                    <a:p>
                      <a:pPr algn="ctr"/>
                      <a:r>
                        <a:rPr lang="en-US" dirty="0" smtClean="0"/>
                        <a:t>MR=</a:t>
                      </a:r>
                      <a:r>
                        <a:rPr lang="en-US" dirty="0" err="1" smtClean="0"/>
                        <a:t>dTR</a:t>
                      </a:r>
                      <a:r>
                        <a:rPr lang="en-US" dirty="0" smtClean="0"/>
                        <a:t>/</a:t>
                      </a:r>
                      <a:r>
                        <a:rPr lang="en-US" dirty="0" err="1" smtClean="0"/>
                        <a:t>dQ</a:t>
                      </a:r>
                      <a:endParaRPr lang="en-US" dirty="0"/>
                    </a:p>
                  </a:txBody>
                  <a:tcPr/>
                </a:tc>
                <a:tc>
                  <a:txBody>
                    <a:bodyPr/>
                    <a:lstStyle/>
                    <a:p>
                      <a:pPr algn="ctr"/>
                      <a:r>
                        <a:rPr lang="en-US" dirty="0" err="1" smtClean="0"/>
                        <a:t>Ep</a:t>
                      </a:r>
                      <a:r>
                        <a:rPr lang="en-US" dirty="0" smtClean="0"/>
                        <a:t>=</a:t>
                      </a:r>
                      <a:r>
                        <a:rPr lang="en-US" dirty="0" err="1" smtClean="0"/>
                        <a:t>dQ</a:t>
                      </a:r>
                      <a:r>
                        <a:rPr lang="en-US" dirty="0" smtClean="0"/>
                        <a:t>/</a:t>
                      </a:r>
                      <a:r>
                        <a:rPr lang="en-US" dirty="0" err="1" smtClean="0"/>
                        <a:t>dp</a:t>
                      </a:r>
                      <a:r>
                        <a:rPr lang="en-US" dirty="0" smtClean="0"/>
                        <a:t>*P/Q</a:t>
                      </a:r>
                      <a:endParaRPr lang="en-US" dirty="0"/>
                    </a:p>
                  </a:txBody>
                  <a:tcPr/>
                </a:tc>
              </a:tr>
              <a:tr h="370840">
                <a:tc>
                  <a:txBody>
                    <a:bodyPr/>
                    <a:lstStyle/>
                    <a:p>
                      <a:pPr algn="ctr"/>
                      <a:r>
                        <a:rPr lang="en-US" dirty="0" smtClean="0"/>
                        <a:t>A</a:t>
                      </a:r>
                      <a:endParaRPr lang="en-US" dirty="0"/>
                    </a:p>
                  </a:txBody>
                  <a:tcPr/>
                </a:tc>
                <a:tc>
                  <a:txBody>
                    <a:bodyPr/>
                    <a:lstStyle/>
                    <a:p>
                      <a:pPr algn="ctr"/>
                      <a:r>
                        <a:rPr lang="en-US" dirty="0" smtClean="0"/>
                        <a:t>1</a:t>
                      </a:r>
                      <a:endParaRPr lang="en-US" dirty="0"/>
                    </a:p>
                  </a:txBody>
                  <a:tcPr/>
                </a:tc>
                <a:tc>
                  <a:txBody>
                    <a:bodyPr/>
                    <a:lstStyle/>
                    <a:p>
                      <a:pPr algn="ctr"/>
                      <a:r>
                        <a:rPr lang="en-US" dirty="0" smtClean="0"/>
                        <a:t>16</a:t>
                      </a:r>
                      <a:endParaRPr lang="en-US" dirty="0"/>
                    </a:p>
                  </a:txBody>
                  <a:tcPr/>
                </a:tc>
                <a:tc>
                  <a:txBody>
                    <a:bodyPr/>
                    <a:lstStyle/>
                    <a:p>
                      <a:pPr algn="ctr"/>
                      <a:r>
                        <a:rPr lang="en-US" dirty="0" smtClean="0"/>
                        <a:t>16</a:t>
                      </a:r>
                      <a:endParaRPr lang="en-US" dirty="0"/>
                    </a:p>
                  </a:txBody>
                  <a:tcPr/>
                </a:tc>
                <a:tc>
                  <a:txBody>
                    <a:bodyPr/>
                    <a:lstStyle/>
                    <a:p>
                      <a:pPr algn="ctr"/>
                      <a:r>
                        <a:rPr lang="en-US" dirty="0" smtClean="0"/>
                        <a:t>16</a:t>
                      </a:r>
                      <a:endParaRPr lang="en-US" dirty="0"/>
                    </a:p>
                  </a:txBody>
                  <a:tcPr/>
                </a:tc>
                <a:tc>
                  <a:txBody>
                    <a:bodyPr/>
                    <a:lstStyle/>
                    <a:p>
                      <a:pPr algn="ctr"/>
                      <a:r>
                        <a:rPr lang="en-US" dirty="0" smtClean="0"/>
                        <a:t>16</a:t>
                      </a:r>
                      <a:endParaRPr lang="en-US" dirty="0"/>
                    </a:p>
                  </a:txBody>
                  <a:tcPr/>
                </a:tc>
                <a:tc>
                  <a:txBody>
                    <a:bodyPr/>
                    <a:lstStyle/>
                    <a:p>
                      <a:pPr algn="ctr"/>
                      <a:endParaRPr lang="en-US" dirty="0"/>
                    </a:p>
                  </a:txBody>
                  <a:tcPr/>
                </a:tc>
              </a:tr>
              <a:tr h="370840">
                <a:tc>
                  <a:txBody>
                    <a:bodyPr/>
                    <a:lstStyle/>
                    <a:p>
                      <a:pPr algn="ctr"/>
                      <a:r>
                        <a:rPr lang="en-US" dirty="0" smtClean="0"/>
                        <a:t>B</a:t>
                      </a:r>
                      <a:endParaRPr lang="en-US" dirty="0"/>
                    </a:p>
                  </a:txBody>
                  <a:tcPr/>
                </a:tc>
                <a:tc>
                  <a:txBody>
                    <a:bodyPr/>
                    <a:lstStyle/>
                    <a:p>
                      <a:pPr algn="ctr"/>
                      <a:r>
                        <a:rPr lang="en-US" dirty="0" smtClean="0"/>
                        <a:t>2</a:t>
                      </a:r>
                      <a:endParaRPr lang="en-US" dirty="0"/>
                    </a:p>
                  </a:txBody>
                  <a:tcPr/>
                </a:tc>
                <a:tc>
                  <a:txBody>
                    <a:bodyPr/>
                    <a:lstStyle/>
                    <a:p>
                      <a:pPr algn="ctr"/>
                      <a:r>
                        <a:rPr lang="en-US" dirty="0" smtClean="0"/>
                        <a:t>14</a:t>
                      </a:r>
                      <a:endParaRPr lang="en-US" dirty="0"/>
                    </a:p>
                  </a:txBody>
                  <a:tcPr/>
                </a:tc>
                <a:tc>
                  <a:txBody>
                    <a:bodyPr/>
                    <a:lstStyle/>
                    <a:p>
                      <a:pPr algn="ctr"/>
                      <a:r>
                        <a:rPr lang="en-US" dirty="0" smtClean="0"/>
                        <a:t>28</a:t>
                      </a:r>
                      <a:endParaRPr lang="en-US" dirty="0"/>
                    </a:p>
                  </a:txBody>
                  <a:tcPr/>
                </a:tc>
                <a:tc>
                  <a:txBody>
                    <a:bodyPr/>
                    <a:lstStyle/>
                    <a:p>
                      <a:pPr algn="ctr"/>
                      <a:r>
                        <a:rPr lang="en-US" dirty="0" smtClean="0"/>
                        <a:t>14</a:t>
                      </a:r>
                      <a:endParaRPr lang="en-US" dirty="0"/>
                    </a:p>
                  </a:txBody>
                  <a:tcPr/>
                </a:tc>
                <a:tc>
                  <a:txBody>
                    <a:bodyPr/>
                    <a:lstStyle/>
                    <a:p>
                      <a:pPr algn="ctr"/>
                      <a:r>
                        <a:rPr lang="en-US" dirty="0" smtClean="0"/>
                        <a:t>12</a:t>
                      </a:r>
                      <a:endParaRPr lang="en-US" dirty="0"/>
                    </a:p>
                  </a:txBody>
                  <a:tcPr/>
                </a:tc>
                <a:tc>
                  <a:txBody>
                    <a:bodyPr/>
                    <a:lstStyle/>
                    <a:p>
                      <a:pPr algn="ctr"/>
                      <a:endParaRPr lang="en-US" dirty="0"/>
                    </a:p>
                  </a:txBody>
                  <a:tcPr/>
                </a:tc>
              </a:tr>
              <a:tr h="370840">
                <a:tc>
                  <a:txBody>
                    <a:bodyPr/>
                    <a:lstStyle/>
                    <a:p>
                      <a:pPr algn="ctr"/>
                      <a:r>
                        <a:rPr lang="en-US" dirty="0" smtClean="0"/>
                        <a:t>C</a:t>
                      </a:r>
                      <a:endParaRPr lang="en-US" dirty="0"/>
                    </a:p>
                  </a:txBody>
                  <a:tcPr/>
                </a:tc>
                <a:tc>
                  <a:txBody>
                    <a:bodyPr/>
                    <a:lstStyle/>
                    <a:p>
                      <a:pPr algn="ctr"/>
                      <a:r>
                        <a:rPr lang="en-US" dirty="0" smtClean="0"/>
                        <a:t>3</a:t>
                      </a:r>
                      <a:endParaRPr lang="en-US" dirty="0"/>
                    </a:p>
                  </a:txBody>
                  <a:tcPr/>
                </a:tc>
                <a:tc>
                  <a:txBody>
                    <a:bodyPr/>
                    <a:lstStyle/>
                    <a:p>
                      <a:pPr algn="ctr"/>
                      <a:r>
                        <a:rPr lang="en-US" dirty="0" smtClean="0"/>
                        <a:t>12</a:t>
                      </a:r>
                      <a:endParaRPr lang="en-US" dirty="0"/>
                    </a:p>
                  </a:txBody>
                  <a:tcPr/>
                </a:tc>
                <a:tc>
                  <a:txBody>
                    <a:bodyPr/>
                    <a:lstStyle/>
                    <a:p>
                      <a:pPr algn="ctr"/>
                      <a:r>
                        <a:rPr lang="en-US" dirty="0" smtClean="0"/>
                        <a:t>36</a:t>
                      </a:r>
                      <a:endParaRPr lang="en-US" dirty="0"/>
                    </a:p>
                  </a:txBody>
                  <a:tcPr/>
                </a:tc>
                <a:tc>
                  <a:txBody>
                    <a:bodyPr/>
                    <a:lstStyle/>
                    <a:p>
                      <a:pPr algn="ctr"/>
                      <a:r>
                        <a:rPr lang="en-US" dirty="0" smtClean="0"/>
                        <a:t>12</a:t>
                      </a:r>
                      <a:endParaRPr lang="en-US" dirty="0"/>
                    </a:p>
                  </a:txBody>
                  <a:tcPr/>
                </a:tc>
                <a:tc>
                  <a:txBody>
                    <a:bodyPr/>
                    <a:lstStyle/>
                    <a:p>
                      <a:pPr algn="ctr"/>
                      <a:r>
                        <a:rPr lang="en-US" dirty="0" smtClean="0"/>
                        <a:t>8</a:t>
                      </a:r>
                      <a:endParaRPr lang="en-US" dirty="0"/>
                    </a:p>
                  </a:txBody>
                  <a:tcPr/>
                </a:tc>
                <a:tc>
                  <a:txBody>
                    <a:bodyPr/>
                    <a:lstStyle/>
                    <a:p>
                      <a:pPr algn="ctr"/>
                      <a:endParaRPr lang="en-US" dirty="0"/>
                    </a:p>
                  </a:txBody>
                  <a:tcPr/>
                </a:tc>
              </a:tr>
              <a:tr h="370840">
                <a:tc>
                  <a:txBody>
                    <a:bodyPr/>
                    <a:lstStyle/>
                    <a:p>
                      <a:pPr algn="ctr"/>
                      <a:r>
                        <a:rPr lang="en-US" dirty="0" smtClean="0"/>
                        <a:t>D</a:t>
                      </a:r>
                      <a:endParaRPr lang="en-US" dirty="0"/>
                    </a:p>
                  </a:txBody>
                  <a:tcPr/>
                </a:tc>
                <a:tc>
                  <a:txBody>
                    <a:bodyPr/>
                    <a:lstStyle/>
                    <a:p>
                      <a:pPr algn="ctr"/>
                      <a:r>
                        <a:rPr lang="en-US" dirty="0" smtClean="0"/>
                        <a:t>4</a:t>
                      </a:r>
                      <a:endParaRPr lang="en-US" dirty="0"/>
                    </a:p>
                  </a:txBody>
                  <a:tcPr/>
                </a:tc>
                <a:tc>
                  <a:txBody>
                    <a:bodyPr/>
                    <a:lstStyle/>
                    <a:p>
                      <a:pPr algn="ctr"/>
                      <a:r>
                        <a:rPr lang="en-US" dirty="0" smtClean="0"/>
                        <a:t>10</a:t>
                      </a:r>
                      <a:endParaRPr lang="en-US" dirty="0"/>
                    </a:p>
                  </a:txBody>
                  <a:tcPr/>
                </a:tc>
                <a:tc>
                  <a:txBody>
                    <a:bodyPr/>
                    <a:lstStyle/>
                    <a:p>
                      <a:pPr algn="ctr"/>
                      <a:r>
                        <a:rPr lang="en-US" dirty="0" smtClean="0"/>
                        <a:t>40</a:t>
                      </a:r>
                      <a:endParaRPr lang="en-US" dirty="0"/>
                    </a:p>
                  </a:txBody>
                  <a:tcPr/>
                </a:tc>
                <a:tc>
                  <a:txBody>
                    <a:bodyPr/>
                    <a:lstStyle/>
                    <a:p>
                      <a:pPr algn="ctr"/>
                      <a:r>
                        <a:rPr lang="en-US" dirty="0" smtClean="0"/>
                        <a:t>10</a:t>
                      </a:r>
                      <a:endParaRPr lang="en-US" dirty="0"/>
                    </a:p>
                  </a:txBody>
                  <a:tcPr/>
                </a:tc>
                <a:tc>
                  <a:txBody>
                    <a:bodyPr/>
                    <a:lstStyle/>
                    <a:p>
                      <a:pPr algn="ctr"/>
                      <a:r>
                        <a:rPr lang="en-US" dirty="0" smtClean="0"/>
                        <a:t>4</a:t>
                      </a:r>
                      <a:endParaRPr lang="en-US" dirty="0"/>
                    </a:p>
                  </a:txBody>
                  <a:tcPr/>
                </a:tc>
                <a:tc>
                  <a:txBody>
                    <a:bodyPr/>
                    <a:lstStyle/>
                    <a:p>
                      <a:pPr algn="ctr"/>
                      <a:endParaRPr lang="en-US" dirty="0"/>
                    </a:p>
                  </a:txBody>
                  <a:tcPr/>
                </a:tc>
              </a:tr>
              <a:tr h="370840">
                <a:tc>
                  <a:txBody>
                    <a:bodyPr/>
                    <a:lstStyle/>
                    <a:p>
                      <a:pPr algn="ctr"/>
                      <a:r>
                        <a:rPr lang="en-US" dirty="0" smtClean="0"/>
                        <a:t>E</a:t>
                      </a:r>
                      <a:endParaRPr lang="en-US" dirty="0"/>
                    </a:p>
                  </a:txBody>
                  <a:tcPr/>
                </a:tc>
                <a:tc>
                  <a:txBody>
                    <a:bodyPr/>
                    <a:lstStyle/>
                    <a:p>
                      <a:pPr algn="ctr"/>
                      <a:r>
                        <a:rPr lang="en-US" dirty="0" smtClean="0"/>
                        <a:t>5</a:t>
                      </a:r>
                      <a:endParaRPr lang="en-US" dirty="0"/>
                    </a:p>
                  </a:txBody>
                  <a:tcPr/>
                </a:tc>
                <a:tc>
                  <a:txBody>
                    <a:bodyPr/>
                    <a:lstStyle/>
                    <a:p>
                      <a:pPr algn="ctr"/>
                      <a:r>
                        <a:rPr lang="en-US" dirty="0" smtClean="0"/>
                        <a:t>8</a:t>
                      </a:r>
                      <a:endParaRPr lang="en-US" dirty="0"/>
                    </a:p>
                  </a:txBody>
                  <a:tcPr/>
                </a:tc>
                <a:tc>
                  <a:txBody>
                    <a:bodyPr/>
                    <a:lstStyle/>
                    <a:p>
                      <a:pPr algn="ctr"/>
                      <a:r>
                        <a:rPr lang="en-US" dirty="0" smtClean="0"/>
                        <a:t>40</a:t>
                      </a:r>
                      <a:endParaRPr lang="en-US" dirty="0"/>
                    </a:p>
                  </a:txBody>
                  <a:tcPr/>
                </a:tc>
                <a:tc>
                  <a:txBody>
                    <a:bodyPr/>
                    <a:lstStyle/>
                    <a:p>
                      <a:pPr algn="ctr"/>
                      <a:r>
                        <a:rPr lang="en-US" dirty="0" smtClean="0"/>
                        <a:t>8</a:t>
                      </a:r>
                      <a:endParaRPr lang="en-US" dirty="0"/>
                    </a:p>
                  </a:txBody>
                  <a:tcPr/>
                </a:tc>
                <a:tc>
                  <a:txBody>
                    <a:bodyPr/>
                    <a:lstStyle/>
                    <a:p>
                      <a:pPr algn="ctr"/>
                      <a:r>
                        <a:rPr lang="en-US" dirty="0" smtClean="0"/>
                        <a:t>0</a:t>
                      </a:r>
                      <a:endParaRPr lang="en-US" dirty="0"/>
                    </a:p>
                  </a:txBody>
                  <a:tcPr/>
                </a:tc>
                <a:tc>
                  <a:txBody>
                    <a:bodyPr/>
                    <a:lstStyle/>
                    <a:p>
                      <a:pPr algn="ctr"/>
                      <a:endParaRPr lang="en-US" dirty="0"/>
                    </a:p>
                  </a:txBody>
                  <a:tcPr/>
                </a:tc>
              </a:tr>
              <a:tr h="370840">
                <a:tc>
                  <a:txBody>
                    <a:bodyPr/>
                    <a:lstStyle/>
                    <a:p>
                      <a:pPr algn="ctr"/>
                      <a:r>
                        <a:rPr lang="en-US" dirty="0" smtClean="0"/>
                        <a:t>F</a:t>
                      </a:r>
                      <a:endParaRPr lang="en-US" dirty="0"/>
                    </a:p>
                  </a:txBody>
                  <a:tcPr/>
                </a:tc>
                <a:tc>
                  <a:txBody>
                    <a:bodyPr/>
                    <a:lstStyle/>
                    <a:p>
                      <a:pPr algn="ctr"/>
                      <a:r>
                        <a:rPr lang="en-US" dirty="0" smtClean="0"/>
                        <a:t>6</a:t>
                      </a:r>
                      <a:endParaRPr lang="en-US" dirty="0"/>
                    </a:p>
                  </a:txBody>
                  <a:tcPr/>
                </a:tc>
                <a:tc>
                  <a:txBody>
                    <a:bodyPr/>
                    <a:lstStyle/>
                    <a:p>
                      <a:pPr algn="ctr"/>
                      <a:r>
                        <a:rPr lang="en-US" dirty="0" smtClean="0"/>
                        <a:t>6</a:t>
                      </a:r>
                      <a:endParaRPr lang="en-US" dirty="0"/>
                    </a:p>
                  </a:txBody>
                  <a:tcPr/>
                </a:tc>
                <a:tc>
                  <a:txBody>
                    <a:bodyPr/>
                    <a:lstStyle/>
                    <a:p>
                      <a:pPr algn="ctr"/>
                      <a:r>
                        <a:rPr lang="en-US" dirty="0" smtClean="0"/>
                        <a:t>36</a:t>
                      </a:r>
                      <a:endParaRPr lang="en-US" dirty="0"/>
                    </a:p>
                  </a:txBody>
                  <a:tcPr/>
                </a:tc>
                <a:tc>
                  <a:txBody>
                    <a:bodyPr/>
                    <a:lstStyle/>
                    <a:p>
                      <a:pPr algn="ctr"/>
                      <a:r>
                        <a:rPr lang="en-US" dirty="0" smtClean="0"/>
                        <a:t>6</a:t>
                      </a:r>
                      <a:endParaRPr lang="en-US" dirty="0"/>
                    </a:p>
                  </a:txBody>
                  <a:tcPr/>
                </a:tc>
                <a:tc>
                  <a:txBody>
                    <a:bodyPr/>
                    <a:lstStyle/>
                    <a:p>
                      <a:pPr algn="ctr"/>
                      <a:r>
                        <a:rPr lang="en-US" dirty="0" smtClean="0"/>
                        <a:t>- 4 </a:t>
                      </a:r>
                      <a:endParaRPr lang="en-US" dirty="0"/>
                    </a:p>
                  </a:txBody>
                  <a:tcPr/>
                </a:tc>
                <a:tc>
                  <a:txBody>
                    <a:bodyPr/>
                    <a:lstStyle/>
                    <a:p>
                      <a:pPr algn="ctr"/>
                      <a:endParaRPr lang="en-US" dirty="0"/>
                    </a:p>
                  </a:txBody>
                  <a:tcPr/>
                </a:tc>
              </a:tr>
            </a:tbl>
          </a:graphicData>
        </a:graphic>
      </p:graphicFrame>
    </p:spTree>
    <p:extLst>
      <p:ext uri="{BB962C8B-B14F-4D97-AF65-F5344CB8AC3E}">
        <p14:creationId xmlns:p14="http://schemas.microsoft.com/office/powerpoint/2010/main" val="15371510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81000"/>
            <a:ext cx="8686800" cy="5699125"/>
          </a:xfrm>
        </p:spPr>
        <p:txBody>
          <a:bodyPr/>
          <a:lstStyle/>
          <a:p>
            <a:pPr marL="0" indent="0">
              <a:buNone/>
            </a:pPr>
            <a:r>
              <a:rPr lang="en-US" dirty="0" smtClean="0"/>
              <a:t>Curves</a:t>
            </a:r>
            <a:endParaRPr lang="en-US" dirty="0"/>
          </a:p>
        </p:txBody>
      </p:sp>
      <p:cxnSp>
        <p:nvCxnSpPr>
          <p:cNvPr id="7" name="Straight Connector 6"/>
          <p:cNvCxnSpPr/>
          <p:nvPr/>
        </p:nvCxnSpPr>
        <p:spPr>
          <a:xfrm>
            <a:off x="4648200" y="211276"/>
            <a:ext cx="0" cy="3255818"/>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648200" y="3463635"/>
            <a:ext cx="3962400" cy="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648200" y="3657600"/>
            <a:ext cx="0" cy="2673858"/>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4648200" y="6331458"/>
            <a:ext cx="3962400" cy="0"/>
          </a:xfrm>
          <a:prstGeom prst="line">
            <a:avLst/>
          </a:prstGeom>
        </p:spPr>
        <p:style>
          <a:lnRef idx="1">
            <a:schemeClr val="dk1"/>
          </a:lnRef>
          <a:fillRef idx="0">
            <a:schemeClr val="dk1"/>
          </a:fillRef>
          <a:effectRef idx="0">
            <a:schemeClr val="dk1"/>
          </a:effectRef>
          <a:fontRef idx="minor">
            <a:schemeClr val="tx1"/>
          </a:fontRef>
        </p:style>
      </p:cxnSp>
      <p:sp>
        <p:nvSpPr>
          <p:cNvPr id="14" name="Freeform 13"/>
          <p:cNvSpPr/>
          <p:nvPr/>
        </p:nvSpPr>
        <p:spPr>
          <a:xfrm>
            <a:off x="4655127" y="1447543"/>
            <a:ext cx="3200400" cy="1988384"/>
          </a:xfrm>
          <a:custGeom>
            <a:avLst/>
            <a:gdLst>
              <a:gd name="connsiteX0" fmla="*/ 0 w 3200400"/>
              <a:gd name="connsiteY0" fmla="*/ 1988384 h 1988384"/>
              <a:gd name="connsiteX1" fmla="*/ 2105891 w 3200400"/>
              <a:gd name="connsiteY1" fmla="*/ 131875 h 1988384"/>
              <a:gd name="connsiteX2" fmla="*/ 3200400 w 3200400"/>
              <a:gd name="connsiteY2" fmla="*/ 298130 h 1988384"/>
            </a:gdLst>
            <a:ahLst/>
            <a:cxnLst>
              <a:cxn ang="0">
                <a:pos x="connsiteX0" y="connsiteY0"/>
              </a:cxn>
              <a:cxn ang="0">
                <a:pos x="connsiteX1" y="connsiteY1"/>
              </a:cxn>
              <a:cxn ang="0">
                <a:pos x="connsiteX2" y="connsiteY2"/>
              </a:cxn>
            </a:cxnLst>
            <a:rect l="l" t="t" r="r" b="b"/>
            <a:pathLst>
              <a:path w="3200400" h="1988384">
                <a:moveTo>
                  <a:pt x="0" y="1988384"/>
                </a:moveTo>
                <a:cubicBezTo>
                  <a:pt x="786245" y="1200984"/>
                  <a:pt x="1572491" y="413584"/>
                  <a:pt x="2105891" y="131875"/>
                </a:cubicBezTo>
                <a:cubicBezTo>
                  <a:pt x="2639291" y="-149834"/>
                  <a:pt x="2919845" y="74148"/>
                  <a:pt x="3200400" y="298130"/>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cxnSp>
        <p:nvCxnSpPr>
          <p:cNvPr id="16" name="Straight Connector 15"/>
          <p:cNvCxnSpPr/>
          <p:nvPr/>
        </p:nvCxnSpPr>
        <p:spPr>
          <a:xfrm>
            <a:off x="7239000" y="1447543"/>
            <a:ext cx="0" cy="4883915"/>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4655127" y="4114800"/>
            <a:ext cx="3955473" cy="1524000"/>
          </a:xfrm>
          <a:prstGeom prst="line">
            <a:avLst/>
          </a:prstGeom>
        </p:spPr>
        <p:style>
          <a:lnRef idx="1">
            <a:schemeClr val="dk1"/>
          </a:lnRef>
          <a:fillRef idx="0">
            <a:schemeClr val="dk1"/>
          </a:fillRef>
          <a:effectRef idx="0">
            <a:schemeClr val="dk1"/>
          </a:effectRef>
          <a:fontRef idx="minor">
            <a:schemeClr val="tx1"/>
          </a:fontRef>
        </p:style>
      </p:cxnSp>
      <p:cxnSp>
        <p:nvCxnSpPr>
          <p:cNvPr id="20" name="Straight Connector 19"/>
          <p:cNvCxnSpPr/>
          <p:nvPr/>
        </p:nvCxnSpPr>
        <p:spPr>
          <a:xfrm>
            <a:off x="4655127" y="4114800"/>
            <a:ext cx="3041073" cy="2590800"/>
          </a:xfrm>
          <a:prstGeom prst="line">
            <a:avLst/>
          </a:prstGeom>
        </p:spPr>
        <p:style>
          <a:lnRef idx="1">
            <a:schemeClr val="dk1"/>
          </a:lnRef>
          <a:fillRef idx="0">
            <a:schemeClr val="dk1"/>
          </a:fillRef>
          <a:effectRef idx="0">
            <a:schemeClr val="dk1"/>
          </a:effectRef>
          <a:fontRef idx="minor">
            <a:schemeClr val="tx1"/>
          </a:fontRef>
        </p:style>
      </p:cxnSp>
      <p:sp>
        <p:nvSpPr>
          <p:cNvPr id="21" name="TextBox 20"/>
          <p:cNvSpPr txBox="1"/>
          <p:nvPr/>
        </p:nvSpPr>
        <p:spPr>
          <a:xfrm>
            <a:off x="4262242" y="3373509"/>
            <a:ext cx="330540" cy="369332"/>
          </a:xfrm>
          <a:prstGeom prst="rect">
            <a:avLst/>
          </a:prstGeom>
          <a:noFill/>
        </p:spPr>
        <p:txBody>
          <a:bodyPr wrap="none" rtlCol="0">
            <a:spAutoFit/>
          </a:bodyPr>
          <a:lstStyle/>
          <a:p>
            <a:r>
              <a:rPr lang="en-US" dirty="0" smtClean="0"/>
              <a:t>O</a:t>
            </a:r>
            <a:endParaRPr lang="en-US" dirty="0"/>
          </a:p>
        </p:txBody>
      </p:sp>
      <p:sp>
        <p:nvSpPr>
          <p:cNvPr id="22" name="TextBox 21"/>
          <p:cNvSpPr txBox="1"/>
          <p:nvPr/>
        </p:nvSpPr>
        <p:spPr>
          <a:xfrm>
            <a:off x="8127660" y="3593068"/>
            <a:ext cx="845103" cy="369332"/>
          </a:xfrm>
          <a:prstGeom prst="rect">
            <a:avLst/>
          </a:prstGeom>
          <a:noFill/>
        </p:spPr>
        <p:txBody>
          <a:bodyPr wrap="none" rtlCol="0">
            <a:spAutoFit/>
          </a:bodyPr>
          <a:lstStyle/>
          <a:p>
            <a:r>
              <a:rPr lang="en-US" dirty="0" smtClean="0"/>
              <a:t>Output</a:t>
            </a:r>
            <a:endParaRPr lang="en-US" dirty="0"/>
          </a:p>
        </p:txBody>
      </p:sp>
      <p:sp>
        <p:nvSpPr>
          <p:cNvPr id="23" name="TextBox 22"/>
          <p:cNvSpPr txBox="1"/>
          <p:nvPr/>
        </p:nvSpPr>
        <p:spPr>
          <a:xfrm>
            <a:off x="8153400" y="6336268"/>
            <a:ext cx="845103" cy="369332"/>
          </a:xfrm>
          <a:prstGeom prst="rect">
            <a:avLst/>
          </a:prstGeom>
          <a:noFill/>
        </p:spPr>
        <p:txBody>
          <a:bodyPr wrap="none" rtlCol="0">
            <a:spAutoFit/>
          </a:bodyPr>
          <a:lstStyle/>
          <a:p>
            <a:r>
              <a:rPr lang="en-US" dirty="0" smtClean="0"/>
              <a:t>Output</a:t>
            </a:r>
            <a:endParaRPr lang="en-US" dirty="0"/>
          </a:p>
        </p:txBody>
      </p:sp>
      <p:sp>
        <p:nvSpPr>
          <p:cNvPr id="24" name="TextBox 23"/>
          <p:cNvSpPr txBox="1"/>
          <p:nvPr/>
        </p:nvSpPr>
        <p:spPr>
          <a:xfrm>
            <a:off x="6908460" y="3516868"/>
            <a:ext cx="330540" cy="369332"/>
          </a:xfrm>
          <a:prstGeom prst="rect">
            <a:avLst/>
          </a:prstGeom>
          <a:noFill/>
        </p:spPr>
        <p:txBody>
          <a:bodyPr wrap="none" rtlCol="0">
            <a:spAutoFit/>
          </a:bodyPr>
          <a:lstStyle/>
          <a:p>
            <a:r>
              <a:rPr lang="en-US" dirty="0"/>
              <a:t>Q</a:t>
            </a:r>
          </a:p>
        </p:txBody>
      </p:sp>
      <p:sp>
        <p:nvSpPr>
          <p:cNvPr id="25" name="TextBox 24"/>
          <p:cNvSpPr txBox="1"/>
          <p:nvPr/>
        </p:nvSpPr>
        <p:spPr>
          <a:xfrm>
            <a:off x="6908460" y="6336268"/>
            <a:ext cx="330540" cy="369332"/>
          </a:xfrm>
          <a:prstGeom prst="rect">
            <a:avLst/>
          </a:prstGeom>
          <a:noFill/>
        </p:spPr>
        <p:txBody>
          <a:bodyPr wrap="none" rtlCol="0">
            <a:spAutoFit/>
          </a:bodyPr>
          <a:lstStyle/>
          <a:p>
            <a:r>
              <a:rPr lang="en-US" dirty="0"/>
              <a:t>Q</a:t>
            </a:r>
          </a:p>
        </p:txBody>
      </p:sp>
      <p:sp>
        <p:nvSpPr>
          <p:cNvPr id="26" name="TextBox 25"/>
          <p:cNvSpPr txBox="1"/>
          <p:nvPr/>
        </p:nvSpPr>
        <p:spPr>
          <a:xfrm>
            <a:off x="7822860" y="1599943"/>
            <a:ext cx="437940" cy="369332"/>
          </a:xfrm>
          <a:prstGeom prst="rect">
            <a:avLst/>
          </a:prstGeom>
          <a:noFill/>
        </p:spPr>
        <p:txBody>
          <a:bodyPr wrap="none" rtlCol="0">
            <a:spAutoFit/>
          </a:bodyPr>
          <a:lstStyle/>
          <a:p>
            <a:r>
              <a:rPr lang="en-US" dirty="0" smtClean="0"/>
              <a:t>TR</a:t>
            </a:r>
            <a:endParaRPr lang="en-US" dirty="0"/>
          </a:p>
        </p:txBody>
      </p:sp>
      <p:sp>
        <p:nvSpPr>
          <p:cNvPr id="27" name="TextBox 26"/>
          <p:cNvSpPr txBox="1"/>
          <p:nvPr/>
        </p:nvSpPr>
        <p:spPr>
          <a:xfrm>
            <a:off x="8305800" y="5257800"/>
            <a:ext cx="732893" cy="369332"/>
          </a:xfrm>
          <a:prstGeom prst="rect">
            <a:avLst/>
          </a:prstGeom>
          <a:noFill/>
        </p:spPr>
        <p:txBody>
          <a:bodyPr wrap="none" rtlCol="0">
            <a:spAutoFit/>
          </a:bodyPr>
          <a:lstStyle/>
          <a:p>
            <a:r>
              <a:rPr lang="en-US" dirty="0" smtClean="0"/>
              <a:t>AR=D</a:t>
            </a:r>
            <a:endParaRPr lang="en-US" dirty="0"/>
          </a:p>
        </p:txBody>
      </p:sp>
      <p:sp>
        <p:nvSpPr>
          <p:cNvPr id="28" name="TextBox 27"/>
          <p:cNvSpPr txBox="1"/>
          <p:nvPr/>
        </p:nvSpPr>
        <p:spPr>
          <a:xfrm>
            <a:off x="7670460" y="6488668"/>
            <a:ext cx="513282" cy="369332"/>
          </a:xfrm>
          <a:prstGeom prst="rect">
            <a:avLst/>
          </a:prstGeom>
          <a:noFill/>
        </p:spPr>
        <p:txBody>
          <a:bodyPr wrap="none" rtlCol="0">
            <a:spAutoFit/>
          </a:bodyPr>
          <a:lstStyle/>
          <a:p>
            <a:r>
              <a:rPr lang="en-US" dirty="0" smtClean="0"/>
              <a:t>MR</a:t>
            </a:r>
            <a:endParaRPr lang="en-US" dirty="0"/>
          </a:p>
        </p:txBody>
      </p:sp>
      <p:sp>
        <p:nvSpPr>
          <p:cNvPr id="29" name="TextBox 28"/>
          <p:cNvSpPr txBox="1"/>
          <p:nvPr/>
        </p:nvSpPr>
        <p:spPr>
          <a:xfrm>
            <a:off x="4419600" y="6336268"/>
            <a:ext cx="330540" cy="369332"/>
          </a:xfrm>
          <a:prstGeom prst="rect">
            <a:avLst/>
          </a:prstGeom>
          <a:noFill/>
        </p:spPr>
        <p:txBody>
          <a:bodyPr wrap="none" rtlCol="0">
            <a:spAutoFit/>
          </a:bodyPr>
          <a:lstStyle/>
          <a:p>
            <a:r>
              <a:rPr lang="en-US" dirty="0" smtClean="0"/>
              <a:t>O</a:t>
            </a:r>
            <a:endParaRPr lang="en-US" dirty="0"/>
          </a:p>
        </p:txBody>
      </p:sp>
      <p:sp>
        <p:nvSpPr>
          <p:cNvPr id="30" name="TextBox 29"/>
          <p:cNvSpPr txBox="1"/>
          <p:nvPr/>
        </p:nvSpPr>
        <p:spPr>
          <a:xfrm>
            <a:off x="4165260" y="1120757"/>
            <a:ext cx="461665" cy="1393843"/>
          </a:xfrm>
          <a:prstGeom prst="rect">
            <a:avLst/>
          </a:prstGeom>
          <a:noFill/>
        </p:spPr>
        <p:txBody>
          <a:bodyPr vert="vert270" wrap="none" rtlCol="0">
            <a:spAutoFit/>
          </a:bodyPr>
          <a:lstStyle/>
          <a:p>
            <a:r>
              <a:rPr lang="en-US" dirty="0" smtClean="0"/>
              <a:t>Total revenue</a:t>
            </a:r>
            <a:endParaRPr lang="en-US" dirty="0"/>
          </a:p>
        </p:txBody>
      </p:sp>
      <p:sp>
        <p:nvSpPr>
          <p:cNvPr id="31" name="TextBox 30"/>
          <p:cNvSpPr txBox="1"/>
          <p:nvPr/>
        </p:nvSpPr>
        <p:spPr>
          <a:xfrm>
            <a:off x="4031409" y="4826272"/>
            <a:ext cx="461665" cy="800860"/>
          </a:xfrm>
          <a:prstGeom prst="rect">
            <a:avLst/>
          </a:prstGeom>
          <a:noFill/>
        </p:spPr>
        <p:txBody>
          <a:bodyPr vert="vert270" wrap="none" rtlCol="0">
            <a:spAutoFit/>
          </a:bodyPr>
          <a:lstStyle/>
          <a:p>
            <a:r>
              <a:rPr lang="en-US" dirty="0" smtClean="0"/>
              <a:t>MR, AR</a:t>
            </a:r>
            <a:endParaRPr lang="en-US" dirty="0"/>
          </a:p>
        </p:txBody>
      </p:sp>
    </p:spTree>
    <p:extLst>
      <p:ext uri="{BB962C8B-B14F-4D97-AF65-F5344CB8AC3E}">
        <p14:creationId xmlns:p14="http://schemas.microsoft.com/office/powerpoint/2010/main" val="7774767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686800" cy="838200"/>
          </a:xfrm>
        </p:spPr>
        <p:txBody>
          <a:bodyPr>
            <a:normAutofit/>
          </a:bodyPr>
          <a:lstStyle/>
          <a:p>
            <a:r>
              <a:rPr lang="en-US" sz="2800" b="1" dirty="0" smtClean="0">
                <a:solidFill>
                  <a:srgbClr val="0070C0"/>
                </a:solidFill>
              </a:rPr>
              <a:t>Nature and function of profit:</a:t>
            </a:r>
            <a:endParaRPr lang="en-US" sz="2800" b="1" dirty="0">
              <a:solidFill>
                <a:srgbClr val="0070C0"/>
              </a:solidFill>
            </a:endParaRPr>
          </a:p>
        </p:txBody>
      </p:sp>
      <p:sp>
        <p:nvSpPr>
          <p:cNvPr id="3" name="Content Placeholder 2"/>
          <p:cNvSpPr>
            <a:spLocks noGrp="1"/>
          </p:cNvSpPr>
          <p:nvPr>
            <p:ph idx="1"/>
          </p:nvPr>
        </p:nvSpPr>
        <p:spPr/>
        <p:txBody>
          <a:bodyPr>
            <a:normAutofit/>
          </a:bodyPr>
          <a:lstStyle/>
          <a:p>
            <a:r>
              <a:rPr lang="en-US" dirty="0" smtClean="0"/>
              <a:t>Meaning of profit: Profit means the difference between cost and revenue</a:t>
            </a:r>
          </a:p>
          <a:p>
            <a:r>
              <a:rPr lang="en-US" dirty="0" smtClean="0"/>
              <a:t>It is differs from persons like economist, businessman, accountant</a:t>
            </a:r>
          </a:p>
          <a:p>
            <a:r>
              <a:rPr lang="en-US" dirty="0" smtClean="0"/>
              <a:t>Profit is the excess of income over expenditure.</a:t>
            </a:r>
          </a:p>
          <a:p>
            <a:r>
              <a:rPr lang="en-US" dirty="0" smtClean="0"/>
              <a:t>Profit includes various economic concepts like opportunity cost, fixed cost, variable cost implicit cost, explicit cost and revenues. </a:t>
            </a:r>
          </a:p>
          <a:p>
            <a:pPr marL="0" indent="0">
              <a:buNone/>
            </a:pPr>
            <a:endParaRPr lang="en-US" b="1" dirty="0"/>
          </a:p>
        </p:txBody>
      </p:sp>
    </p:spTree>
    <p:extLst>
      <p:ext uri="{BB962C8B-B14F-4D97-AF65-F5344CB8AC3E}">
        <p14:creationId xmlns:p14="http://schemas.microsoft.com/office/powerpoint/2010/main" val="86816268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553200"/>
          </a:xfrm>
        </p:spPr>
        <p:txBody>
          <a:bodyPr>
            <a:normAutofit fontScale="70000" lnSpcReduction="20000"/>
          </a:bodyPr>
          <a:lstStyle/>
          <a:p>
            <a:pPr marL="0" indent="0">
              <a:buNone/>
            </a:pPr>
            <a:r>
              <a:rPr lang="en-US" sz="4000" b="1" dirty="0" smtClean="0">
                <a:solidFill>
                  <a:srgbClr val="0070C0"/>
                </a:solidFill>
              </a:rPr>
              <a:t>Relationship between AR and MR:</a:t>
            </a:r>
          </a:p>
          <a:p>
            <a:pPr marL="514350" indent="-514350">
              <a:buAutoNum type="arabicPeriod"/>
            </a:pPr>
            <a:r>
              <a:rPr lang="en-US" sz="3400" dirty="0" smtClean="0">
                <a:solidFill>
                  <a:schemeClr val="tx1"/>
                </a:solidFill>
              </a:rPr>
              <a:t>Under perfect competition, price remains constant for firm as output increases. Hence, when AR curve slope horizontal or parallel to X-axis, then MR curve coincides with AR curve.</a:t>
            </a:r>
          </a:p>
          <a:p>
            <a:pPr marL="514350" indent="-514350">
              <a:buAutoNum type="arabicPeriod"/>
            </a:pPr>
            <a:r>
              <a:rPr lang="en-US" sz="3400" dirty="0" smtClean="0">
                <a:solidFill>
                  <a:schemeClr val="tx1"/>
                </a:solidFill>
              </a:rPr>
              <a:t>Under imperfect competition, AR curve slopes downwards to the right (or as a linear form), the MR curve will cut any line perpendicular drawn to the Y-axis halfway from the average revenue curve. It is due to the fall in price at same proportion (10,9,8,7)at any level of output.</a:t>
            </a:r>
          </a:p>
          <a:p>
            <a:pPr marL="514350" indent="-514350">
              <a:buAutoNum type="arabicPeriod"/>
            </a:pPr>
            <a:r>
              <a:rPr lang="en-US" sz="3400" dirty="0" smtClean="0">
                <a:solidFill>
                  <a:schemeClr val="tx1"/>
                </a:solidFill>
              </a:rPr>
              <a:t>Under imperfect AR curve slope downwards to the right as convex to the origin, the MR curve will cut any line perpendicular drawn to the Y-axis more than half way from the AR curve. It happens when price falls at a diminishing rate (10,7,5,4) with an increase in output at same proportion</a:t>
            </a:r>
          </a:p>
          <a:p>
            <a:pPr marL="514350" indent="-514350">
              <a:buAutoNum type="arabicPeriod"/>
            </a:pPr>
            <a:r>
              <a:rPr lang="en-US" sz="3400" dirty="0" smtClean="0">
                <a:solidFill>
                  <a:schemeClr val="tx1"/>
                </a:solidFill>
              </a:rPr>
              <a:t>When AR curve slope downwards to the right as concave to the origin, the MR curve will cut any line perpendicular drawn to the Y-axis at half way from the average revenue curve. It happens if price falls at an increasing rate (10,9,7,4) with increase in output at same proportion.</a:t>
            </a:r>
            <a:endParaRPr lang="en-US" sz="3400" dirty="0">
              <a:solidFill>
                <a:schemeClr val="tx1"/>
              </a:solidFill>
            </a:endParaRPr>
          </a:p>
        </p:txBody>
      </p:sp>
    </p:spTree>
    <p:extLst>
      <p:ext uri="{BB962C8B-B14F-4D97-AF65-F5344CB8AC3E}">
        <p14:creationId xmlns:p14="http://schemas.microsoft.com/office/powerpoint/2010/main" val="370144102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470525"/>
          </a:xfrm>
        </p:spPr>
        <p:txBody>
          <a:bodyPr/>
          <a:lstStyle/>
          <a:p>
            <a:pPr marL="0" indent="0">
              <a:buNone/>
            </a:pPr>
            <a:r>
              <a:rPr lang="en-US" dirty="0" smtClean="0"/>
              <a:t>Relationship between AR and MR</a:t>
            </a:r>
            <a:endParaRPr lang="en-US" dirty="0"/>
          </a:p>
        </p:txBody>
      </p:sp>
      <p:cxnSp>
        <p:nvCxnSpPr>
          <p:cNvPr id="5" name="Straight Connector 4"/>
          <p:cNvCxnSpPr/>
          <p:nvPr/>
        </p:nvCxnSpPr>
        <p:spPr>
          <a:xfrm>
            <a:off x="762000" y="2057400"/>
            <a:ext cx="0" cy="32766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62000" y="5334000"/>
            <a:ext cx="2971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19600" y="1905000"/>
            <a:ext cx="0" cy="3352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419600" y="5257800"/>
            <a:ext cx="3886200" cy="0"/>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a:off x="762000" y="4191000"/>
            <a:ext cx="2667000" cy="0"/>
          </a:xfrm>
          <a:prstGeom prst="line">
            <a:avLst/>
          </a:prstGeom>
        </p:spPr>
        <p:style>
          <a:lnRef idx="2">
            <a:schemeClr val="dk1"/>
          </a:lnRef>
          <a:fillRef idx="0">
            <a:schemeClr val="dk1"/>
          </a:fillRef>
          <a:effectRef idx="1">
            <a:schemeClr val="dk1"/>
          </a:effectRef>
          <a:fontRef idx="minor">
            <a:schemeClr val="tx1"/>
          </a:fontRef>
        </p:style>
      </p:cxnSp>
      <p:cxnSp>
        <p:nvCxnSpPr>
          <p:cNvPr id="16" name="Straight Connector 15"/>
          <p:cNvCxnSpPr/>
          <p:nvPr/>
        </p:nvCxnSpPr>
        <p:spPr>
          <a:xfrm>
            <a:off x="4419600" y="2438400"/>
            <a:ext cx="3276600" cy="2057400"/>
          </a:xfrm>
          <a:prstGeom prst="line">
            <a:avLst/>
          </a:prstGeom>
        </p:spPr>
        <p:style>
          <a:lnRef idx="2">
            <a:schemeClr val="dk1"/>
          </a:lnRef>
          <a:fillRef idx="0">
            <a:schemeClr val="dk1"/>
          </a:fillRef>
          <a:effectRef idx="1">
            <a:schemeClr val="dk1"/>
          </a:effectRef>
          <a:fontRef idx="minor">
            <a:schemeClr val="tx1"/>
          </a:fontRef>
        </p:style>
      </p:cxnSp>
      <p:cxnSp>
        <p:nvCxnSpPr>
          <p:cNvPr id="18" name="Straight Connector 17"/>
          <p:cNvCxnSpPr/>
          <p:nvPr/>
        </p:nvCxnSpPr>
        <p:spPr>
          <a:xfrm>
            <a:off x="4419600" y="2438400"/>
            <a:ext cx="2362200" cy="3212068"/>
          </a:xfrm>
          <a:prstGeom prst="line">
            <a:avLst/>
          </a:prstGeom>
        </p:spPr>
        <p:style>
          <a:lnRef idx="1">
            <a:schemeClr val="dk1"/>
          </a:lnRef>
          <a:fillRef idx="0">
            <a:schemeClr val="dk1"/>
          </a:fillRef>
          <a:effectRef idx="0">
            <a:schemeClr val="dk1"/>
          </a:effectRef>
          <a:fontRef idx="minor">
            <a:schemeClr val="tx1"/>
          </a:fontRef>
        </p:style>
      </p:cxnSp>
      <p:sp>
        <p:nvSpPr>
          <p:cNvPr id="19" name="TextBox 18"/>
          <p:cNvSpPr txBox="1"/>
          <p:nvPr/>
        </p:nvSpPr>
        <p:spPr>
          <a:xfrm>
            <a:off x="368130" y="4006334"/>
            <a:ext cx="314510" cy="369332"/>
          </a:xfrm>
          <a:prstGeom prst="rect">
            <a:avLst/>
          </a:prstGeom>
          <a:noFill/>
        </p:spPr>
        <p:txBody>
          <a:bodyPr wrap="none" rtlCol="0">
            <a:spAutoFit/>
          </a:bodyPr>
          <a:lstStyle/>
          <a:p>
            <a:r>
              <a:rPr lang="en-US" dirty="0"/>
              <a:t>P</a:t>
            </a:r>
          </a:p>
        </p:txBody>
      </p:sp>
      <p:sp>
        <p:nvSpPr>
          <p:cNvPr id="20" name="TextBox 19"/>
          <p:cNvSpPr txBox="1"/>
          <p:nvPr/>
        </p:nvSpPr>
        <p:spPr>
          <a:xfrm>
            <a:off x="2031660" y="5334000"/>
            <a:ext cx="845103" cy="369332"/>
          </a:xfrm>
          <a:prstGeom prst="rect">
            <a:avLst/>
          </a:prstGeom>
          <a:noFill/>
        </p:spPr>
        <p:txBody>
          <a:bodyPr wrap="none" rtlCol="0">
            <a:spAutoFit/>
          </a:bodyPr>
          <a:lstStyle/>
          <a:p>
            <a:r>
              <a:rPr lang="en-US" dirty="0" smtClean="0"/>
              <a:t>Output</a:t>
            </a:r>
            <a:endParaRPr lang="en-US" dirty="0"/>
          </a:p>
        </p:txBody>
      </p:sp>
      <p:sp>
        <p:nvSpPr>
          <p:cNvPr id="21" name="TextBox 20"/>
          <p:cNvSpPr txBox="1"/>
          <p:nvPr/>
        </p:nvSpPr>
        <p:spPr>
          <a:xfrm>
            <a:off x="7594260" y="5257800"/>
            <a:ext cx="845103" cy="369332"/>
          </a:xfrm>
          <a:prstGeom prst="rect">
            <a:avLst/>
          </a:prstGeom>
          <a:noFill/>
        </p:spPr>
        <p:txBody>
          <a:bodyPr wrap="none" rtlCol="0">
            <a:spAutoFit/>
          </a:bodyPr>
          <a:lstStyle/>
          <a:p>
            <a:r>
              <a:rPr lang="en-US" dirty="0" smtClean="0"/>
              <a:t>Output</a:t>
            </a:r>
            <a:endParaRPr lang="en-US" dirty="0"/>
          </a:p>
        </p:txBody>
      </p:sp>
      <p:sp>
        <p:nvSpPr>
          <p:cNvPr id="22" name="TextBox 21"/>
          <p:cNvSpPr txBox="1"/>
          <p:nvPr/>
        </p:nvSpPr>
        <p:spPr>
          <a:xfrm>
            <a:off x="533400" y="5345668"/>
            <a:ext cx="330540" cy="369332"/>
          </a:xfrm>
          <a:prstGeom prst="rect">
            <a:avLst/>
          </a:prstGeom>
          <a:noFill/>
        </p:spPr>
        <p:txBody>
          <a:bodyPr wrap="none" rtlCol="0">
            <a:spAutoFit/>
          </a:bodyPr>
          <a:lstStyle/>
          <a:p>
            <a:r>
              <a:rPr lang="en-US" dirty="0" smtClean="0"/>
              <a:t>O</a:t>
            </a:r>
            <a:endParaRPr lang="en-US" dirty="0"/>
          </a:p>
        </p:txBody>
      </p:sp>
      <p:sp>
        <p:nvSpPr>
          <p:cNvPr id="23" name="TextBox 22"/>
          <p:cNvSpPr txBox="1"/>
          <p:nvPr/>
        </p:nvSpPr>
        <p:spPr>
          <a:xfrm>
            <a:off x="4241460" y="5193268"/>
            <a:ext cx="330540" cy="369332"/>
          </a:xfrm>
          <a:prstGeom prst="rect">
            <a:avLst/>
          </a:prstGeom>
          <a:noFill/>
        </p:spPr>
        <p:txBody>
          <a:bodyPr wrap="none" rtlCol="0">
            <a:spAutoFit/>
          </a:bodyPr>
          <a:lstStyle/>
          <a:p>
            <a:r>
              <a:rPr lang="en-US" dirty="0" smtClean="0"/>
              <a:t>O</a:t>
            </a:r>
            <a:endParaRPr lang="en-US" dirty="0"/>
          </a:p>
        </p:txBody>
      </p:sp>
      <p:sp>
        <p:nvSpPr>
          <p:cNvPr id="24" name="TextBox 23"/>
          <p:cNvSpPr txBox="1"/>
          <p:nvPr/>
        </p:nvSpPr>
        <p:spPr>
          <a:xfrm>
            <a:off x="2717460" y="3897868"/>
            <a:ext cx="912429" cy="369332"/>
          </a:xfrm>
          <a:prstGeom prst="rect">
            <a:avLst/>
          </a:prstGeom>
          <a:noFill/>
        </p:spPr>
        <p:txBody>
          <a:bodyPr wrap="none" rtlCol="0">
            <a:spAutoFit/>
          </a:bodyPr>
          <a:lstStyle/>
          <a:p>
            <a:r>
              <a:rPr lang="en-US" dirty="0" smtClean="0"/>
              <a:t>AR=MR</a:t>
            </a:r>
            <a:endParaRPr lang="en-US" dirty="0"/>
          </a:p>
        </p:txBody>
      </p:sp>
      <p:sp>
        <p:nvSpPr>
          <p:cNvPr id="25" name="TextBox 24"/>
          <p:cNvSpPr txBox="1"/>
          <p:nvPr/>
        </p:nvSpPr>
        <p:spPr>
          <a:xfrm>
            <a:off x="7746660" y="4355068"/>
            <a:ext cx="732893" cy="369332"/>
          </a:xfrm>
          <a:prstGeom prst="rect">
            <a:avLst/>
          </a:prstGeom>
          <a:noFill/>
        </p:spPr>
        <p:txBody>
          <a:bodyPr wrap="none" rtlCol="0">
            <a:spAutoFit/>
          </a:bodyPr>
          <a:lstStyle/>
          <a:p>
            <a:r>
              <a:rPr lang="en-US" dirty="0" smtClean="0"/>
              <a:t>AR=D</a:t>
            </a:r>
            <a:endParaRPr lang="en-US" dirty="0"/>
          </a:p>
        </p:txBody>
      </p:sp>
      <p:sp>
        <p:nvSpPr>
          <p:cNvPr id="26" name="TextBox 25"/>
          <p:cNvSpPr txBox="1"/>
          <p:nvPr/>
        </p:nvSpPr>
        <p:spPr>
          <a:xfrm>
            <a:off x="6603660" y="5650468"/>
            <a:ext cx="513282" cy="369332"/>
          </a:xfrm>
          <a:prstGeom prst="rect">
            <a:avLst/>
          </a:prstGeom>
          <a:noFill/>
        </p:spPr>
        <p:txBody>
          <a:bodyPr wrap="none" rtlCol="0">
            <a:spAutoFit/>
          </a:bodyPr>
          <a:lstStyle/>
          <a:p>
            <a:r>
              <a:rPr lang="en-US" dirty="0" smtClean="0"/>
              <a:t>MR</a:t>
            </a:r>
            <a:endParaRPr lang="en-US" dirty="0"/>
          </a:p>
        </p:txBody>
      </p:sp>
      <p:sp>
        <p:nvSpPr>
          <p:cNvPr id="27" name="TextBox 26"/>
          <p:cNvSpPr txBox="1"/>
          <p:nvPr/>
        </p:nvSpPr>
        <p:spPr>
          <a:xfrm>
            <a:off x="3936660" y="2856740"/>
            <a:ext cx="461665" cy="800860"/>
          </a:xfrm>
          <a:prstGeom prst="rect">
            <a:avLst/>
          </a:prstGeom>
          <a:noFill/>
        </p:spPr>
        <p:txBody>
          <a:bodyPr vert="vert270" wrap="none" rtlCol="0">
            <a:spAutoFit/>
          </a:bodyPr>
          <a:lstStyle/>
          <a:p>
            <a:r>
              <a:rPr lang="en-US" dirty="0" smtClean="0"/>
              <a:t>AR, MR</a:t>
            </a:r>
            <a:endParaRPr lang="en-US" dirty="0"/>
          </a:p>
        </p:txBody>
      </p:sp>
      <p:sp>
        <p:nvSpPr>
          <p:cNvPr id="28" name="TextBox 27"/>
          <p:cNvSpPr txBox="1"/>
          <p:nvPr/>
        </p:nvSpPr>
        <p:spPr>
          <a:xfrm>
            <a:off x="381000" y="2932940"/>
            <a:ext cx="461665" cy="800860"/>
          </a:xfrm>
          <a:prstGeom prst="rect">
            <a:avLst/>
          </a:prstGeom>
          <a:noFill/>
        </p:spPr>
        <p:txBody>
          <a:bodyPr vert="vert270" wrap="none" rtlCol="0">
            <a:spAutoFit/>
          </a:bodyPr>
          <a:lstStyle/>
          <a:p>
            <a:r>
              <a:rPr lang="en-US" dirty="0" smtClean="0"/>
              <a:t>AR, MR</a:t>
            </a:r>
            <a:endParaRPr lang="en-US" dirty="0"/>
          </a:p>
        </p:txBody>
      </p:sp>
      <p:sp>
        <p:nvSpPr>
          <p:cNvPr id="29" name="TextBox 28"/>
          <p:cNvSpPr txBox="1"/>
          <p:nvPr/>
        </p:nvSpPr>
        <p:spPr>
          <a:xfrm>
            <a:off x="305997" y="1383268"/>
            <a:ext cx="2574551" cy="369332"/>
          </a:xfrm>
          <a:prstGeom prst="rect">
            <a:avLst/>
          </a:prstGeom>
          <a:noFill/>
        </p:spPr>
        <p:txBody>
          <a:bodyPr wrap="none" rtlCol="0">
            <a:spAutoFit/>
          </a:bodyPr>
          <a:lstStyle/>
          <a:p>
            <a:r>
              <a:rPr lang="en-US" dirty="0" smtClean="0"/>
              <a:t>1. At perfect competition</a:t>
            </a:r>
            <a:endParaRPr lang="en-US" dirty="0"/>
          </a:p>
        </p:txBody>
      </p:sp>
      <p:sp>
        <p:nvSpPr>
          <p:cNvPr id="30" name="TextBox 29"/>
          <p:cNvSpPr txBox="1"/>
          <p:nvPr/>
        </p:nvSpPr>
        <p:spPr>
          <a:xfrm>
            <a:off x="4724400" y="1320922"/>
            <a:ext cx="4114800" cy="646331"/>
          </a:xfrm>
          <a:prstGeom prst="rect">
            <a:avLst/>
          </a:prstGeom>
          <a:noFill/>
        </p:spPr>
        <p:txBody>
          <a:bodyPr wrap="square" rtlCol="0">
            <a:spAutoFit/>
          </a:bodyPr>
          <a:lstStyle/>
          <a:p>
            <a:r>
              <a:rPr lang="en-US" dirty="0" smtClean="0"/>
              <a:t>2. At imperfect competition, when AR, MR is linear</a:t>
            </a:r>
            <a:endParaRPr lang="en-US" dirty="0"/>
          </a:p>
        </p:txBody>
      </p:sp>
      <p:cxnSp>
        <p:nvCxnSpPr>
          <p:cNvPr id="4" name="Straight Connector 3"/>
          <p:cNvCxnSpPr/>
          <p:nvPr/>
        </p:nvCxnSpPr>
        <p:spPr>
          <a:xfrm flipV="1">
            <a:off x="4419600" y="4038600"/>
            <a:ext cx="2440701" cy="43934"/>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658375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609600"/>
            <a:ext cx="8686800" cy="5470525"/>
          </a:xfrm>
        </p:spPr>
        <p:txBody>
          <a:bodyPr/>
          <a:lstStyle/>
          <a:p>
            <a:pPr marL="0" indent="0">
              <a:buNone/>
            </a:pPr>
            <a:r>
              <a:rPr lang="en-US" dirty="0" smtClean="0"/>
              <a:t>Relationship between AR and MR</a:t>
            </a:r>
            <a:endParaRPr lang="en-US" dirty="0"/>
          </a:p>
        </p:txBody>
      </p:sp>
      <p:cxnSp>
        <p:nvCxnSpPr>
          <p:cNvPr id="5" name="Straight Connector 4"/>
          <p:cNvCxnSpPr/>
          <p:nvPr/>
        </p:nvCxnSpPr>
        <p:spPr>
          <a:xfrm>
            <a:off x="762000" y="2057400"/>
            <a:ext cx="0" cy="3276600"/>
          </a:xfrm>
          <a:prstGeom prst="line">
            <a:avLst/>
          </a:prstGeom>
        </p:spPr>
        <p:style>
          <a:lnRef idx="1">
            <a:schemeClr val="dk1"/>
          </a:lnRef>
          <a:fillRef idx="0">
            <a:schemeClr val="dk1"/>
          </a:fillRef>
          <a:effectRef idx="0">
            <a:schemeClr val="dk1"/>
          </a:effectRef>
          <a:fontRef idx="minor">
            <a:schemeClr val="tx1"/>
          </a:fontRef>
        </p:style>
      </p:cxnSp>
      <p:cxnSp>
        <p:nvCxnSpPr>
          <p:cNvPr id="7" name="Straight Connector 6"/>
          <p:cNvCxnSpPr/>
          <p:nvPr/>
        </p:nvCxnSpPr>
        <p:spPr>
          <a:xfrm>
            <a:off x="762000" y="5334000"/>
            <a:ext cx="29718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4419600" y="1905000"/>
            <a:ext cx="0" cy="3352800"/>
          </a:xfrm>
          <a:prstGeom prst="line">
            <a:avLst/>
          </a:prstGeom>
        </p:spPr>
        <p:style>
          <a:lnRef idx="1">
            <a:schemeClr val="dk1"/>
          </a:lnRef>
          <a:fillRef idx="0">
            <a:schemeClr val="dk1"/>
          </a:fillRef>
          <a:effectRef idx="0">
            <a:schemeClr val="dk1"/>
          </a:effectRef>
          <a:fontRef idx="minor">
            <a:schemeClr val="tx1"/>
          </a:fontRef>
        </p:style>
      </p:cxnSp>
      <p:cxnSp>
        <p:nvCxnSpPr>
          <p:cNvPr id="11" name="Straight Connector 10"/>
          <p:cNvCxnSpPr/>
          <p:nvPr/>
        </p:nvCxnSpPr>
        <p:spPr>
          <a:xfrm>
            <a:off x="4419600" y="5257800"/>
            <a:ext cx="3886200" cy="0"/>
          </a:xfrm>
          <a:prstGeom prst="line">
            <a:avLst/>
          </a:prstGeom>
        </p:spPr>
        <p:style>
          <a:lnRef idx="1">
            <a:schemeClr val="dk1"/>
          </a:lnRef>
          <a:fillRef idx="0">
            <a:schemeClr val="dk1"/>
          </a:fillRef>
          <a:effectRef idx="0">
            <a:schemeClr val="dk1"/>
          </a:effectRef>
          <a:fontRef idx="minor">
            <a:schemeClr val="tx1"/>
          </a:fontRef>
        </p:style>
      </p:cxnSp>
      <p:sp>
        <p:nvSpPr>
          <p:cNvPr id="20" name="TextBox 19"/>
          <p:cNvSpPr txBox="1"/>
          <p:nvPr/>
        </p:nvSpPr>
        <p:spPr>
          <a:xfrm>
            <a:off x="2031660" y="5334000"/>
            <a:ext cx="845103" cy="369332"/>
          </a:xfrm>
          <a:prstGeom prst="rect">
            <a:avLst/>
          </a:prstGeom>
          <a:noFill/>
        </p:spPr>
        <p:txBody>
          <a:bodyPr wrap="none" rtlCol="0">
            <a:spAutoFit/>
          </a:bodyPr>
          <a:lstStyle/>
          <a:p>
            <a:r>
              <a:rPr lang="en-US" dirty="0" smtClean="0"/>
              <a:t>Output</a:t>
            </a:r>
            <a:endParaRPr lang="en-US" dirty="0"/>
          </a:p>
        </p:txBody>
      </p:sp>
      <p:sp>
        <p:nvSpPr>
          <p:cNvPr id="21" name="TextBox 20"/>
          <p:cNvSpPr txBox="1"/>
          <p:nvPr/>
        </p:nvSpPr>
        <p:spPr>
          <a:xfrm>
            <a:off x="7594260" y="5257800"/>
            <a:ext cx="845103" cy="369332"/>
          </a:xfrm>
          <a:prstGeom prst="rect">
            <a:avLst/>
          </a:prstGeom>
          <a:noFill/>
        </p:spPr>
        <p:txBody>
          <a:bodyPr wrap="none" rtlCol="0">
            <a:spAutoFit/>
          </a:bodyPr>
          <a:lstStyle/>
          <a:p>
            <a:r>
              <a:rPr lang="en-US" dirty="0" smtClean="0"/>
              <a:t>Output</a:t>
            </a:r>
            <a:endParaRPr lang="en-US" dirty="0"/>
          </a:p>
        </p:txBody>
      </p:sp>
      <p:sp>
        <p:nvSpPr>
          <p:cNvPr id="22" name="TextBox 21"/>
          <p:cNvSpPr txBox="1"/>
          <p:nvPr/>
        </p:nvSpPr>
        <p:spPr>
          <a:xfrm>
            <a:off x="533400" y="5345668"/>
            <a:ext cx="330540" cy="369332"/>
          </a:xfrm>
          <a:prstGeom prst="rect">
            <a:avLst/>
          </a:prstGeom>
          <a:noFill/>
        </p:spPr>
        <p:txBody>
          <a:bodyPr wrap="none" rtlCol="0">
            <a:spAutoFit/>
          </a:bodyPr>
          <a:lstStyle/>
          <a:p>
            <a:r>
              <a:rPr lang="en-US" dirty="0" smtClean="0"/>
              <a:t>O</a:t>
            </a:r>
            <a:endParaRPr lang="en-US" dirty="0"/>
          </a:p>
        </p:txBody>
      </p:sp>
      <p:sp>
        <p:nvSpPr>
          <p:cNvPr id="23" name="TextBox 22"/>
          <p:cNvSpPr txBox="1"/>
          <p:nvPr/>
        </p:nvSpPr>
        <p:spPr>
          <a:xfrm>
            <a:off x="4241460" y="5193268"/>
            <a:ext cx="330540" cy="369332"/>
          </a:xfrm>
          <a:prstGeom prst="rect">
            <a:avLst/>
          </a:prstGeom>
          <a:noFill/>
        </p:spPr>
        <p:txBody>
          <a:bodyPr wrap="none" rtlCol="0">
            <a:spAutoFit/>
          </a:bodyPr>
          <a:lstStyle/>
          <a:p>
            <a:r>
              <a:rPr lang="en-US" dirty="0" smtClean="0"/>
              <a:t>O</a:t>
            </a:r>
            <a:endParaRPr lang="en-US" dirty="0"/>
          </a:p>
        </p:txBody>
      </p:sp>
      <p:sp>
        <p:nvSpPr>
          <p:cNvPr id="24" name="TextBox 23"/>
          <p:cNvSpPr txBox="1"/>
          <p:nvPr/>
        </p:nvSpPr>
        <p:spPr>
          <a:xfrm>
            <a:off x="6637438" y="4659868"/>
            <a:ext cx="513282" cy="369332"/>
          </a:xfrm>
          <a:prstGeom prst="rect">
            <a:avLst/>
          </a:prstGeom>
          <a:noFill/>
        </p:spPr>
        <p:txBody>
          <a:bodyPr wrap="none" rtlCol="0">
            <a:spAutoFit/>
          </a:bodyPr>
          <a:lstStyle/>
          <a:p>
            <a:r>
              <a:rPr lang="en-US" dirty="0"/>
              <a:t>M</a:t>
            </a:r>
            <a:r>
              <a:rPr lang="en-US" dirty="0" smtClean="0"/>
              <a:t>R</a:t>
            </a:r>
            <a:endParaRPr lang="en-US" dirty="0"/>
          </a:p>
        </p:txBody>
      </p:sp>
      <p:sp>
        <p:nvSpPr>
          <p:cNvPr id="25" name="TextBox 24"/>
          <p:cNvSpPr txBox="1"/>
          <p:nvPr/>
        </p:nvSpPr>
        <p:spPr>
          <a:xfrm>
            <a:off x="7746660" y="4355068"/>
            <a:ext cx="732893" cy="369332"/>
          </a:xfrm>
          <a:prstGeom prst="rect">
            <a:avLst/>
          </a:prstGeom>
          <a:noFill/>
        </p:spPr>
        <p:txBody>
          <a:bodyPr wrap="none" rtlCol="0">
            <a:spAutoFit/>
          </a:bodyPr>
          <a:lstStyle/>
          <a:p>
            <a:r>
              <a:rPr lang="en-US" dirty="0" smtClean="0"/>
              <a:t>AR=D</a:t>
            </a:r>
            <a:endParaRPr lang="en-US" dirty="0"/>
          </a:p>
        </p:txBody>
      </p:sp>
      <p:sp>
        <p:nvSpPr>
          <p:cNvPr id="26" name="TextBox 25"/>
          <p:cNvSpPr txBox="1"/>
          <p:nvPr/>
        </p:nvSpPr>
        <p:spPr>
          <a:xfrm>
            <a:off x="6603660" y="5650468"/>
            <a:ext cx="513282" cy="369332"/>
          </a:xfrm>
          <a:prstGeom prst="rect">
            <a:avLst/>
          </a:prstGeom>
          <a:noFill/>
        </p:spPr>
        <p:txBody>
          <a:bodyPr wrap="none" rtlCol="0">
            <a:spAutoFit/>
          </a:bodyPr>
          <a:lstStyle/>
          <a:p>
            <a:r>
              <a:rPr lang="en-US" dirty="0" smtClean="0"/>
              <a:t>MR</a:t>
            </a:r>
            <a:endParaRPr lang="en-US" dirty="0"/>
          </a:p>
        </p:txBody>
      </p:sp>
      <p:sp>
        <p:nvSpPr>
          <p:cNvPr id="27" name="TextBox 26"/>
          <p:cNvSpPr txBox="1"/>
          <p:nvPr/>
        </p:nvSpPr>
        <p:spPr>
          <a:xfrm>
            <a:off x="3936660" y="2856740"/>
            <a:ext cx="461665" cy="800860"/>
          </a:xfrm>
          <a:prstGeom prst="rect">
            <a:avLst/>
          </a:prstGeom>
          <a:noFill/>
        </p:spPr>
        <p:txBody>
          <a:bodyPr vert="vert270" wrap="none" rtlCol="0">
            <a:spAutoFit/>
          </a:bodyPr>
          <a:lstStyle/>
          <a:p>
            <a:r>
              <a:rPr lang="en-US" dirty="0" smtClean="0"/>
              <a:t>AR, MR</a:t>
            </a:r>
            <a:endParaRPr lang="en-US" dirty="0"/>
          </a:p>
        </p:txBody>
      </p:sp>
      <p:sp>
        <p:nvSpPr>
          <p:cNvPr id="28" name="TextBox 27"/>
          <p:cNvSpPr txBox="1"/>
          <p:nvPr/>
        </p:nvSpPr>
        <p:spPr>
          <a:xfrm>
            <a:off x="150167" y="2431473"/>
            <a:ext cx="461665" cy="800860"/>
          </a:xfrm>
          <a:prstGeom prst="rect">
            <a:avLst/>
          </a:prstGeom>
          <a:noFill/>
        </p:spPr>
        <p:txBody>
          <a:bodyPr vert="vert270" wrap="none" rtlCol="0">
            <a:spAutoFit/>
          </a:bodyPr>
          <a:lstStyle/>
          <a:p>
            <a:r>
              <a:rPr lang="en-US" dirty="0" smtClean="0"/>
              <a:t>AR, MR</a:t>
            </a:r>
            <a:endParaRPr lang="en-US" dirty="0"/>
          </a:p>
        </p:txBody>
      </p:sp>
      <p:sp>
        <p:nvSpPr>
          <p:cNvPr id="29" name="TextBox 28"/>
          <p:cNvSpPr txBox="1"/>
          <p:nvPr/>
        </p:nvSpPr>
        <p:spPr>
          <a:xfrm>
            <a:off x="305997" y="1383267"/>
            <a:ext cx="3630663" cy="646331"/>
          </a:xfrm>
          <a:prstGeom prst="rect">
            <a:avLst/>
          </a:prstGeom>
          <a:noFill/>
        </p:spPr>
        <p:txBody>
          <a:bodyPr wrap="square" rtlCol="0">
            <a:spAutoFit/>
          </a:bodyPr>
          <a:lstStyle/>
          <a:p>
            <a:r>
              <a:rPr lang="en-US" dirty="0" smtClean="0"/>
              <a:t>3. At imperfect competition, when AR is convex to the origin</a:t>
            </a:r>
            <a:endParaRPr lang="en-US" dirty="0"/>
          </a:p>
        </p:txBody>
      </p:sp>
      <p:sp>
        <p:nvSpPr>
          <p:cNvPr id="30" name="TextBox 29"/>
          <p:cNvSpPr txBox="1"/>
          <p:nvPr/>
        </p:nvSpPr>
        <p:spPr>
          <a:xfrm>
            <a:off x="4724400" y="1320922"/>
            <a:ext cx="4114800" cy="646331"/>
          </a:xfrm>
          <a:prstGeom prst="rect">
            <a:avLst/>
          </a:prstGeom>
          <a:noFill/>
        </p:spPr>
        <p:txBody>
          <a:bodyPr wrap="square" rtlCol="0">
            <a:spAutoFit/>
          </a:bodyPr>
          <a:lstStyle/>
          <a:p>
            <a:r>
              <a:rPr lang="en-US" dirty="0"/>
              <a:t>4</a:t>
            </a:r>
            <a:r>
              <a:rPr lang="en-US" dirty="0" smtClean="0"/>
              <a:t>. At imperfect competition, when AR, MR is concave to the origin</a:t>
            </a:r>
            <a:endParaRPr lang="en-US" dirty="0"/>
          </a:p>
        </p:txBody>
      </p:sp>
      <p:sp>
        <p:nvSpPr>
          <p:cNvPr id="6" name="Freeform 5"/>
          <p:cNvSpPr/>
          <p:nvPr/>
        </p:nvSpPr>
        <p:spPr>
          <a:xfrm>
            <a:off x="775855" y="2632364"/>
            <a:ext cx="2576945" cy="2327563"/>
          </a:xfrm>
          <a:custGeom>
            <a:avLst/>
            <a:gdLst>
              <a:gd name="connsiteX0" fmla="*/ 0 w 2576945"/>
              <a:gd name="connsiteY0" fmla="*/ 0 h 2327563"/>
              <a:gd name="connsiteX1" fmla="*/ 955963 w 2576945"/>
              <a:gd name="connsiteY1" fmla="*/ 1537854 h 2327563"/>
              <a:gd name="connsiteX2" fmla="*/ 2576945 w 2576945"/>
              <a:gd name="connsiteY2" fmla="*/ 2327563 h 2327563"/>
            </a:gdLst>
            <a:ahLst/>
            <a:cxnLst>
              <a:cxn ang="0">
                <a:pos x="connsiteX0" y="connsiteY0"/>
              </a:cxn>
              <a:cxn ang="0">
                <a:pos x="connsiteX1" y="connsiteY1"/>
              </a:cxn>
              <a:cxn ang="0">
                <a:pos x="connsiteX2" y="connsiteY2"/>
              </a:cxn>
            </a:cxnLst>
            <a:rect l="l" t="t" r="r" b="b"/>
            <a:pathLst>
              <a:path w="2576945" h="2327563">
                <a:moveTo>
                  <a:pt x="0" y="0"/>
                </a:moveTo>
                <a:cubicBezTo>
                  <a:pt x="263236" y="574963"/>
                  <a:pt x="526472" y="1149927"/>
                  <a:pt x="955963" y="1537854"/>
                </a:cubicBezTo>
                <a:cubicBezTo>
                  <a:pt x="1385454" y="1925781"/>
                  <a:pt x="1981199" y="2126672"/>
                  <a:pt x="2576945" y="2327563"/>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8" name="Freeform 7"/>
          <p:cNvSpPr/>
          <p:nvPr/>
        </p:nvSpPr>
        <p:spPr>
          <a:xfrm>
            <a:off x="762000" y="2646218"/>
            <a:ext cx="1884218" cy="2563091"/>
          </a:xfrm>
          <a:custGeom>
            <a:avLst/>
            <a:gdLst>
              <a:gd name="connsiteX0" fmla="*/ 0 w 1884218"/>
              <a:gd name="connsiteY0" fmla="*/ 0 h 2563091"/>
              <a:gd name="connsiteX1" fmla="*/ 484909 w 1884218"/>
              <a:gd name="connsiteY1" fmla="*/ 1690255 h 2563091"/>
              <a:gd name="connsiteX2" fmla="*/ 1884218 w 1884218"/>
              <a:gd name="connsiteY2" fmla="*/ 2563091 h 2563091"/>
            </a:gdLst>
            <a:ahLst/>
            <a:cxnLst>
              <a:cxn ang="0">
                <a:pos x="connsiteX0" y="connsiteY0"/>
              </a:cxn>
              <a:cxn ang="0">
                <a:pos x="connsiteX1" y="connsiteY1"/>
              </a:cxn>
              <a:cxn ang="0">
                <a:pos x="connsiteX2" y="connsiteY2"/>
              </a:cxn>
            </a:cxnLst>
            <a:rect l="l" t="t" r="r" b="b"/>
            <a:pathLst>
              <a:path w="1884218" h="2563091">
                <a:moveTo>
                  <a:pt x="0" y="0"/>
                </a:moveTo>
                <a:cubicBezTo>
                  <a:pt x="85436" y="631536"/>
                  <a:pt x="170873" y="1263073"/>
                  <a:pt x="484909" y="1690255"/>
                </a:cubicBezTo>
                <a:cubicBezTo>
                  <a:pt x="798945" y="2117437"/>
                  <a:pt x="1341581" y="2340264"/>
                  <a:pt x="1884218" y="2563091"/>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12" name="Straight Connector 11"/>
          <p:cNvCxnSpPr/>
          <p:nvPr/>
        </p:nvCxnSpPr>
        <p:spPr>
          <a:xfrm>
            <a:off x="762000" y="3577940"/>
            <a:ext cx="457200" cy="0"/>
          </a:xfrm>
          <a:prstGeom prst="line">
            <a:avLst/>
          </a:prstGeom>
        </p:spPr>
        <p:style>
          <a:lnRef idx="1">
            <a:schemeClr val="dk1"/>
          </a:lnRef>
          <a:fillRef idx="0">
            <a:schemeClr val="dk1"/>
          </a:fillRef>
          <a:effectRef idx="0">
            <a:schemeClr val="dk1"/>
          </a:effectRef>
          <a:fontRef idx="minor">
            <a:schemeClr val="tx1"/>
          </a:fontRef>
        </p:style>
      </p:cxnSp>
      <p:sp>
        <p:nvSpPr>
          <p:cNvPr id="15" name="Freeform 14"/>
          <p:cNvSpPr/>
          <p:nvPr/>
        </p:nvSpPr>
        <p:spPr>
          <a:xfrm>
            <a:off x="4433455" y="2576945"/>
            <a:ext cx="3214254" cy="2092037"/>
          </a:xfrm>
          <a:custGeom>
            <a:avLst/>
            <a:gdLst>
              <a:gd name="connsiteX0" fmla="*/ 0 w 3214254"/>
              <a:gd name="connsiteY0" fmla="*/ 0 h 2092037"/>
              <a:gd name="connsiteX1" fmla="*/ 1898072 w 3214254"/>
              <a:gd name="connsiteY1" fmla="*/ 651164 h 2092037"/>
              <a:gd name="connsiteX2" fmla="*/ 3214254 w 3214254"/>
              <a:gd name="connsiteY2" fmla="*/ 2092037 h 2092037"/>
            </a:gdLst>
            <a:ahLst/>
            <a:cxnLst>
              <a:cxn ang="0">
                <a:pos x="connsiteX0" y="connsiteY0"/>
              </a:cxn>
              <a:cxn ang="0">
                <a:pos x="connsiteX1" y="connsiteY1"/>
              </a:cxn>
              <a:cxn ang="0">
                <a:pos x="connsiteX2" y="connsiteY2"/>
              </a:cxn>
            </a:cxnLst>
            <a:rect l="l" t="t" r="r" b="b"/>
            <a:pathLst>
              <a:path w="3214254" h="2092037">
                <a:moveTo>
                  <a:pt x="0" y="0"/>
                </a:moveTo>
                <a:cubicBezTo>
                  <a:pt x="681181" y="151245"/>
                  <a:pt x="1362363" y="302491"/>
                  <a:pt x="1898072" y="651164"/>
                </a:cubicBezTo>
                <a:cubicBezTo>
                  <a:pt x="2433781" y="999837"/>
                  <a:pt x="2824017" y="1545937"/>
                  <a:pt x="3214254" y="2092037"/>
                </a:cubicBezTo>
              </a:path>
            </a:pathLst>
          </a:custGeom>
        </p:spPr>
        <p:style>
          <a:lnRef idx="2">
            <a:schemeClr val="dk1"/>
          </a:lnRef>
          <a:fillRef idx="0">
            <a:schemeClr val="dk1"/>
          </a:fillRef>
          <a:effectRef idx="1">
            <a:schemeClr val="dk1"/>
          </a:effectRef>
          <a:fontRef idx="minor">
            <a:schemeClr val="tx1"/>
          </a:fontRef>
        </p:style>
        <p:txBody>
          <a:bodyPr rtlCol="0" anchor="ctr"/>
          <a:lstStyle/>
          <a:p>
            <a:pPr algn="ctr"/>
            <a:endParaRPr lang="en-US"/>
          </a:p>
        </p:txBody>
      </p:sp>
      <p:sp>
        <p:nvSpPr>
          <p:cNvPr id="17" name="Freeform 16"/>
          <p:cNvSpPr/>
          <p:nvPr/>
        </p:nvSpPr>
        <p:spPr>
          <a:xfrm>
            <a:off x="4433455" y="2576944"/>
            <a:ext cx="2535381" cy="2189018"/>
          </a:xfrm>
          <a:custGeom>
            <a:avLst/>
            <a:gdLst>
              <a:gd name="connsiteX0" fmla="*/ 0 w 2535381"/>
              <a:gd name="connsiteY0" fmla="*/ 0 h 2189018"/>
              <a:gd name="connsiteX1" fmla="*/ 1634836 w 2535381"/>
              <a:gd name="connsiteY1" fmla="*/ 914400 h 2189018"/>
              <a:gd name="connsiteX2" fmla="*/ 2535381 w 2535381"/>
              <a:gd name="connsiteY2" fmla="*/ 2189018 h 2189018"/>
            </a:gdLst>
            <a:ahLst/>
            <a:cxnLst>
              <a:cxn ang="0">
                <a:pos x="connsiteX0" y="connsiteY0"/>
              </a:cxn>
              <a:cxn ang="0">
                <a:pos x="connsiteX1" y="connsiteY1"/>
              </a:cxn>
              <a:cxn ang="0">
                <a:pos x="connsiteX2" y="connsiteY2"/>
              </a:cxn>
            </a:cxnLst>
            <a:rect l="l" t="t" r="r" b="b"/>
            <a:pathLst>
              <a:path w="2535381" h="2189018">
                <a:moveTo>
                  <a:pt x="0" y="0"/>
                </a:moveTo>
                <a:cubicBezTo>
                  <a:pt x="606136" y="274782"/>
                  <a:pt x="1212273" y="549564"/>
                  <a:pt x="1634836" y="914400"/>
                </a:cubicBezTo>
                <a:cubicBezTo>
                  <a:pt x="2057399" y="1279236"/>
                  <a:pt x="2296390" y="1734127"/>
                  <a:pt x="2535381" y="2189018"/>
                </a:cubicBez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cxnSp>
        <p:nvCxnSpPr>
          <p:cNvPr id="32" name="Straight Connector 31"/>
          <p:cNvCxnSpPr/>
          <p:nvPr/>
        </p:nvCxnSpPr>
        <p:spPr>
          <a:xfrm>
            <a:off x="4433455" y="3796145"/>
            <a:ext cx="2535381" cy="0"/>
          </a:xfrm>
          <a:prstGeom prst="line">
            <a:avLst/>
          </a:prstGeom>
        </p:spPr>
        <p:style>
          <a:lnRef idx="1">
            <a:schemeClr val="dk1"/>
          </a:lnRef>
          <a:fillRef idx="0">
            <a:schemeClr val="dk1"/>
          </a:fillRef>
          <a:effectRef idx="0">
            <a:schemeClr val="dk1"/>
          </a:effectRef>
          <a:fontRef idx="minor">
            <a:schemeClr val="tx1"/>
          </a:fontRef>
        </p:style>
      </p:cxnSp>
      <p:sp>
        <p:nvSpPr>
          <p:cNvPr id="33" name="TextBox 32"/>
          <p:cNvSpPr txBox="1"/>
          <p:nvPr/>
        </p:nvSpPr>
        <p:spPr>
          <a:xfrm>
            <a:off x="3494425" y="4742995"/>
            <a:ext cx="449162" cy="369332"/>
          </a:xfrm>
          <a:prstGeom prst="rect">
            <a:avLst/>
          </a:prstGeom>
          <a:noFill/>
        </p:spPr>
        <p:txBody>
          <a:bodyPr wrap="none" rtlCol="0">
            <a:spAutoFit/>
          </a:bodyPr>
          <a:lstStyle/>
          <a:p>
            <a:r>
              <a:rPr lang="en-US" dirty="0" smtClean="0"/>
              <a:t>AR</a:t>
            </a:r>
            <a:endParaRPr lang="en-US" dirty="0"/>
          </a:p>
        </p:txBody>
      </p:sp>
      <p:sp>
        <p:nvSpPr>
          <p:cNvPr id="34" name="TextBox 33"/>
          <p:cNvSpPr txBox="1"/>
          <p:nvPr/>
        </p:nvSpPr>
        <p:spPr>
          <a:xfrm>
            <a:off x="2438400" y="4888468"/>
            <a:ext cx="513282" cy="369332"/>
          </a:xfrm>
          <a:prstGeom prst="rect">
            <a:avLst/>
          </a:prstGeom>
          <a:noFill/>
        </p:spPr>
        <p:txBody>
          <a:bodyPr wrap="none" rtlCol="0">
            <a:spAutoFit/>
          </a:bodyPr>
          <a:lstStyle/>
          <a:p>
            <a:r>
              <a:rPr lang="en-US" dirty="0"/>
              <a:t>M</a:t>
            </a:r>
            <a:r>
              <a:rPr lang="en-US" dirty="0" smtClean="0"/>
              <a:t>R</a:t>
            </a:r>
            <a:endParaRPr lang="en-US" dirty="0"/>
          </a:p>
        </p:txBody>
      </p:sp>
    </p:spTree>
    <p:extLst>
      <p:ext uri="{BB962C8B-B14F-4D97-AF65-F5344CB8AC3E}">
        <p14:creationId xmlns:p14="http://schemas.microsoft.com/office/powerpoint/2010/main" val="100845517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lstStyle/>
          <a:p>
            <a:pPr algn="l"/>
            <a:r>
              <a:rPr lang="en-US" sz="3600" b="1" dirty="0" smtClean="0">
                <a:solidFill>
                  <a:srgbClr val="0070C0"/>
                </a:solidFill>
              </a:rPr>
              <a:t>Price elasticity of demand: </a:t>
            </a:r>
            <a:endParaRPr lang="en-US" sz="3600" b="1" dirty="0">
              <a:solidFill>
                <a:srgbClr val="0070C0"/>
              </a:solidFill>
            </a:endParaRP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990600"/>
                <a:ext cx="8229600" cy="5135563"/>
              </a:xfrm>
            </p:spPr>
            <p:txBody>
              <a:bodyPr/>
              <a:lstStyle/>
              <a:p>
                <a:r>
                  <a:rPr lang="en-US" sz="2800" dirty="0" smtClean="0"/>
                  <a:t>It is the proportionate change in quantity demanded of a goods due to proportionate change in its price.</a:t>
                </a:r>
              </a:p>
              <a:p>
                <a:pPr marL="0" indent="0">
                  <a:buNone/>
                </a:pPr>
                <a:r>
                  <a:rPr lang="en-US" sz="2800" dirty="0" smtClean="0"/>
                  <a:t>(</a:t>
                </a:r>
                <a:r>
                  <a:rPr lang="en-US" sz="2800" dirty="0" err="1"/>
                  <a:t>e</a:t>
                </a:r>
                <a:r>
                  <a:rPr lang="en-US" sz="2800" baseline="-25000" dirty="0" err="1"/>
                  <a:t>p</a:t>
                </a:r>
                <a:r>
                  <a:rPr lang="en-US" sz="2800" dirty="0" smtClean="0"/>
                  <a:t>) = </a:t>
                </a:r>
                <a14:m>
                  <m:oMath xmlns:m="http://schemas.openxmlformats.org/officeDocument/2006/math">
                    <m:f>
                      <m:fPr>
                        <m:ctrlPr>
                          <a:rPr lang="en-US" sz="2800" i="1" dirty="0">
                            <a:latin typeface="Cambria Math"/>
                          </a:rPr>
                        </m:ctrlPr>
                      </m:fPr>
                      <m:num>
                        <m:r>
                          <m:rPr>
                            <m:nor/>
                          </m:rPr>
                          <a:rPr lang="en-US" sz="2800" b="0" i="0" dirty="0" smtClean="0">
                            <a:latin typeface="Cambria Math"/>
                          </a:rPr>
                          <m:t>% </m:t>
                        </m:r>
                        <m:r>
                          <m:rPr>
                            <m:nor/>
                          </m:rPr>
                          <a:rPr lang="en-US" sz="2800" b="0" i="0" dirty="0" smtClean="0">
                            <a:latin typeface="Cambria Math"/>
                          </a:rPr>
                          <m:t>change</m:t>
                        </m:r>
                        <m:r>
                          <m:rPr>
                            <m:nor/>
                          </m:rPr>
                          <a:rPr lang="en-US" sz="2800" b="0" i="0" dirty="0" smtClean="0">
                            <a:latin typeface="Cambria Math"/>
                          </a:rPr>
                          <m:t> </m:t>
                        </m:r>
                        <m:r>
                          <m:rPr>
                            <m:nor/>
                          </m:rPr>
                          <a:rPr lang="en-US" sz="2800" b="0" i="0" dirty="0" smtClean="0">
                            <a:latin typeface="Cambria Math"/>
                          </a:rPr>
                          <m:t>quantity</m:t>
                        </m:r>
                        <m:r>
                          <m:rPr>
                            <m:nor/>
                          </m:rPr>
                          <a:rPr lang="en-US" sz="2800" b="0" i="0" dirty="0" smtClean="0">
                            <a:latin typeface="Cambria Math"/>
                          </a:rPr>
                          <m:t> </m:t>
                        </m:r>
                        <m:r>
                          <m:rPr>
                            <m:nor/>
                          </m:rPr>
                          <a:rPr lang="en-US" sz="2800" b="0" i="0" dirty="0" smtClean="0">
                            <a:latin typeface="Cambria Math"/>
                          </a:rPr>
                          <m:t>demanded</m:t>
                        </m:r>
                        <m:r>
                          <m:rPr>
                            <m:nor/>
                          </m:rPr>
                          <a:rPr lang="en-US" sz="2800" b="0" i="0" dirty="0" smtClean="0">
                            <a:latin typeface="Cambria Math"/>
                          </a:rPr>
                          <m:t> </m:t>
                        </m:r>
                        <m:r>
                          <m:rPr>
                            <m:nor/>
                          </m:rPr>
                          <a:rPr lang="en-US" sz="2800" b="0" i="0" dirty="0" smtClean="0">
                            <a:latin typeface="Cambria Math"/>
                          </a:rPr>
                          <m:t>of</m:t>
                        </m:r>
                        <m:r>
                          <m:rPr>
                            <m:nor/>
                          </m:rPr>
                          <a:rPr lang="en-US" sz="2800" b="0" i="0" dirty="0" smtClean="0">
                            <a:latin typeface="Cambria Math"/>
                          </a:rPr>
                          <m:t> </m:t>
                        </m:r>
                        <m:r>
                          <m:rPr>
                            <m:nor/>
                          </m:rPr>
                          <a:rPr lang="en-US" sz="2800" b="0" i="0" dirty="0" smtClean="0">
                            <a:latin typeface="Cambria Math"/>
                          </a:rPr>
                          <m:t>a</m:t>
                        </m:r>
                        <m:r>
                          <m:rPr>
                            <m:nor/>
                          </m:rPr>
                          <a:rPr lang="en-US" sz="2800" b="0" i="0" dirty="0" smtClean="0">
                            <a:latin typeface="Cambria Math"/>
                          </a:rPr>
                          <m:t> </m:t>
                        </m:r>
                        <m:r>
                          <m:rPr>
                            <m:nor/>
                          </m:rPr>
                          <a:rPr lang="en-US" sz="2800" b="0" i="0" dirty="0" smtClean="0">
                            <a:latin typeface="Cambria Math"/>
                          </a:rPr>
                          <m:t>goods</m:t>
                        </m:r>
                        <m:r>
                          <m:rPr>
                            <m:nor/>
                          </m:rPr>
                          <a:rPr lang="en-US" sz="2800" dirty="0"/>
                          <m:t> </m:t>
                        </m:r>
                      </m:num>
                      <m:den>
                        <m:r>
                          <a:rPr lang="en-US" sz="2800" b="0" i="0" dirty="0" smtClean="0">
                            <a:latin typeface="Cambria Math"/>
                          </a:rPr>
                          <m:t>% </m:t>
                        </m:r>
                        <m:r>
                          <m:rPr>
                            <m:sty m:val="p"/>
                          </m:rPr>
                          <a:rPr lang="en-US" sz="2800" b="0" i="0" dirty="0" smtClean="0">
                            <a:latin typeface="Cambria Math"/>
                          </a:rPr>
                          <m:t>change</m:t>
                        </m:r>
                        <m:r>
                          <a:rPr lang="en-US" sz="2800" b="0" i="0" dirty="0" smtClean="0">
                            <a:latin typeface="Cambria Math"/>
                          </a:rPr>
                          <m:t> </m:t>
                        </m:r>
                        <m:r>
                          <m:rPr>
                            <m:sty m:val="p"/>
                          </m:rPr>
                          <a:rPr lang="en-US" sz="2800" b="0" i="0" dirty="0" smtClean="0">
                            <a:latin typeface="Cambria Math"/>
                          </a:rPr>
                          <m:t>in</m:t>
                        </m:r>
                        <m:r>
                          <a:rPr lang="en-US" sz="2800" b="0" i="0" dirty="0" smtClean="0">
                            <a:latin typeface="Cambria Math"/>
                          </a:rPr>
                          <m:t> </m:t>
                        </m:r>
                        <m:r>
                          <m:rPr>
                            <m:sty m:val="p"/>
                          </m:rPr>
                          <a:rPr lang="en-US" sz="2800" b="0" i="0" dirty="0" smtClean="0">
                            <a:latin typeface="Cambria Math"/>
                          </a:rPr>
                          <m:t>price</m:t>
                        </m:r>
                        <m:r>
                          <a:rPr lang="en-US" sz="2800" b="0" i="1" dirty="0" smtClean="0">
                            <a:latin typeface="Cambria Math"/>
                          </a:rPr>
                          <m:t> </m:t>
                        </m:r>
                      </m:den>
                    </m:f>
                  </m:oMath>
                </a14:m>
                <a:endParaRPr lang="en-US" sz="2800" dirty="0" smtClean="0"/>
              </a:p>
              <a:p>
                <a:pPr>
                  <a:buFont typeface="Wingdings" pitchFamily="2" charset="2"/>
                  <a:buChar char="Ø"/>
                </a:pPr>
                <a:r>
                  <a:rPr lang="en-US" sz="2800" dirty="0"/>
                  <a:t>(</a:t>
                </a:r>
                <a:r>
                  <a:rPr lang="en-US" sz="2800" dirty="0" err="1"/>
                  <a:t>e</a:t>
                </a:r>
                <a:r>
                  <a:rPr lang="en-US" sz="2800" baseline="-25000" dirty="0" err="1"/>
                  <a:t>p</a:t>
                </a:r>
                <a:r>
                  <a:rPr lang="en-US" sz="2800" dirty="0" smtClean="0"/>
                  <a:t>) = </a:t>
                </a:r>
                <a14:m>
                  <m:oMath xmlns:m="http://schemas.openxmlformats.org/officeDocument/2006/math">
                    <m:f>
                      <m:fPr>
                        <m:ctrlPr>
                          <a:rPr lang="en-US" i="1" dirty="0">
                            <a:latin typeface="Cambria Math"/>
                          </a:rPr>
                        </m:ctrlPr>
                      </m:fPr>
                      <m:num>
                        <m:r>
                          <m:rPr>
                            <m:nor/>
                          </m:rPr>
                          <a:rPr lang="en-US" b="0" i="0" dirty="0" smtClean="0">
                            <a:latin typeface="Cambria Math"/>
                          </a:rPr>
                          <m:t>dQ</m:t>
                        </m:r>
                        <m:r>
                          <m:rPr>
                            <m:nor/>
                          </m:rPr>
                          <a:rPr lang="en-US" dirty="0"/>
                          <m:t> </m:t>
                        </m:r>
                      </m:num>
                      <m:den>
                        <m:r>
                          <m:rPr>
                            <m:sty m:val="p"/>
                          </m:rPr>
                          <a:rPr lang="en-US" b="0" i="0" dirty="0" smtClean="0">
                            <a:latin typeface="Cambria Math"/>
                          </a:rPr>
                          <m:t>dP</m:t>
                        </m:r>
                      </m:den>
                    </m:f>
                    <m:r>
                      <a:rPr lang="en-US" b="0" i="0" dirty="0" smtClean="0">
                        <a:latin typeface="Cambria Math"/>
                      </a:rPr>
                      <m:t> .</m:t>
                    </m:r>
                    <m:f>
                      <m:fPr>
                        <m:ctrlPr>
                          <a:rPr lang="en-US" i="1" dirty="0">
                            <a:latin typeface="Cambria Math"/>
                          </a:rPr>
                        </m:ctrlPr>
                      </m:fPr>
                      <m:num>
                        <m:r>
                          <m:rPr>
                            <m:nor/>
                          </m:rPr>
                          <a:rPr lang="en-US" dirty="0"/>
                          <m:t> </m:t>
                        </m:r>
                        <m:r>
                          <a:rPr lang="en-US" b="0" i="1" dirty="0" smtClean="0">
                            <a:latin typeface="Cambria Math"/>
                          </a:rPr>
                          <m:t>𝑃</m:t>
                        </m:r>
                      </m:num>
                      <m:den>
                        <m:r>
                          <m:rPr>
                            <m:sty m:val="p"/>
                          </m:rPr>
                          <a:rPr lang="en-US" b="0" i="0" dirty="0" smtClean="0">
                            <a:latin typeface="Cambria Math"/>
                          </a:rPr>
                          <m:t>Q</m:t>
                        </m:r>
                      </m:den>
                    </m:f>
                  </m:oMath>
                </a14:m>
                <a:r>
                  <a:rPr lang="en-US" dirty="0" smtClean="0"/>
                  <a:t> = lower segment / upper segment</a:t>
                </a:r>
              </a:p>
              <a:p>
                <a:pPr>
                  <a:buFont typeface="Wingdings" pitchFamily="2" charset="2"/>
                  <a:buChar char="Ø"/>
                </a:pPr>
                <a:r>
                  <a:rPr lang="en-US" sz="2800" dirty="0"/>
                  <a:t>(</a:t>
                </a:r>
                <a:r>
                  <a:rPr lang="en-US" sz="2800" dirty="0" err="1"/>
                  <a:t>e</a:t>
                </a:r>
                <a:r>
                  <a:rPr lang="en-US" sz="2800" baseline="-25000" dirty="0" err="1"/>
                  <a:t>p</a:t>
                </a:r>
                <a:r>
                  <a:rPr lang="en-US" sz="2800" dirty="0"/>
                  <a:t>) = </a:t>
                </a:r>
                <a14:m>
                  <m:oMath xmlns:m="http://schemas.openxmlformats.org/officeDocument/2006/math">
                    <m:f>
                      <m:fPr>
                        <m:ctrlPr>
                          <a:rPr lang="en-US" i="1" dirty="0">
                            <a:latin typeface="Cambria Math"/>
                          </a:rPr>
                        </m:ctrlPr>
                      </m:fPr>
                      <m:num>
                        <m:r>
                          <m:rPr>
                            <m:nor/>
                          </m:rPr>
                          <a:rPr lang="en-US" dirty="0">
                            <a:latin typeface="Cambria Math"/>
                          </a:rPr>
                          <m:t>△</m:t>
                        </m:r>
                        <m:r>
                          <m:rPr>
                            <m:nor/>
                          </m:rPr>
                          <a:rPr lang="en-US" dirty="0">
                            <a:latin typeface="Cambria Math"/>
                          </a:rPr>
                          <m:t>Q</m:t>
                        </m:r>
                        <m:r>
                          <m:rPr>
                            <m:nor/>
                          </m:rPr>
                          <a:rPr lang="en-US" dirty="0"/>
                          <m:t> </m:t>
                        </m:r>
                      </m:num>
                      <m:den>
                        <m:r>
                          <a:rPr lang="en-US" dirty="0">
                            <a:latin typeface="Cambria Math"/>
                          </a:rPr>
                          <m:t>△</m:t>
                        </m:r>
                        <m:r>
                          <m:rPr>
                            <m:sty m:val="p"/>
                          </m:rPr>
                          <a:rPr lang="en-US" dirty="0">
                            <a:latin typeface="Cambria Math"/>
                          </a:rPr>
                          <m:t>P</m:t>
                        </m:r>
                      </m:den>
                    </m:f>
                    <m:r>
                      <a:rPr lang="en-US" dirty="0">
                        <a:latin typeface="Cambria Math"/>
                      </a:rPr>
                      <m:t> .</m:t>
                    </m:r>
                    <m:f>
                      <m:fPr>
                        <m:ctrlPr>
                          <a:rPr lang="en-US" i="1" dirty="0">
                            <a:latin typeface="Cambria Math"/>
                          </a:rPr>
                        </m:ctrlPr>
                      </m:fPr>
                      <m:num>
                        <m:r>
                          <m:rPr>
                            <m:nor/>
                          </m:rPr>
                          <a:rPr lang="en-US" b="0" i="0" dirty="0" smtClean="0">
                            <a:latin typeface="Cambria Math"/>
                          </a:rPr>
                          <m:t>P</m:t>
                        </m:r>
                        <m:r>
                          <a:rPr lang="en-US" b="0" i="1" dirty="0" smtClean="0">
                            <a:latin typeface="Cambria Math"/>
                          </a:rPr>
                          <m:t>1+</m:t>
                        </m:r>
                        <m:r>
                          <m:rPr>
                            <m:nor/>
                          </m:rPr>
                          <a:rPr lang="en-US" b="0" i="0" dirty="0" smtClean="0">
                            <a:latin typeface="Cambria Math"/>
                          </a:rPr>
                          <m:t>P</m:t>
                        </m:r>
                        <m:r>
                          <m:rPr>
                            <m:nor/>
                          </m:rPr>
                          <a:rPr lang="en-US" b="0" i="0" smtClean="0"/>
                          <m:t>2</m:t>
                        </m:r>
                        <m:r>
                          <m:rPr>
                            <m:nor/>
                          </m:rPr>
                          <a:rPr lang="en-US"/>
                          <m:t> </m:t>
                        </m:r>
                        <m:r>
                          <a:rPr lang="en-US" b="0" i="1" smtClean="0">
                            <a:latin typeface="Cambria Math"/>
                          </a:rPr>
                          <m:t>/2</m:t>
                        </m:r>
                      </m:num>
                      <m:den>
                        <m:r>
                          <m:rPr>
                            <m:nor/>
                          </m:rPr>
                          <a:rPr lang="en-US" b="0" i="0" dirty="0" smtClean="0">
                            <a:latin typeface="Cambria Math"/>
                          </a:rPr>
                          <m:t>Q</m:t>
                        </m:r>
                        <m:r>
                          <m:rPr>
                            <m:nor/>
                          </m:rPr>
                          <a:rPr lang="en-US" b="0" i="0" dirty="0" smtClean="0">
                            <a:latin typeface="Cambria Math"/>
                          </a:rPr>
                          <m:t>1 + </m:t>
                        </m:r>
                        <m:r>
                          <m:rPr>
                            <m:nor/>
                          </m:rPr>
                          <a:rPr lang="en-US" b="0" i="0" dirty="0" smtClean="0">
                            <a:latin typeface="Cambria Math"/>
                          </a:rPr>
                          <m:t>Q</m:t>
                        </m:r>
                        <m:r>
                          <m:rPr>
                            <m:nor/>
                          </m:rPr>
                          <a:rPr lang="en-US" b="0" i="0" dirty="0" smtClean="0">
                            <a:latin typeface="Cambria Math"/>
                          </a:rPr>
                          <m:t>2/2</m:t>
                        </m:r>
                        <m:r>
                          <m:rPr>
                            <m:nor/>
                          </m:rPr>
                          <a:rPr lang="en-US"/>
                          <m:t> </m:t>
                        </m:r>
                      </m:den>
                    </m:f>
                  </m:oMath>
                </a14:m>
                <a:endParaRPr lang="en-US" dirty="0"/>
              </a:p>
              <a:p>
                <a:pPr>
                  <a:buFont typeface="Wingdings" pitchFamily="2" charset="2"/>
                  <a:buChar char="Ø"/>
                </a:pPr>
                <a:endParaRPr lang="en-US" dirty="0" smtClean="0"/>
              </a:p>
              <a:p>
                <a:pPr>
                  <a:buFont typeface="Wingdings" pitchFamily="2" charset="2"/>
                  <a:buChar char="Ø"/>
                </a:pPr>
                <a:endParaRPr lang="en-US" dirty="0" smtClean="0"/>
              </a:p>
              <a:p>
                <a:pPr>
                  <a:buFont typeface="Wingdings" pitchFamily="2" charset="2"/>
                  <a:buChar char="Ø"/>
                </a:pPr>
                <a:endParaRPr lang="en-US" sz="2800" dirty="0"/>
              </a:p>
              <a:p>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990600"/>
                <a:ext cx="8229600" cy="5135563"/>
              </a:xfrm>
              <a:blipFill rotWithShape="1">
                <a:blip r:embed="rId2"/>
                <a:stretch>
                  <a:fillRect l="-1481" t="-1069" r="-1333" b="-41805"/>
                </a:stretch>
              </a:blipFill>
            </p:spPr>
            <p:txBody>
              <a:bodyPr/>
              <a:lstStyle/>
              <a:p>
                <a:r>
                  <a:rPr lang="en-US">
                    <a:noFill/>
                  </a:rPr>
                  <a:t> </a:t>
                </a:r>
              </a:p>
            </p:txBody>
          </p:sp>
        </mc:Fallback>
      </mc:AlternateContent>
    </p:spTree>
    <p:extLst>
      <p:ext uri="{BB962C8B-B14F-4D97-AF65-F5344CB8AC3E}">
        <p14:creationId xmlns:p14="http://schemas.microsoft.com/office/powerpoint/2010/main" val="12721006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04800" y="52965"/>
            <a:ext cx="8229600" cy="1143000"/>
          </a:xfrm>
          <a:prstGeom prst="rect">
            <a:avLst/>
          </a:prstGeom>
        </p:spPr>
        <p:txBody>
          <a:bodyPr vert="horz" lIns="91440" tIns="45720" rIns="91440" bIns="45720" rtlCol="0" anchor="ctr">
            <a:normAutofit fontScale="97500" lnSpcReduction="1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smtClean="0">
                <a:solidFill>
                  <a:srgbClr val="0070C0"/>
                </a:solidFill>
              </a:rPr>
              <a:t>Relationship between price, price elasticity and revenue:</a:t>
            </a:r>
            <a:endParaRPr lang="en-US" sz="3600" b="1" dirty="0">
              <a:solidFill>
                <a:srgbClr val="0070C0"/>
              </a:solidFill>
            </a:endParaRPr>
          </a:p>
        </p:txBody>
      </p:sp>
      <mc:AlternateContent xmlns:mc="http://schemas.openxmlformats.org/markup-compatibility/2006" xmlns:a14="http://schemas.microsoft.com/office/drawing/2010/main">
        <mc:Choice Requires="a14">
          <p:sp>
            <p:nvSpPr>
              <p:cNvPr id="5" name="Content Placeholder 2"/>
              <p:cNvSpPr txBox="1">
                <a:spLocks/>
              </p:cNvSpPr>
              <p:nvPr/>
            </p:nvSpPr>
            <p:spPr>
              <a:xfrm>
                <a:off x="457200" y="1295400"/>
                <a:ext cx="8229600" cy="4830763"/>
              </a:xfrm>
              <a:prstGeom prst="rect">
                <a:avLst/>
              </a:prstGeom>
            </p:spPr>
            <p:txBody>
              <a:bodyPr vert="horz" lIns="91440" tIns="45720" rIns="91440" bIns="45720" rtlCol="0">
                <a:normAutofit fontScale="70000" lnSpcReduction="20000"/>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 typeface="Arial" pitchFamily="34" charset="0"/>
                  <a:buNone/>
                </a:pPr>
                <a:r>
                  <a:rPr lang="en-US" dirty="0" smtClean="0"/>
                  <a:t>e</a:t>
                </a:r>
                <a:r>
                  <a:rPr lang="en-US" baseline="-25000" dirty="0" err="1" smtClean="0"/>
                  <a:t>p</a:t>
                </a:r>
                <a:r>
                  <a:rPr lang="en-US" dirty="0" smtClean="0"/>
                  <a:t> </a:t>
                </a:r>
                <a:r>
                  <a:rPr lang="en-US" dirty="0"/>
                  <a:t>= </a:t>
                </a:r>
                <a14:m>
                  <m:oMath xmlns:m="http://schemas.openxmlformats.org/officeDocument/2006/math">
                    <m:f>
                      <m:fPr>
                        <m:ctrlPr>
                          <a:rPr lang="en-US" i="1" dirty="0">
                            <a:latin typeface="Cambria Math"/>
                          </a:rPr>
                        </m:ctrlPr>
                      </m:fPr>
                      <m:num>
                        <m:r>
                          <m:rPr>
                            <m:nor/>
                          </m:rPr>
                          <a:rPr lang="en-US" dirty="0">
                            <a:latin typeface="Cambria Math"/>
                          </a:rPr>
                          <m:t>% </m:t>
                        </m:r>
                        <m:r>
                          <m:rPr>
                            <m:nor/>
                          </m:rPr>
                          <a:rPr lang="en-US" dirty="0">
                            <a:latin typeface="Cambria Math"/>
                          </a:rPr>
                          <m:t>change</m:t>
                        </m:r>
                        <m:r>
                          <m:rPr>
                            <m:nor/>
                          </m:rPr>
                          <a:rPr lang="en-US" dirty="0">
                            <a:latin typeface="Cambria Math"/>
                          </a:rPr>
                          <m:t> </m:t>
                        </m:r>
                        <m:r>
                          <m:rPr>
                            <m:nor/>
                          </m:rPr>
                          <a:rPr lang="en-US" dirty="0">
                            <a:latin typeface="Cambria Math"/>
                          </a:rPr>
                          <m:t>quantity</m:t>
                        </m:r>
                        <m:r>
                          <m:rPr>
                            <m:nor/>
                          </m:rPr>
                          <a:rPr lang="en-US" dirty="0">
                            <a:latin typeface="Cambria Math"/>
                          </a:rPr>
                          <m:t> </m:t>
                        </m:r>
                        <m:r>
                          <m:rPr>
                            <m:nor/>
                          </m:rPr>
                          <a:rPr lang="en-US" dirty="0">
                            <a:latin typeface="Cambria Math"/>
                          </a:rPr>
                          <m:t>demanded</m:t>
                        </m:r>
                        <m:r>
                          <m:rPr>
                            <m:nor/>
                          </m:rPr>
                          <a:rPr lang="en-US" dirty="0">
                            <a:latin typeface="Cambria Math"/>
                          </a:rPr>
                          <m:t> </m:t>
                        </m:r>
                        <m:r>
                          <m:rPr>
                            <m:nor/>
                          </m:rPr>
                          <a:rPr lang="en-US" dirty="0">
                            <a:latin typeface="Cambria Math"/>
                          </a:rPr>
                          <m:t>of</m:t>
                        </m:r>
                        <m:r>
                          <m:rPr>
                            <m:nor/>
                          </m:rPr>
                          <a:rPr lang="en-US" dirty="0">
                            <a:latin typeface="Cambria Math"/>
                          </a:rPr>
                          <m:t> </m:t>
                        </m:r>
                        <m:r>
                          <m:rPr>
                            <m:nor/>
                          </m:rPr>
                          <a:rPr lang="en-US" dirty="0">
                            <a:latin typeface="Cambria Math"/>
                          </a:rPr>
                          <m:t>a</m:t>
                        </m:r>
                        <m:r>
                          <m:rPr>
                            <m:nor/>
                          </m:rPr>
                          <a:rPr lang="en-US" dirty="0">
                            <a:latin typeface="Cambria Math"/>
                          </a:rPr>
                          <m:t> </m:t>
                        </m:r>
                        <m:r>
                          <m:rPr>
                            <m:nor/>
                          </m:rPr>
                          <a:rPr lang="en-US" dirty="0">
                            <a:latin typeface="Cambria Math"/>
                          </a:rPr>
                          <m:t>goods</m:t>
                        </m:r>
                        <m:r>
                          <m:rPr>
                            <m:nor/>
                          </m:rPr>
                          <a:rPr lang="en-US" dirty="0"/>
                          <m:t> </m:t>
                        </m:r>
                      </m:num>
                      <m:den>
                        <m:r>
                          <a:rPr lang="en-US" dirty="0">
                            <a:latin typeface="Cambria Math"/>
                          </a:rPr>
                          <m:t>% </m:t>
                        </m:r>
                        <m:r>
                          <m:rPr>
                            <m:sty m:val="p"/>
                          </m:rPr>
                          <a:rPr lang="en-US" dirty="0">
                            <a:latin typeface="Cambria Math"/>
                          </a:rPr>
                          <m:t>change</m:t>
                        </m:r>
                        <m:r>
                          <a:rPr lang="en-US" dirty="0">
                            <a:latin typeface="Cambria Math"/>
                          </a:rPr>
                          <m:t> </m:t>
                        </m:r>
                        <m:r>
                          <m:rPr>
                            <m:sty m:val="p"/>
                          </m:rPr>
                          <a:rPr lang="en-US" dirty="0">
                            <a:latin typeface="Cambria Math"/>
                          </a:rPr>
                          <m:t>in</m:t>
                        </m:r>
                        <m:r>
                          <a:rPr lang="en-US" dirty="0">
                            <a:latin typeface="Cambria Math"/>
                          </a:rPr>
                          <m:t> </m:t>
                        </m:r>
                        <m:r>
                          <m:rPr>
                            <m:sty m:val="p"/>
                          </m:rPr>
                          <a:rPr lang="en-US" dirty="0">
                            <a:latin typeface="Cambria Math"/>
                          </a:rPr>
                          <m:t>price</m:t>
                        </m:r>
                      </m:den>
                    </m:f>
                  </m:oMath>
                </a14:m>
                <a:endParaRPr lang="en-US" dirty="0" smtClean="0"/>
              </a:p>
              <a:p>
                <a:pPr marL="0" indent="0">
                  <a:buFont typeface="Arial" pitchFamily="34" charset="0"/>
                  <a:buNone/>
                </a:pPr>
                <a:r>
                  <a:rPr lang="en-US" dirty="0" smtClean="0"/>
                  <a:t>TR = P*Q</a:t>
                </a:r>
              </a:p>
              <a:p>
                <a:pPr marL="0" indent="0">
                  <a:buNone/>
                </a:pPr>
                <a:r>
                  <a:rPr lang="en-US" dirty="0" smtClean="0"/>
                  <a:t>MR =</a:t>
                </a:r>
                <a14:m>
                  <m:oMath xmlns:m="http://schemas.openxmlformats.org/officeDocument/2006/math">
                    <m:f>
                      <m:fPr>
                        <m:ctrlPr>
                          <a:rPr lang="en-US" i="1" dirty="0">
                            <a:latin typeface="Cambria Math"/>
                          </a:rPr>
                        </m:ctrlPr>
                      </m:fPr>
                      <m:num>
                        <m:r>
                          <m:rPr>
                            <m:nor/>
                          </m:rPr>
                          <a:rPr lang="en-US" dirty="0" smtClean="0">
                            <a:latin typeface="Cambria Math"/>
                          </a:rPr>
                          <m:t>dTR</m:t>
                        </m:r>
                      </m:num>
                      <m:den>
                        <m:r>
                          <a:rPr lang="en-US" i="1" dirty="0" smtClean="0">
                            <a:latin typeface="Cambria Math"/>
                          </a:rPr>
                          <m:t>𝑑𝑄</m:t>
                        </m:r>
                      </m:den>
                    </m:f>
                    <m:r>
                      <a:rPr lang="en-US" i="1" dirty="0">
                        <a:latin typeface="Cambria Math"/>
                      </a:rPr>
                      <m:t> </m:t>
                    </m:r>
                    <m:r>
                      <a:rPr lang="en-US" dirty="0" smtClean="0">
                        <a:latin typeface="Cambria Math"/>
                      </a:rPr>
                      <m:t>,</m:t>
                    </m:r>
                  </m:oMath>
                </a14:m>
                <a:r>
                  <a:rPr lang="en-US" dirty="0" smtClean="0"/>
                  <a:t> MR=</a:t>
                </a:r>
                <a14:m>
                  <m:oMath xmlns:m="http://schemas.openxmlformats.org/officeDocument/2006/math">
                    <m:f>
                      <m:fPr>
                        <m:ctrlPr>
                          <a:rPr lang="en-US" i="1" dirty="0">
                            <a:latin typeface="Cambria Math"/>
                          </a:rPr>
                        </m:ctrlPr>
                      </m:fPr>
                      <m:num>
                        <m:r>
                          <m:rPr>
                            <m:nor/>
                          </m:rPr>
                          <a:rPr lang="en-US" dirty="0">
                            <a:latin typeface="Cambria Math"/>
                          </a:rPr>
                          <m:t>d</m:t>
                        </m:r>
                        <m:r>
                          <a:rPr lang="en-US" b="0" i="1" dirty="0" smtClean="0">
                            <a:latin typeface="Cambria Math"/>
                          </a:rPr>
                          <m:t>(</m:t>
                        </m:r>
                        <m:r>
                          <a:rPr lang="en-US" b="0" i="1" dirty="0" smtClean="0">
                            <a:latin typeface="Cambria Math"/>
                          </a:rPr>
                          <m:t>𝑃</m:t>
                        </m:r>
                        <m:r>
                          <a:rPr lang="en-US" b="0" i="1" dirty="0" smtClean="0">
                            <a:latin typeface="Cambria Math"/>
                          </a:rPr>
                          <m:t>∗</m:t>
                        </m:r>
                        <m:r>
                          <a:rPr lang="en-US" b="0" i="1" dirty="0" smtClean="0">
                            <a:latin typeface="Cambria Math"/>
                          </a:rPr>
                          <m:t>𝑄</m:t>
                        </m:r>
                        <m:r>
                          <a:rPr lang="en-US" b="0" i="1" dirty="0" smtClean="0">
                            <a:latin typeface="Cambria Math"/>
                          </a:rPr>
                          <m:t>)</m:t>
                        </m:r>
                      </m:num>
                      <m:den>
                        <m:r>
                          <a:rPr lang="en-US" i="1" dirty="0">
                            <a:latin typeface="Cambria Math"/>
                          </a:rPr>
                          <m:t>𝑑𝑄</m:t>
                        </m:r>
                      </m:den>
                    </m:f>
                  </m:oMath>
                </a14:m>
                <a:r>
                  <a:rPr lang="en-US" dirty="0" smtClean="0"/>
                  <a:t>, = P</a:t>
                </a:r>
                <a14:m>
                  <m:oMath xmlns:m="http://schemas.openxmlformats.org/officeDocument/2006/math">
                    <m:f>
                      <m:fPr>
                        <m:ctrlPr>
                          <a:rPr lang="en-US" i="1" dirty="0">
                            <a:latin typeface="Cambria Math"/>
                          </a:rPr>
                        </m:ctrlPr>
                      </m:fPr>
                      <m:num>
                        <m:r>
                          <m:rPr>
                            <m:nor/>
                          </m:rPr>
                          <a:rPr lang="en-US" b="0" i="0" dirty="0" smtClean="0">
                            <a:latin typeface="Cambria Math"/>
                          </a:rPr>
                          <m:t>dQ</m:t>
                        </m:r>
                        <m:r>
                          <m:rPr>
                            <m:nor/>
                          </m:rPr>
                          <a:rPr lang="en-US" b="0" i="0" dirty="0" smtClean="0">
                            <a:latin typeface="Cambria Math"/>
                          </a:rPr>
                          <m:t> </m:t>
                        </m:r>
                      </m:num>
                      <m:den>
                        <m:r>
                          <a:rPr lang="en-US" i="1" dirty="0">
                            <a:latin typeface="Cambria Math"/>
                          </a:rPr>
                          <m:t>𝑑𝑄</m:t>
                        </m:r>
                      </m:den>
                    </m:f>
                  </m:oMath>
                </a14:m>
                <a:r>
                  <a:rPr lang="en-US" dirty="0" smtClean="0"/>
                  <a:t> + Q</a:t>
                </a:r>
                <a14:m>
                  <m:oMath xmlns:m="http://schemas.openxmlformats.org/officeDocument/2006/math">
                    <m:f>
                      <m:fPr>
                        <m:ctrlPr>
                          <a:rPr lang="en-US" i="1" dirty="0">
                            <a:latin typeface="Cambria Math"/>
                          </a:rPr>
                        </m:ctrlPr>
                      </m:fPr>
                      <m:num>
                        <m:r>
                          <m:rPr>
                            <m:nor/>
                          </m:rPr>
                          <a:rPr lang="en-US" dirty="0">
                            <a:latin typeface="Cambria Math"/>
                          </a:rPr>
                          <m:t>d</m:t>
                        </m:r>
                        <m:r>
                          <a:rPr lang="en-US" b="0" i="1" dirty="0" smtClean="0">
                            <a:latin typeface="Cambria Math"/>
                          </a:rPr>
                          <m:t>𝑃</m:t>
                        </m:r>
                      </m:num>
                      <m:den>
                        <m:r>
                          <a:rPr lang="en-US" i="1" dirty="0">
                            <a:latin typeface="Cambria Math"/>
                          </a:rPr>
                          <m:t>𝑑𝑄</m:t>
                        </m:r>
                      </m:den>
                    </m:f>
                    <m:r>
                      <a:rPr lang="en-US" b="0" i="0" dirty="0" smtClean="0">
                        <a:latin typeface="Cambria Math"/>
                      </a:rPr>
                      <m:t>,  </m:t>
                    </m:r>
                  </m:oMath>
                </a14:m>
                <a:r>
                  <a:rPr lang="en-US" dirty="0" smtClean="0"/>
                  <a:t>=P+Q</a:t>
                </a:r>
                <a14:m>
                  <m:oMath xmlns:m="http://schemas.openxmlformats.org/officeDocument/2006/math">
                    <m:f>
                      <m:fPr>
                        <m:ctrlPr>
                          <a:rPr lang="en-US" i="1" dirty="0">
                            <a:latin typeface="Cambria Math"/>
                          </a:rPr>
                        </m:ctrlPr>
                      </m:fPr>
                      <m:num>
                        <m:r>
                          <m:rPr>
                            <m:nor/>
                          </m:rPr>
                          <a:rPr lang="en-US" dirty="0">
                            <a:latin typeface="Cambria Math"/>
                          </a:rPr>
                          <m:t>d</m:t>
                        </m:r>
                        <m:r>
                          <a:rPr lang="en-US" b="0" i="1" dirty="0" smtClean="0">
                            <a:latin typeface="Cambria Math"/>
                          </a:rPr>
                          <m:t>𝑃</m:t>
                        </m:r>
                      </m:num>
                      <m:den>
                        <m:r>
                          <a:rPr lang="en-US" i="1" dirty="0">
                            <a:latin typeface="Cambria Math"/>
                          </a:rPr>
                          <m:t>𝑑𝑄</m:t>
                        </m:r>
                      </m:den>
                    </m:f>
                  </m:oMath>
                </a14:m>
                <a:endParaRPr lang="en-US" dirty="0" smtClean="0"/>
              </a:p>
              <a:p>
                <a:pPr marL="0" indent="0">
                  <a:buNone/>
                </a:pPr>
                <a:r>
                  <a:rPr lang="en-US" dirty="0" smtClean="0"/>
                  <a:t>P(1+Q/p</a:t>
                </a:r>
                <a14:m>
                  <m:oMath xmlns:m="http://schemas.openxmlformats.org/officeDocument/2006/math">
                    <m:f>
                      <m:fPr>
                        <m:ctrlPr>
                          <a:rPr lang="en-US" i="1" dirty="0">
                            <a:latin typeface="Cambria Math"/>
                          </a:rPr>
                        </m:ctrlPr>
                      </m:fPr>
                      <m:num>
                        <m:r>
                          <m:rPr>
                            <m:nor/>
                          </m:rPr>
                          <a:rPr lang="en-US" dirty="0">
                            <a:latin typeface="Cambria Math"/>
                          </a:rPr>
                          <m:t>d</m:t>
                        </m:r>
                        <m:r>
                          <a:rPr lang="en-US" i="1" dirty="0">
                            <a:latin typeface="Cambria Math"/>
                          </a:rPr>
                          <m:t>𝑃</m:t>
                        </m:r>
                      </m:num>
                      <m:den>
                        <m:r>
                          <a:rPr lang="en-US" i="1" dirty="0">
                            <a:latin typeface="Cambria Math"/>
                          </a:rPr>
                          <m:t>𝑑𝑄</m:t>
                        </m:r>
                      </m:den>
                    </m:f>
                  </m:oMath>
                </a14:m>
                <a:r>
                  <a:rPr lang="en-US" dirty="0" smtClean="0"/>
                  <a:t>)</a:t>
                </a:r>
              </a:p>
              <a:p>
                <a:pPr marL="0" indent="0">
                  <a:buFont typeface="Arial" pitchFamily="34" charset="0"/>
                  <a:buNone/>
                </a:pPr>
                <a:r>
                  <a:rPr lang="en-US" dirty="0" smtClean="0"/>
                  <a:t>MR = P(1 - </a:t>
                </a:r>
                <a14:m>
                  <m:oMath xmlns:m="http://schemas.openxmlformats.org/officeDocument/2006/math">
                    <m:f>
                      <m:fPr>
                        <m:ctrlPr>
                          <a:rPr lang="en-US" i="1" dirty="0" smtClean="0">
                            <a:latin typeface="Cambria Math"/>
                          </a:rPr>
                        </m:ctrlPr>
                      </m:fPr>
                      <m:num>
                        <m:r>
                          <m:rPr>
                            <m:nor/>
                          </m:rPr>
                          <a:rPr lang="en-US" dirty="0" smtClean="0">
                            <a:latin typeface="Cambria Math"/>
                          </a:rPr>
                          <m:t>1 </m:t>
                        </m:r>
                        <m:r>
                          <m:rPr>
                            <m:nor/>
                          </m:rPr>
                          <a:rPr lang="en-US" dirty="0"/>
                          <m:t> </m:t>
                        </m:r>
                      </m:num>
                      <m:den>
                        <m:r>
                          <m:rPr>
                            <m:sty m:val="p"/>
                          </m:rPr>
                          <a:rPr lang="en-US" dirty="0" smtClean="0">
                            <a:latin typeface="Cambria Math"/>
                          </a:rPr>
                          <m:t>ep</m:t>
                        </m:r>
                      </m:den>
                    </m:f>
                  </m:oMath>
                </a14:m>
                <a:r>
                  <a:rPr lang="en-US" dirty="0" smtClean="0"/>
                  <a:t>)  </a:t>
                </a:r>
              </a:p>
              <a:p>
                <a:pPr marL="0" indent="0">
                  <a:buFont typeface="Arial" pitchFamily="34" charset="0"/>
                  <a:buNone/>
                </a:pPr>
                <a:r>
                  <a:rPr lang="en-US" dirty="0"/>
                  <a:t>MR = </a:t>
                </a:r>
                <a:r>
                  <a:rPr lang="en-US" dirty="0" smtClean="0"/>
                  <a:t>P( </a:t>
                </a:r>
                <a14:m>
                  <m:oMath xmlns:m="http://schemas.openxmlformats.org/officeDocument/2006/math">
                    <m:f>
                      <m:fPr>
                        <m:ctrlPr>
                          <a:rPr lang="en-US" i="1" dirty="0">
                            <a:latin typeface="Cambria Math"/>
                          </a:rPr>
                        </m:ctrlPr>
                      </m:fPr>
                      <m:num>
                        <m:r>
                          <m:rPr>
                            <m:nor/>
                          </m:rPr>
                          <a:rPr lang="en-US" dirty="0" smtClean="0">
                            <a:latin typeface="Cambria Math"/>
                          </a:rPr>
                          <m:t>ep</m:t>
                        </m:r>
                        <m:r>
                          <m:rPr>
                            <m:nor/>
                          </m:rPr>
                          <a:rPr lang="en-US" dirty="0" smtClean="0">
                            <a:latin typeface="Cambria Math"/>
                          </a:rPr>
                          <m:t> − 1 </m:t>
                        </m:r>
                        <m:r>
                          <m:rPr>
                            <m:nor/>
                          </m:rPr>
                          <a:rPr lang="en-US" dirty="0"/>
                          <m:t> </m:t>
                        </m:r>
                      </m:num>
                      <m:den>
                        <m:r>
                          <m:rPr>
                            <m:sty m:val="p"/>
                          </m:rPr>
                          <a:rPr lang="en-US" dirty="0">
                            <a:latin typeface="Cambria Math"/>
                          </a:rPr>
                          <m:t>ep</m:t>
                        </m:r>
                      </m:den>
                    </m:f>
                  </m:oMath>
                </a14:m>
                <a:r>
                  <a:rPr lang="en-US" dirty="0"/>
                  <a:t>) </a:t>
                </a:r>
              </a:p>
              <a:p>
                <a:pPr marL="0" indent="0">
                  <a:buFont typeface="Arial" pitchFamily="34" charset="0"/>
                  <a:buNone/>
                </a:pPr>
                <a:endParaRPr lang="en-US" dirty="0" smtClean="0"/>
              </a:p>
              <a:p>
                <a:pPr marL="0" indent="0">
                  <a:buFont typeface="Arial" pitchFamily="34" charset="0"/>
                  <a:buNone/>
                </a:pPr>
                <a:r>
                  <a:rPr lang="en-US" dirty="0" err="1" smtClean="0"/>
                  <a:t>ep</a:t>
                </a:r>
                <a:r>
                  <a:rPr lang="en-US" dirty="0" smtClean="0"/>
                  <a:t> = 1,		MR = 0,	TR = Maximum </a:t>
                </a:r>
              </a:p>
              <a:p>
                <a:pPr marL="0" indent="0">
                  <a:buFont typeface="Arial" pitchFamily="34" charset="0"/>
                  <a:buNone/>
                </a:pPr>
                <a:r>
                  <a:rPr lang="en-US" dirty="0" err="1" smtClean="0"/>
                  <a:t>ep</a:t>
                </a:r>
                <a:r>
                  <a:rPr lang="en-US" dirty="0" smtClean="0"/>
                  <a:t> &gt;1		MR &gt;0,	TR increasing </a:t>
                </a:r>
              </a:p>
              <a:p>
                <a:pPr marL="0" indent="0">
                  <a:buFont typeface="Arial" pitchFamily="34" charset="0"/>
                  <a:buNone/>
                </a:pPr>
                <a:r>
                  <a:rPr lang="en-US" dirty="0"/>
                  <a:t> </a:t>
                </a:r>
                <a:r>
                  <a:rPr lang="en-US" dirty="0" err="1" smtClean="0"/>
                  <a:t>ep</a:t>
                </a:r>
                <a:r>
                  <a:rPr lang="en-US" dirty="0" smtClean="0"/>
                  <a:t> &lt; 1		MR &lt;0,	TR decreasing</a:t>
                </a:r>
                <a:endParaRPr lang="en-US" dirty="0"/>
              </a:p>
            </p:txBody>
          </p:sp>
        </mc:Choice>
        <mc:Fallback xmlns="">
          <p:sp>
            <p:nvSpPr>
              <p:cNvPr id="5" name="Content Placeholder 2"/>
              <p:cNvSpPr txBox="1">
                <a:spLocks noRot="1" noChangeAspect="1" noMove="1" noResize="1" noEditPoints="1" noAdjustHandles="1" noChangeArrowheads="1" noChangeShapeType="1" noTextEdit="1"/>
              </p:cNvSpPr>
              <p:nvPr/>
            </p:nvSpPr>
            <p:spPr>
              <a:xfrm>
                <a:off x="457200" y="1295400"/>
                <a:ext cx="8229600" cy="4830763"/>
              </a:xfrm>
              <a:prstGeom prst="rect">
                <a:avLst/>
              </a:prstGeom>
              <a:blipFill rotWithShape="1">
                <a:blip r:embed="rId2"/>
                <a:stretch>
                  <a:fillRect l="-889" t="-253"/>
                </a:stretch>
              </a:blipFill>
            </p:spPr>
            <p:txBody>
              <a:bodyPr/>
              <a:lstStyle/>
              <a:p>
                <a:r>
                  <a:rPr lang="en-US">
                    <a:noFill/>
                  </a:rPr>
                  <a:t> </a:t>
                </a:r>
              </a:p>
            </p:txBody>
          </p:sp>
        </mc:Fallback>
      </mc:AlternateContent>
    </p:spTree>
    <p:extLst>
      <p:ext uri="{BB962C8B-B14F-4D97-AF65-F5344CB8AC3E}">
        <p14:creationId xmlns:p14="http://schemas.microsoft.com/office/powerpoint/2010/main" val="399703819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Straight Connector 2"/>
          <p:cNvCxnSpPr/>
          <p:nvPr/>
        </p:nvCxnSpPr>
        <p:spPr>
          <a:xfrm>
            <a:off x="2667000" y="0"/>
            <a:ext cx="76200" cy="3048000"/>
          </a:xfrm>
          <a:prstGeom prst="line">
            <a:avLst/>
          </a:prstGeom>
        </p:spPr>
        <p:style>
          <a:lnRef idx="1">
            <a:schemeClr val="dk1"/>
          </a:lnRef>
          <a:fillRef idx="0">
            <a:schemeClr val="dk1"/>
          </a:fillRef>
          <a:effectRef idx="0">
            <a:schemeClr val="dk1"/>
          </a:effectRef>
          <a:fontRef idx="minor">
            <a:schemeClr val="tx1"/>
          </a:fontRef>
        </p:style>
      </p:cxnSp>
      <p:cxnSp>
        <p:nvCxnSpPr>
          <p:cNvPr id="5" name="Straight Connector 4"/>
          <p:cNvCxnSpPr/>
          <p:nvPr/>
        </p:nvCxnSpPr>
        <p:spPr>
          <a:xfrm>
            <a:off x="2732314" y="3051629"/>
            <a:ext cx="4267200" cy="0"/>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a:off x="2737757" y="3172636"/>
            <a:ext cx="10886" cy="2694764"/>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2705100" y="4800600"/>
            <a:ext cx="4718957" cy="0"/>
          </a:xfrm>
          <a:prstGeom prst="line">
            <a:avLst/>
          </a:prstGeom>
        </p:spPr>
        <p:style>
          <a:lnRef idx="1">
            <a:schemeClr val="dk1"/>
          </a:lnRef>
          <a:fillRef idx="0">
            <a:schemeClr val="dk1"/>
          </a:fillRef>
          <a:effectRef idx="0">
            <a:schemeClr val="dk1"/>
          </a:effectRef>
          <a:fontRef idx="minor">
            <a:schemeClr val="tx1"/>
          </a:fontRef>
        </p:style>
      </p:cxnSp>
      <p:sp>
        <p:nvSpPr>
          <p:cNvPr id="13" name="TextBox 12"/>
          <p:cNvSpPr txBox="1"/>
          <p:nvPr/>
        </p:nvSpPr>
        <p:spPr>
          <a:xfrm>
            <a:off x="4781240" y="3051629"/>
            <a:ext cx="330540" cy="369332"/>
          </a:xfrm>
          <a:prstGeom prst="rect">
            <a:avLst/>
          </a:prstGeom>
          <a:noFill/>
        </p:spPr>
        <p:txBody>
          <a:bodyPr wrap="none" rtlCol="0">
            <a:spAutoFit/>
          </a:bodyPr>
          <a:lstStyle/>
          <a:p>
            <a:r>
              <a:rPr lang="en-US" dirty="0"/>
              <a:t>Q</a:t>
            </a:r>
          </a:p>
        </p:txBody>
      </p:sp>
      <p:sp>
        <p:nvSpPr>
          <p:cNvPr id="14" name="TextBox 13"/>
          <p:cNvSpPr txBox="1"/>
          <p:nvPr/>
        </p:nvSpPr>
        <p:spPr>
          <a:xfrm>
            <a:off x="2183144" y="164068"/>
            <a:ext cx="437940" cy="369332"/>
          </a:xfrm>
          <a:prstGeom prst="rect">
            <a:avLst/>
          </a:prstGeom>
          <a:noFill/>
        </p:spPr>
        <p:txBody>
          <a:bodyPr wrap="none" rtlCol="0">
            <a:spAutoFit/>
          </a:bodyPr>
          <a:lstStyle/>
          <a:p>
            <a:r>
              <a:rPr lang="en-US" dirty="0" smtClean="0"/>
              <a:t>TR</a:t>
            </a:r>
            <a:endParaRPr lang="en-US" dirty="0"/>
          </a:p>
        </p:txBody>
      </p:sp>
      <p:sp>
        <p:nvSpPr>
          <p:cNvPr id="15" name="TextBox 14"/>
          <p:cNvSpPr txBox="1"/>
          <p:nvPr/>
        </p:nvSpPr>
        <p:spPr>
          <a:xfrm>
            <a:off x="6553590" y="4335352"/>
            <a:ext cx="449162" cy="369332"/>
          </a:xfrm>
          <a:prstGeom prst="rect">
            <a:avLst/>
          </a:prstGeom>
          <a:noFill/>
        </p:spPr>
        <p:txBody>
          <a:bodyPr wrap="none" rtlCol="0">
            <a:spAutoFit/>
          </a:bodyPr>
          <a:lstStyle/>
          <a:p>
            <a:r>
              <a:rPr lang="en-US" dirty="0" smtClean="0"/>
              <a:t>AR</a:t>
            </a:r>
            <a:endParaRPr lang="en-US" dirty="0"/>
          </a:p>
        </p:txBody>
      </p:sp>
      <p:sp>
        <p:nvSpPr>
          <p:cNvPr id="16" name="TextBox 15"/>
          <p:cNvSpPr txBox="1"/>
          <p:nvPr/>
        </p:nvSpPr>
        <p:spPr>
          <a:xfrm>
            <a:off x="6778171" y="6248400"/>
            <a:ext cx="513282" cy="369332"/>
          </a:xfrm>
          <a:prstGeom prst="rect">
            <a:avLst/>
          </a:prstGeom>
          <a:noFill/>
        </p:spPr>
        <p:txBody>
          <a:bodyPr wrap="none" rtlCol="0">
            <a:spAutoFit/>
          </a:bodyPr>
          <a:lstStyle/>
          <a:p>
            <a:r>
              <a:rPr lang="en-US" dirty="0" smtClean="0"/>
              <a:t>MR</a:t>
            </a:r>
            <a:endParaRPr lang="en-US" dirty="0"/>
          </a:p>
        </p:txBody>
      </p:sp>
      <p:sp>
        <p:nvSpPr>
          <p:cNvPr id="17" name="TextBox 16"/>
          <p:cNvSpPr txBox="1"/>
          <p:nvPr/>
        </p:nvSpPr>
        <p:spPr>
          <a:xfrm>
            <a:off x="1964144" y="3323863"/>
            <a:ext cx="817853" cy="369332"/>
          </a:xfrm>
          <a:prstGeom prst="rect">
            <a:avLst/>
          </a:prstGeom>
          <a:noFill/>
        </p:spPr>
        <p:txBody>
          <a:bodyPr wrap="none" rtlCol="0">
            <a:spAutoFit/>
          </a:bodyPr>
          <a:lstStyle/>
          <a:p>
            <a:r>
              <a:rPr lang="en-US" dirty="0" smtClean="0"/>
              <a:t>AR,MA</a:t>
            </a:r>
            <a:endParaRPr lang="en-US" dirty="0"/>
          </a:p>
        </p:txBody>
      </p:sp>
      <p:sp>
        <p:nvSpPr>
          <p:cNvPr id="18" name="TextBox 17"/>
          <p:cNvSpPr txBox="1"/>
          <p:nvPr/>
        </p:nvSpPr>
        <p:spPr>
          <a:xfrm>
            <a:off x="7218484" y="2866963"/>
            <a:ext cx="845103" cy="369332"/>
          </a:xfrm>
          <a:prstGeom prst="rect">
            <a:avLst/>
          </a:prstGeom>
          <a:noFill/>
        </p:spPr>
        <p:txBody>
          <a:bodyPr wrap="none" rtlCol="0">
            <a:spAutoFit/>
          </a:bodyPr>
          <a:lstStyle/>
          <a:p>
            <a:r>
              <a:rPr lang="en-US" dirty="0" smtClean="0"/>
              <a:t>Output</a:t>
            </a:r>
            <a:endParaRPr lang="en-US" dirty="0"/>
          </a:p>
        </p:txBody>
      </p:sp>
      <p:sp>
        <p:nvSpPr>
          <p:cNvPr id="19" name="TextBox 18"/>
          <p:cNvSpPr txBox="1"/>
          <p:nvPr/>
        </p:nvSpPr>
        <p:spPr>
          <a:xfrm>
            <a:off x="6999514" y="4953000"/>
            <a:ext cx="845103" cy="369332"/>
          </a:xfrm>
          <a:prstGeom prst="rect">
            <a:avLst/>
          </a:prstGeom>
          <a:noFill/>
        </p:spPr>
        <p:txBody>
          <a:bodyPr wrap="none" rtlCol="0">
            <a:spAutoFit/>
          </a:bodyPr>
          <a:lstStyle/>
          <a:p>
            <a:r>
              <a:rPr lang="en-US" dirty="0" smtClean="0"/>
              <a:t>Output</a:t>
            </a:r>
            <a:endParaRPr lang="en-US" dirty="0"/>
          </a:p>
        </p:txBody>
      </p:sp>
      <p:sp>
        <p:nvSpPr>
          <p:cNvPr id="20" name="TextBox 19"/>
          <p:cNvSpPr txBox="1"/>
          <p:nvPr/>
        </p:nvSpPr>
        <p:spPr>
          <a:xfrm>
            <a:off x="2356060" y="2991599"/>
            <a:ext cx="319318" cy="369332"/>
          </a:xfrm>
          <a:prstGeom prst="rect">
            <a:avLst/>
          </a:prstGeom>
          <a:noFill/>
        </p:spPr>
        <p:txBody>
          <a:bodyPr wrap="none" rtlCol="0">
            <a:spAutoFit/>
          </a:bodyPr>
          <a:lstStyle/>
          <a:p>
            <a:r>
              <a:rPr lang="en-US" dirty="0" smtClean="0"/>
              <a:t>0</a:t>
            </a:r>
            <a:endParaRPr lang="en-US" dirty="0"/>
          </a:p>
        </p:txBody>
      </p:sp>
      <p:sp>
        <p:nvSpPr>
          <p:cNvPr id="21" name="TextBox 20"/>
          <p:cNvSpPr txBox="1"/>
          <p:nvPr/>
        </p:nvSpPr>
        <p:spPr>
          <a:xfrm>
            <a:off x="6919686" y="3172636"/>
            <a:ext cx="437940" cy="369332"/>
          </a:xfrm>
          <a:prstGeom prst="rect">
            <a:avLst/>
          </a:prstGeom>
          <a:noFill/>
        </p:spPr>
        <p:txBody>
          <a:bodyPr wrap="none" rtlCol="0">
            <a:spAutoFit/>
          </a:bodyPr>
          <a:lstStyle/>
          <a:p>
            <a:r>
              <a:rPr lang="en-US" dirty="0" smtClean="0"/>
              <a:t>TR</a:t>
            </a:r>
            <a:endParaRPr lang="en-US" dirty="0"/>
          </a:p>
        </p:txBody>
      </p:sp>
      <p:sp>
        <p:nvSpPr>
          <p:cNvPr id="22" name="TextBox 21"/>
          <p:cNvSpPr txBox="1"/>
          <p:nvPr/>
        </p:nvSpPr>
        <p:spPr>
          <a:xfrm>
            <a:off x="4511501" y="4866005"/>
            <a:ext cx="330540" cy="369332"/>
          </a:xfrm>
          <a:prstGeom prst="rect">
            <a:avLst/>
          </a:prstGeom>
          <a:noFill/>
        </p:spPr>
        <p:txBody>
          <a:bodyPr wrap="none" rtlCol="0">
            <a:spAutoFit/>
          </a:bodyPr>
          <a:lstStyle/>
          <a:p>
            <a:r>
              <a:rPr lang="en-US" dirty="0"/>
              <a:t>Q</a:t>
            </a:r>
          </a:p>
        </p:txBody>
      </p:sp>
      <p:sp>
        <p:nvSpPr>
          <p:cNvPr id="23" name="TextBox 22"/>
          <p:cNvSpPr txBox="1"/>
          <p:nvPr/>
        </p:nvSpPr>
        <p:spPr>
          <a:xfrm>
            <a:off x="4697783" y="1085720"/>
            <a:ext cx="306494" cy="369332"/>
          </a:xfrm>
          <a:prstGeom prst="rect">
            <a:avLst/>
          </a:prstGeom>
          <a:noFill/>
        </p:spPr>
        <p:txBody>
          <a:bodyPr wrap="none" rtlCol="0">
            <a:spAutoFit/>
          </a:bodyPr>
          <a:lstStyle/>
          <a:p>
            <a:r>
              <a:rPr lang="en-US" dirty="0" smtClean="0"/>
              <a:t>a</a:t>
            </a:r>
            <a:endParaRPr lang="en-US" dirty="0"/>
          </a:p>
        </p:txBody>
      </p:sp>
      <p:cxnSp>
        <p:nvCxnSpPr>
          <p:cNvPr id="25" name="Straight Connector 24"/>
          <p:cNvCxnSpPr/>
          <p:nvPr/>
        </p:nvCxnSpPr>
        <p:spPr>
          <a:xfrm>
            <a:off x="4943649" y="1480452"/>
            <a:ext cx="0" cy="1524000"/>
          </a:xfrm>
          <a:prstGeom prst="line">
            <a:avLst/>
          </a:prstGeom>
        </p:spPr>
        <p:style>
          <a:lnRef idx="1">
            <a:schemeClr val="dk1"/>
          </a:lnRef>
          <a:fillRef idx="0">
            <a:schemeClr val="dk1"/>
          </a:fillRef>
          <a:effectRef idx="0">
            <a:schemeClr val="dk1"/>
          </a:effectRef>
          <a:fontRef idx="minor">
            <a:schemeClr val="tx1"/>
          </a:fontRef>
        </p:style>
      </p:cxnSp>
      <p:cxnSp>
        <p:nvCxnSpPr>
          <p:cNvPr id="31" name="Straight Connector 30"/>
          <p:cNvCxnSpPr/>
          <p:nvPr/>
        </p:nvCxnSpPr>
        <p:spPr>
          <a:xfrm>
            <a:off x="4943649" y="3301700"/>
            <a:ext cx="0" cy="1564305"/>
          </a:xfrm>
          <a:prstGeom prst="line">
            <a:avLst/>
          </a:prstGeom>
        </p:spPr>
        <p:style>
          <a:lnRef idx="1">
            <a:schemeClr val="dk1"/>
          </a:lnRef>
          <a:fillRef idx="0">
            <a:schemeClr val="dk1"/>
          </a:fillRef>
          <a:effectRef idx="0">
            <a:schemeClr val="dk1"/>
          </a:effectRef>
          <a:fontRef idx="minor">
            <a:schemeClr val="tx1"/>
          </a:fontRef>
        </p:style>
      </p:cxnSp>
      <p:cxnSp>
        <p:nvCxnSpPr>
          <p:cNvPr id="33" name="Straight Connector 32"/>
          <p:cNvCxnSpPr>
            <a:stCxn id="17" idx="3"/>
          </p:cNvCxnSpPr>
          <p:nvPr/>
        </p:nvCxnSpPr>
        <p:spPr>
          <a:xfrm>
            <a:off x="2781997" y="3508529"/>
            <a:ext cx="4356659" cy="1292071"/>
          </a:xfrm>
          <a:prstGeom prst="line">
            <a:avLst/>
          </a:prstGeom>
        </p:spPr>
        <p:style>
          <a:lnRef idx="1">
            <a:schemeClr val="dk1"/>
          </a:lnRef>
          <a:fillRef idx="0">
            <a:schemeClr val="dk1"/>
          </a:fillRef>
          <a:effectRef idx="0">
            <a:schemeClr val="dk1"/>
          </a:effectRef>
          <a:fontRef idx="minor">
            <a:schemeClr val="tx1"/>
          </a:fontRef>
        </p:style>
      </p:cxnSp>
      <p:sp>
        <p:nvSpPr>
          <p:cNvPr id="35" name="Freeform 34"/>
          <p:cNvSpPr/>
          <p:nvPr/>
        </p:nvSpPr>
        <p:spPr>
          <a:xfrm>
            <a:off x="2757714" y="1480452"/>
            <a:ext cx="4122057" cy="1596577"/>
          </a:xfrm>
          <a:custGeom>
            <a:avLst/>
            <a:gdLst>
              <a:gd name="connsiteX0" fmla="*/ 0 w 4122057"/>
              <a:gd name="connsiteY0" fmla="*/ 1582062 h 1596577"/>
              <a:gd name="connsiteX1" fmla="*/ 2177143 w 4122057"/>
              <a:gd name="connsiteY1" fmla="*/ 5 h 1596577"/>
              <a:gd name="connsiteX2" fmla="*/ 4122057 w 4122057"/>
              <a:gd name="connsiteY2" fmla="*/ 1596577 h 1596577"/>
              <a:gd name="connsiteX3" fmla="*/ 4122057 w 4122057"/>
              <a:gd name="connsiteY3" fmla="*/ 1596577 h 1596577"/>
              <a:gd name="connsiteX4" fmla="*/ 4122057 w 4122057"/>
              <a:gd name="connsiteY4" fmla="*/ 1567548 h 15965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122057" h="1596577">
                <a:moveTo>
                  <a:pt x="0" y="1582062"/>
                </a:moveTo>
                <a:cubicBezTo>
                  <a:pt x="745067" y="789824"/>
                  <a:pt x="1490134" y="-2414"/>
                  <a:pt x="2177143" y="5"/>
                </a:cubicBezTo>
                <a:cubicBezTo>
                  <a:pt x="2864152" y="2424"/>
                  <a:pt x="4122057" y="1596577"/>
                  <a:pt x="4122057" y="1596577"/>
                </a:cubicBezTo>
                <a:lnTo>
                  <a:pt x="4122057" y="1596577"/>
                </a:lnTo>
                <a:lnTo>
                  <a:pt x="4122057" y="1567548"/>
                </a:lnTo>
              </a:path>
            </a:pathLst>
          </a:custGeom>
        </p:spPr>
        <p:style>
          <a:lnRef idx="1">
            <a:schemeClr val="dk1"/>
          </a:lnRef>
          <a:fillRef idx="0">
            <a:schemeClr val="dk1"/>
          </a:fillRef>
          <a:effectRef idx="0">
            <a:schemeClr val="dk1"/>
          </a:effectRef>
          <a:fontRef idx="minor">
            <a:schemeClr val="tx1"/>
          </a:fontRef>
        </p:style>
        <p:txBody>
          <a:bodyPr rtlCol="0" anchor="ctr"/>
          <a:lstStyle/>
          <a:p>
            <a:pPr algn="ctr"/>
            <a:endParaRPr lang="en-US"/>
          </a:p>
        </p:txBody>
      </p:sp>
      <p:sp>
        <p:nvSpPr>
          <p:cNvPr id="37" name="TextBox 36"/>
          <p:cNvSpPr txBox="1"/>
          <p:nvPr/>
        </p:nvSpPr>
        <p:spPr>
          <a:xfrm>
            <a:off x="4865914" y="3714520"/>
            <a:ext cx="704039" cy="369332"/>
          </a:xfrm>
          <a:prstGeom prst="rect">
            <a:avLst/>
          </a:prstGeom>
          <a:noFill/>
        </p:spPr>
        <p:txBody>
          <a:bodyPr wrap="none" rtlCol="0">
            <a:spAutoFit/>
          </a:bodyPr>
          <a:lstStyle/>
          <a:p>
            <a:r>
              <a:rPr lang="en-US" dirty="0" err="1" smtClean="0"/>
              <a:t>Ep</a:t>
            </a:r>
            <a:r>
              <a:rPr lang="en-US" dirty="0" smtClean="0"/>
              <a:t>=1</a:t>
            </a:r>
            <a:endParaRPr lang="en-US" dirty="0"/>
          </a:p>
        </p:txBody>
      </p:sp>
      <p:sp>
        <p:nvSpPr>
          <p:cNvPr id="38" name="TextBox 37"/>
          <p:cNvSpPr txBox="1"/>
          <p:nvPr/>
        </p:nvSpPr>
        <p:spPr>
          <a:xfrm>
            <a:off x="4042160" y="3541968"/>
            <a:ext cx="755335" cy="369332"/>
          </a:xfrm>
          <a:prstGeom prst="rect">
            <a:avLst/>
          </a:prstGeom>
          <a:noFill/>
        </p:spPr>
        <p:txBody>
          <a:bodyPr wrap="none" rtlCol="0">
            <a:spAutoFit/>
          </a:bodyPr>
          <a:lstStyle/>
          <a:p>
            <a:r>
              <a:rPr lang="en-US" dirty="0" err="1" smtClean="0"/>
              <a:t>ep.</a:t>
            </a:r>
            <a:r>
              <a:rPr lang="en-US" dirty="0" smtClean="0"/>
              <a:t>&gt;1</a:t>
            </a:r>
            <a:endParaRPr lang="en-US" dirty="0"/>
          </a:p>
        </p:txBody>
      </p:sp>
      <p:sp>
        <p:nvSpPr>
          <p:cNvPr id="39" name="TextBox 38"/>
          <p:cNvSpPr txBox="1"/>
          <p:nvPr/>
        </p:nvSpPr>
        <p:spPr>
          <a:xfrm>
            <a:off x="2305260" y="4681339"/>
            <a:ext cx="319318" cy="369332"/>
          </a:xfrm>
          <a:prstGeom prst="rect">
            <a:avLst/>
          </a:prstGeom>
          <a:noFill/>
        </p:spPr>
        <p:txBody>
          <a:bodyPr wrap="none" rtlCol="0">
            <a:spAutoFit/>
          </a:bodyPr>
          <a:lstStyle/>
          <a:p>
            <a:r>
              <a:rPr lang="en-US" dirty="0"/>
              <a:t>0</a:t>
            </a:r>
          </a:p>
        </p:txBody>
      </p:sp>
      <p:cxnSp>
        <p:nvCxnSpPr>
          <p:cNvPr id="41" name="Straight Connector 40"/>
          <p:cNvCxnSpPr>
            <a:stCxn id="17" idx="3"/>
          </p:cNvCxnSpPr>
          <p:nvPr/>
        </p:nvCxnSpPr>
        <p:spPr>
          <a:xfrm>
            <a:off x="2781997" y="3508529"/>
            <a:ext cx="4137689" cy="2511271"/>
          </a:xfrm>
          <a:prstGeom prst="line">
            <a:avLst/>
          </a:prstGeom>
        </p:spPr>
        <p:style>
          <a:lnRef idx="1">
            <a:schemeClr val="dk1"/>
          </a:lnRef>
          <a:fillRef idx="0">
            <a:schemeClr val="dk1"/>
          </a:fillRef>
          <a:effectRef idx="0">
            <a:schemeClr val="dk1"/>
          </a:effectRef>
          <a:fontRef idx="minor">
            <a:schemeClr val="tx1"/>
          </a:fontRef>
        </p:style>
      </p:cxnSp>
      <p:sp>
        <p:nvSpPr>
          <p:cNvPr id="42" name="TextBox 41"/>
          <p:cNvSpPr txBox="1"/>
          <p:nvPr/>
        </p:nvSpPr>
        <p:spPr>
          <a:xfrm>
            <a:off x="5775122" y="3841866"/>
            <a:ext cx="697627" cy="369332"/>
          </a:xfrm>
          <a:prstGeom prst="rect">
            <a:avLst/>
          </a:prstGeom>
          <a:noFill/>
        </p:spPr>
        <p:txBody>
          <a:bodyPr wrap="none" rtlCol="0">
            <a:spAutoFit/>
          </a:bodyPr>
          <a:lstStyle/>
          <a:p>
            <a:r>
              <a:rPr lang="en-US" dirty="0" err="1" smtClean="0"/>
              <a:t>ep</a:t>
            </a:r>
            <a:r>
              <a:rPr lang="en-US" dirty="0" smtClean="0"/>
              <a:t>&lt;1</a:t>
            </a:r>
            <a:endParaRPr lang="en-US" dirty="0"/>
          </a:p>
        </p:txBody>
      </p:sp>
      <p:sp>
        <p:nvSpPr>
          <p:cNvPr id="43" name="TextBox 42"/>
          <p:cNvSpPr txBox="1"/>
          <p:nvPr/>
        </p:nvSpPr>
        <p:spPr>
          <a:xfrm>
            <a:off x="6264031" y="5322332"/>
            <a:ext cx="782587" cy="369332"/>
          </a:xfrm>
          <a:prstGeom prst="rect">
            <a:avLst/>
          </a:prstGeom>
          <a:noFill/>
        </p:spPr>
        <p:txBody>
          <a:bodyPr wrap="none" rtlCol="0">
            <a:spAutoFit/>
          </a:bodyPr>
          <a:lstStyle/>
          <a:p>
            <a:r>
              <a:rPr lang="en-US" dirty="0" smtClean="0"/>
              <a:t>MR&lt;0</a:t>
            </a:r>
            <a:endParaRPr lang="en-US" dirty="0"/>
          </a:p>
        </p:txBody>
      </p:sp>
      <p:sp>
        <p:nvSpPr>
          <p:cNvPr id="44" name="TextBox 43"/>
          <p:cNvSpPr txBox="1"/>
          <p:nvPr/>
        </p:nvSpPr>
        <p:spPr>
          <a:xfrm>
            <a:off x="4727540" y="5137666"/>
            <a:ext cx="782587" cy="369332"/>
          </a:xfrm>
          <a:prstGeom prst="rect">
            <a:avLst/>
          </a:prstGeom>
          <a:noFill/>
        </p:spPr>
        <p:txBody>
          <a:bodyPr wrap="none" rtlCol="0">
            <a:spAutoFit/>
          </a:bodyPr>
          <a:lstStyle/>
          <a:p>
            <a:r>
              <a:rPr lang="en-US" dirty="0" smtClean="0"/>
              <a:t>MR=0</a:t>
            </a:r>
            <a:endParaRPr lang="en-US" dirty="0"/>
          </a:p>
        </p:txBody>
      </p:sp>
      <p:sp>
        <p:nvSpPr>
          <p:cNvPr id="45" name="TextBox 44"/>
          <p:cNvSpPr txBox="1"/>
          <p:nvPr/>
        </p:nvSpPr>
        <p:spPr>
          <a:xfrm>
            <a:off x="3124200" y="4394832"/>
            <a:ext cx="782587" cy="369332"/>
          </a:xfrm>
          <a:prstGeom prst="rect">
            <a:avLst/>
          </a:prstGeom>
          <a:noFill/>
        </p:spPr>
        <p:txBody>
          <a:bodyPr wrap="none" rtlCol="0">
            <a:spAutoFit/>
          </a:bodyPr>
          <a:lstStyle/>
          <a:p>
            <a:r>
              <a:rPr lang="en-US" dirty="0" smtClean="0"/>
              <a:t>MR&gt;0</a:t>
            </a:r>
            <a:endParaRPr lang="en-US" dirty="0"/>
          </a:p>
        </p:txBody>
      </p:sp>
      <p:sp>
        <p:nvSpPr>
          <p:cNvPr id="46" name="TextBox 45"/>
          <p:cNvSpPr txBox="1"/>
          <p:nvPr/>
        </p:nvSpPr>
        <p:spPr>
          <a:xfrm>
            <a:off x="5004277" y="928132"/>
            <a:ext cx="1455848" cy="369332"/>
          </a:xfrm>
          <a:prstGeom prst="rect">
            <a:avLst/>
          </a:prstGeom>
          <a:noFill/>
        </p:spPr>
        <p:txBody>
          <a:bodyPr wrap="none" rtlCol="0">
            <a:spAutoFit/>
          </a:bodyPr>
          <a:lstStyle/>
          <a:p>
            <a:r>
              <a:rPr lang="en-US" dirty="0" smtClean="0"/>
              <a:t>TR maximum</a:t>
            </a:r>
            <a:endParaRPr lang="en-US" dirty="0"/>
          </a:p>
        </p:txBody>
      </p:sp>
    </p:spTree>
    <p:extLst>
      <p:ext uri="{BB962C8B-B14F-4D97-AF65-F5344CB8AC3E}">
        <p14:creationId xmlns:p14="http://schemas.microsoft.com/office/powerpoint/2010/main" val="1651099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smtClean="0">
                <a:solidFill>
                  <a:srgbClr val="0070C0"/>
                </a:solidFill>
              </a:rPr>
              <a:t>Business </a:t>
            </a:r>
            <a:r>
              <a:rPr lang="en-US" sz="3200" b="1" dirty="0" err="1" smtClean="0">
                <a:solidFill>
                  <a:srgbClr val="0070C0"/>
                </a:solidFill>
              </a:rPr>
              <a:t>Vs</a:t>
            </a:r>
            <a:r>
              <a:rPr lang="en-US" sz="3200" b="1" dirty="0" smtClean="0">
                <a:solidFill>
                  <a:srgbClr val="0070C0"/>
                </a:solidFill>
              </a:rPr>
              <a:t> economic profit:</a:t>
            </a:r>
            <a:endParaRPr lang="en-US" sz="3200" b="1" dirty="0">
              <a:solidFill>
                <a:srgbClr val="0070C0"/>
              </a:solidFill>
            </a:endParaRPr>
          </a:p>
        </p:txBody>
      </p:sp>
      <p:sp>
        <p:nvSpPr>
          <p:cNvPr id="3" name="Content Placeholder 2"/>
          <p:cNvSpPr>
            <a:spLocks noGrp="1"/>
          </p:cNvSpPr>
          <p:nvPr>
            <p:ph idx="1"/>
          </p:nvPr>
        </p:nvSpPr>
        <p:spPr/>
        <p:txBody>
          <a:bodyPr>
            <a:normAutofit/>
          </a:bodyPr>
          <a:lstStyle/>
          <a:p>
            <a:pPr marL="0" indent="0">
              <a:buNone/>
            </a:pPr>
            <a:r>
              <a:rPr lang="en-US" b="1" dirty="0" smtClean="0">
                <a:solidFill>
                  <a:schemeClr val="tx2">
                    <a:lumMod val="40000"/>
                    <a:lumOff val="60000"/>
                  </a:schemeClr>
                </a:solidFill>
              </a:rPr>
              <a:t>	</a:t>
            </a:r>
            <a:r>
              <a:rPr lang="en-US" b="1" dirty="0" smtClean="0">
                <a:solidFill>
                  <a:srgbClr val="FFC000"/>
                </a:solidFill>
              </a:rPr>
              <a:t>Accounting / Business profit</a:t>
            </a:r>
          </a:p>
          <a:p>
            <a:pPr marL="914400" lvl="2" indent="0">
              <a:buNone/>
            </a:pPr>
            <a:r>
              <a:rPr lang="en-US" b="1" dirty="0" smtClean="0"/>
              <a:t>= TR – Explicit cost</a:t>
            </a:r>
          </a:p>
          <a:p>
            <a:pPr marL="914400" lvl="2" indent="0">
              <a:buNone/>
            </a:pPr>
            <a:r>
              <a:rPr lang="en-US" b="1" dirty="0" smtClean="0"/>
              <a:t>Explicit cost is the cost paid for external factors of production.</a:t>
            </a:r>
          </a:p>
          <a:p>
            <a:pPr marL="914400" lvl="2" indent="0">
              <a:buNone/>
            </a:pPr>
            <a:r>
              <a:rPr lang="en-US" sz="3200" b="1" dirty="0" smtClean="0">
                <a:solidFill>
                  <a:schemeClr val="accent1"/>
                </a:solidFill>
              </a:rPr>
              <a:t>Economic profit</a:t>
            </a:r>
          </a:p>
          <a:p>
            <a:pPr marL="914400" lvl="2" indent="0">
              <a:buNone/>
            </a:pPr>
            <a:r>
              <a:rPr lang="en-US" sz="2600" b="1" dirty="0" smtClean="0"/>
              <a:t>= TR – (Explicit + Implicit cost) economic cost</a:t>
            </a:r>
          </a:p>
          <a:p>
            <a:pPr marL="914400" lvl="2" indent="0">
              <a:buNone/>
            </a:pPr>
            <a:r>
              <a:rPr lang="en-US" sz="2600" b="1" dirty="0" smtClean="0"/>
              <a:t>Implicit cost refers to the cost incurred for self owned factors of production along with normal profit  </a:t>
            </a:r>
          </a:p>
          <a:p>
            <a:pPr marL="914400" lvl="2" indent="0">
              <a:buNone/>
            </a:pPr>
            <a:r>
              <a:rPr lang="en-US" sz="2600" b="1" dirty="0" smtClean="0"/>
              <a:t>TR= total revenue (P*Q)</a:t>
            </a:r>
          </a:p>
        </p:txBody>
      </p:sp>
    </p:spTree>
    <p:extLst>
      <p:ext uri="{BB962C8B-B14F-4D97-AF65-F5344CB8AC3E}">
        <p14:creationId xmlns:p14="http://schemas.microsoft.com/office/powerpoint/2010/main" val="3258022902"/>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pPr algn="l"/>
            <a:r>
              <a:rPr lang="en-US" b="1" dirty="0" smtClean="0">
                <a:solidFill>
                  <a:srgbClr val="0070C0"/>
                </a:solidFill>
              </a:rPr>
              <a:t>Case I</a:t>
            </a:r>
            <a:endParaRPr lang="en-US" b="1" dirty="0">
              <a:solidFill>
                <a:srgbClr val="0070C0"/>
              </a:solidFill>
            </a:endParaRPr>
          </a:p>
        </p:txBody>
      </p:sp>
      <p:sp>
        <p:nvSpPr>
          <p:cNvPr id="3" name="Content Placeholder 2"/>
          <p:cNvSpPr>
            <a:spLocks noGrp="1"/>
          </p:cNvSpPr>
          <p:nvPr>
            <p:ph idx="1"/>
          </p:nvPr>
        </p:nvSpPr>
        <p:spPr>
          <a:xfrm>
            <a:off x="457200" y="1066800"/>
            <a:ext cx="8229600" cy="5181600"/>
          </a:xfrm>
        </p:spPr>
        <p:txBody>
          <a:bodyPr>
            <a:normAutofit/>
          </a:bodyPr>
          <a:lstStyle/>
          <a:p>
            <a:pPr marL="0" indent="0">
              <a:buNone/>
            </a:pPr>
            <a:r>
              <a:rPr lang="en-US" sz="2400" dirty="0" err="1" smtClean="0"/>
              <a:t>Asha</a:t>
            </a:r>
            <a:r>
              <a:rPr lang="en-US" sz="2400" dirty="0" smtClean="0"/>
              <a:t> a beautician , working as a manager of a company for </a:t>
            </a:r>
            <a:r>
              <a:rPr lang="en-US" sz="2400" dirty="0" err="1" smtClean="0"/>
              <a:t>Rs</a:t>
            </a:r>
            <a:r>
              <a:rPr lang="en-US" sz="2400" dirty="0" smtClean="0"/>
              <a:t> 120000 per year, wants to start her own business by investing her own money of </a:t>
            </a:r>
            <a:r>
              <a:rPr lang="en-US" sz="2400" dirty="0" err="1" smtClean="0"/>
              <a:t>Rs</a:t>
            </a:r>
            <a:r>
              <a:rPr lang="en-US" sz="2400" dirty="0" smtClean="0"/>
              <a:t>. 400000 on which she can earn 10% interest if deposited in bank. Her estimated revenue during the first year of operation is </a:t>
            </a:r>
            <a:r>
              <a:rPr lang="en-US" sz="2400" dirty="0" err="1" smtClean="0"/>
              <a:t>Rs</a:t>
            </a:r>
            <a:r>
              <a:rPr lang="en-US" sz="2400" dirty="0" smtClean="0"/>
              <a:t> 300000 and costs are salaries to employees </a:t>
            </a:r>
            <a:r>
              <a:rPr lang="en-US" sz="2400" dirty="0" err="1" smtClean="0"/>
              <a:t>Rs</a:t>
            </a:r>
            <a:r>
              <a:rPr lang="en-US" sz="2400" dirty="0" smtClean="0"/>
              <a:t> 90000, supplies </a:t>
            </a:r>
            <a:r>
              <a:rPr lang="en-US" sz="2400" dirty="0" err="1" smtClean="0"/>
              <a:t>Rs</a:t>
            </a:r>
            <a:r>
              <a:rPr lang="en-US" sz="2400" dirty="0" smtClean="0"/>
              <a:t> 30000, rent </a:t>
            </a:r>
            <a:r>
              <a:rPr lang="en-US" sz="2400" dirty="0" err="1" smtClean="0"/>
              <a:t>Rs</a:t>
            </a:r>
            <a:r>
              <a:rPr lang="en-US" sz="2400" dirty="0" smtClean="0"/>
              <a:t> 20000 and utilities </a:t>
            </a:r>
            <a:r>
              <a:rPr lang="en-US" sz="2400" dirty="0" err="1" smtClean="0"/>
              <a:t>Rs</a:t>
            </a:r>
            <a:r>
              <a:rPr lang="en-US" sz="2400" dirty="0" smtClean="0"/>
              <a:t> 20000.</a:t>
            </a:r>
          </a:p>
          <a:p>
            <a:pPr marL="0" indent="0">
              <a:buNone/>
            </a:pPr>
            <a:r>
              <a:rPr lang="en-US" sz="2400" dirty="0">
                <a:solidFill>
                  <a:srgbClr val="00B050"/>
                </a:solidFill>
              </a:rPr>
              <a:t>Q</a:t>
            </a:r>
            <a:r>
              <a:rPr lang="en-US" sz="2400" dirty="0" smtClean="0">
                <a:solidFill>
                  <a:srgbClr val="00B050"/>
                </a:solidFill>
              </a:rPr>
              <a:t>uestions</a:t>
            </a:r>
          </a:p>
          <a:p>
            <a:pPr marL="514350" indent="-514350">
              <a:buFont typeface="+mj-lt"/>
              <a:buAutoNum type="alphaLcParenR"/>
            </a:pPr>
            <a:r>
              <a:rPr lang="en-US" sz="2400" i="1" dirty="0" smtClean="0"/>
              <a:t>What is business profit? What is economic profit.</a:t>
            </a:r>
          </a:p>
          <a:p>
            <a:pPr marL="514350" indent="-514350">
              <a:buFont typeface="+mj-lt"/>
              <a:buAutoNum type="alphaLcParenR"/>
            </a:pPr>
            <a:r>
              <a:rPr lang="en-US" sz="2400" i="1" dirty="0" smtClean="0"/>
              <a:t>If she ask you whether to start business or not what will be your advice and why?</a:t>
            </a:r>
          </a:p>
          <a:p>
            <a:pPr marL="514350" indent="-514350">
              <a:buFont typeface="+mj-lt"/>
              <a:buAutoNum type="alphaLcParenR"/>
            </a:pPr>
            <a:r>
              <a:rPr lang="en-US" sz="2400" i="1" dirty="0" smtClean="0"/>
              <a:t>What will be your advice is if she could earn only 3% interest on her own money with deposited in bank?</a:t>
            </a:r>
          </a:p>
        </p:txBody>
      </p:sp>
    </p:spTree>
    <p:extLst>
      <p:ext uri="{BB962C8B-B14F-4D97-AF65-F5344CB8AC3E}">
        <p14:creationId xmlns:p14="http://schemas.microsoft.com/office/powerpoint/2010/main" val="222507354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81000"/>
            <a:ext cx="8686800" cy="838200"/>
          </a:xfrm>
        </p:spPr>
        <p:txBody>
          <a:bodyPr>
            <a:normAutofit fontScale="90000"/>
          </a:bodyPr>
          <a:lstStyle/>
          <a:p>
            <a:pPr algn="l"/>
            <a:r>
              <a:rPr lang="en-US" b="1" dirty="0" smtClean="0">
                <a:solidFill>
                  <a:srgbClr val="0070C0"/>
                </a:solidFill>
              </a:rPr>
              <a:t>Case </a:t>
            </a:r>
            <a:r>
              <a:rPr lang="en-US" b="1" dirty="0">
                <a:solidFill>
                  <a:srgbClr val="0070C0"/>
                </a:solidFill>
              </a:rPr>
              <a:t>2</a:t>
            </a:r>
            <a:r>
              <a:rPr lang="en-US" b="1" dirty="0" smtClean="0"/>
              <a:t/>
            </a:r>
            <a:br>
              <a:rPr lang="en-US" b="1" dirty="0" smtClean="0"/>
            </a:br>
            <a:endParaRPr lang="en-US" b="1" dirty="0"/>
          </a:p>
        </p:txBody>
      </p:sp>
      <p:sp>
        <p:nvSpPr>
          <p:cNvPr id="3" name="Content Placeholder 2"/>
          <p:cNvSpPr>
            <a:spLocks noGrp="1"/>
          </p:cNvSpPr>
          <p:nvPr>
            <p:ph idx="1"/>
          </p:nvPr>
        </p:nvSpPr>
        <p:spPr>
          <a:xfrm>
            <a:off x="457200" y="1066800"/>
            <a:ext cx="8229600" cy="5059363"/>
          </a:xfrm>
        </p:spPr>
        <p:txBody>
          <a:bodyPr>
            <a:noAutofit/>
          </a:bodyPr>
          <a:lstStyle/>
          <a:p>
            <a:pPr marL="0" indent="0">
              <a:buNone/>
            </a:pPr>
            <a:r>
              <a:rPr lang="en-US" sz="2400" dirty="0" err="1" smtClean="0"/>
              <a:t>Rohan</a:t>
            </a:r>
            <a:r>
              <a:rPr lang="en-US" sz="2400" dirty="0" smtClean="0"/>
              <a:t> working in a bank earning </a:t>
            </a:r>
            <a:r>
              <a:rPr lang="en-US" sz="2400" dirty="0" err="1" smtClean="0"/>
              <a:t>Rs</a:t>
            </a:r>
            <a:r>
              <a:rPr lang="en-US" sz="2400" dirty="0" smtClean="0"/>
              <a:t> 15000 per month he has deposited </a:t>
            </a:r>
            <a:r>
              <a:rPr lang="en-US" sz="2400" dirty="0" err="1" smtClean="0"/>
              <a:t>Rs</a:t>
            </a:r>
            <a:r>
              <a:rPr lang="en-US" sz="2400" dirty="0" smtClean="0"/>
              <a:t> 480000 in a bank which yield 5% interest per annum. He wants to start his own business investing his money and work as a manager. He has estimated total revenue </a:t>
            </a:r>
            <a:r>
              <a:rPr lang="en-US" sz="2400" dirty="0" err="1" smtClean="0"/>
              <a:t>Rs</a:t>
            </a:r>
            <a:r>
              <a:rPr lang="en-US" sz="2400" dirty="0" smtClean="0"/>
              <a:t> 82000 per month and estimated cost of production raw material </a:t>
            </a:r>
            <a:r>
              <a:rPr lang="en-US" sz="2400" dirty="0" err="1" smtClean="0"/>
              <a:t>Rs</a:t>
            </a:r>
            <a:r>
              <a:rPr lang="en-US" sz="2400" dirty="0" smtClean="0"/>
              <a:t> 50000 per month, advertisement </a:t>
            </a:r>
            <a:r>
              <a:rPr lang="en-US" sz="2400" dirty="0" err="1" smtClean="0"/>
              <a:t>Rs</a:t>
            </a:r>
            <a:r>
              <a:rPr lang="en-US" sz="2400" dirty="0" smtClean="0"/>
              <a:t> 10000 annual depreciation 15% of capital worth </a:t>
            </a:r>
            <a:r>
              <a:rPr lang="en-US" sz="2400" dirty="0" err="1" smtClean="0"/>
              <a:t>Rs</a:t>
            </a:r>
            <a:r>
              <a:rPr lang="en-US" sz="2400" dirty="0" smtClean="0"/>
              <a:t> 200000, utilities 3000/ month, miscellaneous expenses </a:t>
            </a:r>
            <a:r>
              <a:rPr lang="en-US" sz="2400" dirty="0" err="1" smtClean="0"/>
              <a:t>Rs</a:t>
            </a:r>
            <a:r>
              <a:rPr lang="en-US" sz="2400" dirty="0" smtClean="0"/>
              <a:t> 8000. </a:t>
            </a:r>
          </a:p>
          <a:p>
            <a:pPr marL="0" indent="0">
              <a:buNone/>
            </a:pPr>
            <a:r>
              <a:rPr lang="en-US" sz="2400" dirty="0" smtClean="0"/>
              <a:t>Find</a:t>
            </a:r>
            <a:endParaRPr lang="en-US" sz="2400" b="1" dirty="0" smtClean="0"/>
          </a:p>
          <a:p>
            <a:pPr marL="514350" indent="-514350">
              <a:buFont typeface="+mj-lt"/>
              <a:buAutoNum type="alphaLcParenR"/>
            </a:pPr>
            <a:r>
              <a:rPr lang="en-US" sz="2400" i="1" dirty="0" smtClean="0"/>
              <a:t>Business and economic profit </a:t>
            </a:r>
          </a:p>
          <a:p>
            <a:pPr marL="514350" indent="-514350">
              <a:buFont typeface="+mj-lt"/>
              <a:buAutoNum type="alphaLcParenR"/>
            </a:pPr>
            <a:r>
              <a:rPr lang="en-US" sz="2400" i="1" dirty="0" smtClean="0"/>
              <a:t>If </a:t>
            </a:r>
            <a:r>
              <a:rPr lang="en-US" sz="2400" i="1" dirty="0" err="1" smtClean="0"/>
              <a:t>Rohan</a:t>
            </a:r>
            <a:r>
              <a:rPr lang="en-US" sz="2400" i="1" dirty="0" smtClean="0"/>
              <a:t> asks whether to start business or continue job, what is your suggestions and why? </a:t>
            </a:r>
          </a:p>
        </p:txBody>
      </p:sp>
    </p:spTree>
    <p:extLst>
      <p:ext uri="{BB962C8B-B14F-4D97-AF65-F5344CB8AC3E}">
        <p14:creationId xmlns:p14="http://schemas.microsoft.com/office/powerpoint/2010/main" val="393095537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304800"/>
            <a:ext cx="8686800" cy="6172200"/>
          </a:xfrm>
        </p:spPr>
        <p:txBody>
          <a:bodyPr>
            <a:normAutofit fontScale="85000" lnSpcReduction="20000"/>
          </a:bodyPr>
          <a:lstStyle/>
          <a:p>
            <a:pPr marL="0" indent="0">
              <a:buNone/>
            </a:pPr>
            <a:r>
              <a:rPr lang="en-US" dirty="0" smtClean="0">
                <a:solidFill>
                  <a:srgbClr val="0070C0"/>
                </a:solidFill>
              </a:rPr>
              <a:t>Cost function:</a:t>
            </a:r>
            <a:r>
              <a:rPr lang="en-US" dirty="0" smtClean="0"/>
              <a:t> it is a functional relationship between cost and factors determinants of cost (level of output Q, prices of factors of production (</a:t>
            </a:r>
            <a:r>
              <a:rPr lang="en-US" dirty="0" err="1" smtClean="0"/>
              <a:t>ie</a:t>
            </a:r>
            <a:r>
              <a:rPr lang="en-US" dirty="0" smtClean="0"/>
              <a:t> wage rate, interest rate, rent ), technological </a:t>
            </a:r>
            <a:r>
              <a:rPr lang="en-US" smtClean="0"/>
              <a:t>development etc) </a:t>
            </a:r>
            <a:r>
              <a:rPr lang="en-US" dirty="0" smtClean="0"/>
              <a:t>the main factor determinants of cost of level of output so the relationship between cost and level of output is known as cost function.</a:t>
            </a:r>
          </a:p>
          <a:p>
            <a:pPr marL="0" indent="0">
              <a:buNone/>
            </a:pPr>
            <a:r>
              <a:rPr lang="en-US" dirty="0" smtClean="0">
                <a:solidFill>
                  <a:srgbClr val="0070C0"/>
                </a:solidFill>
              </a:rPr>
              <a:t>C=f(Q)</a:t>
            </a:r>
          </a:p>
          <a:p>
            <a:pPr marL="0" indent="0">
              <a:buNone/>
            </a:pPr>
            <a:r>
              <a:rPr lang="en-US" dirty="0" smtClean="0">
                <a:solidFill>
                  <a:srgbClr val="0070C0"/>
                </a:solidFill>
              </a:rPr>
              <a:t>Short-run cost curves:</a:t>
            </a:r>
          </a:p>
          <a:p>
            <a:r>
              <a:rPr lang="en-US" dirty="0" smtClean="0"/>
              <a:t>Short run is that time period in which producer cannot change all the factors of production as he required. So in the short run some factors of production remains fixed and some factors of production can be changed. </a:t>
            </a:r>
          </a:p>
          <a:p>
            <a:r>
              <a:rPr lang="en-US" dirty="0" smtClean="0"/>
              <a:t>The expenses/expenditure over the fixed factors of production is called fixed cost and the expenses over variable factors of production is called variable cost.</a:t>
            </a:r>
            <a:endParaRPr lang="en-US" dirty="0"/>
          </a:p>
        </p:txBody>
      </p:sp>
    </p:spTree>
    <p:extLst>
      <p:ext uri="{BB962C8B-B14F-4D97-AF65-F5344CB8AC3E}">
        <p14:creationId xmlns:p14="http://schemas.microsoft.com/office/powerpoint/2010/main" val="11085905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152400"/>
            <a:ext cx="8686800" cy="6400800"/>
          </a:xfrm>
        </p:spPr>
        <p:txBody>
          <a:bodyPr>
            <a:normAutofit/>
          </a:bodyPr>
          <a:lstStyle/>
          <a:p>
            <a:pPr marL="0" indent="0">
              <a:buNone/>
            </a:pPr>
            <a:r>
              <a:rPr lang="en-US" sz="2400" b="1" dirty="0" smtClean="0">
                <a:solidFill>
                  <a:srgbClr val="0070C0"/>
                </a:solidFill>
              </a:rPr>
              <a:t>Derivation of short sun total cost curves: </a:t>
            </a:r>
            <a:r>
              <a:rPr lang="en-US" sz="2400" dirty="0" smtClean="0">
                <a:solidFill>
                  <a:schemeClr val="tx1"/>
                </a:solidFill>
              </a:rPr>
              <a:t>the </a:t>
            </a:r>
            <a:r>
              <a:rPr lang="en-US" sz="2400" dirty="0" err="1" smtClean="0">
                <a:solidFill>
                  <a:schemeClr val="tx1"/>
                </a:solidFill>
              </a:rPr>
              <a:t>behaviour</a:t>
            </a:r>
            <a:r>
              <a:rPr lang="en-US" sz="2400" dirty="0" smtClean="0">
                <a:solidFill>
                  <a:schemeClr val="tx1"/>
                </a:solidFill>
              </a:rPr>
              <a:t> of short run cost can be explain with the help of the following table.</a:t>
            </a:r>
            <a:endParaRPr lang="en-US" sz="2400" dirty="0">
              <a:solidFill>
                <a:schemeClr val="tx1"/>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3932274937"/>
              </p:ext>
            </p:extLst>
          </p:nvPr>
        </p:nvGraphicFramePr>
        <p:xfrm>
          <a:off x="4606636" y="3059423"/>
          <a:ext cx="4191000" cy="3606800"/>
        </p:xfrm>
        <a:graphic>
          <a:graphicData uri="http://schemas.openxmlformats.org/drawingml/2006/table">
            <a:tbl>
              <a:tblPr firstRow="1" bandRow="1">
                <a:tableStyleId>{5C22544A-7EE6-4342-B048-85BDC9FD1C3A}</a:tableStyleId>
              </a:tblPr>
              <a:tblGrid>
                <a:gridCol w="1219200"/>
                <a:gridCol w="990600"/>
                <a:gridCol w="990600"/>
                <a:gridCol w="990600"/>
              </a:tblGrid>
              <a:tr h="487680">
                <a:tc>
                  <a:txBody>
                    <a:bodyPr/>
                    <a:lstStyle/>
                    <a:p>
                      <a:pPr algn="ctr"/>
                      <a:r>
                        <a:rPr lang="en-US" dirty="0" smtClean="0"/>
                        <a:t>Output</a:t>
                      </a:r>
                      <a:r>
                        <a:rPr lang="en-US" baseline="0" dirty="0" smtClean="0"/>
                        <a:t> in units</a:t>
                      </a:r>
                      <a:endParaRPr lang="en-US" dirty="0"/>
                    </a:p>
                  </a:txBody>
                  <a:tcPr/>
                </a:tc>
                <a:tc>
                  <a:txBody>
                    <a:bodyPr/>
                    <a:lstStyle/>
                    <a:p>
                      <a:pPr algn="ctr"/>
                      <a:r>
                        <a:rPr lang="en-US" dirty="0" smtClean="0"/>
                        <a:t>TFC</a:t>
                      </a:r>
                      <a:endParaRPr lang="en-US" dirty="0"/>
                    </a:p>
                  </a:txBody>
                  <a:tcPr/>
                </a:tc>
                <a:tc>
                  <a:txBody>
                    <a:bodyPr/>
                    <a:lstStyle/>
                    <a:p>
                      <a:pPr algn="ctr"/>
                      <a:r>
                        <a:rPr lang="en-US" dirty="0" smtClean="0"/>
                        <a:t>TVC</a:t>
                      </a:r>
                      <a:endParaRPr lang="en-US" dirty="0"/>
                    </a:p>
                  </a:txBody>
                  <a:tcPr/>
                </a:tc>
                <a:tc>
                  <a:txBody>
                    <a:bodyPr/>
                    <a:lstStyle/>
                    <a:p>
                      <a:pPr algn="ctr"/>
                      <a:r>
                        <a:rPr lang="en-US" dirty="0" smtClean="0"/>
                        <a:t>TC=TFC+TVC</a:t>
                      </a:r>
                      <a:endParaRPr lang="en-US" dirty="0"/>
                    </a:p>
                  </a:txBody>
                  <a:tcPr/>
                </a:tc>
              </a:tr>
              <a:tr h="370840">
                <a:tc>
                  <a:txBody>
                    <a:bodyPr/>
                    <a:lstStyle/>
                    <a:p>
                      <a:pPr algn="ctr"/>
                      <a:r>
                        <a:rPr lang="en-US" dirty="0" smtClean="0"/>
                        <a:t>0</a:t>
                      </a:r>
                      <a:endParaRPr lang="en-US" dirty="0"/>
                    </a:p>
                  </a:txBody>
                  <a:tcPr/>
                </a:tc>
                <a:tc>
                  <a:txBody>
                    <a:bodyPr/>
                    <a:lstStyle/>
                    <a:p>
                      <a:pPr algn="ctr"/>
                      <a:r>
                        <a:rPr lang="en-US" dirty="0" smtClean="0"/>
                        <a:t>20</a:t>
                      </a:r>
                      <a:endParaRPr lang="en-US" dirty="0"/>
                    </a:p>
                  </a:txBody>
                  <a:tcPr/>
                </a:tc>
                <a:tc>
                  <a:txBody>
                    <a:bodyPr/>
                    <a:lstStyle/>
                    <a:p>
                      <a:pPr algn="ctr"/>
                      <a:r>
                        <a:rPr lang="en-US" dirty="0" smtClean="0"/>
                        <a:t>0</a:t>
                      </a:r>
                      <a:endParaRPr lang="en-US" dirty="0"/>
                    </a:p>
                  </a:txBody>
                  <a:tcPr/>
                </a:tc>
                <a:tc>
                  <a:txBody>
                    <a:bodyPr/>
                    <a:lstStyle/>
                    <a:p>
                      <a:pPr algn="ctr"/>
                      <a:r>
                        <a:rPr lang="en-US" dirty="0" smtClean="0"/>
                        <a:t>20</a:t>
                      </a:r>
                      <a:endParaRPr lang="en-US" dirty="0"/>
                    </a:p>
                  </a:txBody>
                  <a:tcPr/>
                </a:tc>
              </a:tr>
              <a:tr h="370840">
                <a:tc>
                  <a:txBody>
                    <a:bodyPr/>
                    <a:lstStyle/>
                    <a:p>
                      <a:pPr algn="ctr"/>
                      <a:r>
                        <a:rPr lang="en-US" dirty="0" smtClean="0"/>
                        <a:t>1</a:t>
                      </a:r>
                      <a:endParaRPr lang="en-US" dirty="0"/>
                    </a:p>
                  </a:txBody>
                  <a:tcPr/>
                </a:tc>
                <a:tc>
                  <a:txBody>
                    <a:bodyPr/>
                    <a:lstStyle/>
                    <a:p>
                      <a:pPr algn="ctr"/>
                      <a:r>
                        <a:rPr lang="en-US" dirty="0" smtClean="0"/>
                        <a:t>20</a:t>
                      </a:r>
                      <a:endParaRPr lang="en-US" dirty="0"/>
                    </a:p>
                  </a:txBody>
                  <a:tcPr/>
                </a:tc>
                <a:tc>
                  <a:txBody>
                    <a:bodyPr/>
                    <a:lstStyle/>
                    <a:p>
                      <a:pPr algn="ctr"/>
                      <a:r>
                        <a:rPr lang="en-US" dirty="0" smtClean="0"/>
                        <a:t>10</a:t>
                      </a:r>
                      <a:endParaRPr lang="en-US" dirty="0"/>
                    </a:p>
                  </a:txBody>
                  <a:tcPr/>
                </a:tc>
                <a:tc>
                  <a:txBody>
                    <a:bodyPr/>
                    <a:lstStyle/>
                    <a:p>
                      <a:pPr algn="ctr"/>
                      <a:r>
                        <a:rPr lang="en-US" dirty="0" smtClean="0"/>
                        <a:t>30</a:t>
                      </a:r>
                      <a:endParaRPr lang="en-US" dirty="0"/>
                    </a:p>
                  </a:txBody>
                  <a:tcPr/>
                </a:tc>
              </a:tr>
              <a:tr h="370840">
                <a:tc>
                  <a:txBody>
                    <a:bodyPr/>
                    <a:lstStyle/>
                    <a:p>
                      <a:pPr algn="ctr"/>
                      <a:r>
                        <a:rPr lang="en-US" dirty="0" smtClean="0"/>
                        <a:t>2</a:t>
                      </a:r>
                      <a:endParaRPr lang="en-US" dirty="0"/>
                    </a:p>
                  </a:txBody>
                  <a:tcPr/>
                </a:tc>
                <a:tc>
                  <a:txBody>
                    <a:bodyPr/>
                    <a:lstStyle/>
                    <a:p>
                      <a:pPr algn="ctr"/>
                      <a:r>
                        <a:rPr lang="en-US" dirty="0" smtClean="0"/>
                        <a:t>20</a:t>
                      </a:r>
                      <a:endParaRPr lang="en-US" dirty="0"/>
                    </a:p>
                  </a:txBody>
                  <a:tcPr/>
                </a:tc>
                <a:tc>
                  <a:txBody>
                    <a:bodyPr/>
                    <a:lstStyle/>
                    <a:p>
                      <a:pPr algn="ctr"/>
                      <a:r>
                        <a:rPr lang="en-US" dirty="0" smtClean="0"/>
                        <a:t>18</a:t>
                      </a:r>
                      <a:endParaRPr lang="en-US" dirty="0"/>
                    </a:p>
                  </a:txBody>
                  <a:tcPr/>
                </a:tc>
                <a:tc>
                  <a:txBody>
                    <a:bodyPr/>
                    <a:lstStyle/>
                    <a:p>
                      <a:pPr algn="ctr"/>
                      <a:r>
                        <a:rPr lang="en-US" dirty="0" smtClean="0"/>
                        <a:t>38</a:t>
                      </a:r>
                      <a:endParaRPr lang="en-US" dirty="0"/>
                    </a:p>
                  </a:txBody>
                  <a:tcPr/>
                </a:tc>
              </a:tr>
              <a:tr h="370840">
                <a:tc>
                  <a:txBody>
                    <a:bodyPr/>
                    <a:lstStyle/>
                    <a:p>
                      <a:pPr algn="ctr"/>
                      <a:r>
                        <a:rPr lang="en-US" dirty="0" smtClean="0"/>
                        <a:t>3</a:t>
                      </a:r>
                      <a:endParaRPr lang="en-US" dirty="0"/>
                    </a:p>
                  </a:txBody>
                  <a:tcPr/>
                </a:tc>
                <a:tc>
                  <a:txBody>
                    <a:bodyPr/>
                    <a:lstStyle/>
                    <a:p>
                      <a:pPr algn="ctr"/>
                      <a:r>
                        <a:rPr lang="en-US" dirty="0" smtClean="0"/>
                        <a:t>20</a:t>
                      </a:r>
                      <a:endParaRPr lang="en-US" dirty="0"/>
                    </a:p>
                  </a:txBody>
                  <a:tcPr/>
                </a:tc>
                <a:tc>
                  <a:txBody>
                    <a:bodyPr/>
                    <a:lstStyle/>
                    <a:p>
                      <a:pPr algn="ctr"/>
                      <a:r>
                        <a:rPr lang="en-US" dirty="0" smtClean="0"/>
                        <a:t>24</a:t>
                      </a:r>
                      <a:endParaRPr lang="en-US" dirty="0"/>
                    </a:p>
                  </a:txBody>
                  <a:tcPr/>
                </a:tc>
                <a:tc>
                  <a:txBody>
                    <a:bodyPr/>
                    <a:lstStyle/>
                    <a:p>
                      <a:pPr algn="ctr"/>
                      <a:r>
                        <a:rPr lang="en-US" dirty="0" smtClean="0"/>
                        <a:t>44</a:t>
                      </a:r>
                      <a:endParaRPr lang="en-US" dirty="0"/>
                    </a:p>
                  </a:txBody>
                  <a:tcPr/>
                </a:tc>
              </a:tr>
              <a:tr h="370840">
                <a:tc>
                  <a:txBody>
                    <a:bodyPr/>
                    <a:lstStyle/>
                    <a:p>
                      <a:pPr algn="ctr"/>
                      <a:r>
                        <a:rPr lang="en-US" dirty="0" smtClean="0"/>
                        <a:t>4</a:t>
                      </a:r>
                      <a:endParaRPr lang="en-US" dirty="0"/>
                    </a:p>
                  </a:txBody>
                  <a:tcPr/>
                </a:tc>
                <a:tc>
                  <a:txBody>
                    <a:bodyPr/>
                    <a:lstStyle/>
                    <a:p>
                      <a:pPr algn="ctr"/>
                      <a:r>
                        <a:rPr lang="en-US" dirty="0" smtClean="0"/>
                        <a:t>20</a:t>
                      </a:r>
                      <a:endParaRPr lang="en-US" dirty="0"/>
                    </a:p>
                  </a:txBody>
                  <a:tcPr/>
                </a:tc>
                <a:tc>
                  <a:txBody>
                    <a:bodyPr/>
                    <a:lstStyle/>
                    <a:p>
                      <a:pPr algn="ctr"/>
                      <a:r>
                        <a:rPr lang="en-US" dirty="0" smtClean="0"/>
                        <a:t>32</a:t>
                      </a:r>
                      <a:endParaRPr lang="en-US" dirty="0"/>
                    </a:p>
                  </a:txBody>
                  <a:tcPr/>
                </a:tc>
                <a:tc>
                  <a:txBody>
                    <a:bodyPr/>
                    <a:lstStyle/>
                    <a:p>
                      <a:pPr algn="ctr"/>
                      <a:r>
                        <a:rPr lang="en-US" dirty="0" smtClean="0"/>
                        <a:t>52</a:t>
                      </a:r>
                      <a:endParaRPr lang="en-US" dirty="0"/>
                    </a:p>
                  </a:txBody>
                  <a:tcPr/>
                </a:tc>
              </a:tr>
              <a:tr h="370840">
                <a:tc>
                  <a:txBody>
                    <a:bodyPr/>
                    <a:lstStyle/>
                    <a:p>
                      <a:pPr algn="ctr"/>
                      <a:r>
                        <a:rPr lang="en-US" dirty="0" smtClean="0"/>
                        <a:t>5</a:t>
                      </a:r>
                      <a:endParaRPr lang="en-US" dirty="0"/>
                    </a:p>
                  </a:txBody>
                  <a:tcPr/>
                </a:tc>
                <a:tc>
                  <a:txBody>
                    <a:bodyPr/>
                    <a:lstStyle/>
                    <a:p>
                      <a:pPr algn="ctr"/>
                      <a:r>
                        <a:rPr lang="en-US" dirty="0" smtClean="0"/>
                        <a:t>20</a:t>
                      </a:r>
                      <a:endParaRPr lang="en-US" dirty="0"/>
                    </a:p>
                  </a:txBody>
                  <a:tcPr/>
                </a:tc>
                <a:tc>
                  <a:txBody>
                    <a:bodyPr/>
                    <a:lstStyle/>
                    <a:p>
                      <a:pPr algn="ctr"/>
                      <a:r>
                        <a:rPr lang="en-US" dirty="0" smtClean="0"/>
                        <a:t>50</a:t>
                      </a:r>
                      <a:endParaRPr lang="en-US" dirty="0"/>
                    </a:p>
                  </a:txBody>
                  <a:tcPr/>
                </a:tc>
                <a:tc>
                  <a:txBody>
                    <a:bodyPr/>
                    <a:lstStyle/>
                    <a:p>
                      <a:pPr algn="ctr"/>
                      <a:r>
                        <a:rPr lang="en-US" dirty="0" smtClean="0"/>
                        <a:t>70</a:t>
                      </a:r>
                      <a:endParaRPr lang="en-US" dirty="0"/>
                    </a:p>
                  </a:txBody>
                  <a:tcPr/>
                </a:tc>
              </a:tr>
              <a:tr h="370840">
                <a:tc>
                  <a:txBody>
                    <a:bodyPr/>
                    <a:lstStyle/>
                    <a:p>
                      <a:pPr algn="ctr"/>
                      <a:r>
                        <a:rPr lang="en-US" dirty="0" smtClean="0"/>
                        <a:t>6</a:t>
                      </a:r>
                      <a:endParaRPr lang="en-US" dirty="0"/>
                    </a:p>
                  </a:txBody>
                  <a:tcPr/>
                </a:tc>
                <a:tc>
                  <a:txBody>
                    <a:bodyPr/>
                    <a:lstStyle/>
                    <a:p>
                      <a:pPr algn="ctr"/>
                      <a:r>
                        <a:rPr lang="en-US" dirty="0" smtClean="0"/>
                        <a:t>20</a:t>
                      </a:r>
                      <a:endParaRPr lang="en-US" dirty="0"/>
                    </a:p>
                  </a:txBody>
                  <a:tcPr/>
                </a:tc>
                <a:tc>
                  <a:txBody>
                    <a:bodyPr/>
                    <a:lstStyle/>
                    <a:p>
                      <a:pPr algn="ctr"/>
                      <a:r>
                        <a:rPr lang="en-US" dirty="0" smtClean="0"/>
                        <a:t>110</a:t>
                      </a:r>
                      <a:endParaRPr lang="en-US" dirty="0"/>
                    </a:p>
                  </a:txBody>
                  <a:tcPr/>
                </a:tc>
                <a:tc>
                  <a:txBody>
                    <a:bodyPr/>
                    <a:lstStyle/>
                    <a:p>
                      <a:pPr algn="ctr"/>
                      <a:r>
                        <a:rPr lang="en-US" dirty="0" smtClean="0"/>
                        <a:t>130</a:t>
                      </a:r>
                      <a:endParaRPr lang="en-US" dirty="0"/>
                    </a:p>
                  </a:txBody>
                  <a:tcPr/>
                </a:tc>
              </a:tr>
              <a:tr h="370840">
                <a:tc>
                  <a:txBody>
                    <a:bodyPr/>
                    <a:lstStyle/>
                    <a:p>
                      <a:pPr algn="ctr"/>
                      <a:r>
                        <a:rPr lang="en-US" dirty="0" smtClean="0"/>
                        <a:t>7</a:t>
                      </a:r>
                      <a:endParaRPr lang="en-US" dirty="0"/>
                    </a:p>
                  </a:txBody>
                  <a:tcPr/>
                </a:tc>
                <a:tc>
                  <a:txBody>
                    <a:bodyPr/>
                    <a:lstStyle/>
                    <a:p>
                      <a:pPr algn="ctr"/>
                      <a:r>
                        <a:rPr lang="en-US" dirty="0" smtClean="0"/>
                        <a:t>20</a:t>
                      </a:r>
                      <a:endParaRPr lang="en-US" dirty="0"/>
                    </a:p>
                  </a:txBody>
                  <a:tcPr/>
                </a:tc>
                <a:tc>
                  <a:txBody>
                    <a:bodyPr/>
                    <a:lstStyle/>
                    <a:p>
                      <a:pPr algn="ctr"/>
                      <a:r>
                        <a:rPr lang="en-US" dirty="0" smtClean="0"/>
                        <a:t>250</a:t>
                      </a:r>
                      <a:endParaRPr lang="en-US" dirty="0"/>
                    </a:p>
                  </a:txBody>
                  <a:tcPr/>
                </a:tc>
                <a:tc>
                  <a:txBody>
                    <a:bodyPr/>
                    <a:lstStyle/>
                    <a:p>
                      <a:pPr algn="ctr"/>
                      <a:r>
                        <a:rPr lang="en-US" dirty="0" smtClean="0"/>
                        <a:t>270</a:t>
                      </a:r>
                      <a:endParaRPr lang="en-US" dirty="0"/>
                    </a:p>
                  </a:txBody>
                  <a:tcPr/>
                </a:tc>
              </a:tr>
            </a:tbl>
          </a:graphicData>
        </a:graphic>
      </p:graphicFrame>
      <p:sp>
        <p:nvSpPr>
          <p:cNvPr id="5" name="TextBox 4"/>
          <p:cNvSpPr txBox="1"/>
          <p:nvPr/>
        </p:nvSpPr>
        <p:spPr>
          <a:xfrm>
            <a:off x="0" y="1039091"/>
            <a:ext cx="9144000" cy="2308324"/>
          </a:xfrm>
          <a:prstGeom prst="rect">
            <a:avLst/>
          </a:prstGeom>
          <a:noFill/>
        </p:spPr>
        <p:txBody>
          <a:bodyPr wrap="square" rtlCol="0">
            <a:spAutoFit/>
          </a:bodyPr>
          <a:lstStyle/>
          <a:p>
            <a:pPr algn="just"/>
            <a:r>
              <a:rPr lang="en-US" sz="2400" dirty="0" smtClean="0"/>
              <a:t>a. Total fixed cost: the cost which is paid to the fixed factors of production is called fixed cost. Expenditure made to the machinery, land building etc are the example of fixed cost. </a:t>
            </a:r>
            <a:r>
              <a:rPr lang="en-US" sz="2400" dirty="0"/>
              <a:t>T</a:t>
            </a:r>
            <a:r>
              <a:rPr lang="en-US" sz="2400" dirty="0" smtClean="0"/>
              <a:t>he aggregate of the cost of all the factors of production is define as the total fixed cost TFC. Whatever be the level of output, TFC remains constant and positive</a:t>
            </a:r>
            <a:endParaRPr lang="en-US" sz="2400" dirty="0"/>
          </a:p>
        </p:txBody>
      </p:sp>
      <p:cxnSp>
        <p:nvCxnSpPr>
          <p:cNvPr id="8" name="Straight Connector 7"/>
          <p:cNvCxnSpPr/>
          <p:nvPr/>
        </p:nvCxnSpPr>
        <p:spPr>
          <a:xfrm>
            <a:off x="1295400" y="3733800"/>
            <a:ext cx="0" cy="2590800"/>
          </a:xfrm>
          <a:prstGeom prst="line">
            <a:avLst/>
          </a:prstGeom>
        </p:spPr>
        <p:style>
          <a:lnRef idx="1">
            <a:schemeClr val="dk1"/>
          </a:lnRef>
          <a:fillRef idx="0">
            <a:schemeClr val="dk1"/>
          </a:fillRef>
          <a:effectRef idx="0">
            <a:schemeClr val="dk1"/>
          </a:effectRef>
          <a:fontRef idx="minor">
            <a:schemeClr val="tx1"/>
          </a:fontRef>
        </p:style>
      </p:cxnSp>
      <p:cxnSp>
        <p:nvCxnSpPr>
          <p:cNvPr id="10" name="Straight Connector 9"/>
          <p:cNvCxnSpPr/>
          <p:nvPr/>
        </p:nvCxnSpPr>
        <p:spPr>
          <a:xfrm>
            <a:off x="1295400" y="6324600"/>
            <a:ext cx="2971800" cy="0"/>
          </a:xfrm>
          <a:prstGeom prst="line">
            <a:avLst/>
          </a:prstGeom>
        </p:spPr>
        <p:style>
          <a:lnRef idx="1">
            <a:schemeClr val="dk1"/>
          </a:lnRef>
          <a:fillRef idx="0">
            <a:schemeClr val="dk1"/>
          </a:fillRef>
          <a:effectRef idx="0">
            <a:schemeClr val="dk1"/>
          </a:effectRef>
          <a:fontRef idx="minor">
            <a:schemeClr val="tx1"/>
          </a:fontRef>
        </p:style>
      </p:cxnSp>
      <p:cxnSp>
        <p:nvCxnSpPr>
          <p:cNvPr id="12" name="Straight Connector 11"/>
          <p:cNvCxnSpPr/>
          <p:nvPr/>
        </p:nvCxnSpPr>
        <p:spPr>
          <a:xfrm>
            <a:off x="1295400" y="5715000"/>
            <a:ext cx="2971800" cy="0"/>
          </a:xfrm>
          <a:prstGeom prst="line">
            <a:avLst/>
          </a:prstGeom>
        </p:spPr>
        <p:style>
          <a:lnRef idx="1">
            <a:schemeClr val="dk1"/>
          </a:lnRef>
          <a:fillRef idx="0">
            <a:schemeClr val="dk1"/>
          </a:fillRef>
          <a:effectRef idx="0">
            <a:schemeClr val="dk1"/>
          </a:effectRef>
          <a:fontRef idx="minor">
            <a:schemeClr val="tx1"/>
          </a:fontRef>
        </p:style>
      </p:cxnSp>
      <p:sp>
        <p:nvSpPr>
          <p:cNvPr id="14" name="TextBox 13"/>
          <p:cNvSpPr txBox="1"/>
          <p:nvPr/>
        </p:nvSpPr>
        <p:spPr>
          <a:xfrm>
            <a:off x="964860" y="6183868"/>
            <a:ext cx="330540" cy="369332"/>
          </a:xfrm>
          <a:prstGeom prst="rect">
            <a:avLst/>
          </a:prstGeom>
          <a:noFill/>
        </p:spPr>
        <p:txBody>
          <a:bodyPr wrap="none" rtlCol="0">
            <a:spAutoFit/>
          </a:bodyPr>
          <a:lstStyle/>
          <a:p>
            <a:r>
              <a:rPr lang="en-US" dirty="0" smtClean="0"/>
              <a:t>O</a:t>
            </a:r>
            <a:endParaRPr lang="en-US" dirty="0"/>
          </a:p>
        </p:txBody>
      </p:sp>
      <p:sp>
        <p:nvSpPr>
          <p:cNvPr id="15" name="TextBox 14"/>
          <p:cNvSpPr txBox="1"/>
          <p:nvPr/>
        </p:nvSpPr>
        <p:spPr>
          <a:xfrm>
            <a:off x="3327060" y="6324600"/>
            <a:ext cx="845103" cy="369332"/>
          </a:xfrm>
          <a:prstGeom prst="rect">
            <a:avLst/>
          </a:prstGeom>
          <a:noFill/>
        </p:spPr>
        <p:txBody>
          <a:bodyPr wrap="none" rtlCol="0">
            <a:spAutoFit/>
          </a:bodyPr>
          <a:lstStyle/>
          <a:p>
            <a:r>
              <a:rPr lang="en-US" dirty="0" smtClean="0"/>
              <a:t>Output</a:t>
            </a:r>
            <a:endParaRPr lang="en-US" dirty="0"/>
          </a:p>
        </p:txBody>
      </p:sp>
      <p:sp>
        <p:nvSpPr>
          <p:cNvPr id="16" name="TextBox 15"/>
          <p:cNvSpPr txBox="1"/>
          <p:nvPr/>
        </p:nvSpPr>
        <p:spPr>
          <a:xfrm>
            <a:off x="914400" y="3750483"/>
            <a:ext cx="461665" cy="581249"/>
          </a:xfrm>
          <a:prstGeom prst="rect">
            <a:avLst/>
          </a:prstGeom>
          <a:noFill/>
        </p:spPr>
        <p:txBody>
          <a:bodyPr vert="vert270" wrap="none" rtlCol="0">
            <a:spAutoFit/>
          </a:bodyPr>
          <a:lstStyle/>
          <a:p>
            <a:r>
              <a:rPr lang="en-US" dirty="0" smtClean="0"/>
              <a:t>Cost </a:t>
            </a:r>
            <a:endParaRPr lang="en-US" dirty="0"/>
          </a:p>
        </p:txBody>
      </p:sp>
      <p:sp>
        <p:nvSpPr>
          <p:cNvPr id="17" name="TextBox 16"/>
          <p:cNvSpPr txBox="1"/>
          <p:nvPr/>
        </p:nvSpPr>
        <p:spPr>
          <a:xfrm>
            <a:off x="3708060" y="5345668"/>
            <a:ext cx="546945" cy="369332"/>
          </a:xfrm>
          <a:prstGeom prst="rect">
            <a:avLst/>
          </a:prstGeom>
          <a:noFill/>
        </p:spPr>
        <p:txBody>
          <a:bodyPr wrap="none" rtlCol="0">
            <a:spAutoFit/>
          </a:bodyPr>
          <a:lstStyle/>
          <a:p>
            <a:r>
              <a:rPr lang="en-US" dirty="0" smtClean="0"/>
              <a:t>TFC</a:t>
            </a:r>
            <a:endParaRPr lang="en-US" dirty="0"/>
          </a:p>
        </p:txBody>
      </p:sp>
    </p:spTree>
    <p:extLst>
      <p:ext uri="{BB962C8B-B14F-4D97-AF65-F5344CB8AC3E}">
        <p14:creationId xmlns:p14="http://schemas.microsoft.com/office/powerpoint/2010/main" val="3409735952"/>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Trek">
  <a:themeElements>
    <a:clrScheme name="Trek">
      <a:dk1>
        <a:sysClr val="windowText" lastClr="000000"/>
      </a:dk1>
      <a:lt1>
        <a:sysClr val="window" lastClr="FFFFFF"/>
      </a:lt1>
      <a:dk2>
        <a:srgbClr val="4E3B30"/>
      </a:dk2>
      <a:lt2>
        <a:srgbClr val="FBEEC9"/>
      </a:lt2>
      <a:accent1>
        <a:srgbClr val="F0A22E"/>
      </a:accent1>
      <a:accent2>
        <a:srgbClr val="A5644E"/>
      </a:accent2>
      <a:accent3>
        <a:srgbClr val="B58B80"/>
      </a:accent3>
      <a:accent4>
        <a:srgbClr val="C3986D"/>
      </a:accent4>
      <a:accent5>
        <a:srgbClr val="A19574"/>
      </a:accent5>
      <a:accent6>
        <a:srgbClr val="C17529"/>
      </a:accent6>
      <a:hlink>
        <a:srgbClr val="AD1F1F"/>
      </a:hlink>
      <a:folHlink>
        <a:srgbClr val="FFC42F"/>
      </a:folHlink>
    </a:clrScheme>
    <a:fontScheme name="Trek">
      <a:majorFont>
        <a:latin typeface="Franklin Gothic Medium"/>
        <a:ea typeface=""/>
        <a:cs typeface=""/>
        <a:font script="Jpan" typeface="HG創英角ｺﾞｼｯｸUB"/>
        <a:font script="Hang" typeface="돋움"/>
        <a:font script="Hans" typeface="隶书"/>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Franklin Gothic Book"/>
        <a:ea typeface=""/>
        <a:cs typeface=""/>
        <a:font script="Jpan" typeface="HGｺﾞｼｯｸE"/>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Trek">
      <a:fillStyleLst>
        <a:solidFill>
          <a:schemeClr val="phClr"/>
        </a:solidFill>
        <a:gradFill rotWithShape="1">
          <a:gsLst>
            <a:gs pos="0">
              <a:schemeClr val="phClr">
                <a:tint val="30000"/>
                <a:satMod val="250000"/>
              </a:schemeClr>
            </a:gs>
            <a:gs pos="72000">
              <a:schemeClr val="phClr">
                <a:tint val="75000"/>
                <a:satMod val="210000"/>
              </a:schemeClr>
            </a:gs>
            <a:gs pos="100000">
              <a:schemeClr val="phClr">
                <a:tint val="85000"/>
                <a:satMod val="210000"/>
              </a:schemeClr>
            </a:gs>
          </a:gsLst>
          <a:lin ang="5400000" scaled="1"/>
        </a:gradFill>
        <a:gradFill rotWithShape="1">
          <a:gsLst>
            <a:gs pos="0">
              <a:schemeClr val="phClr">
                <a:tint val="75000"/>
                <a:shade val="85000"/>
                <a:satMod val="230000"/>
              </a:schemeClr>
            </a:gs>
            <a:gs pos="25000">
              <a:schemeClr val="phClr">
                <a:tint val="90000"/>
                <a:shade val="70000"/>
                <a:satMod val="220000"/>
              </a:schemeClr>
            </a:gs>
            <a:gs pos="50000">
              <a:schemeClr val="phClr">
                <a:tint val="90000"/>
                <a:shade val="58000"/>
                <a:satMod val="225000"/>
              </a:schemeClr>
            </a:gs>
            <a:gs pos="65000">
              <a:schemeClr val="phClr">
                <a:tint val="90000"/>
                <a:shade val="58000"/>
                <a:satMod val="225000"/>
              </a:schemeClr>
            </a:gs>
            <a:gs pos="80000">
              <a:schemeClr val="phClr">
                <a:tint val="90000"/>
                <a:shade val="69000"/>
                <a:satMod val="220000"/>
              </a:schemeClr>
            </a:gs>
            <a:gs pos="100000">
              <a:schemeClr val="phClr">
                <a:tint val="77000"/>
                <a:shade val="80000"/>
                <a:satMod val="230000"/>
              </a:schemeClr>
            </a:gs>
          </a:gsLst>
          <a:lin ang="5400000" scaled="1"/>
        </a:gradFill>
      </a:fillStyleLst>
      <a:lnStyleLst>
        <a:ln w="10000" cap="flat" cmpd="sng" algn="ctr">
          <a:solidFill>
            <a:schemeClr val="ph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76200" dist="50800" dir="5400000" rotWithShape="0">
              <a:srgbClr val="4E3B30">
                <a:alpha val="60000"/>
              </a:srgbClr>
            </a:outerShdw>
          </a:effectLst>
        </a:effectStyle>
        <a:effectStyle>
          <a:effectLst>
            <a:outerShdw blurRad="76200" dist="50800" dir="5400000" rotWithShape="0">
              <a:srgbClr val="4E3B30">
                <a:alpha val="60000"/>
              </a:srgbClr>
            </a:outerShdw>
          </a:effectLst>
          <a:scene3d>
            <a:camera prst="orthographicFront">
              <a:rot lat="0" lon="0" rev="0"/>
            </a:camera>
            <a:lightRig rig="threePt" dir="tl">
              <a:rot lat="0" lon="0" rev="0"/>
            </a:lightRig>
          </a:scene3d>
          <a:sp3d prstMaterial="metal">
            <a:bevelT w="10000" h="10000"/>
          </a:sp3d>
        </a:effectStyle>
        <a:effectStyle>
          <a:effectLst>
            <a:outerShdw blurRad="76200" dist="50800" dir="5400000" rotWithShape="0">
              <a:srgbClr val="4E3B30">
                <a:alpha val="60000"/>
              </a:srgbClr>
            </a:outerShdw>
          </a:effectLst>
          <a:scene3d>
            <a:camera prst="obliqueTopLeft" fov="600000">
              <a:rot lat="0" lon="0" rev="0"/>
            </a:camera>
            <a:lightRig rig="balanced" dir="t">
              <a:rot lat="0" lon="0" rev="19200000"/>
            </a:lightRig>
          </a:scene3d>
          <a:sp3d contourW="12700" prstMaterial="matte">
            <a:bevelT w="60000" h="50800"/>
            <a:contourClr>
              <a:schemeClr val="phClr">
                <a:shade val="60000"/>
                <a:satMod val="110000"/>
              </a:schemeClr>
            </a:contourClr>
          </a:sp3d>
        </a:effectStyle>
      </a:effectStyleLst>
      <a:bgFillStyleLst>
        <a:solidFill>
          <a:schemeClr val="phClr"/>
        </a:solidFill>
        <a:blipFill>
          <a:blip xmlns:r="http://schemas.openxmlformats.org/officeDocument/2006/relationships" r:embed="rId1">
            <a:duotone>
              <a:schemeClr val="phClr">
                <a:shade val="90000"/>
                <a:satMod val="150000"/>
              </a:schemeClr>
              <a:schemeClr val="phClr">
                <a:tint val="88000"/>
                <a:satMod val="105000"/>
              </a:schemeClr>
            </a:duotone>
          </a:blip>
          <a:tile tx="0" ty="0" sx="95000" sy="95000" flip="none" algn="t"/>
        </a:blipFill>
        <a:blipFill>
          <a:blip xmlns:r="http://schemas.openxmlformats.org/officeDocument/2006/relationships" r:embed="rId2">
            <a:duotone>
              <a:schemeClr val="phClr">
                <a:shade val="30000"/>
                <a:satMod val="455000"/>
              </a:schemeClr>
              <a:schemeClr val="phClr">
                <a:tint val="95000"/>
                <a:satMod val="120000"/>
              </a:schemeClr>
            </a:duotone>
          </a:blip>
          <a:stretch>
            <a:fillRect/>
          </a:stretch>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Trek</Template>
  <TotalTime>888</TotalTime>
  <Words>4108</Words>
  <Application>Microsoft Office PowerPoint</Application>
  <PresentationFormat>On-screen Show (4:3)</PresentationFormat>
  <Paragraphs>604</Paragraphs>
  <Slides>45</Slides>
  <Notes>1</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Trek</vt:lpstr>
      <vt:lpstr>Course Title: Economics  Code: Eco. 155 BIT 2nd Semester </vt:lpstr>
      <vt:lpstr>PowerPoint Presentation</vt:lpstr>
      <vt:lpstr>Concept of costs:</vt:lpstr>
      <vt:lpstr>Nature and function of profit:</vt:lpstr>
      <vt:lpstr>Business Vs economic profit:</vt:lpstr>
      <vt:lpstr>Case I</vt:lpstr>
      <vt:lpstr>Case 2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 for discussion: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Price elasticity of demand: </vt:lpstr>
      <vt:lpstr>PowerPoint Presentation</vt:lpstr>
      <vt:lpstr>PowerPoint Presentation</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Title: Economics  Code: Eco. 155 BIT 2nd Semester </dc:title>
  <dc:creator>user</dc:creator>
  <cp:lastModifiedBy>user</cp:lastModifiedBy>
  <cp:revision>106</cp:revision>
  <dcterms:created xsi:type="dcterms:W3CDTF">2006-08-16T00:00:00Z</dcterms:created>
  <dcterms:modified xsi:type="dcterms:W3CDTF">2023-04-04T16:50:41Z</dcterms:modified>
</cp:coreProperties>
</file>