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9" r:id="rId4"/>
    <p:sldId id="260" r:id="rId5"/>
    <p:sldId id="261" r:id="rId6"/>
    <p:sldId id="262" r:id="rId7"/>
    <p:sldId id="263" r:id="rId8"/>
    <p:sldId id="272" r:id="rId9"/>
    <p:sldId id="265" r:id="rId10"/>
    <p:sldId id="271" r:id="rId11"/>
    <p:sldId id="267" r:id="rId12"/>
    <p:sldId id="268" r:id="rId13"/>
    <p:sldId id="270" r:id="rId14"/>
    <p:sldId id="269" r:id="rId15"/>
    <p:sldId id="273" r:id="rId16"/>
    <p:sldId id="276" r:id="rId17"/>
    <p:sldId id="274" r:id="rId18"/>
    <p:sldId id="275" r:id="rId19"/>
    <p:sldId id="277" r:id="rId20"/>
    <p:sldId id="278" r:id="rId21"/>
    <p:sldId id="279" r:id="rId22"/>
    <p:sldId id="280" r:id="rId23"/>
    <p:sldId id="281" r:id="rId24"/>
    <p:sldId id="282" r:id="rId25"/>
    <p:sldId id="283" r:id="rId26"/>
    <p:sldId id="285" r:id="rId27"/>
    <p:sldId id="286" r:id="rId28"/>
    <p:sldId id="298" r:id="rId29"/>
    <p:sldId id="299" r:id="rId30"/>
    <p:sldId id="300" r:id="rId31"/>
    <p:sldId id="301"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277D2F-8DF9-49AB-8BFF-392DAFA2B517}" type="datetimeFigureOut">
              <a:rPr lang="en-US" smtClean="0"/>
              <a:t>08/29/21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8D8699-B801-40FD-9326-F0DDD368A9AD}" type="slidenum">
              <a:rPr lang="en-US" smtClean="0"/>
              <a:t>‹#›</a:t>
            </a:fld>
            <a:endParaRPr lang="en-US"/>
          </a:p>
        </p:txBody>
      </p:sp>
    </p:spTree>
    <p:extLst>
      <p:ext uri="{BB962C8B-B14F-4D97-AF65-F5344CB8AC3E}">
        <p14:creationId xmlns:p14="http://schemas.microsoft.com/office/powerpoint/2010/main" val="344503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85F847-DBFD-4CE3-BBE4-D65CACC9716B}" type="slidenum">
              <a:rPr lang="en-US" smtClean="0"/>
              <a:t>37</a:t>
            </a:fld>
            <a:endParaRPr lang="en-US"/>
          </a:p>
        </p:txBody>
      </p:sp>
    </p:spTree>
    <p:extLst>
      <p:ext uri="{BB962C8B-B14F-4D97-AF65-F5344CB8AC3E}">
        <p14:creationId xmlns:p14="http://schemas.microsoft.com/office/powerpoint/2010/main" val="6051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08/29/21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08/29/21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08/29/21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08/29/21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08/29/21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08/29/21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08/29/21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08/29/21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08/29/21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08/29/21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08/29/21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 Market Structures</a:t>
            </a:r>
            <a:endParaRPr lang="en-US" dirty="0"/>
          </a:p>
        </p:txBody>
      </p:sp>
      <p:sp>
        <p:nvSpPr>
          <p:cNvPr id="3" name="Subtitle 2"/>
          <p:cNvSpPr>
            <a:spLocks noGrp="1"/>
          </p:cNvSpPr>
          <p:nvPr>
            <p:ph type="subTitle" idx="1"/>
          </p:nvPr>
        </p:nvSpPr>
        <p:spPr/>
        <p:txBody>
          <a:bodyPr/>
          <a:lstStyle/>
          <a:p>
            <a:r>
              <a:rPr lang="en-US" dirty="0" smtClean="0"/>
              <a:t>BIT 2</a:t>
            </a:r>
            <a:r>
              <a:rPr lang="en-US" baseline="30000" dirty="0" smtClean="0"/>
              <a:t>nd</a:t>
            </a:r>
            <a:r>
              <a:rPr lang="en-US" dirty="0" smtClean="0"/>
              <a:t> semester</a:t>
            </a:r>
          </a:p>
          <a:p>
            <a:r>
              <a:rPr lang="en-US" dirty="0" err="1" smtClean="0"/>
              <a:t>Hemanta</a:t>
            </a:r>
            <a:r>
              <a:rPr lang="en-US" dirty="0" smtClean="0"/>
              <a:t> </a:t>
            </a:r>
            <a:r>
              <a:rPr lang="en-US" dirty="0" err="1" smtClean="0"/>
              <a:t>Rai</a:t>
            </a:r>
            <a:endParaRPr lang="en-US" dirty="0"/>
          </a:p>
        </p:txBody>
      </p:sp>
    </p:spTree>
    <p:extLst>
      <p:ext uri="{BB962C8B-B14F-4D97-AF65-F5344CB8AC3E}">
        <p14:creationId xmlns:p14="http://schemas.microsoft.com/office/powerpoint/2010/main" val="232973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64" y="-87868"/>
            <a:ext cx="8229600" cy="898096"/>
          </a:xfrm>
        </p:spPr>
        <p:txBody>
          <a:bodyPr>
            <a:normAutofit/>
          </a:bodyPr>
          <a:lstStyle/>
          <a:p>
            <a:r>
              <a:rPr lang="en-US" sz="2800" dirty="0" smtClean="0">
                <a:solidFill>
                  <a:srgbClr val="00B0F0"/>
                </a:solidFill>
              </a:rPr>
              <a:t>PERFECTLY competitive market</a:t>
            </a:r>
            <a:endParaRPr lang="en-US" sz="2800" dirty="0">
              <a:solidFill>
                <a:srgbClr val="00B0F0"/>
              </a:solidFill>
            </a:endParaRPr>
          </a:p>
        </p:txBody>
      </p:sp>
      <p:cxnSp>
        <p:nvCxnSpPr>
          <p:cNvPr id="4" name="Straight Connector 3"/>
          <p:cNvCxnSpPr/>
          <p:nvPr/>
        </p:nvCxnSpPr>
        <p:spPr>
          <a:xfrm>
            <a:off x="2590800" y="1371600"/>
            <a:ext cx="1929" cy="464820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590800" y="51054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7" name="Freeform 6"/>
          <p:cNvSpPr/>
          <p:nvPr/>
        </p:nvSpPr>
        <p:spPr>
          <a:xfrm>
            <a:off x="2592728" y="870466"/>
            <a:ext cx="3561827" cy="3782557"/>
          </a:xfrm>
          <a:custGeom>
            <a:avLst/>
            <a:gdLst>
              <a:gd name="connsiteX0" fmla="*/ 0 w 3287210"/>
              <a:gd name="connsiteY0" fmla="*/ 3842795 h 3842795"/>
              <a:gd name="connsiteX1" fmla="*/ 497712 w 3287210"/>
              <a:gd name="connsiteY1" fmla="*/ 3310359 h 3842795"/>
              <a:gd name="connsiteX2" fmla="*/ 2349661 w 3287210"/>
              <a:gd name="connsiteY2" fmla="*/ 2766349 h 3842795"/>
              <a:gd name="connsiteX3" fmla="*/ 3287210 w 3287210"/>
              <a:gd name="connsiteY3" fmla="*/ 0 h 3842795"/>
            </a:gdLst>
            <a:ahLst/>
            <a:cxnLst>
              <a:cxn ang="0">
                <a:pos x="connsiteX0" y="connsiteY0"/>
              </a:cxn>
              <a:cxn ang="0">
                <a:pos x="connsiteX1" y="connsiteY1"/>
              </a:cxn>
              <a:cxn ang="0">
                <a:pos x="connsiteX2" y="connsiteY2"/>
              </a:cxn>
              <a:cxn ang="0">
                <a:pos x="connsiteX3" y="connsiteY3"/>
              </a:cxn>
            </a:cxnLst>
            <a:rect l="l" t="t" r="r" b="b"/>
            <a:pathLst>
              <a:path w="3287210" h="3842795">
                <a:moveTo>
                  <a:pt x="0" y="3842795"/>
                </a:moveTo>
                <a:cubicBezTo>
                  <a:pt x="53051" y="3666281"/>
                  <a:pt x="106102" y="3489767"/>
                  <a:pt x="497712" y="3310359"/>
                </a:cubicBezTo>
                <a:cubicBezTo>
                  <a:pt x="889322" y="3130951"/>
                  <a:pt x="1884745" y="3318075"/>
                  <a:pt x="2349661" y="2766349"/>
                </a:cubicBezTo>
                <a:cubicBezTo>
                  <a:pt x="2814577" y="2214623"/>
                  <a:pt x="3050893" y="1107311"/>
                  <a:pt x="328721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6914314" y="1046202"/>
            <a:ext cx="421910" cy="369332"/>
          </a:xfrm>
          <a:prstGeom prst="rect">
            <a:avLst/>
          </a:prstGeom>
          <a:noFill/>
        </p:spPr>
        <p:txBody>
          <a:bodyPr wrap="none" rtlCol="0">
            <a:spAutoFit/>
          </a:bodyPr>
          <a:lstStyle/>
          <a:p>
            <a:r>
              <a:rPr lang="en-US" dirty="0" smtClean="0"/>
              <a:t>TR</a:t>
            </a:r>
            <a:endParaRPr lang="en-US" dirty="0"/>
          </a:p>
        </p:txBody>
      </p:sp>
      <p:sp>
        <p:nvSpPr>
          <p:cNvPr id="9" name="TextBox 8"/>
          <p:cNvSpPr txBox="1"/>
          <p:nvPr/>
        </p:nvSpPr>
        <p:spPr>
          <a:xfrm>
            <a:off x="6003862" y="669943"/>
            <a:ext cx="415563" cy="369332"/>
          </a:xfrm>
          <a:prstGeom prst="rect">
            <a:avLst/>
          </a:prstGeom>
          <a:noFill/>
        </p:spPr>
        <p:txBody>
          <a:bodyPr wrap="none" rtlCol="0">
            <a:spAutoFit/>
          </a:bodyPr>
          <a:lstStyle/>
          <a:p>
            <a:r>
              <a:rPr lang="en-US" dirty="0" smtClean="0"/>
              <a:t>TC</a:t>
            </a:r>
            <a:endParaRPr lang="en-US" dirty="0"/>
          </a:p>
        </p:txBody>
      </p:sp>
      <p:sp>
        <p:nvSpPr>
          <p:cNvPr id="10" name="TextBox 9"/>
          <p:cNvSpPr txBox="1"/>
          <p:nvPr/>
        </p:nvSpPr>
        <p:spPr>
          <a:xfrm>
            <a:off x="1063508" y="1230868"/>
            <a:ext cx="1325556" cy="369332"/>
          </a:xfrm>
          <a:prstGeom prst="rect">
            <a:avLst/>
          </a:prstGeom>
          <a:noFill/>
        </p:spPr>
        <p:txBody>
          <a:bodyPr wrap="none" rtlCol="0">
            <a:spAutoFit/>
          </a:bodyPr>
          <a:lstStyle/>
          <a:p>
            <a:r>
              <a:rPr lang="en-US" dirty="0" smtClean="0">
                <a:solidFill>
                  <a:srgbClr val="FF0000"/>
                </a:solidFill>
              </a:rPr>
              <a:t>TR,TC, profit</a:t>
            </a:r>
            <a:endParaRPr lang="en-US" dirty="0">
              <a:solidFill>
                <a:srgbClr val="FF0000"/>
              </a:solidFill>
            </a:endParaRPr>
          </a:p>
        </p:txBody>
      </p:sp>
      <p:sp>
        <p:nvSpPr>
          <p:cNvPr id="11" name="TextBox 10"/>
          <p:cNvSpPr txBox="1"/>
          <p:nvPr/>
        </p:nvSpPr>
        <p:spPr>
          <a:xfrm>
            <a:off x="2291043" y="5169932"/>
            <a:ext cx="301686" cy="369332"/>
          </a:xfrm>
          <a:prstGeom prst="rect">
            <a:avLst/>
          </a:prstGeom>
          <a:noFill/>
        </p:spPr>
        <p:txBody>
          <a:bodyPr wrap="none" rtlCol="0">
            <a:spAutoFit/>
          </a:bodyPr>
          <a:lstStyle/>
          <a:p>
            <a:r>
              <a:rPr lang="en-US" dirty="0" smtClean="0"/>
              <a:t>0</a:t>
            </a:r>
            <a:endParaRPr lang="en-US" dirty="0"/>
          </a:p>
        </p:txBody>
      </p:sp>
      <p:sp>
        <p:nvSpPr>
          <p:cNvPr id="12" name="TextBox 11"/>
          <p:cNvSpPr txBox="1"/>
          <p:nvPr/>
        </p:nvSpPr>
        <p:spPr>
          <a:xfrm>
            <a:off x="6858000" y="5169932"/>
            <a:ext cx="825867" cy="369332"/>
          </a:xfrm>
          <a:prstGeom prst="rect">
            <a:avLst/>
          </a:prstGeom>
          <a:noFill/>
        </p:spPr>
        <p:txBody>
          <a:bodyPr wrap="none" rtlCol="0">
            <a:spAutoFit/>
          </a:bodyPr>
          <a:lstStyle/>
          <a:p>
            <a:r>
              <a:rPr lang="en-US" dirty="0" smtClean="0"/>
              <a:t>output</a:t>
            </a:r>
            <a:endParaRPr lang="en-US" dirty="0"/>
          </a:p>
        </p:txBody>
      </p:sp>
      <p:cxnSp>
        <p:nvCxnSpPr>
          <p:cNvPr id="13" name="Straight Connector 12"/>
          <p:cNvCxnSpPr/>
          <p:nvPr/>
        </p:nvCxnSpPr>
        <p:spPr>
          <a:xfrm>
            <a:off x="3738029" y="40386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826370" y="2133600"/>
            <a:ext cx="0" cy="2971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029188" y="2895600"/>
            <a:ext cx="0" cy="2211368"/>
          </a:xfrm>
          <a:prstGeom prst="line">
            <a:avLst/>
          </a:prstGeom>
        </p:spPr>
        <p:style>
          <a:lnRef idx="1">
            <a:schemeClr val="dk1"/>
          </a:lnRef>
          <a:fillRef idx="0">
            <a:schemeClr val="dk1"/>
          </a:fillRef>
          <a:effectRef idx="0">
            <a:schemeClr val="dk1"/>
          </a:effectRef>
          <a:fontRef idx="minor">
            <a:schemeClr val="tx1"/>
          </a:fontRef>
        </p:style>
      </p:cxnSp>
      <p:sp>
        <p:nvSpPr>
          <p:cNvPr id="16" name="Freeform 15"/>
          <p:cNvSpPr/>
          <p:nvPr/>
        </p:nvSpPr>
        <p:spPr>
          <a:xfrm>
            <a:off x="2590800" y="4456248"/>
            <a:ext cx="3921369" cy="1301441"/>
          </a:xfrm>
          <a:custGeom>
            <a:avLst/>
            <a:gdLst>
              <a:gd name="connsiteX0" fmla="*/ 0 w 3657600"/>
              <a:gd name="connsiteY0" fmla="*/ 1250071 h 1250071"/>
              <a:gd name="connsiteX1" fmla="*/ 1030147 w 3657600"/>
              <a:gd name="connsiteY1" fmla="*/ 648187 h 1250071"/>
              <a:gd name="connsiteX2" fmla="*/ 1030147 w 3657600"/>
              <a:gd name="connsiteY2" fmla="*/ 648187 h 1250071"/>
              <a:gd name="connsiteX3" fmla="*/ 2210764 w 3657600"/>
              <a:gd name="connsiteY3" fmla="*/ 5 h 1250071"/>
              <a:gd name="connsiteX4" fmla="*/ 3055716 w 3657600"/>
              <a:gd name="connsiteY4" fmla="*/ 659762 h 1250071"/>
              <a:gd name="connsiteX5" fmla="*/ 3657600 w 3657600"/>
              <a:gd name="connsiteY5" fmla="*/ 1226922 h 125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1250071">
                <a:moveTo>
                  <a:pt x="0" y="1250071"/>
                </a:moveTo>
                <a:lnTo>
                  <a:pt x="1030147" y="648187"/>
                </a:lnTo>
                <a:lnTo>
                  <a:pt x="1030147" y="648187"/>
                </a:lnTo>
                <a:cubicBezTo>
                  <a:pt x="1226917" y="540157"/>
                  <a:pt x="1873169" y="-1924"/>
                  <a:pt x="2210764" y="5"/>
                </a:cubicBezTo>
                <a:cubicBezTo>
                  <a:pt x="2548359" y="1934"/>
                  <a:pt x="2814577" y="455276"/>
                  <a:pt x="3055716" y="659762"/>
                </a:cubicBezTo>
                <a:cubicBezTo>
                  <a:pt x="3296855" y="864248"/>
                  <a:pt x="3477227" y="1045585"/>
                  <a:pt x="3657600" y="1226922"/>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7" name="TextBox 16"/>
          <p:cNvSpPr txBox="1"/>
          <p:nvPr/>
        </p:nvSpPr>
        <p:spPr>
          <a:xfrm>
            <a:off x="6365510" y="5573023"/>
            <a:ext cx="369012" cy="369332"/>
          </a:xfrm>
          <a:prstGeom prst="rect">
            <a:avLst/>
          </a:prstGeom>
          <a:noFill/>
        </p:spPr>
        <p:txBody>
          <a:bodyPr wrap="none" rtlCol="0">
            <a:spAutoFit/>
          </a:bodyPr>
          <a:lstStyle/>
          <a:p>
            <a:r>
              <a:rPr lang="en-US" dirty="0" smtClean="0"/>
              <a:t>∏</a:t>
            </a:r>
            <a:endParaRPr lang="en-US" dirty="0"/>
          </a:p>
        </p:txBody>
      </p:sp>
      <p:sp>
        <p:nvSpPr>
          <p:cNvPr id="18" name="TextBox 17"/>
          <p:cNvSpPr txBox="1"/>
          <p:nvPr/>
        </p:nvSpPr>
        <p:spPr>
          <a:xfrm>
            <a:off x="3581400" y="5169932"/>
            <a:ext cx="457176" cy="369332"/>
          </a:xfrm>
          <a:prstGeom prst="rect">
            <a:avLst/>
          </a:prstGeom>
          <a:noFill/>
        </p:spPr>
        <p:txBody>
          <a:bodyPr wrap="none" rtlCol="0">
            <a:spAutoFit/>
          </a:bodyPr>
          <a:lstStyle/>
          <a:p>
            <a:r>
              <a:rPr lang="en-US" dirty="0" smtClean="0"/>
              <a:t>Q1</a:t>
            </a:r>
            <a:endParaRPr lang="en-US" dirty="0"/>
          </a:p>
        </p:txBody>
      </p:sp>
      <p:sp>
        <p:nvSpPr>
          <p:cNvPr id="19" name="TextBox 18"/>
          <p:cNvSpPr txBox="1"/>
          <p:nvPr/>
        </p:nvSpPr>
        <p:spPr>
          <a:xfrm>
            <a:off x="4800600" y="5105400"/>
            <a:ext cx="457176" cy="369332"/>
          </a:xfrm>
          <a:prstGeom prst="rect">
            <a:avLst/>
          </a:prstGeom>
          <a:noFill/>
        </p:spPr>
        <p:txBody>
          <a:bodyPr wrap="none" rtlCol="0">
            <a:spAutoFit/>
          </a:bodyPr>
          <a:lstStyle/>
          <a:p>
            <a:r>
              <a:rPr lang="en-US" dirty="0" smtClean="0"/>
              <a:t>Q2</a:t>
            </a:r>
            <a:endParaRPr lang="en-US" dirty="0"/>
          </a:p>
        </p:txBody>
      </p:sp>
      <p:sp>
        <p:nvSpPr>
          <p:cNvPr id="20" name="TextBox 19"/>
          <p:cNvSpPr txBox="1"/>
          <p:nvPr/>
        </p:nvSpPr>
        <p:spPr>
          <a:xfrm>
            <a:off x="5544264" y="5169690"/>
            <a:ext cx="457176" cy="369332"/>
          </a:xfrm>
          <a:prstGeom prst="rect">
            <a:avLst/>
          </a:prstGeom>
          <a:noFill/>
        </p:spPr>
        <p:txBody>
          <a:bodyPr wrap="none" rtlCol="0">
            <a:spAutoFit/>
          </a:bodyPr>
          <a:lstStyle/>
          <a:p>
            <a:r>
              <a:rPr lang="en-US" dirty="0" smtClean="0"/>
              <a:t>Q3</a:t>
            </a:r>
            <a:endParaRPr lang="en-US" dirty="0"/>
          </a:p>
        </p:txBody>
      </p:sp>
      <p:sp>
        <p:nvSpPr>
          <p:cNvPr id="21" name="TextBox 20"/>
          <p:cNvSpPr txBox="1"/>
          <p:nvPr/>
        </p:nvSpPr>
        <p:spPr>
          <a:xfrm>
            <a:off x="3542124" y="3619500"/>
            <a:ext cx="317716" cy="369332"/>
          </a:xfrm>
          <a:prstGeom prst="rect">
            <a:avLst/>
          </a:prstGeom>
          <a:noFill/>
        </p:spPr>
        <p:txBody>
          <a:bodyPr wrap="none" rtlCol="0">
            <a:spAutoFit/>
          </a:bodyPr>
          <a:lstStyle/>
          <a:p>
            <a:r>
              <a:rPr lang="en-US" dirty="0"/>
              <a:t>A</a:t>
            </a:r>
          </a:p>
        </p:txBody>
      </p:sp>
      <p:sp>
        <p:nvSpPr>
          <p:cNvPr id="22" name="TextBox 21"/>
          <p:cNvSpPr txBox="1"/>
          <p:nvPr/>
        </p:nvSpPr>
        <p:spPr>
          <a:xfrm>
            <a:off x="4800600" y="2521803"/>
            <a:ext cx="304776" cy="369332"/>
          </a:xfrm>
          <a:prstGeom prst="rect">
            <a:avLst/>
          </a:prstGeom>
          <a:noFill/>
        </p:spPr>
        <p:txBody>
          <a:bodyPr wrap="square" rtlCol="0">
            <a:spAutoFit/>
          </a:bodyPr>
          <a:lstStyle/>
          <a:p>
            <a:r>
              <a:rPr lang="en-US" dirty="0"/>
              <a:t>B</a:t>
            </a:r>
          </a:p>
        </p:txBody>
      </p:sp>
      <p:sp>
        <p:nvSpPr>
          <p:cNvPr id="23" name="TextBox 22"/>
          <p:cNvSpPr txBox="1"/>
          <p:nvPr/>
        </p:nvSpPr>
        <p:spPr>
          <a:xfrm>
            <a:off x="5544264" y="1741368"/>
            <a:ext cx="308098" cy="369332"/>
          </a:xfrm>
          <a:prstGeom prst="rect">
            <a:avLst/>
          </a:prstGeom>
          <a:noFill/>
        </p:spPr>
        <p:txBody>
          <a:bodyPr wrap="none" rtlCol="0">
            <a:spAutoFit/>
          </a:bodyPr>
          <a:lstStyle/>
          <a:p>
            <a:r>
              <a:rPr lang="en-US" dirty="0"/>
              <a:t>C</a:t>
            </a:r>
          </a:p>
        </p:txBody>
      </p:sp>
      <p:sp>
        <p:nvSpPr>
          <p:cNvPr id="24" name="TextBox 23"/>
          <p:cNvSpPr txBox="1"/>
          <p:nvPr/>
        </p:nvSpPr>
        <p:spPr>
          <a:xfrm>
            <a:off x="5943600" y="2706469"/>
            <a:ext cx="2785248" cy="646331"/>
          </a:xfrm>
          <a:prstGeom prst="rect">
            <a:avLst/>
          </a:prstGeom>
          <a:noFill/>
        </p:spPr>
        <p:txBody>
          <a:bodyPr wrap="square" rtlCol="0">
            <a:spAutoFit/>
          </a:bodyPr>
          <a:lstStyle/>
          <a:p>
            <a:r>
              <a:rPr lang="en-US" dirty="0" smtClean="0"/>
              <a:t>Points A and C are the break even point</a:t>
            </a:r>
            <a:endParaRPr lang="en-US" dirty="0"/>
          </a:p>
        </p:txBody>
      </p:sp>
      <p:cxnSp>
        <p:nvCxnSpPr>
          <p:cNvPr id="6" name="Straight Connector 5"/>
          <p:cNvCxnSpPr/>
          <p:nvPr/>
        </p:nvCxnSpPr>
        <p:spPr>
          <a:xfrm flipV="1">
            <a:off x="2590800" y="1055132"/>
            <a:ext cx="4419600" cy="40502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29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normAutofit/>
          </a:bodyPr>
          <a:lstStyle/>
          <a:p>
            <a:r>
              <a:rPr lang="en-US" sz="2800" dirty="0" smtClean="0">
                <a:solidFill>
                  <a:srgbClr val="00B0F0"/>
                </a:solidFill>
              </a:rPr>
              <a:t>B. MR-MC Approach:</a:t>
            </a:r>
            <a:endParaRPr lang="en-US" sz="2800"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sz="3000" dirty="0" smtClean="0"/>
              <a:t>Alternative approach to explain profit maximization objective of firms</a:t>
            </a:r>
          </a:p>
          <a:p>
            <a:r>
              <a:rPr lang="en-US" sz="3000" dirty="0" smtClean="0"/>
              <a:t>Meaning and trend of MR</a:t>
            </a:r>
          </a:p>
          <a:p>
            <a:r>
              <a:rPr lang="en-US" sz="3000" dirty="0" smtClean="0"/>
              <a:t>Meaning and trend of MC</a:t>
            </a:r>
          </a:p>
          <a:p>
            <a:r>
              <a:rPr lang="en-US" sz="3000" dirty="0" smtClean="0"/>
              <a:t>Two conditions of firms equilibrium under this approach are:</a:t>
            </a:r>
          </a:p>
          <a:p>
            <a:pPr marL="514350" indent="-514350">
              <a:buFont typeface="+mj-lt"/>
              <a:buAutoNum type="arabicPeriod"/>
            </a:pPr>
            <a:r>
              <a:rPr lang="en-US" dirty="0"/>
              <a:t>	</a:t>
            </a:r>
            <a:r>
              <a:rPr lang="en-US" sz="2600" dirty="0" smtClean="0"/>
              <a:t>necessary/first order condition: MR=MC d(profit)=0</a:t>
            </a:r>
          </a:p>
          <a:p>
            <a:pPr marL="514350" indent="-514350">
              <a:buFont typeface="+mj-lt"/>
              <a:buAutoNum type="arabicPeriod"/>
            </a:pPr>
            <a:r>
              <a:rPr lang="en-US" sz="2600" dirty="0"/>
              <a:t>	</a:t>
            </a:r>
            <a:r>
              <a:rPr lang="en-US" sz="2600" dirty="0" smtClean="0"/>
              <a:t>sufficient/second order condition: slope of </a:t>
            </a:r>
            <a:r>
              <a:rPr lang="en-US" sz="2600" dirty="0" err="1" smtClean="0"/>
              <a:t>Mc</a:t>
            </a:r>
            <a:r>
              <a:rPr lang="en-US" sz="2600" dirty="0"/>
              <a:t> </a:t>
            </a:r>
            <a:r>
              <a:rPr lang="en-US" sz="2600" dirty="0" smtClean="0"/>
              <a:t>&gt; 	slope of MR or MC curve must intersect MR curve 	from below.</a:t>
            </a:r>
          </a:p>
          <a:p>
            <a:pPr marL="0" indent="0">
              <a:buNone/>
            </a:pPr>
            <a:endParaRPr lang="en-US" dirty="0"/>
          </a:p>
        </p:txBody>
      </p:sp>
    </p:spTree>
    <p:extLst>
      <p:ext uri="{BB962C8B-B14F-4D97-AF65-F5344CB8AC3E}">
        <p14:creationId xmlns:p14="http://schemas.microsoft.com/office/powerpoint/2010/main" val="229707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 perfectly competitive market</a:t>
            </a:r>
            <a:endParaRPr lang="en-US" sz="2800" b="1" dirty="0">
              <a:solidFill>
                <a:srgbClr val="0070C0"/>
              </a:solidFill>
            </a:endParaRPr>
          </a:p>
        </p:txBody>
      </p:sp>
      <p:sp>
        <p:nvSpPr>
          <p:cNvPr id="3" name="Content Placeholder 2"/>
          <p:cNvSpPr>
            <a:spLocks noGrp="1"/>
          </p:cNvSpPr>
          <p:nvPr>
            <p:ph idx="1"/>
          </p:nvPr>
        </p:nvSpPr>
        <p:spPr>
          <a:xfrm>
            <a:off x="304800" y="1371600"/>
            <a:ext cx="8686800" cy="4708525"/>
          </a:xfrm>
        </p:spPr>
        <p:txBody>
          <a:bodyPr/>
          <a:lstStyle/>
          <a:p>
            <a:pPr marL="0" indent="0">
              <a:buNone/>
            </a:pPr>
            <a:r>
              <a:rPr lang="en-US" dirty="0" smtClean="0"/>
              <a:t>MR, MC approach</a:t>
            </a:r>
            <a:endParaRPr lang="en-US" dirty="0"/>
          </a:p>
        </p:txBody>
      </p:sp>
      <p:cxnSp>
        <p:nvCxnSpPr>
          <p:cNvPr id="5" name="Straight Connector 4"/>
          <p:cNvCxnSpPr/>
          <p:nvPr/>
        </p:nvCxnSpPr>
        <p:spPr>
          <a:xfrm>
            <a:off x="3124200" y="22098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124200" y="5029200"/>
            <a:ext cx="3352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3619500"/>
            <a:ext cx="3200400" cy="0"/>
          </a:xfrm>
          <a:prstGeom prst="line">
            <a:avLst/>
          </a:prstGeom>
        </p:spPr>
        <p:style>
          <a:lnRef idx="1">
            <a:schemeClr val="dk1"/>
          </a:lnRef>
          <a:fillRef idx="0">
            <a:schemeClr val="dk1"/>
          </a:fillRef>
          <a:effectRef idx="0">
            <a:schemeClr val="dk1"/>
          </a:effectRef>
          <a:fontRef idx="minor">
            <a:schemeClr val="tx1"/>
          </a:fontRef>
        </p:style>
      </p:cxnSp>
      <p:sp>
        <p:nvSpPr>
          <p:cNvPr id="10" name="Freeform 9"/>
          <p:cNvSpPr/>
          <p:nvPr/>
        </p:nvSpPr>
        <p:spPr>
          <a:xfrm>
            <a:off x="3463636" y="2438400"/>
            <a:ext cx="2604655" cy="1843078"/>
          </a:xfrm>
          <a:custGeom>
            <a:avLst/>
            <a:gdLst>
              <a:gd name="connsiteX0" fmla="*/ 0 w 2604655"/>
              <a:gd name="connsiteY0" fmla="*/ 1094509 h 1843078"/>
              <a:gd name="connsiteX1" fmla="*/ 1343891 w 2604655"/>
              <a:gd name="connsiteY1" fmla="*/ 1801091 h 1843078"/>
              <a:gd name="connsiteX2" fmla="*/ 2604655 w 2604655"/>
              <a:gd name="connsiteY2" fmla="*/ 0 h 1843078"/>
              <a:gd name="connsiteX3" fmla="*/ 2604655 w 2604655"/>
              <a:gd name="connsiteY3" fmla="*/ 0 h 1843078"/>
            </a:gdLst>
            <a:ahLst/>
            <a:cxnLst>
              <a:cxn ang="0">
                <a:pos x="connsiteX0" y="connsiteY0"/>
              </a:cxn>
              <a:cxn ang="0">
                <a:pos x="connsiteX1" y="connsiteY1"/>
              </a:cxn>
              <a:cxn ang="0">
                <a:pos x="connsiteX2" y="connsiteY2"/>
              </a:cxn>
              <a:cxn ang="0">
                <a:pos x="connsiteX3" y="connsiteY3"/>
              </a:cxn>
            </a:cxnLst>
            <a:rect l="l" t="t" r="r" b="b"/>
            <a:pathLst>
              <a:path w="2604655" h="1843078">
                <a:moveTo>
                  <a:pt x="0" y="1094509"/>
                </a:moveTo>
                <a:cubicBezTo>
                  <a:pt x="454891" y="1539009"/>
                  <a:pt x="909782" y="1983509"/>
                  <a:pt x="1343891" y="1801091"/>
                </a:cubicBezTo>
                <a:cubicBezTo>
                  <a:pt x="1778000" y="1618673"/>
                  <a:pt x="2604655" y="0"/>
                  <a:pt x="2604655" y="0"/>
                </a:cubicBezTo>
                <a:lnTo>
                  <a:pt x="2604655"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reeform 10"/>
          <p:cNvSpPr/>
          <p:nvPr/>
        </p:nvSpPr>
        <p:spPr>
          <a:xfrm>
            <a:off x="4613564" y="2964859"/>
            <a:ext cx="2549236" cy="651176"/>
          </a:xfrm>
          <a:custGeom>
            <a:avLst/>
            <a:gdLst>
              <a:gd name="connsiteX0" fmla="*/ 0 w 2549236"/>
              <a:gd name="connsiteY0" fmla="*/ 0 h 651176"/>
              <a:gd name="connsiteX1" fmla="*/ 775854 w 2549236"/>
              <a:gd name="connsiteY1" fmla="*/ 651164 h 651176"/>
              <a:gd name="connsiteX2" fmla="*/ 2549236 w 2549236"/>
              <a:gd name="connsiteY2" fmla="*/ 13855 h 651176"/>
            </a:gdLst>
            <a:ahLst/>
            <a:cxnLst>
              <a:cxn ang="0">
                <a:pos x="connsiteX0" y="connsiteY0"/>
              </a:cxn>
              <a:cxn ang="0">
                <a:pos x="connsiteX1" y="connsiteY1"/>
              </a:cxn>
              <a:cxn ang="0">
                <a:pos x="connsiteX2" y="connsiteY2"/>
              </a:cxn>
            </a:cxnLst>
            <a:rect l="l" t="t" r="r" b="b"/>
            <a:pathLst>
              <a:path w="2549236" h="651176">
                <a:moveTo>
                  <a:pt x="0" y="0"/>
                </a:moveTo>
                <a:cubicBezTo>
                  <a:pt x="175490" y="324427"/>
                  <a:pt x="350981" y="648855"/>
                  <a:pt x="775854" y="651164"/>
                </a:cubicBezTo>
                <a:cubicBezTo>
                  <a:pt x="1200727" y="653473"/>
                  <a:pt x="1874981" y="333664"/>
                  <a:pt x="2549236" y="1385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869860" y="4953000"/>
            <a:ext cx="330540" cy="369332"/>
          </a:xfrm>
          <a:prstGeom prst="rect">
            <a:avLst/>
          </a:prstGeom>
          <a:noFill/>
        </p:spPr>
        <p:txBody>
          <a:bodyPr wrap="none" rtlCol="0">
            <a:spAutoFit/>
          </a:bodyPr>
          <a:lstStyle/>
          <a:p>
            <a:r>
              <a:rPr lang="en-US" dirty="0" smtClean="0"/>
              <a:t>O</a:t>
            </a:r>
            <a:endParaRPr lang="en-US" dirty="0"/>
          </a:p>
        </p:txBody>
      </p:sp>
      <p:sp>
        <p:nvSpPr>
          <p:cNvPr id="14" name="TextBox 13"/>
          <p:cNvSpPr txBox="1"/>
          <p:nvPr/>
        </p:nvSpPr>
        <p:spPr>
          <a:xfrm>
            <a:off x="609600" y="5474732"/>
            <a:ext cx="6744347" cy="369332"/>
          </a:xfrm>
          <a:prstGeom prst="rect">
            <a:avLst/>
          </a:prstGeom>
          <a:noFill/>
        </p:spPr>
        <p:txBody>
          <a:bodyPr wrap="none" rtlCol="0">
            <a:spAutoFit/>
          </a:bodyPr>
          <a:lstStyle/>
          <a:p>
            <a:r>
              <a:rPr lang="en-US" dirty="0" smtClean="0"/>
              <a:t>Equilibrium condition, MC=MR and MC must cut MR from the below</a:t>
            </a:r>
            <a:endParaRPr lang="en-US" dirty="0"/>
          </a:p>
        </p:txBody>
      </p:sp>
      <p:sp>
        <p:nvSpPr>
          <p:cNvPr id="16" name="TextBox 15"/>
          <p:cNvSpPr txBox="1"/>
          <p:nvPr/>
        </p:nvSpPr>
        <p:spPr>
          <a:xfrm>
            <a:off x="6298860" y="3657600"/>
            <a:ext cx="1176925" cy="369332"/>
          </a:xfrm>
          <a:prstGeom prst="rect">
            <a:avLst/>
          </a:prstGeom>
          <a:noFill/>
        </p:spPr>
        <p:txBody>
          <a:bodyPr wrap="none" rtlCol="0">
            <a:spAutoFit/>
          </a:bodyPr>
          <a:lstStyle/>
          <a:p>
            <a:r>
              <a:rPr lang="en-US" dirty="0" smtClean="0"/>
              <a:t>AR=MR=P</a:t>
            </a:r>
            <a:endParaRPr lang="en-US" dirty="0"/>
          </a:p>
        </p:txBody>
      </p:sp>
      <p:sp>
        <p:nvSpPr>
          <p:cNvPr id="17" name="TextBox 16"/>
          <p:cNvSpPr txBox="1"/>
          <p:nvPr/>
        </p:nvSpPr>
        <p:spPr>
          <a:xfrm>
            <a:off x="2819400" y="3505200"/>
            <a:ext cx="314510" cy="369332"/>
          </a:xfrm>
          <a:prstGeom prst="rect">
            <a:avLst/>
          </a:prstGeom>
          <a:noFill/>
        </p:spPr>
        <p:txBody>
          <a:bodyPr wrap="none" rtlCol="0">
            <a:spAutoFit/>
          </a:bodyPr>
          <a:lstStyle/>
          <a:p>
            <a:r>
              <a:rPr lang="en-US" dirty="0"/>
              <a:t>P</a:t>
            </a:r>
          </a:p>
        </p:txBody>
      </p:sp>
      <p:sp>
        <p:nvSpPr>
          <p:cNvPr id="18" name="TextBox 17"/>
          <p:cNvSpPr txBox="1"/>
          <p:nvPr/>
        </p:nvSpPr>
        <p:spPr>
          <a:xfrm>
            <a:off x="2362200" y="2488582"/>
            <a:ext cx="461665" cy="2388218"/>
          </a:xfrm>
          <a:prstGeom prst="rect">
            <a:avLst/>
          </a:prstGeom>
          <a:noFill/>
        </p:spPr>
        <p:txBody>
          <a:bodyPr vert="vert270" wrap="none" rtlCol="0">
            <a:spAutoFit/>
          </a:bodyPr>
          <a:lstStyle/>
          <a:p>
            <a:r>
              <a:rPr lang="en-US" dirty="0" smtClean="0"/>
              <a:t>Cost ,revenue and price</a:t>
            </a:r>
            <a:endParaRPr lang="en-US" dirty="0"/>
          </a:p>
        </p:txBody>
      </p:sp>
      <p:sp>
        <p:nvSpPr>
          <p:cNvPr id="19" name="TextBox 18"/>
          <p:cNvSpPr txBox="1"/>
          <p:nvPr/>
        </p:nvSpPr>
        <p:spPr>
          <a:xfrm>
            <a:off x="5410200" y="5040868"/>
            <a:ext cx="330540" cy="369332"/>
          </a:xfrm>
          <a:prstGeom prst="rect">
            <a:avLst/>
          </a:prstGeom>
          <a:noFill/>
        </p:spPr>
        <p:txBody>
          <a:bodyPr wrap="none" rtlCol="0">
            <a:spAutoFit/>
          </a:bodyPr>
          <a:lstStyle/>
          <a:p>
            <a:r>
              <a:rPr lang="en-US" dirty="0"/>
              <a:t>Q</a:t>
            </a:r>
          </a:p>
        </p:txBody>
      </p:sp>
      <p:sp>
        <p:nvSpPr>
          <p:cNvPr id="20" name="TextBox 19"/>
          <p:cNvSpPr txBox="1"/>
          <p:nvPr/>
        </p:nvSpPr>
        <p:spPr>
          <a:xfrm>
            <a:off x="6070260" y="2209800"/>
            <a:ext cx="505267" cy="369332"/>
          </a:xfrm>
          <a:prstGeom prst="rect">
            <a:avLst/>
          </a:prstGeom>
          <a:noFill/>
        </p:spPr>
        <p:txBody>
          <a:bodyPr wrap="none" rtlCol="0">
            <a:spAutoFit/>
          </a:bodyPr>
          <a:lstStyle/>
          <a:p>
            <a:r>
              <a:rPr lang="en-US" dirty="0" smtClean="0"/>
              <a:t>MC</a:t>
            </a:r>
            <a:endParaRPr lang="en-US" dirty="0"/>
          </a:p>
        </p:txBody>
      </p:sp>
      <p:sp>
        <p:nvSpPr>
          <p:cNvPr id="21" name="TextBox 20"/>
          <p:cNvSpPr txBox="1"/>
          <p:nvPr/>
        </p:nvSpPr>
        <p:spPr>
          <a:xfrm>
            <a:off x="6832260" y="3048000"/>
            <a:ext cx="435376" cy="369332"/>
          </a:xfrm>
          <a:prstGeom prst="rect">
            <a:avLst/>
          </a:prstGeom>
          <a:noFill/>
        </p:spPr>
        <p:txBody>
          <a:bodyPr wrap="none" rtlCol="0">
            <a:spAutoFit/>
          </a:bodyPr>
          <a:lstStyle/>
          <a:p>
            <a:r>
              <a:rPr lang="en-US" dirty="0" smtClean="0"/>
              <a:t>AC</a:t>
            </a:r>
            <a:endParaRPr lang="en-US" dirty="0"/>
          </a:p>
        </p:txBody>
      </p:sp>
      <p:sp>
        <p:nvSpPr>
          <p:cNvPr id="22" name="TextBox 21"/>
          <p:cNvSpPr txBox="1"/>
          <p:nvPr/>
        </p:nvSpPr>
        <p:spPr>
          <a:xfrm>
            <a:off x="6451260" y="5105400"/>
            <a:ext cx="845103" cy="369332"/>
          </a:xfrm>
          <a:prstGeom prst="rect">
            <a:avLst/>
          </a:prstGeom>
          <a:noFill/>
        </p:spPr>
        <p:txBody>
          <a:bodyPr wrap="none" rtlCol="0">
            <a:spAutoFit/>
          </a:bodyPr>
          <a:lstStyle/>
          <a:p>
            <a:r>
              <a:rPr lang="en-US" dirty="0" smtClean="0"/>
              <a:t>Output</a:t>
            </a:r>
            <a:endParaRPr lang="en-US" dirty="0"/>
          </a:p>
        </p:txBody>
      </p:sp>
      <p:cxnSp>
        <p:nvCxnSpPr>
          <p:cNvPr id="24" name="Straight Connector 23"/>
          <p:cNvCxnSpPr>
            <a:stCxn id="11" idx="1"/>
          </p:cNvCxnSpPr>
          <p:nvPr/>
        </p:nvCxnSpPr>
        <p:spPr>
          <a:xfrm>
            <a:off x="5389418" y="3616023"/>
            <a:ext cx="20782" cy="1413177"/>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095690" y="3232666"/>
            <a:ext cx="304892" cy="369332"/>
          </a:xfrm>
          <a:prstGeom prst="rect">
            <a:avLst/>
          </a:prstGeom>
          <a:noFill/>
        </p:spPr>
        <p:txBody>
          <a:bodyPr wrap="none" rtlCol="0">
            <a:spAutoFit/>
          </a:bodyPr>
          <a:lstStyle/>
          <a:p>
            <a:r>
              <a:rPr lang="en-US" dirty="0"/>
              <a:t>e</a:t>
            </a:r>
          </a:p>
        </p:txBody>
      </p:sp>
    </p:spTree>
    <p:extLst>
      <p:ext uri="{BB962C8B-B14F-4D97-AF65-F5344CB8AC3E}">
        <p14:creationId xmlns:p14="http://schemas.microsoft.com/office/powerpoint/2010/main" val="66567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64" y="-87868"/>
            <a:ext cx="8229600" cy="898096"/>
          </a:xfrm>
        </p:spPr>
        <p:txBody>
          <a:bodyPr>
            <a:normAutofit/>
          </a:bodyPr>
          <a:lstStyle/>
          <a:p>
            <a:r>
              <a:rPr lang="en-US" sz="2800" dirty="0" smtClean="0">
                <a:solidFill>
                  <a:srgbClr val="00B0F0"/>
                </a:solidFill>
              </a:rPr>
              <a:t>Imperfect competitive market</a:t>
            </a:r>
            <a:endParaRPr lang="en-US" sz="2800" dirty="0">
              <a:solidFill>
                <a:srgbClr val="00B0F0"/>
              </a:solidFill>
            </a:endParaRPr>
          </a:p>
        </p:txBody>
      </p:sp>
      <p:cxnSp>
        <p:nvCxnSpPr>
          <p:cNvPr id="4" name="Straight Connector 3"/>
          <p:cNvCxnSpPr/>
          <p:nvPr/>
        </p:nvCxnSpPr>
        <p:spPr>
          <a:xfrm>
            <a:off x="2590800" y="1371600"/>
            <a:ext cx="1929" cy="464820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590800" y="5105400"/>
            <a:ext cx="4572000" cy="0"/>
          </a:xfrm>
          <a:prstGeom prst="line">
            <a:avLst/>
          </a:prstGeom>
        </p:spPr>
        <p:style>
          <a:lnRef idx="1">
            <a:schemeClr val="dk1"/>
          </a:lnRef>
          <a:fillRef idx="0">
            <a:schemeClr val="dk1"/>
          </a:fillRef>
          <a:effectRef idx="0">
            <a:schemeClr val="dk1"/>
          </a:effectRef>
          <a:fontRef idx="minor">
            <a:schemeClr val="tx1"/>
          </a:fontRef>
        </p:style>
      </p:cxnSp>
      <p:sp>
        <p:nvSpPr>
          <p:cNvPr id="7" name="Freeform 6"/>
          <p:cNvSpPr/>
          <p:nvPr/>
        </p:nvSpPr>
        <p:spPr>
          <a:xfrm>
            <a:off x="2592729" y="810228"/>
            <a:ext cx="3287210" cy="3842795"/>
          </a:xfrm>
          <a:custGeom>
            <a:avLst/>
            <a:gdLst>
              <a:gd name="connsiteX0" fmla="*/ 0 w 3287210"/>
              <a:gd name="connsiteY0" fmla="*/ 3842795 h 3842795"/>
              <a:gd name="connsiteX1" fmla="*/ 497712 w 3287210"/>
              <a:gd name="connsiteY1" fmla="*/ 3310359 h 3842795"/>
              <a:gd name="connsiteX2" fmla="*/ 2349661 w 3287210"/>
              <a:gd name="connsiteY2" fmla="*/ 2766349 h 3842795"/>
              <a:gd name="connsiteX3" fmla="*/ 3287210 w 3287210"/>
              <a:gd name="connsiteY3" fmla="*/ 0 h 3842795"/>
            </a:gdLst>
            <a:ahLst/>
            <a:cxnLst>
              <a:cxn ang="0">
                <a:pos x="connsiteX0" y="connsiteY0"/>
              </a:cxn>
              <a:cxn ang="0">
                <a:pos x="connsiteX1" y="connsiteY1"/>
              </a:cxn>
              <a:cxn ang="0">
                <a:pos x="connsiteX2" y="connsiteY2"/>
              </a:cxn>
              <a:cxn ang="0">
                <a:pos x="connsiteX3" y="connsiteY3"/>
              </a:cxn>
            </a:cxnLst>
            <a:rect l="l" t="t" r="r" b="b"/>
            <a:pathLst>
              <a:path w="3287210" h="3842795">
                <a:moveTo>
                  <a:pt x="0" y="3842795"/>
                </a:moveTo>
                <a:cubicBezTo>
                  <a:pt x="53051" y="3666281"/>
                  <a:pt x="106102" y="3489767"/>
                  <a:pt x="497712" y="3310359"/>
                </a:cubicBezTo>
                <a:cubicBezTo>
                  <a:pt x="889322" y="3130951"/>
                  <a:pt x="1884745" y="3318075"/>
                  <a:pt x="2349661" y="2766349"/>
                </a:cubicBezTo>
                <a:cubicBezTo>
                  <a:pt x="2814577" y="2214623"/>
                  <a:pt x="3050893" y="1107311"/>
                  <a:pt x="328721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p:cNvSpPr txBox="1"/>
          <p:nvPr/>
        </p:nvSpPr>
        <p:spPr>
          <a:xfrm>
            <a:off x="5943600" y="1524000"/>
            <a:ext cx="421910" cy="369332"/>
          </a:xfrm>
          <a:prstGeom prst="rect">
            <a:avLst/>
          </a:prstGeom>
          <a:noFill/>
        </p:spPr>
        <p:txBody>
          <a:bodyPr wrap="none" rtlCol="0">
            <a:spAutoFit/>
          </a:bodyPr>
          <a:lstStyle/>
          <a:p>
            <a:r>
              <a:rPr lang="en-US" dirty="0" smtClean="0"/>
              <a:t>TR</a:t>
            </a:r>
            <a:endParaRPr lang="en-US" dirty="0"/>
          </a:p>
        </p:txBody>
      </p:sp>
      <p:sp>
        <p:nvSpPr>
          <p:cNvPr id="9" name="TextBox 8"/>
          <p:cNvSpPr txBox="1"/>
          <p:nvPr/>
        </p:nvSpPr>
        <p:spPr>
          <a:xfrm>
            <a:off x="5879939" y="685800"/>
            <a:ext cx="415563" cy="369332"/>
          </a:xfrm>
          <a:prstGeom prst="rect">
            <a:avLst/>
          </a:prstGeom>
          <a:noFill/>
        </p:spPr>
        <p:txBody>
          <a:bodyPr wrap="none" rtlCol="0">
            <a:spAutoFit/>
          </a:bodyPr>
          <a:lstStyle/>
          <a:p>
            <a:r>
              <a:rPr lang="en-US" dirty="0" smtClean="0"/>
              <a:t>TC</a:t>
            </a:r>
            <a:endParaRPr lang="en-US" dirty="0"/>
          </a:p>
        </p:txBody>
      </p:sp>
      <p:sp>
        <p:nvSpPr>
          <p:cNvPr id="10" name="TextBox 9"/>
          <p:cNvSpPr txBox="1"/>
          <p:nvPr/>
        </p:nvSpPr>
        <p:spPr>
          <a:xfrm>
            <a:off x="1063508" y="1230868"/>
            <a:ext cx="1325556" cy="369332"/>
          </a:xfrm>
          <a:prstGeom prst="rect">
            <a:avLst/>
          </a:prstGeom>
          <a:noFill/>
        </p:spPr>
        <p:txBody>
          <a:bodyPr wrap="none" rtlCol="0">
            <a:spAutoFit/>
          </a:bodyPr>
          <a:lstStyle/>
          <a:p>
            <a:r>
              <a:rPr lang="en-US" dirty="0" smtClean="0">
                <a:solidFill>
                  <a:srgbClr val="FF0000"/>
                </a:solidFill>
              </a:rPr>
              <a:t>TR,TC, profit</a:t>
            </a:r>
            <a:endParaRPr lang="en-US" dirty="0">
              <a:solidFill>
                <a:srgbClr val="FF0000"/>
              </a:solidFill>
            </a:endParaRPr>
          </a:p>
        </p:txBody>
      </p:sp>
      <p:sp>
        <p:nvSpPr>
          <p:cNvPr id="11" name="TextBox 10"/>
          <p:cNvSpPr txBox="1"/>
          <p:nvPr/>
        </p:nvSpPr>
        <p:spPr>
          <a:xfrm>
            <a:off x="2291043" y="5169932"/>
            <a:ext cx="301686" cy="369332"/>
          </a:xfrm>
          <a:prstGeom prst="rect">
            <a:avLst/>
          </a:prstGeom>
          <a:noFill/>
        </p:spPr>
        <p:txBody>
          <a:bodyPr wrap="none" rtlCol="0">
            <a:spAutoFit/>
          </a:bodyPr>
          <a:lstStyle/>
          <a:p>
            <a:r>
              <a:rPr lang="en-US" dirty="0" smtClean="0"/>
              <a:t>0</a:t>
            </a:r>
            <a:endParaRPr lang="en-US" dirty="0"/>
          </a:p>
        </p:txBody>
      </p:sp>
      <p:sp>
        <p:nvSpPr>
          <p:cNvPr id="12" name="TextBox 11"/>
          <p:cNvSpPr txBox="1"/>
          <p:nvPr/>
        </p:nvSpPr>
        <p:spPr>
          <a:xfrm>
            <a:off x="6858000" y="5169932"/>
            <a:ext cx="825867" cy="369332"/>
          </a:xfrm>
          <a:prstGeom prst="rect">
            <a:avLst/>
          </a:prstGeom>
          <a:noFill/>
        </p:spPr>
        <p:txBody>
          <a:bodyPr wrap="none" rtlCol="0">
            <a:spAutoFit/>
          </a:bodyPr>
          <a:lstStyle/>
          <a:p>
            <a:r>
              <a:rPr lang="en-US" dirty="0" smtClean="0"/>
              <a:t>output</a:t>
            </a:r>
            <a:endParaRPr lang="en-US" dirty="0"/>
          </a:p>
        </p:txBody>
      </p:sp>
      <p:cxnSp>
        <p:nvCxnSpPr>
          <p:cNvPr id="13" name="Straight Connector 12"/>
          <p:cNvCxnSpPr/>
          <p:nvPr/>
        </p:nvCxnSpPr>
        <p:spPr>
          <a:xfrm>
            <a:off x="3632522" y="40386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638800" y="1893332"/>
            <a:ext cx="0" cy="321206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8" idx="3"/>
          </p:cNvCxnSpPr>
          <p:nvPr/>
        </p:nvCxnSpPr>
        <p:spPr>
          <a:xfrm flipH="1">
            <a:off x="4800600" y="2546430"/>
            <a:ext cx="14468" cy="2558970"/>
          </a:xfrm>
          <a:prstGeom prst="line">
            <a:avLst/>
          </a:prstGeom>
        </p:spPr>
        <p:style>
          <a:lnRef idx="1">
            <a:schemeClr val="dk1"/>
          </a:lnRef>
          <a:fillRef idx="0">
            <a:schemeClr val="dk1"/>
          </a:fillRef>
          <a:effectRef idx="0">
            <a:schemeClr val="dk1"/>
          </a:effectRef>
          <a:fontRef idx="minor">
            <a:schemeClr val="tx1"/>
          </a:fontRef>
        </p:style>
      </p:cxnSp>
      <p:sp>
        <p:nvSpPr>
          <p:cNvPr id="16" name="Freeform 15"/>
          <p:cNvSpPr/>
          <p:nvPr/>
        </p:nvSpPr>
        <p:spPr>
          <a:xfrm>
            <a:off x="2604304" y="4456248"/>
            <a:ext cx="3657600" cy="1250071"/>
          </a:xfrm>
          <a:custGeom>
            <a:avLst/>
            <a:gdLst>
              <a:gd name="connsiteX0" fmla="*/ 0 w 3657600"/>
              <a:gd name="connsiteY0" fmla="*/ 1250071 h 1250071"/>
              <a:gd name="connsiteX1" fmla="*/ 1030147 w 3657600"/>
              <a:gd name="connsiteY1" fmla="*/ 648187 h 1250071"/>
              <a:gd name="connsiteX2" fmla="*/ 1030147 w 3657600"/>
              <a:gd name="connsiteY2" fmla="*/ 648187 h 1250071"/>
              <a:gd name="connsiteX3" fmla="*/ 2210764 w 3657600"/>
              <a:gd name="connsiteY3" fmla="*/ 5 h 1250071"/>
              <a:gd name="connsiteX4" fmla="*/ 3055716 w 3657600"/>
              <a:gd name="connsiteY4" fmla="*/ 659762 h 1250071"/>
              <a:gd name="connsiteX5" fmla="*/ 3657600 w 3657600"/>
              <a:gd name="connsiteY5" fmla="*/ 1226922 h 125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7600" h="1250071">
                <a:moveTo>
                  <a:pt x="0" y="1250071"/>
                </a:moveTo>
                <a:lnTo>
                  <a:pt x="1030147" y="648187"/>
                </a:lnTo>
                <a:lnTo>
                  <a:pt x="1030147" y="648187"/>
                </a:lnTo>
                <a:cubicBezTo>
                  <a:pt x="1226917" y="540157"/>
                  <a:pt x="1873169" y="-1924"/>
                  <a:pt x="2210764" y="5"/>
                </a:cubicBezTo>
                <a:cubicBezTo>
                  <a:pt x="2548359" y="1934"/>
                  <a:pt x="2814577" y="455276"/>
                  <a:pt x="3055716" y="659762"/>
                </a:cubicBezTo>
                <a:cubicBezTo>
                  <a:pt x="3296855" y="864248"/>
                  <a:pt x="3477227" y="1045585"/>
                  <a:pt x="3657600" y="1226922"/>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7" name="TextBox 16"/>
          <p:cNvSpPr txBox="1"/>
          <p:nvPr/>
        </p:nvSpPr>
        <p:spPr>
          <a:xfrm>
            <a:off x="6365510" y="5573023"/>
            <a:ext cx="1134028" cy="369332"/>
          </a:xfrm>
          <a:prstGeom prst="rect">
            <a:avLst/>
          </a:prstGeom>
          <a:noFill/>
        </p:spPr>
        <p:txBody>
          <a:bodyPr wrap="none" rtlCol="0">
            <a:spAutoFit/>
          </a:bodyPr>
          <a:lstStyle/>
          <a:p>
            <a:r>
              <a:rPr lang="en-US" dirty="0" smtClean="0"/>
              <a:t>∏  =profit</a:t>
            </a:r>
            <a:endParaRPr lang="en-US" dirty="0"/>
          </a:p>
        </p:txBody>
      </p:sp>
      <p:sp>
        <p:nvSpPr>
          <p:cNvPr id="18" name="TextBox 17"/>
          <p:cNvSpPr txBox="1"/>
          <p:nvPr/>
        </p:nvSpPr>
        <p:spPr>
          <a:xfrm>
            <a:off x="3581400" y="5169932"/>
            <a:ext cx="457176" cy="369332"/>
          </a:xfrm>
          <a:prstGeom prst="rect">
            <a:avLst/>
          </a:prstGeom>
          <a:noFill/>
        </p:spPr>
        <p:txBody>
          <a:bodyPr wrap="none" rtlCol="0">
            <a:spAutoFit/>
          </a:bodyPr>
          <a:lstStyle/>
          <a:p>
            <a:r>
              <a:rPr lang="en-US" dirty="0" smtClean="0"/>
              <a:t>Q1</a:t>
            </a:r>
            <a:endParaRPr lang="en-US" dirty="0"/>
          </a:p>
        </p:txBody>
      </p:sp>
      <p:sp>
        <p:nvSpPr>
          <p:cNvPr id="19" name="TextBox 18"/>
          <p:cNvSpPr txBox="1"/>
          <p:nvPr/>
        </p:nvSpPr>
        <p:spPr>
          <a:xfrm>
            <a:off x="4572012" y="5169932"/>
            <a:ext cx="457176" cy="369332"/>
          </a:xfrm>
          <a:prstGeom prst="rect">
            <a:avLst/>
          </a:prstGeom>
          <a:noFill/>
        </p:spPr>
        <p:txBody>
          <a:bodyPr wrap="none" rtlCol="0">
            <a:spAutoFit/>
          </a:bodyPr>
          <a:lstStyle/>
          <a:p>
            <a:r>
              <a:rPr lang="en-US" dirty="0" smtClean="0"/>
              <a:t>Q2</a:t>
            </a:r>
            <a:endParaRPr lang="en-US" dirty="0"/>
          </a:p>
        </p:txBody>
      </p:sp>
      <p:sp>
        <p:nvSpPr>
          <p:cNvPr id="20" name="TextBox 19"/>
          <p:cNvSpPr txBox="1"/>
          <p:nvPr/>
        </p:nvSpPr>
        <p:spPr>
          <a:xfrm>
            <a:off x="5388039" y="5193081"/>
            <a:ext cx="457176" cy="369332"/>
          </a:xfrm>
          <a:prstGeom prst="rect">
            <a:avLst/>
          </a:prstGeom>
          <a:noFill/>
        </p:spPr>
        <p:txBody>
          <a:bodyPr wrap="none" rtlCol="0">
            <a:spAutoFit/>
          </a:bodyPr>
          <a:lstStyle/>
          <a:p>
            <a:r>
              <a:rPr lang="en-US" dirty="0" smtClean="0"/>
              <a:t>Q3</a:t>
            </a:r>
            <a:endParaRPr lang="en-US" dirty="0"/>
          </a:p>
        </p:txBody>
      </p:sp>
      <p:sp>
        <p:nvSpPr>
          <p:cNvPr id="21" name="TextBox 20"/>
          <p:cNvSpPr txBox="1"/>
          <p:nvPr/>
        </p:nvSpPr>
        <p:spPr>
          <a:xfrm>
            <a:off x="3383266" y="3593068"/>
            <a:ext cx="317716" cy="369332"/>
          </a:xfrm>
          <a:prstGeom prst="rect">
            <a:avLst/>
          </a:prstGeom>
          <a:noFill/>
        </p:spPr>
        <p:txBody>
          <a:bodyPr wrap="none" rtlCol="0">
            <a:spAutoFit/>
          </a:bodyPr>
          <a:lstStyle/>
          <a:p>
            <a:r>
              <a:rPr lang="en-US" dirty="0"/>
              <a:t>A</a:t>
            </a:r>
          </a:p>
        </p:txBody>
      </p:sp>
      <p:sp>
        <p:nvSpPr>
          <p:cNvPr id="22" name="TextBox 21"/>
          <p:cNvSpPr txBox="1"/>
          <p:nvPr/>
        </p:nvSpPr>
        <p:spPr>
          <a:xfrm>
            <a:off x="4501564" y="2371845"/>
            <a:ext cx="304776" cy="369332"/>
          </a:xfrm>
          <a:prstGeom prst="rect">
            <a:avLst/>
          </a:prstGeom>
          <a:noFill/>
        </p:spPr>
        <p:txBody>
          <a:bodyPr wrap="square" rtlCol="0">
            <a:spAutoFit/>
          </a:bodyPr>
          <a:lstStyle/>
          <a:p>
            <a:r>
              <a:rPr lang="en-US" dirty="0"/>
              <a:t>B</a:t>
            </a:r>
          </a:p>
        </p:txBody>
      </p:sp>
      <p:sp>
        <p:nvSpPr>
          <p:cNvPr id="23" name="TextBox 22"/>
          <p:cNvSpPr txBox="1"/>
          <p:nvPr/>
        </p:nvSpPr>
        <p:spPr>
          <a:xfrm>
            <a:off x="5308529" y="1556702"/>
            <a:ext cx="308098" cy="369332"/>
          </a:xfrm>
          <a:prstGeom prst="rect">
            <a:avLst/>
          </a:prstGeom>
          <a:noFill/>
        </p:spPr>
        <p:txBody>
          <a:bodyPr wrap="none" rtlCol="0">
            <a:spAutoFit/>
          </a:bodyPr>
          <a:lstStyle/>
          <a:p>
            <a:r>
              <a:rPr lang="en-US" dirty="0"/>
              <a:t>C</a:t>
            </a:r>
          </a:p>
        </p:txBody>
      </p:sp>
      <p:sp>
        <p:nvSpPr>
          <p:cNvPr id="24" name="TextBox 23"/>
          <p:cNvSpPr txBox="1"/>
          <p:nvPr/>
        </p:nvSpPr>
        <p:spPr>
          <a:xfrm>
            <a:off x="5943600" y="2706469"/>
            <a:ext cx="2785248" cy="646331"/>
          </a:xfrm>
          <a:prstGeom prst="rect">
            <a:avLst/>
          </a:prstGeom>
          <a:noFill/>
        </p:spPr>
        <p:txBody>
          <a:bodyPr wrap="square" rtlCol="0">
            <a:spAutoFit/>
          </a:bodyPr>
          <a:lstStyle/>
          <a:p>
            <a:r>
              <a:rPr lang="en-US" dirty="0" smtClean="0"/>
              <a:t>Points A and C are the break even point</a:t>
            </a:r>
            <a:endParaRPr lang="en-US" dirty="0"/>
          </a:p>
        </p:txBody>
      </p:sp>
      <p:sp>
        <p:nvSpPr>
          <p:cNvPr id="28" name="Freeform 27"/>
          <p:cNvSpPr/>
          <p:nvPr/>
        </p:nvSpPr>
        <p:spPr>
          <a:xfrm>
            <a:off x="2604304" y="1805651"/>
            <a:ext cx="3646025" cy="3287210"/>
          </a:xfrm>
          <a:custGeom>
            <a:avLst/>
            <a:gdLst>
              <a:gd name="connsiteX0" fmla="*/ 0 w 3646025"/>
              <a:gd name="connsiteY0" fmla="*/ 3287210 h 3287210"/>
              <a:gd name="connsiteX1" fmla="*/ 555585 w 3646025"/>
              <a:gd name="connsiteY1" fmla="*/ 2905245 h 3287210"/>
              <a:gd name="connsiteX2" fmla="*/ 1030147 w 3646025"/>
              <a:gd name="connsiteY2" fmla="*/ 2233914 h 3287210"/>
              <a:gd name="connsiteX3" fmla="*/ 2210764 w 3646025"/>
              <a:gd name="connsiteY3" fmla="*/ 740779 h 3287210"/>
              <a:gd name="connsiteX4" fmla="*/ 3032567 w 3646025"/>
              <a:gd name="connsiteY4" fmla="*/ 138896 h 3287210"/>
              <a:gd name="connsiteX5" fmla="*/ 3646025 w 3646025"/>
              <a:gd name="connsiteY5" fmla="*/ 0 h 3287210"/>
              <a:gd name="connsiteX6" fmla="*/ 3646025 w 3646025"/>
              <a:gd name="connsiteY6" fmla="*/ 0 h 3287210"/>
              <a:gd name="connsiteX7" fmla="*/ 3646025 w 3646025"/>
              <a:gd name="connsiteY7" fmla="*/ 0 h 328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6025" h="3287210">
                <a:moveTo>
                  <a:pt x="0" y="3287210"/>
                </a:moveTo>
                <a:cubicBezTo>
                  <a:pt x="191947" y="3184002"/>
                  <a:pt x="383894" y="3080794"/>
                  <a:pt x="555585" y="2905245"/>
                </a:cubicBezTo>
                <a:cubicBezTo>
                  <a:pt x="727276" y="2729696"/>
                  <a:pt x="754284" y="2594658"/>
                  <a:pt x="1030147" y="2233914"/>
                </a:cubicBezTo>
                <a:cubicBezTo>
                  <a:pt x="1306010" y="1873170"/>
                  <a:pt x="1877027" y="1089949"/>
                  <a:pt x="2210764" y="740779"/>
                </a:cubicBezTo>
                <a:cubicBezTo>
                  <a:pt x="2544501" y="391609"/>
                  <a:pt x="2793357" y="262359"/>
                  <a:pt x="3032567" y="138896"/>
                </a:cubicBezTo>
                <a:cubicBezTo>
                  <a:pt x="3271777" y="15433"/>
                  <a:pt x="3646025" y="0"/>
                  <a:pt x="3646025" y="0"/>
                </a:cubicBezTo>
                <a:lnTo>
                  <a:pt x="3646025" y="0"/>
                </a:lnTo>
                <a:lnTo>
                  <a:pt x="3646025" y="0"/>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92D050"/>
              </a:solidFill>
            </a:endParaRPr>
          </a:p>
        </p:txBody>
      </p:sp>
    </p:spTree>
    <p:extLst>
      <p:ext uri="{BB962C8B-B14F-4D97-AF65-F5344CB8AC3E}">
        <p14:creationId xmlns:p14="http://schemas.microsoft.com/office/powerpoint/2010/main" val="248759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In imperfect competitive market</a:t>
            </a:r>
            <a:endParaRPr lang="en-US" sz="2800" b="1" dirty="0">
              <a:solidFill>
                <a:srgbClr val="0070C0"/>
              </a:solidFill>
            </a:endParaRPr>
          </a:p>
        </p:txBody>
      </p:sp>
      <p:cxnSp>
        <p:nvCxnSpPr>
          <p:cNvPr id="5" name="Straight Connector 4"/>
          <p:cNvCxnSpPr/>
          <p:nvPr/>
        </p:nvCxnSpPr>
        <p:spPr>
          <a:xfrm>
            <a:off x="2133600" y="22860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5715000"/>
            <a:ext cx="419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 y="2101334"/>
            <a:ext cx="1457771" cy="646331"/>
          </a:xfrm>
          <a:prstGeom prst="rect">
            <a:avLst/>
          </a:prstGeom>
          <a:noFill/>
        </p:spPr>
        <p:txBody>
          <a:bodyPr wrap="none" rtlCol="0">
            <a:spAutoFit/>
          </a:bodyPr>
          <a:lstStyle/>
          <a:p>
            <a:r>
              <a:rPr lang="en-US" dirty="0" smtClean="0"/>
              <a:t>Price, MR,AR,</a:t>
            </a:r>
          </a:p>
          <a:p>
            <a:r>
              <a:rPr lang="en-US" dirty="0" smtClean="0"/>
              <a:t>MC, AC</a:t>
            </a:r>
            <a:endParaRPr lang="en-US" dirty="0"/>
          </a:p>
        </p:txBody>
      </p:sp>
      <p:sp>
        <p:nvSpPr>
          <p:cNvPr id="13" name="TextBox 12"/>
          <p:cNvSpPr txBox="1"/>
          <p:nvPr/>
        </p:nvSpPr>
        <p:spPr>
          <a:xfrm>
            <a:off x="5884415" y="5791200"/>
            <a:ext cx="825867" cy="369332"/>
          </a:xfrm>
          <a:prstGeom prst="rect">
            <a:avLst/>
          </a:prstGeom>
          <a:noFill/>
        </p:spPr>
        <p:txBody>
          <a:bodyPr wrap="none" rtlCol="0">
            <a:spAutoFit/>
          </a:bodyPr>
          <a:lstStyle/>
          <a:p>
            <a:r>
              <a:rPr lang="en-US" dirty="0" smtClean="0"/>
              <a:t>output</a:t>
            </a:r>
            <a:endParaRPr lang="en-US" dirty="0"/>
          </a:p>
        </p:txBody>
      </p:sp>
      <p:sp>
        <p:nvSpPr>
          <p:cNvPr id="14" name="TextBox 13"/>
          <p:cNvSpPr txBox="1"/>
          <p:nvPr/>
        </p:nvSpPr>
        <p:spPr>
          <a:xfrm>
            <a:off x="1752600" y="5756958"/>
            <a:ext cx="336952" cy="369332"/>
          </a:xfrm>
          <a:prstGeom prst="rect">
            <a:avLst/>
          </a:prstGeom>
          <a:noFill/>
        </p:spPr>
        <p:txBody>
          <a:bodyPr wrap="none" rtlCol="0">
            <a:spAutoFit/>
          </a:bodyPr>
          <a:lstStyle/>
          <a:p>
            <a:r>
              <a:rPr lang="en-US" dirty="0"/>
              <a:t>O</a:t>
            </a:r>
          </a:p>
        </p:txBody>
      </p:sp>
      <p:cxnSp>
        <p:nvCxnSpPr>
          <p:cNvPr id="16" name="Straight Connector 15"/>
          <p:cNvCxnSpPr/>
          <p:nvPr/>
        </p:nvCxnSpPr>
        <p:spPr>
          <a:xfrm>
            <a:off x="2133600" y="2971800"/>
            <a:ext cx="2667000" cy="198120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4800600" y="4945284"/>
            <a:ext cx="790601" cy="369332"/>
          </a:xfrm>
          <a:prstGeom prst="rect">
            <a:avLst/>
          </a:prstGeom>
          <a:noFill/>
        </p:spPr>
        <p:txBody>
          <a:bodyPr wrap="none" rtlCol="0">
            <a:spAutoFit/>
          </a:bodyPr>
          <a:lstStyle/>
          <a:p>
            <a:r>
              <a:rPr lang="en-US" dirty="0" smtClean="0"/>
              <a:t>AR =D</a:t>
            </a:r>
            <a:endParaRPr lang="en-US" dirty="0"/>
          </a:p>
        </p:txBody>
      </p:sp>
      <p:cxnSp>
        <p:nvCxnSpPr>
          <p:cNvPr id="19" name="Straight Connector 18"/>
          <p:cNvCxnSpPr/>
          <p:nvPr/>
        </p:nvCxnSpPr>
        <p:spPr>
          <a:xfrm>
            <a:off x="2143571" y="2971800"/>
            <a:ext cx="1590229" cy="25146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35687" y="5301734"/>
            <a:ext cx="506870" cy="369332"/>
          </a:xfrm>
          <a:prstGeom prst="rect">
            <a:avLst/>
          </a:prstGeom>
          <a:noFill/>
        </p:spPr>
        <p:txBody>
          <a:bodyPr wrap="none" rtlCol="0">
            <a:spAutoFit/>
          </a:bodyPr>
          <a:lstStyle/>
          <a:p>
            <a:r>
              <a:rPr lang="en-US" dirty="0" smtClean="0"/>
              <a:t>MR</a:t>
            </a:r>
            <a:endParaRPr lang="en-US" dirty="0"/>
          </a:p>
        </p:txBody>
      </p:sp>
      <p:sp>
        <p:nvSpPr>
          <p:cNvPr id="21" name="Freeform 20"/>
          <p:cNvSpPr/>
          <p:nvPr/>
        </p:nvSpPr>
        <p:spPr>
          <a:xfrm>
            <a:off x="2245489" y="2951544"/>
            <a:ext cx="1990845" cy="2186587"/>
          </a:xfrm>
          <a:custGeom>
            <a:avLst/>
            <a:gdLst>
              <a:gd name="connsiteX0" fmla="*/ 0 w 1990845"/>
              <a:gd name="connsiteY0" fmla="*/ 1736203 h 2186587"/>
              <a:gd name="connsiteX1" fmla="*/ 590308 w 1990845"/>
              <a:gd name="connsiteY1" fmla="*/ 2071869 h 2186587"/>
              <a:gd name="connsiteX2" fmla="*/ 1990845 w 1990845"/>
              <a:gd name="connsiteY2" fmla="*/ 0 h 2186587"/>
            </a:gdLst>
            <a:ahLst/>
            <a:cxnLst>
              <a:cxn ang="0">
                <a:pos x="connsiteX0" y="connsiteY0"/>
              </a:cxn>
              <a:cxn ang="0">
                <a:pos x="connsiteX1" y="connsiteY1"/>
              </a:cxn>
              <a:cxn ang="0">
                <a:pos x="connsiteX2" y="connsiteY2"/>
              </a:cxn>
            </a:cxnLst>
            <a:rect l="l" t="t" r="r" b="b"/>
            <a:pathLst>
              <a:path w="1990845" h="2186587">
                <a:moveTo>
                  <a:pt x="0" y="1736203"/>
                </a:moveTo>
                <a:cubicBezTo>
                  <a:pt x="129250" y="2048719"/>
                  <a:pt x="258501" y="2361236"/>
                  <a:pt x="590308" y="2071869"/>
                </a:cubicBezTo>
                <a:cubicBezTo>
                  <a:pt x="922116" y="1782502"/>
                  <a:pt x="1456480" y="891251"/>
                  <a:pt x="1990845"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4238263" y="2602468"/>
            <a:ext cx="505267" cy="369332"/>
          </a:xfrm>
          <a:prstGeom prst="rect">
            <a:avLst/>
          </a:prstGeom>
          <a:noFill/>
        </p:spPr>
        <p:txBody>
          <a:bodyPr wrap="none" rtlCol="0">
            <a:spAutoFit/>
          </a:bodyPr>
          <a:lstStyle/>
          <a:p>
            <a:r>
              <a:rPr lang="en-US" dirty="0" smtClean="0"/>
              <a:t>MC</a:t>
            </a:r>
            <a:endParaRPr lang="en-US" dirty="0"/>
          </a:p>
        </p:txBody>
      </p:sp>
      <p:sp>
        <p:nvSpPr>
          <p:cNvPr id="23" name="Freeform 22"/>
          <p:cNvSpPr/>
          <p:nvPr/>
        </p:nvSpPr>
        <p:spPr>
          <a:xfrm>
            <a:off x="2453833" y="3310359"/>
            <a:ext cx="2500132" cy="1181164"/>
          </a:xfrm>
          <a:custGeom>
            <a:avLst/>
            <a:gdLst>
              <a:gd name="connsiteX0" fmla="*/ 0 w 2500132"/>
              <a:gd name="connsiteY0" fmla="*/ 682907 h 1181164"/>
              <a:gd name="connsiteX1" fmla="*/ 1041721 w 2500132"/>
              <a:gd name="connsiteY1" fmla="*/ 1157469 h 1181164"/>
              <a:gd name="connsiteX2" fmla="*/ 2476982 w 2500132"/>
              <a:gd name="connsiteY2" fmla="*/ 23150 h 1181164"/>
              <a:gd name="connsiteX3" fmla="*/ 2476982 w 2500132"/>
              <a:gd name="connsiteY3" fmla="*/ 23150 h 1181164"/>
              <a:gd name="connsiteX4" fmla="*/ 2500132 w 2500132"/>
              <a:gd name="connsiteY4" fmla="*/ 0 h 118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0132" h="1181164">
                <a:moveTo>
                  <a:pt x="0" y="682907"/>
                </a:moveTo>
                <a:cubicBezTo>
                  <a:pt x="314445" y="975168"/>
                  <a:pt x="628891" y="1267429"/>
                  <a:pt x="1041721" y="1157469"/>
                </a:cubicBezTo>
                <a:cubicBezTo>
                  <a:pt x="1454551" y="1047510"/>
                  <a:pt x="2476982" y="23150"/>
                  <a:pt x="2476982" y="23150"/>
                </a:cubicBezTo>
                <a:lnTo>
                  <a:pt x="2476982" y="23150"/>
                </a:lnTo>
                <a:lnTo>
                  <a:pt x="2500132"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TextBox 23"/>
          <p:cNvSpPr txBox="1"/>
          <p:nvPr/>
        </p:nvSpPr>
        <p:spPr>
          <a:xfrm>
            <a:off x="5021975" y="3200400"/>
            <a:ext cx="439479" cy="369332"/>
          </a:xfrm>
          <a:prstGeom prst="rect">
            <a:avLst/>
          </a:prstGeom>
          <a:noFill/>
        </p:spPr>
        <p:txBody>
          <a:bodyPr wrap="none" rtlCol="0">
            <a:spAutoFit/>
          </a:bodyPr>
          <a:lstStyle/>
          <a:p>
            <a:r>
              <a:rPr lang="en-US" dirty="0" smtClean="0"/>
              <a:t>AC</a:t>
            </a:r>
            <a:endParaRPr lang="en-US" dirty="0"/>
          </a:p>
        </p:txBody>
      </p:sp>
      <p:cxnSp>
        <p:nvCxnSpPr>
          <p:cNvPr id="26" name="Straight Connector 25"/>
          <p:cNvCxnSpPr/>
          <p:nvPr/>
        </p:nvCxnSpPr>
        <p:spPr>
          <a:xfrm>
            <a:off x="3183036" y="37338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2143571" y="3733800"/>
            <a:ext cx="10394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143571" y="4491523"/>
            <a:ext cx="1039465"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12323" y="5775767"/>
            <a:ext cx="457176" cy="369332"/>
          </a:xfrm>
          <a:prstGeom prst="rect">
            <a:avLst/>
          </a:prstGeom>
          <a:noFill/>
        </p:spPr>
        <p:txBody>
          <a:bodyPr wrap="none" rtlCol="0">
            <a:spAutoFit/>
          </a:bodyPr>
          <a:lstStyle/>
          <a:p>
            <a:r>
              <a:rPr lang="en-US" dirty="0" smtClean="0"/>
              <a:t>Q1</a:t>
            </a:r>
            <a:endParaRPr lang="en-US" dirty="0"/>
          </a:p>
        </p:txBody>
      </p:sp>
      <p:sp>
        <p:nvSpPr>
          <p:cNvPr id="32" name="TextBox 31"/>
          <p:cNvSpPr txBox="1"/>
          <p:nvPr/>
        </p:nvSpPr>
        <p:spPr>
          <a:xfrm>
            <a:off x="1762218" y="4355068"/>
            <a:ext cx="317716" cy="369332"/>
          </a:xfrm>
          <a:prstGeom prst="rect">
            <a:avLst/>
          </a:prstGeom>
          <a:noFill/>
        </p:spPr>
        <p:txBody>
          <a:bodyPr wrap="none" rtlCol="0">
            <a:spAutoFit/>
          </a:bodyPr>
          <a:lstStyle/>
          <a:p>
            <a:r>
              <a:rPr lang="en-US" dirty="0" smtClean="0"/>
              <a:t>A</a:t>
            </a:r>
            <a:endParaRPr lang="en-US" dirty="0"/>
          </a:p>
        </p:txBody>
      </p:sp>
      <p:sp>
        <p:nvSpPr>
          <p:cNvPr id="33" name="TextBox 32"/>
          <p:cNvSpPr txBox="1"/>
          <p:nvPr/>
        </p:nvSpPr>
        <p:spPr>
          <a:xfrm>
            <a:off x="3240911" y="4539734"/>
            <a:ext cx="300082" cy="369332"/>
          </a:xfrm>
          <a:prstGeom prst="rect">
            <a:avLst/>
          </a:prstGeom>
          <a:noFill/>
        </p:spPr>
        <p:txBody>
          <a:bodyPr wrap="none" rtlCol="0">
            <a:spAutoFit/>
          </a:bodyPr>
          <a:lstStyle/>
          <a:p>
            <a:r>
              <a:rPr lang="en-US" dirty="0"/>
              <a:t>e</a:t>
            </a:r>
          </a:p>
        </p:txBody>
      </p:sp>
      <p:sp>
        <p:nvSpPr>
          <p:cNvPr id="34" name="TextBox 33"/>
          <p:cNvSpPr txBox="1"/>
          <p:nvPr/>
        </p:nvSpPr>
        <p:spPr>
          <a:xfrm>
            <a:off x="3086061" y="3385066"/>
            <a:ext cx="309700" cy="369332"/>
          </a:xfrm>
          <a:prstGeom prst="rect">
            <a:avLst/>
          </a:prstGeom>
          <a:noFill/>
        </p:spPr>
        <p:txBody>
          <a:bodyPr wrap="none" rtlCol="0">
            <a:spAutoFit/>
          </a:bodyPr>
          <a:lstStyle/>
          <a:p>
            <a:r>
              <a:rPr lang="en-US" dirty="0"/>
              <a:t>B</a:t>
            </a:r>
          </a:p>
        </p:txBody>
      </p:sp>
      <p:sp>
        <p:nvSpPr>
          <p:cNvPr id="35" name="TextBox 34"/>
          <p:cNvSpPr txBox="1"/>
          <p:nvPr/>
        </p:nvSpPr>
        <p:spPr>
          <a:xfrm>
            <a:off x="1786264" y="3531609"/>
            <a:ext cx="303288" cy="369332"/>
          </a:xfrm>
          <a:prstGeom prst="rect">
            <a:avLst/>
          </a:prstGeom>
          <a:noFill/>
        </p:spPr>
        <p:txBody>
          <a:bodyPr wrap="none" rtlCol="0">
            <a:spAutoFit/>
          </a:bodyPr>
          <a:lstStyle/>
          <a:p>
            <a:r>
              <a:rPr lang="en-US" dirty="0"/>
              <a:t>P</a:t>
            </a:r>
          </a:p>
        </p:txBody>
      </p:sp>
      <p:sp>
        <p:nvSpPr>
          <p:cNvPr id="36" name="TextBox 35"/>
          <p:cNvSpPr txBox="1"/>
          <p:nvPr/>
        </p:nvSpPr>
        <p:spPr>
          <a:xfrm>
            <a:off x="3118411" y="4127463"/>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3874050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533400"/>
          </a:xfrm>
        </p:spPr>
        <p:txBody>
          <a:bodyPr>
            <a:noAutofit/>
          </a:bodyPr>
          <a:lstStyle/>
          <a:p>
            <a:r>
              <a:rPr lang="en-US" sz="2800" b="1" dirty="0" smtClean="0">
                <a:solidFill>
                  <a:srgbClr val="0070C0"/>
                </a:solidFill>
              </a:rPr>
              <a:t>Price and output determination under perfect competition</a:t>
            </a:r>
            <a:endParaRPr lang="en-US" sz="2800" b="1"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dirty="0" smtClean="0"/>
              <a:t>Price determination:</a:t>
            </a:r>
            <a:r>
              <a:rPr lang="en-US" dirty="0"/>
              <a:t> </a:t>
            </a:r>
            <a:r>
              <a:rPr lang="en-US" dirty="0" smtClean="0"/>
              <a:t>under the perfectly competitive market price is determined with the interaction between market demand and market supply. The job of an industry is to determine the price of the product. An industry is supposed to be a group of firms. There are two conditions for the industry equilibrium a)market demand equals market supply b)all firms are in equilibrium.</a:t>
            </a:r>
          </a:p>
          <a:p>
            <a:r>
              <a:rPr lang="en-US" dirty="0" smtClean="0"/>
              <a:t>Output determination: the job of the firm is to determine the level of output only because it is a price taker. Thus the firm must satisfy the two conditions for equilibrium i. MC=MR ii. The slope of MC &gt; the slope of MR</a:t>
            </a:r>
          </a:p>
        </p:txBody>
      </p:sp>
    </p:spTree>
    <p:extLst>
      <p:ext uri="{BB962C8B-B14F-4D97-AF65-F5344CB8AC3E}">
        <p14:creationId xmlns:p14="http://schemas.microsoft.com/office/powerpoint/2010/main" val="400721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324600"/>
          </a:xfrm>
        </p:spPr>
        <p:txBody>
          <a:bodyPr>
            <a:normAutofit lnSpcReduction="10000"/>
          </a:bodyPr>
          <a:lstStyle/>
          <a:p>
            <a:pPr marL="0" indent="0">
              <a:buNone/>
            </a:pPr>
            <a:r>
              <a:rPr lang="en-US" b="1" dirty="0" smtClean="0">
                <a:solidFill>
                  <a:srgbClr val="7030A0"/>
                </a:solidFill>
              </a:rPr>
              <a:t>Example 1</a:t>
            </a:r>
            <a:endParaRPr lang="en-US" sz="2400" b="1" dirty="0" smtClean="0">
              <a:solidFill>
                <a:srgbClr val="7030A0"/>
              </a:solidFill>
            </a:endParaRPr>
          </a:p>
          <a:p>
            <a:r>
              <a:rPr lang="en-US" sz="2400" dirty="0" smtClean="0">
                <a:solidFill>
                  <a:schemeClr val="tx1"/>
                </a:solidFill>
              </a:rPr>
              <a:t>In perfectly competition demand function of market is P=40 – 0.2Q and supply function of market is Qs = - 20 +6P. Find the equilibrium price and quantity.</a:t>
            </a:r>
            <a:endParaRPr lang="en-US" sz="2400" dirty="0" smtClean="0">
              <a:solidFill>
                <a:srgbClr val="7030A0"/>
              </a:solidFill>
            </a:endParaRPr>
          </a:p>
          <a:p>
            <a:pPr marL="0" indent="0">
              <a:buNone/>
            </a:pPr>
            <a:r>
              <a:rPr lang="en-US" b="1" dirty="0" smtClean="0">
                <a:solidFill>
                  <a:srgbClr val="7030A0"/>
                </a:solidFill>
              </a:rPr>
              <a:t>Example 2</a:t>
            </a:r>
          </a:p>
          <a:p>
            <a:r>
              <a:rPr lang="en-US" sz="2400" dirty="0" smtClean="0">
                <a:solidFill>
                  <a:schemeClr val="tx1"/>
                </a:solidFill>
              </a:rPr>
              <a:t>Total cost function of a firm is TC=5625 +5Q+0.01Q</a:t>
            </a:r>
            <a:r>
              <a:rPr lang="en-US" sz="2400" baseline="30000" dirty="0" smtClean="0">
                <a:solidFill>
                  <a:schemeClr val="tx1"/>
                </a:solidFill>
              </a:rPr>
              <a:t>2</a:t>
            </a:r>
            <a:r>
              <a:rPr lang="en-US" sz="2400" dirty="0" smtClean="0">
                <a:solidFill>
                  <a:schemeClr val="tx1"/>
                </a:solidFill>
              </a:rPr>
              <a:t> and industry determined the market price </a:t>
            </a:r>
            <a:r>
              <a:rPr lang="en-US" sz="2400" dirty="0" err="1" smtClean="0">
                <a:solidFill>
                  <a:schemeClr val="tx1"/>
                </a:solidFill>
              </a:rPr>
              <a:t>Rs</a:t>
            </a:r>
            <a:r>
              <a:rPr lang="en-US" sz="2400" dirty="0" smtClean="0">
                <a:solidFill>
                  <a:schemeClr val="tx1"/>
                </a:solidFill>
              </a:rPr>
              <a:t> 20. Find profit maximizing output and profit of the firm. Also interpret the result</a:t>
            </a:r>
          </a:p>
          <a:p>
            <a:pPr marL="0" indent="0">
              <a:buNone/>
            </a:pPr>
            <a:r>
              <a:rPr lang="en-US" sz="3000" b="1" dirty="0" smtClean="0">
                <a:solidFill>
                  <a:srgbClr val="7030A0"/>
                </a:solidFill>
              </a:rPr>
              <a:t>Example 3</a:t>
            </a:r>
            <a:endParaRPr lang="en-US" sz="3000" b="1" dirty="0">
              <a:solidFill>
                <a:srgbClr val="7030A0"/>
              </a:solidFill>
            </a:endParaRPr>
          </a:p>
          <a:p>
            <a:r>
              <a:rPr lang="en-US" sz="2600" dirty="0"/>
              <a:t>let marginal cost of producing fertilizer is MC=2Q, and the market demand for fertilizer is P=200-2Q</a:t>
            </a:r>
          </a:p>
          <a:p>
            <a:pPr marL="514350" indent="-514350">
              <a:buFont typeface="+mj-lt"/>
              <a:buAutoNum type="alphaLcPeriod"/>
            </a:pPr>
            <a:r>
              <a:rPr lang="en-US" sz="2600" i="1" dirty="0"/>
              <a:t>Find the perfectly competitive price and output.</a:t>
            </a:r>
          </a:p>
          <a:p>
            <a:pPr marL="514350" indent="-514350">
              <a:buFont typeface="+mj-lt"/>
              <a:buAutoNum type="alphaLcPeriod"/>
            </a:pPr>
            <a:r>
              <a:rPr lang="en-US" sz="2600" i="1" dirty="0"/>
              <a:t>If this industry were dominated by a single firm, what would be the profit-maximizing price and output?</a:t>
            </a:r>
          </a:p>
          <a:p>
            <a:endParaRPr lang="en-US" dirty="0"/>
          </a:p>
        </p:txBody>
      </p:sp>
    </p:spTree>
    <p:extLst>
      <p:ext uri="{BB962C8B-B14F-4D97-AF65-F5344CB8AC3E}">
        <p14:creationId xmlns:p14="http://schemas.microsoft.com/office/powerpoint/2010/main" val="2134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457200"/>
          </a:xfrm>
        </p:spPr>
        <p:txBody>
          <a:bodyPr>
            <a:normAutofit fontScale="90000"/>
          </a:bodyPr>
          <a:lstStyle/>
          <a:p>
            <a:r>
              <a:rPr lang="en-US" dirty="0" smtClean="0">
                <a:solidFill>
                  <a:srgbClr val="0070C0"/>
                </a:solidFill>
              </a:rPr>
              <a:t>Short run equilibrium:</a:t>
            </a:r>
            <a:endParaRPr lang="en-US" dirty="0">
              <a:solidFill>
                <a:srgbClr val="0070C0"/>
              </a:solidFill>
            </a:endParaRPr>
          </a:p>
        </p:txBody>
      </p:sp>
      <p:sp>
        <p:nvSpPr>
          <p:cNvPr id="3" name="Content Placeholder 2"/>
          <p:cNvSpPr>
            <a:spLocks noGrp="1"/>
          </p:cNvSpPr>
          <p:nvPr>
            <p:ph idx="1"/>
          </p:nvPr>
        </p:nvSpPr>
        <p:spPr>
          <a:xfrm>
            <a:off x="304800" y="1066800"/>
            <a:ext cx="8686800" cy="5410200"/>
          </a:xfrm>
        </p:spPr>
        <p:txBody>
          <a:bodyPr>
            <a:normAutofit fontScale="85000" lnSpcReduction="10000"/>
          </a:bodyPr>
          <a:lstStyle/>
          <a:p>
            <a:r>
              <a:rPr lang="en-US" dirty="0" smtClean="0"/>
              <a:t>Short-run is a period in which market supply cannot be varied (or adjusted) according to change in market demand. It is due to lack of sufficient time to vary units or capacity of all inputs to the firm. The fact that a firm is in equilibrium does not necessarily mean that it makes excess profit, whether the firm makes excess profits, normal profits or losses depends on the efficiency of the firm and the level of average cost at the short run equilibrium. These three cases are:</a:t>
            </a:r>
          </a:p>
          <a:p>
            <a:pPr marL="514350" indent="-514350">
              <a:buFont typeface="+mj-lt"/>
              <a:buAutoNum type="alphaLcPeriod"/>
            </a:pPr>
            <a:r>
              <a:rPr lang="en-US" sz="2800" dirty="0" smtClean="0">
                <a:solidFill>
                  <a:schemeClr val="tx1"/>
                </a:solidFill>
              </a:rPr>
              <a:t>If AR=AC, it implies firm obtains normal profit (or break-even)</a:t>
            </a:r>
          </a:p>
          <a:p>
            <a:pPr marL="514350" indent="-514350">
              <a:buFont typeface="+mj-lt"/>
              <a:buAutoNum type="alphaLcPeriod"/>
            </a:pPr>
            <a:r>
              <a:rPr lang="en-US" sz="2800" dirty="0" smtClean="0">
                <a:solidFill>
                  <a:schemeClr val="tx1"/>
                </a:solidFill>
              </a:rPr>
              <a:t>If AR&gt;AC, it implies firm obtains excess profit (or super normal profit)</a:t>
            </a:r>
          </a:p>
          <a:p>
            <a:pPr marL="514350" indent="-514350">
              <a:buFont typeface="+mj-lt"/>
              <a:buAutoNum type="alphaLcPeriod"/>
            </a:pPr>
            <a:r>
              <a:rPr lang="en-US" sz="2800" dirty="0" smtClean="0">
                <a:solidFill>
                  <a:schemeClr val="tx1"/>
                </a:solidFill>
              </a:rPr>
              <a:t>If (AR=AVC)&lt;AC, it implies firm incurs losses</a:t>
            </a:r>
            <a:r>
              <a:rPr lang="en-US" dirty="0" smtClean="0"/>
              <a:t>.</a:t>
            </a:r>
            <a:endParaRPr lang="en-US" dirty="0"/>
          </a:p>
        </p:txBody>
      </p:sp>
    </p:spTree>
    <p:extLst>
      <p:ext uri="{BB962C8B-B14F-4D97-AF65-F5344CB8AC3E}">
        <p14:creationId xmlns:p14="http://schemas.microsoft.com/office/powerpoint/2010/main" val="54400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r>
              <a:rPr lang="en-US" sz="2400" b="1" dirty="0" smtClean="0">
                <a:solidFill>
                  <a:srgbClr val="0070C0"/>
                </a:solidFill>
              </a:rPr>
              <a:t>Price output determination under perfect competition in the short-run/short-run equilibrium of firm and industry under P.C.</a:t>
            </a:r>
            <a:endParaRPr lang="en-US" sz="2400" b="1" dirty="0">
              <a:solidFill>
                <a:srgbClr val="0070C0"/>
              </a:solidFill>
            </a:endParaRPr>
          </a:p>
        </p:txBody>
      </p:sp>
      <p:cxnSp>
        <p:nvCxnSpPr>
          <p:cNvPr id="5" name="Straight Connector 4"/>
          <p:cNvCxnSpPr/>
          <p:nvPr/>
        </p:nvCxnSpPr>
        <p:spPr>
          <a:xfrm>
            <a:off x="457200" y="1593275"/>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886200"/>
            <a:ext cx="1752600" cy="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12470" y="1607125"/>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812470" y="3893125"/>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959920" y="156556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59920" y="3886195"/>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03465" y="1676400"/>
            <a:ext cx="0" cy="220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03465" y="3858495"/>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 y="1905000"/>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V="1">
            <a:off x="457200" y="1905000"/>
            <a:ext cx="1600200" cy="13716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79713" y="2646220"/>
            <a:ext cx="727364"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1207077" y="2646220"/>
            <a:ext cx="12313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812470" y="2646220"/>
            <a:ext cx="1530930" cy="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4959920" y="2646220"/>
            <a:ext cx="159328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7003465" y="2646220"/>
            <a:ext cx="1454735" cy="0"/>
          </a:xfrm>
          <a:prstGeom prst="line">
            <a:avLst/>
          </a:prstGeom>
        </p:spPr>
        <p:style>
          <a:lnRef idx="1">
            <a:schemeClr val="dk1"/>
          </a:lnRef>
          <a:fillRef idx="0">
            <a:schemeClr val="dk1"/>
          </a:fillRef>
          <a:effectRef idx="0">
            <a:schemeClr val="dk1"/>
          </a:effectRef>
          <a:fontRef idx="minor">
            <a:schemeClr val="tx1"/>
          </a:fontRef>
        </p:style>
      </p:cxnSp>
      <p:sp>
        <p:nvSpPr>
          <p:cNvPr id="40" name="Freeform 39"/>
          <p:cNvSpPr/>
          <p:nvPr/>
        </p:nvSpPr>
        <p:spPr>
          <a:xfrm>
            <a:off x="2909455" y="1870364"/>
            <a:ext cx="1205345" cy="1353353"/>
          </a:xfrm>
          <a:custGeom>
            <a:avLst/>
            <a:gdLst>
              <a:gd name="connsiteX0" fmla="*/ 0 w 1205345"/>
              <a:gd name="connsiteY0" fmla="*/ 720436 h 1353353"/>
              <a:gd name="connsiteX1" fmla="*/ 498763 w 1205345"/>
              <a:gd name="connsiteY1" fmla="*/ 1330036 h 1353353"/>
              <a:gd name="connsiteX2" fmla="*/ 1205345 w 1205345"/>
              <a:gd name="connsiteY2" fmla="*/ 0 h 1353353"/>
            </a:gdLst>
            <a:ahLst/>
            <a:cxnLst>
              <a:cxn ang="0">
                <a:pos x="connsiteX0" y="connsiteY0"/>
              </a:cxn>
              <a:cxn ang="0">
                <a:pos x="connsiteX1" y="connsiteY1"/>
              </a:cxn>
              <a:cxn ang="0">
                <a:pos x="connsiteX2" y="connsiteY2"/>
              </a:cxn>
            </a:cxnLst>
            <a:rect l="l" t="t" r="r" b="b"/>
            <a:pathLst>
              <a:path w="1205345" h="1353353">
                <a:moveTo>
                  <a:pt x="0" y="720436"/>
                </a:moveTo>
                <a:cubicBezTo>
                  <a:pt x="148936" y="1085272"/>
                  <a:pt x="297872" y="1450109"/>
                  <a:pt x="498763" y="1330036"/>
                </a:cubicBezTo>
                <a:cubicBezTo>
                  <a:pt x="699654" y="1209963"/>
                  <a:pt x="952499" y="604981"/>
                  <a:pt x="120534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1" name="Freeform 40"/>
          <p:cNvSpPr/>
          <p:nvPr/>
        </p:nvSpPr>
        <p:spPr>
          <a:xfrm>
            <a:off x="5043055" y="1662545"/>
            <a:ext cx="1482436" cy="1555860"/>
          </a:xfrm>
          <a:custGeom>
            <a:avLst/>
            <a:gdLst>
              <a:gd name="connsiteX0" fmla="*/ 0 w 1482436"/>
              <a:gd name="connsiteY0" fmla="*/ 886691 h 1555860"/>
              <a:gd name="connsiteX1" fmla="*/ 554181 w 1482436"/>
              <a:gd name="connsiteY1" fmla="*/ 1524000 h 1555860"/>
              <a:gd name="connsiteX2" fmla="*/ 1482436 w 1482436"/>
              <a:gd name="connsiteY2" fmla="*/ 0 h 1555860"/>
            </a:gdLst>
            <a:ahLst/>
            <a:cxnLst>
              <a:cxn ang="0">
                <a:pos x="connsiteX0" y="connsiteY0"/>
              </a:cxn>
              <a:cxn ang="0">
                <a:pos x="connsiteX1" y="connsiteY1"/>
              </a:cxn>
              <a:cxn ang="0">
                <a:pos x="connsiteX2" y="connsiteY2"/>
              </a:cxn>
            </a:cxnLst>
            <a:rect l="l" t="t" r="r" b="b"/>
            <a:pathLst>
              <a:path w="1482436" h="1555860">
                <a:moveTo>
                  <a:pt x="0" y="886691"/>
                </a:moveTo>
                <a:cubicBezTo>
                  <a:pt x="153554" y="1279236"/>
                  <a:pt x="307108" y="1671782"/>
                  <a:pt x="554181" y="1524000"/>
                </a:cubicBezTo>
                <a:cubicBezTo>
                  <a:pt x="801254" y="1376218"/>
                  <a:pt x="1141845" y="688109"/>
                  <a:pt x="1482436"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7121236" y="1814945"/>
            <a:ext cx="1524000" cy="1132538"/>
          </a:xfrm>
          <a:custGeom>
            <a:avLst/>
            <a:gdLst>
              <a:gd name="connsiteX0" fmla="*/ 0 w 1524000"/>
              <a:gd name="connsiteY0" fmla="*/ 775855 h 1132538"/>
              <a:gd name="connsiteX1" fmla="*/ 318655 w 1524000"/>
              <a:gd name="connsiteY1" fmla="*/ 1094510 h 1132538"/>
              <a:gd name="connsiteX2" fmla="*/ 1524000 w 1524000"/>
              <a:gd name="connsiteY2" fmla="*/ 0 h 1132538"/>
            </a:gdLst>
            <a:ahLst/>
            <a:cxnLst>
              <a:cxn ang="0">
                <a:pos x="connsiteX0" y="connsiteY0"/>
              </a:cxn>
              <a:cxn ang="0">
                <a:pos x="connsiteX1" y="connsiteY1"/>
              </a:cxn>
              <a:cxn ang="0">
                <a:pos x="connsiteX2" y="connsiteY2"/>
              </a:cxn>
            </a:cxnLst>
            <a:rect l="l" t="t" r="r" b="b"/>
            <a:pathLst>
              <a:path w="1524000" h="1132538">
                <a:moveTo>
                  <a:pt x="0" y="775855"/>
                </a:moveTo>
                <a:cubicBezTo>
                  <a:pt x="32327" y="999837"/>
                  <a:pt x="64655" y="1223819"/>
                  <a:pt x="318655" y="1094510"/>
                </a:cubicBezTo>
                <a:cubicBezTo>
                  <a:pt x="572655" y="965201"/>
                  <a:pt x="1048327" y="482600"/>
                  <a:pt x="1524000"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Freeform 43"/>
          <p:cNvSpPr/>
          <p:nvPr/>
        </p:nvSpPr>
        <p:spPr>
          <a:xfrm>
            <a:off x="3020293" y="2355273"/>
            <a:ext cx="1648691" cy="542899"/>
          </a:xfrm>
          <a:custGeom>
            <a:avLst/>
            <a:gdLst>
              <a:gd name="connsiteX0" fmla="*/ 0 w 1648691"/>
              <a:gd name="connsiteY0" fmla="*/ 166254 h 542899"/>
              <a:gd name="connsiteX1" fmla="*/ 678872 w 1648691"/>
              <a:gd name="connsiteY1" fmla="*/ 540327 h 542899"/>
              <a:gd name="connsiteX2" fmla="*/ 1648691 w 1648691"/>
              <a:gd name="connsiteY2" fmla="*/ 0 h 542899"/>
              <a:gd name="connsiteX3" fmla="*/ 1648691 w 1648691"/>
              <a:gd name="connsiteY3" fmla="*/ 0 h 542899"/>
            </a:gdLst>
            <a:ahLst/>
            <a:cxnLst>
              <a:cxn ang="0">
                <a:pos x="connsiteX0" y="connsiteY0"/>
              </a:cxn>
              <a:cxn ang="0">
                <a:pos x="connsiteX1" y="connsiteY1"/>
              </a:cxn>
              <a:cxn ang="0">
                <a:pos x="connsiteX2" y="connsiteY2"/>
              </a:cxn>
              <a:cxn ang="0">
                <a:pos x="connsiteX3" y="connsiteY3"/>
              </a:cxn>
            </a:cxnLst>
            <a:rect l="l" t="t" r="r" b="b"/>
            <a:pathLst>
              <a:path w="1648691" h="542899">
                <a:moveTo>
                  <a:pt x="0" y="166254"/>
                </a:moveTo>
                <a:cubicBezTo>
                  <a:pt x="202045" y="367145"/>
                  <a:pt x="404090" y="568036"/>
                  <a:pt x="678872" y="540327"/>
                </a:cubicBezTo>
                <a:cubicBezTo>
                  <a:pt x="953654" y="512618"/>
                  <a:pt x="1648691" y="0"/>
                  <a:pt x="1648691" y="0"/>
                </a:cubicBezTo>
                <a:lnTo>
                  <a:pt x="1648691" y="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5" name="Freeform 44"/>
          <p:cNvSpPr/>
          <p:nvPr/>
        </p:nvSpPr>
        <p:spPr>
          <a:xfrm>
            <a:off x="5167743" y="2133602"/>
            <a:ext cx="1537855" cy="499036"/>
          </a:xfrm>
          <a:custGeom>
            <a:avLst/>
            <a:gdLst>
              <a:gd name="connsiteX0" fmla="*/ 0 w 1537855"/>
              <a:gd name="connsiteY0" fmla="*/ 55418 h 499036"/>
              <a:gd name="connsiteX1" fmla="*/ 872837 w 1537855"/>
              <a:gd name="connsiteY1" fmla="*/ 498763 h 499036"/>
              <a:gd name="connsiteX2" fmla="*/ 1537855 w 1537855"/>
              <a:gd name="connsiteY2" fmla="*/ 0 h 499036"/>
            </a:gdLst>
            <a:ahLst/>
            <a:cxnLst>
              <a:cxn ang="0">
                <a:pos x="connsiteX0" y="connsiteY0"/>
              </a:cxn>
              <a:cxn ang="0">
                <a:pos x="connsiteX1" y="connsiteY1"/>
              </a:cxn>
              <a:cxn ang="0">
                <a:pos x="connsiteX2" y="connsiteY2"/>
              </a:cxn>
            </a:cxnLst>
            <a:rect l="l" t="t" r="r" b="b"/>
            <a:pathLst>
              <a:path w="1537855" h="499036">
                <a:moveTo>
                  <a:pt x="0" y="55418"/>
                </a:moveTo>
                <a:cubicBezTo>
                  <a:pt x="308264" y="281708"/>
                  <a:pt x="616528" y="507999"/>
                  <a:pt x="872837" y="498763"/>
                </a:cubicBezTo>
                <a:cubicBezTo>
                  <a:pt x="1129146" y="489527"/>
                  <a:pt x="1333500" y="244763"/>
                  <a:pt x="1537855"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6" name="Freeform 45"/>
          <p:cNvSpPr/>
          <p:nvPr/>
        </p:nvSpPr>
        <p:spPr>
          <a:xfrm>
            <a:off x="7398327" y="1911927"/>
            <a:ext cx="1565564" cy="418000"/>
          </a:xfrm>
          <a:custGeom>
            <a:avLst/>
            <a:gdLst>
              <a:gd name="connsiteX0" fmla="*/ 0 w 1565564"/>
              <a:gd name="connsiteY0" fmla="*/ 0 h 418000"/>
              <a:gd name="connsiteX1" fmla="*/ 734291 w 1565564"/>
              <a:gd name="connsiteY1" fmla="*/ 415637 h 418000"/>
              <a:gd name="connsiteX2" fmla="*/ 1565564 w 1565564"/>
              <a:gd name="connsiteY2" fmla="*/ 138546 h 418000"/>
            </a:gdLst>
            <a:ahLst/>
            <a:cxnLst>
              <a:cxn ang="0">
                <a:pos x="connsiteX0" y="connsiteY0"/>
              </a:cxn>
              <a:cxn ang="0">
                <a:pos x="connsiteX1" y="connsiteY1"/>
              </a:cxn>
              <a:cxn ang="0">
                <a:pos x="connsiteX2" y="connsiteY2"/>
              </a:cxn>
            </a:cxnLst>
            <a:rect l="l" t="t" r="r" b="b"/>
            <a:pathLst>
              <a:path w="1565564" h="418000">
                <a:moveTo>
                  <a:pt x="0" y="0"/>
                </a:moveTo>
                <a:cubicBezTo>
                  <a:pt x="236682" y="196273"/>
                  <a:pt x="473364" y="392546"/>
                  <a:pt x="734291" y="415637"/>
                </a:cubicBezTo>
                <a:cubicBezTo>
                  <a:pt x="995218" y="438728"/>
                  <a:pt x="1280391" y="288637"/>
                  <a:pt x="1565564" y="138546"/>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7" name="Freeform 46"/>
          <p:cNvSpPr/>
          <p:nvPr/>
        </p:nvSpPr>
        <p:spPr>
          <a:xfrm>
            <a:off x="7093527" y="2272145"/>
            <a:ext cx="1593273" cy="364525"/>
          </a:xfrm>
          <a:custGeom>
            <a:avLst/>
            <a:gdLst>
              <a:gd name="connsiteX0" fmla="*/ 0 w 1593273"/>
              <a:gd name="connsiteY0" fmla="*/ 0 h 364525"/>
              <a:gd name="connsiteX1" fmla="*/ 623455 w 1593273"/>
              <a:gd name="connsiteY1" fmla="*/ 360219 h 364525"/>
              <a:gd name="connsiteX2" fmla="*/ 1593273 w 1593273"/>
              <a:gd name="connsiteY2" fmla="*/ 166255 h 364525"/>
            </a:gdLst>
            <a:ahLst/>
            <a:cxnLst>
              <a:cxn ang="0">
                <a:pos x="connsiteX0" y="connsiteY0"/>
              </a:cxn>
              <a:cxn ang="0">
                <a:pos x="connsiteX1" y="connsiteY1"/>
              </a:cxn>
              <a:cxn ang="0">
                <a:pos x="connsiteX2" y="connsiteY2"/>
              </a:cxn>
            </a:cxnLst>
            <a:rect l="l" t="t" r="r" b="b"/>
            <a:pathLst>
              <a:path w="1593273" h="364525">
                <a:moveTo>
                  <a:pt x="0" y="0"/>
                </a:moveTo>
                <a:cubicBezTo>
                  <a:pt x="178955" y="166255"/>
                  <a:pt x="357910" y="332510"/>
                  <a:pt x="623455" y="360219"/>
                </a:cubicBezTo>
                <a:cubicBezTo>
                  <a:pt x="889000" y="387928"/>
                  <a:pt x="1241136" y="277091"/>
                  <a:pt x="1593273" y="16625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49" name="Straight Connector 48"/>
          <p:cNvCxnSpPr/>
          <p:nvPr/>
        </p:nvCxnSpPr>
        <p:spPr>
          <a:xfrm>
            <a:off x="3775360" y="2632638"/>
            <a:ext cx="0" cy="126048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2809700" y="2895600"/>
            <a:ext cx="975365" cy="257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6012870" y="2673930"/>
            <a:ext cx="5315" cy="1177635"/>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827817" y="2272145"/>
            <a:ext cx="0" cy="160713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7003465" y="2230580"/>
            <a:ext cx="824352"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525320" y="2350843"/>
            <a:ext cx="439544" cy="369332"/>
          </a:xfrm>
          <a:prstGeom prst="rect">
            <a:avLst/>
          </a:prstGeom>
          <a:noFill/>
        </p:spPr>
        <p:txBody>
          <a:bodyPr wrap="none" rtlCol="0">
            <a:spAutoFit/>
          </a:bodyPr>
          <a:lstStyle/>
          <a:p>
            <a:r>
              <a:rPr lang="en-US" dirty="0" smtClean="0"/>
              <a:t>e1</a:t>
            </a:r>
            <a:endParaRPr lang="en-US" dirty="0"/>
          </a:p>
        </p:txBody>
      </p:sp>
      <p:sp>
        <p:nvSpPr>
          <p:cNvPr id="60" name="TextBox 59"/>
          <p:cNvSpPr txBox="1"/>
          <p:nvPr/>
        </p:nvSpPr>
        <p:spPr>
          <a:xfrm>
            <a:off x="3643082" y="3897868"/>
            <a:ext cx="452368" cy="369332"/>
          </a:xfrm>
          <a:prstGeom prst="rect">
            <a:avLst/>
          </a:prstGeom>
          <a:noFill/>
        </p:spPr>
        <p:txBody>
          <a:bodyPr wrap="none" rtlCol="0">
            <a:spAutoFit/>
          </a:bodyPr>
          <a:lstStyle/>
          <a:p>
            <a:r>
              <a:rPr lang="en-US" dirty="0" err="1" smtClean="0"/>
              <a:t>Qa</a:t>
            </a:r>
            <a:endParaRPr lang="en-US" dirty="0"/>
          </a:p>
        </p:txBody>
      </p:sp>
      <p:sp>
        <p:nvSpPr>
          <p:cNvPr id="61" name="TextBox 60"/>
          <p:cNvSpPr txBox="1"/>
          <p:nvPr/>
        </p:nvSpPr>
        <p:spPr>
          <a:xfrm>
            <a:off x="5791200" y="3810000"/>
            <a:ext cx="453970" cy="369332"/>
          </a:xfrm>
          <a:prstGeom prst="rect">
            <a:avLst/>
          </a:prstGeom>
          <a:noFill/>
        </p:spPr>
        <p:txBody>
          <a:bodyPr wrap="none" rtlCol="0">
            <a:spAutoFit/>
          </a:bodyPr>
          <a:lstStyle/>
          <a:p>
            <a:r>
              <a:rPr lang="en-US" dirty="0" err="1" smtClean="0"/>
              <a:t>Qb</a:t>
            </a:r>
            <a:endParaRPr lang="en-US" dirty="0"/>
          </a:p>
        </p:txBody>
      </p:sp>
      <p:sp>
        <p:nvSpPr>
          <p:cNvPr id="62" name="TextBox 61"/>
          <p:cNvSpPr txBox="1"/>
          <p:nvPr/>
        </p:nvSpPr>
        <p:spPr>
          <a:xfrm>
            <a:off x="7696200" y="3810000"/>
            <a:ext cx="437940" cy="369332"/>
          </a:xfrm>
          <a:prstGeom prst="rect">
            <a:avLst/>
          </a:prstGeom>
          <a:noFill/>
        </p:spPr>
        <p:txBody>
          <a:bodyPr wrap="none" rtlCol="0">
            <a:spAutoFit/>
          </a:bodyPr>
          <a:lstStyle/>
          <a:p>
            <a:r>
              <a:rPr lang="en-US" dirty="0" smtClean="0"/>
              <a:t>Qc</a:t>
            </a:r>
            <a:endParaRPr lang="en-US" dirty="0"/>
          </a:p>
        </p:txBody>
      </p:sp>
      <p:sp>
        <p:nvSpPr>
          <p:cNvPr id="63" name="TextBox 62"/>
          <p:cNvSpPr txBox="1"/>
          <p:nvPr/>
        </p:nvSpPr>
        <p:spPr>
          <a:xfrm>
            <a:off x="6843482" y="3821668"/>
            <a:ext cx="319318" cy="369332"/>
          </a:xfrm>
          <a:prstGeom prst="rect">
            <a:avLst/>
          </a:prstGeom>
          <a:noFill/>
        </p:spPr>
        <p:txBody>
          <a:bodyPr wrap="none" rtlCol="0">
            <a:spAutoFit/>
          </a:bodyPr>
          <a:lstStyle/>
          <a:p>
            <a:r>
              <a:rPr lang="en-US" dirty="0"/>
              <a:t>0</a:t>
            </a:r>
          </a:p>
        </p:txBody>
      </p:sp>
      <p:sp>
        <p:nvSpPr>
          <p:cNvPr id="64" name="TextBox 63"/>
          <p:cNvSpPr txBox="1"/>
          <p:nvPr/>
        </p:nvSpPr>
        <p:spPr>
          <a:xfrm>
            <a:off x="4786082" y="3821668"/>
            <a:ext cx="319318" cy="369332"/>
          </a:xfrm>
          <a:prstGeom prst="rect">
            <a:avLst/>
          </a:prstGeom>
          <a:noFill/>
        </p:spPr>
        <p:txBody>
          <a:bodyPr wrap="none" rtlCol="0">
            <a:spAutoFit/>
          </a:bodyPr>
          <a:lstStyle/>
          <a:p>
            <a:r>
              <a:rPr lang="en-US" dirty="0"/>
              <a:t>0</a:t>
            </a:r>
          </a:p>
        </p:txBody>
      </p:sp>
      <p:sp>
        <p:nvSpPr>
          <p:cNvPr id="65" name="TextBox 64"/>
          <p:cNvSpPr txBox="1"/>
          <p:nvPr/>
        </p:nvSpPr>
        <p:spPr>
          <a:xfrm>
            <a:off x="2652482" y="3821668"/>
            <a:ext cx="319318" cy="369332"/>
          </a:xfrm>
          <a:prstGeom prst="rect">
            <a:avLst/>
          </a:prstGeom>
          <a:noFill/>
        </p:spPr>
        <p:txBody>
          <a:bodyPr wrap="none" rtlCol="0">
            <a:spAutoFit/>
          </a:bodyPr>
          <a:lstStyle/>
          <a:p>
            <a:r>
              <a:rPr lang="en-US" dirty="0"/>
              <a:t>0</a:t>
            </a:r>
          </a:p>
        </p:txBody>
      </p:sp>
      <p:sp>
        <p:nvSpPr>
          <p:cNvPr id="81" name="TextBox 80"/>
          <p:cNvSpPr txBox="1"/>
          <p:nvPr/>
        </p:nvSpPr>
        <p:spPr>
          <a:xfrm>
            <a:off x="6166909" y="1394938"/>
            <a:ext cx="628698" cy="369332"/>
          </a:xfrm>
          <a:prstGeom prst="rect">
            <a:avLst/>
          </a:prstGeom>
          <a:noFill/>
        </p:spPr>
        <p:txBody>
          <a:bodyPr wrap="none" rtlCol="0">
            <a:spAutoFit/>
          </a:bodyPr>
          <a:lstStyle/>
          <a:p>
            <a:r>
              <a:rPr lang="en-US" dirty="0" err="1" smtClean="0"/>
              <a:t>MCb</a:t>
            </a:r>
            <a:endParaRPr lang="en-US" dirty="0"/>
          </a:p>
        </p:txBody>
      </p:sp>
      <p:sp>
        <p:nvSpPr>
          <p:cNvPr id="82" name="TextBox 81"/>
          <p:cNvSpPr txBox="1"/>
          <p:nvPr/>
        </p:nvSpPr>
        <p:spPr>
          <a:xfrm>
            <a:off x="6553200" y="1778125"/>
            <a:ext cx="558807" cy="369332"/>
          </a:xfrm>
          <a:prstGeom prst="rect">
            <a:avLst/>
          </a:prstGeom>
          <a:noFill/>
        </p:spPr>
        <p:txBody>
          <a:bodyPr wrap="none" rtlCol="0">
            <a:spAutoFit/>
          </a:bodyPr>
          <a:lstStyle/>
          <a:p>
            <a:r>
              <a:rPr lang="en-US" dirty="0" err="1" smtClean="0"/>
              <a:t>ACb</a:t>
            </a:r>
            <a:endParaRPr lang="en-US" dirty="0"/>
          </a:p>
        </p:txBody>
      </p:sp>
      <p:sp>
        <p:nvSpPr>
          <p:cNvPr id="83" name="TextBox 82"/>
          <p:cNvSpPr txBox="1"/>
          <p:nvPr/>
        </p:nvSpPr>
        <p:spPr>
          <a:xfrm>
            <a:off x="8525409" y="2542305"/>
            <a:ext cx="1176925" cy="369332"/>
          </a:xfrm>
          <a:prstGeom prst="rect">
            <a:avLst/>
          </a:prstGeom>
          <a:noFill/>
        </p:spPr>
        <p:txBody>
          <a:bodyPr wrap="none" rtlCol="0">
            <a:spAutoFit/>
          </a:bodyPr>
          <a:lstStyle/>
          <a:p>
            <a:r>
              <a:rPr lang="en-US" dirty="0" smtClean="0"/>
              <a:t>AR=MR=P</a:t>
            </a:r>
            <a:endParaRPr lang="en-US" dirty="0"/>
          </a:p>
        </p:txBody>
      </p:sp>
      <p:sp>
        <p:nvSpPr>
          <p:cNvPr id="84" name="TextBox 83"/>
          <p:cNvSpPr txBox="1"/>
          <p:nvPr/>
        </p:nvSpPr>
        <p:spPr>
          <a:xfrm>
            <a:off x="8686800" y="2166177"/>
            <a:ext cx="549831" cy="369332"/>
          </a:xfrm>
          <a:prstGeom prst="rect">
            <a:avLst/>
          </a:prstGeom>
          <a:noFill/>
        </p:spPr>
        <p:txBody>
          <a:bodyPr wrap="none" rtlCol="0">
            <a:spAutoFit/>
          </a:bodyPr>
          <a:lstStyle/>
          <a:p>
            <a:r>
              <a:rPr lang="en-US" dirty="0" smtClean="0"/>
              <a:t>AVC</a:t>
            </a:r>
            <a:endParaRPr lang="en-US" dirty="0"/>
          </a:p>
        </p:txBody>
      </p:sp>
      <p:sp>
        <p:nvSpPr>
          <p:cNvPr id="85" name="TextBox 84"/>
          <p:cNvSpPr txBox="1"/>
          <p:nvPr/>
        </p:nvSpPr>
        <p:spPr>
          <a:xfrm>
            <a:off x="8804232" y="1764270"/>
            <a:ext cx="542777" cy="369332"/>
          </a:xfrm>
          <a:prstGeom prst="rect">
            <a:avLst/>
          </a:prstGeom>
          <a:noFill/>
        </p:spPr>
        <p:txBody>
          <a:bodyPr wrap="none" rtlCol="0">
            <a:spAutoFit/>
          </a:bodyPr>
          <a:lstStyle/>
          <a:p>
            <a:r>
              <a:rPr lang="en-US" dirty="0" err="1" smtClean="0"/>
              <a:t>ACc</a:t>
            </a:r>
            <a:endParaRPr lang="en-US" dirty="0"/>
          </a:p>
        </p:txBody>
      </p:sp>
      <p:sp>
        <p:nvSpPr>
          <p:cNvPr id="86" name="TextBox 85"/>
          <p:cNvSpPr txBox="1"/>
          <p:nvPr/>
        </p:nvSpPr>
        <p:spPr>
          <a:xfrm>
            <a:off x="8527141" y="1422459"/>
            <a:ext cx="612668" cy="369332"/>
          </a:xfrm>
          <a:prstGeom prst="rect">
            <a:avLst/>
          </a:prstGeom>
          <a:noFill/>
        </p:spPr>
        <p:txBody>
          <a:bodyPr wrap="none" rtlCol="0">
            <a:spAutoFit/>
          </a:bodyPr>
          <a:lstStyle/>
          <a:p>
            <a:r>
              <a:rPr lang="en-US" dirty="0" err="1" smtClean="0"/>
              <a:t>MCc</a:t>
            </a:r>
            <a:endParaRPr lang="en-US" dirty="0"/>
          </a:p>
        </p:txBody>
      </p:sp>
      <p:sp>
        <p:nvSpPr>
          <p:cNvPr id="87" name="TextBox 86"/>
          <p:cNvSpPr txBox="1"/>
          <p:nvPr/>
        </p:nvSpPr>
        <p:spPr>
          <a:xfrm>
            <a:off x="3581400" y="4278868"/>
            <a:ext cx="891591" cy="646331"/>
          </a:xfrm>
          <a:prstGeom prst="rect">
            <a:avLst/>
          </a:prstGeom>
          <a:noFill/>
        </p:spPr>
        <p:txBody>
          <a:bodyPr wrap="none" rtlCol="0">
            <a:spAutoFit/>
          </a:bodyPr>
          <a:lstStyle/>
          <a:p>
            <a:r>
              <a:rPr lang="en-US" dirty="0" smtClean="0"/>
              <a:t>0utput </a:t>
            </a:r>
          </a:p>
          <a:p>
            <a:r>
              <a:rPr lang="en-US" dirty="0" smtClean="0"/>
              <a:t>Firm A</a:t>
            </a:r>
            <a:endParaRPr lang="en-US" dirty="0"/>
          </a:p>
        </p:txBody>
      </p:sp>
      <p:sp>
        <p:nvSpPr>
          <p:cNvPr id="88" name="TextBox 87"/>
          <p:cNvSpPr txBox="1"/>
          <p:nvPr/>
        </p:nvSpPr>
        <p:spPr>
          <a:xfrm>
            <a:off x="5715000" y="4191000"/>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B</a:t>
            </a:r>
            <a:endParaRPr lang="en-US" dirty="0"/>
          </a:p>
        </p:txBody>
      </p:sp>
      <p:sp>
        <p:nvSpPr>
          <p:cNvPr id="89" name="TextBox 88"/>
          <p:cNvSpPr txBox="1"/>
          <p:nvPr/>
        </p:nvSpPr>
        <p:spPr>
          <a:xfrm>
            <a:off x="7757882" y="4191000"/>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C</a:t>
            </a:r>
            <a:endParaRPr lang="en-US" dirty="0"/>
          </a:p>
        </p:txBody>
      </p:sp>
      <p:sp>
        <p:nvSpPr>
          <p:cNvPr id="90" name="TextBox 89"/>
          <p:cNvSpPr txBox="1"/>
          <p:nvPr/>
        </p:nvSpPr>
        <p:spPr>
          <a:xfrm>
            <a:off x="5757227" y="2294206"/>
            <a:ext cx="439544" cy="369332"/>
          </a:xfrm>
          <a:prstGeom prst="rect">
            <a:avLst/>
          </a:prstGeom>
          <a:noFill/>
        </p:spPr>
        <p:txBody>
          <a:bodyPr wrap="none" rtlCol="0">
            <a:spAutoFit/>
          </a:bodyPr>
          <a:lstStyle/>
          <a:p>
            <a:r>
              <a:rPr lang="en-US" dirty="0" smtClean="0"/>
              <a:t>e2</a:t>
            </a:r>
            <a:endParaRPr lang="en-US" dirty="0"/>
          </a:p>
        </p:txBody>
      </p:sp>
      <p:sp>
        <p:nvSpPr>
          <p:cNvPr id="91" name="TextBox 90"/>
          <p:cNvSpPr txBox="1"/>
          <p:nvPr/>
        </p:nvSpPr>
        <p:spPr>
          <a:xfrm>
            <a:off x="3736250" y="2777837"/>
            <a:ext cx="306494" cy="369332"/>
          </a:xfrm>
          <a:prstGeom prst="rect">
            <a:avLst/>
          </a:prstGeom>
          <a:noFill/>
        </p:spPr>
        <p:txBody>
          <a:bodyPr wrap="none" rtlCol="0">
            <a:spAutoFit/>
          </a:bodyPr>
          <a:lstStyle/>
          <a:p>
            <a:r>
              <a:rPr lang="en-US" dirty="0"/>
              <a:t>a</a:t>
            </a:r>
          </a:p>
        </p:txBody>
      </p:sp>
      <p:sp>
        <p:nvSpPr>
          <p:cNvPr id="92" name="TextBox 91"/>
          <p:cNvSpPr txBox="1"/>
          <p:nvPr/>
        </p:nvSpPr>
        <p:spPr>
          <a:xfrm>
            <a:off x="1037359" y="2255016"/>
            <a:ext cx="311304" cy="369332"/>
          </a:xfrm>
          <a:prstGeom prst="rect">
            <a:avLst/>
          </a:prstGeom>
          <a:noFill/>
        </p:spPr>
        <p:txBody>
          <a:bodyPr wrap="none" rtlCol="0">
            <a:spAutoFit/>
          </a:bodyPr>
          <a:lstStyle/>
          <a:p>
            <a:r>
              <a:rPr lang="en-US" dirty="0" smtClean="0"/>
              <a:t>E</a:t>
            </a:r>
            <a:endParaRPr lang="en-US" dirty="0"/>
          </a:p>
        </p:txBody>
      </p:sp>
      <p:sp>
        <p:nvSpPr>
          <p:cNvPr id="93" name="TextBox 92"/>
          <p:cNvSpPr txBox="1"/>
          <p:nvPr/>
        </p:nvSpPr>
        <p:spPr>
          <a:xfrm>
            <a:off x="6705598" y="2122071"/>
            <a:ext cx="298480" cy="369332"/>
          </a:xfrm>
          <a:prstGeom prst="rect">
            <a:avLst/>
          </a:prstGeom>
          <a:noFill/>
        </p:spPr>
        <p:txBody>
          <a:bodyPr wrap="none" rtlCol="0">
            <a:spAutoFit/>
          </a:bodyPr>
          <a:lstStyle/>
          <a:p>
            <a:r>
              <a:rPr lang="en-US" dirty="0" smtClean="0"/>
              <a:t>g</a:t>
            </a:r>
            <a:endParaRPr lang="en-US" dirty="0"/>
          </a:p>
        </p:txBody>
      </p:sp>
      <p:sp>
        <p:nvSpPr>
          <p:cNvPr id="94" name="TextBox 93"/>
          <p:cNvSpPr txBox="1"/>
          <p:nvPr/>
        </p:nvSpPr>
        <p:spPr>
          <a:xfrm>
            <a:off x="1080323" y="3927760"/>
            <a:ext cx="330540" cy="369332"/>
          </a:xfrm>
          <a:prstGeom prst="rect">
            <a:avLst/>
          </a:prstGeom>
          <a:noFill/>
        </p:spPr>
        <p:txBody>
          <a:bodyPr wrap="none" rtlCol="0">
            <a:spAutoFit/>
          </a:bodyPr>
          <a:lstStyle/>
          <a:p>
            <a:r>
              <a:rPr lang="en-US" dirty="0" smtClean="0"/>
              <a:t>Q</a:t>
            </a:r>
            <a:endParaRPr lang="en-US" dirty="0"/>
          </a:p>
        </p:txBody>
      </p:sp>
      <p:sp>
        <p:nvSpPr>
          <p:cNvPr id="95" name="TextBox 94"/>
          <p:cNvSpPr txBox="1"/>
          <p:nvPr/>
        </p:nvSpPr>
        <p:spPr>
          <a:xfrm>
            <a:off x="7796644" y="1924874"/>
            <a:ext cx="253596" cy="369332"/>
          </a:xfrm>
          <a:prstGeom prst="rect">
            <a:avLst/>
          </a:prstGeom>
          <a:noFill/>
        </p:spPr>
        <p:txBody>
          <a:bodyPr wrap="none" rtlCol="0">
            <a:spAutoFit/>
          </a:bodyPr>
          <a:lstStyle/>
          <a:p>
            <a:r>
              <a:rPr lang="en-US" dirty="0" smtClean="0"/>
              <a:t>f</a:t>
            </a:r>
            <a:endParaRPr lang="en-US" dirty="0"/>
          </a:p>
        </p:txBody>
      </p:sp>
      <p:sp>
        <p:nvSpPr>
          <p:cNvPr id="96" name="TextBox 95"/>
          <p:cNvSpPr txBox="1"/>
          <p:nvPr/>
        </p:nvSpPr>
        <p:spPr>
          <a:xfrm>
            <a:off x="4055568" y="1595453"/>
            <a:ext cx="627095" cy="369332"/>
          </a:xfrm>
          <a:prstGeom prst="rect">
            <a:avLst/>
          </a:prstGeom>
          <a:noFill/>
        </p:spPr>
        <p:txBody>
          <a:bodyPr wrap="none" rtlCol="0">
            <a:spAutoFit/>
          </a:bodyPr>
          <a:lstStyle/>
          <a:p>
            <a:r>
              <a:rPr lang="en-US" dirty="0" err="1" smtClean="0"/>
              <a:t>MCa</a:t>
            </a:r>
            <a:endParaRPr lang="en-US" dirty="0"/>
          </a:p>
        </p:txBody>
      </p:sp>
      <p:sp>
        <p:nvSpPr>
          <p:cNvPr id="97" name="TextBox 96"/>
          <p:cNvSpPr txBox="1"/>
          <p:nvPr/>
        </p:nvSpPr>
        <p:spPr>
          <a:xfrm>
            <a:off x="1828800" y="3283524"/>
            <a:ext cx="333746" cy="369332"/>
          </a:xfrm>
          <a:prstGeom prst="rect">
            <a:avLst/>
          </a:prstGeom>
          <a:noFill/>
        </p:spPr>
        <p:txBody>
          <a:bodyPr wrap="none" rtlCol="0">
            <a:spAutoFit/>
          </a:bodyPr>
          <a:lstStyle/>
          <a:p>
            <a:r>
              <a:rPr lang="en-US" dirty="0" smtClean="0"/>
              <a:t>D</a:t>
            </a:r>
            <a:endParaRPr lang="en-US" dirty="0"/>
          </a:p>
        </p:txBody>
      </p:sp>
      <p:sp>
        <p:nvSpPr>
          <p:cNvPr id="98" name="TextBox 97"/>
          <p:cNvSpPr txBox="1"/>
          <p:nvPr/>
        </p:nvSpPr>
        <p:spPr>
          <a:xfrm>
            <a:off x="2057400" y="1685698"/>
            <a:ext cx="316112" cy="369332"/>
          </a:xfrm>
          <a:prstGeom prst="rect">
            <a:avLst/>
          </a:prstGeom>
          <a:noFill/>
        </p:spPr>
        <p:txBody>
          <a:bodyPr wrap="none" rtlCol="0">
            <a:spAutoFit/>
          </a:bodyPr>
          <a:lstStyle/>
          <a:p>
            <a:r>
              <a:rPr lang="en-US" dirty="0" smtClean="0"/>
              <a:t>S</a:t>
            </a:r>
            <a:endParaRPr lang="en-US" dirty="0"/>
          </a:p>
        </p:txBody>
      </p:sp>
      <p:sp>
        <p:nvSpPr>
          <p:cNvPr id="99" name="TextBox 98"/>
          <p:cNvSpPr txBox="1"/>
          <p:nvPr/>
        </p:nvSpPr>
        <p:spPr>
          <a:xfrm>
            <a:off x="4509325" y="2013788"/>
            <a:ext cx="557204" cy="369332"/>
          </a:xfrm>
          <a:prstGeom prst="rect">
            <a:avLst/>
          </a:prstGeom>
          <a:noFill/>
        </p:spPr>
        <p:txBody>
          <a:bodyPr wrap="none" rtlCol="0">
            <a:spAutoFit/>
          </a:bodyPr>
          <a:lstStyle/>
          <a:p>
            <a:r>
              <a:rPr lang="en-US" dirty="0" err="1" smtClean="0"/>
              <a:t>ACa</a:t>
            </a:r>
            <a:endParaRPr lang="en-US" dirty="0"/>
          </a:p>
        </p:txBody>
      </p:sp>
      <p:sp>
        <p:nvSpPr>
          <p:cNvPr id="100" name="TextBox 99"/>
          <p:cNvSpPr txBox="1"/>
          <p:nvPr/>
        </p:nvSpPr>
        <p:spPr>
          <a:xfrm>
            <a:off x="6670632" y="2489264"/>
            <a:ext cx="314510" cy="369332"/>
          </a:xfrm>
          <a:prstGeom prst="rect">
            <a:avLst/>
          </a:prstGeom>
          <a:noFill/>
        </p:spPr>
        <p:txBody>
          <a:bodyPr wrap="none" rtlCol="0">
            <a:spAutoFit/>
          </a:bodyPr>
          <a:lstStyle/>
          <a:p>
            <a:r>
              <a:rPr lang="en-US" dirty="0"/>
              <a:t>P</a:t>
            </a:r>
          </a:p>
        </p:txBody>
      </p:sp>
      <p:sp>
        <p:nvSpPr>
          <p:cNvPr id="101" name="TextBox 100"/>
          <p:cNvSpPr txBox="1"/>
          <p:nvPr/>
        </p:nvSpPr>
        <p:spPr>
          <a:xfrm>
            <a:off x="137882" y="2447972"/>
            <a:ext cx="314510" cy="369332"/>
          </a:xfrm>
          <a:prstGeom prst="rect">
            <a:avLst/>
          </a:prstGeom>
          <a:noFill/>
        </p:spPr>
        <p:txBody>
          <a:bodyPr wrap="none" rtlCol="0">
            <a:spAutoFit/>
          </a:bodyPr>
          <a:lstStyle/>
          <a:p>
            <a:r>
              <a:rPr lang="en-US" dirty="0" smtClean="0"/>
              <a:t>P</a:t>
            </a:r>
            <a:endParaRPr lang="en-US" dirty="0"/>
          </a:p>
        </p:txBody>
      </p:sp>
      <p:sp>
        <p:nvSpPr>
          <p:cNvPr id="102" name="TextBox 101"/>
          <p:cNvSpPr txBox="1"/>
          <p:nvPr/>
        </p:nvSpPr>
        <p:spPr>
          <a:xfrm>
            <a:off x="304800" y="3927760"/>
            <a:ext cx="319318" cy="369332"/>
          </a:xfrm>
          <a:prstGeom prst="rect">
            <a:avLst/>
          </a:prstGeom>
          <a:noFill/>
        </p:spPr>
        <p:txBody>
          <a:bodyPr wrap="none" rtlCol="0">
            <a:spAutoFit/>
          </a:bodyPr>
          <a:lstStyle/>
          <a:p>
            <a:r>
              <a:rPr lang="en-US" dirty="0"/>
              <a:t>0</a:t>
            </a:r>
          </a:p>
        </p:txBody>
      </p:sp>
      <p:sp>
        <p:nvSpPr>
          <p:cNvPr id="103" name="TextBox 102"/>
          <p:cNvSpPr txBox="1"/>
          <p:nvPr/>
        </p:nvSpPr>
        <p:spPr>
          <a:xfrm>
            <a:off x="7789047" y="2551609"/>
            <a:ext cx="439544" cy="369332"/>
          </a:xfrm>
          <a:prstGeom prst="rect">
            <a:avLst/>
          </a:prstGeom>
          <a:noFill/>
        </p:spPr>
        <p:txBody>
          <a:bodyPr wrap="none" rtlCol="0">
            <a:spAutoFit/>
          </a:bodyPr>
          <a:lstStyle/>
          <a:p>
            <a:r>
              <a:rPr lang="en-US" dirty="0" smtClean="0"/>
              <a:t>e3</a:t>
            </a:r>
            <a:endParaRPr lang="en-US" dirty="0"/>
          </a:p>
        </p:txBody>
      </p:sp>
      <p:cxnSp>
        <p:nvCxnSpPr>
          <p:cNvPr id="105" name="Straight Connector 104"/>
          <p:cNvCxnSpPr/>
          <p:nvPr/>
        </p:nvCxnSpPr>
        <p:spPr>
          <a:xfrm>
            <a:off x="1197018" y="2652058"/>
            <a:ext cx="0" cy="1185652"/>
          </a:xfrm>
          <a:prstGeom prst="line">
            <a:avLst/>
          </a:prstGeom>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2601357" y="2732808"/>
            <a:ext cx="308098" cy="369332"/>
          </a:xfrm>
          <a:prstGeom prst="rect">
            <a:avLst/>
          </a:prstGeom>
          <a:noFill/>
        </p:spPr>
        <p:txBody>
          <a:bodyPr wrap="none" rtlCol="0">
            <a:spAutoFit/>
          </a:bodyPr>
          <a:lstStyle/>
          <a:p>
            <a:r>
              <a:rPr lang="en-US" dirty="0" smtClean="0"/>
              <a:t>b</a:t>
            </a:r>
            <a:endParaRPr lang="en-US" dirty="0"/>
          </a:p>
        </p:txBody>
      </p:sp>
      <p:sp>
        <p:nvSpPr>
          <p:cNvPr id="108" name="TextBox 107"/>
          <p:cNvSpPr txBox="1"/>
          <p:nvPr/>
        </p:nvSpPr>
        <p:spPr>
          <a:xfrm>
            <a:off x="2525350" y="2461554"/>
            <a:ext cx="314510" cy="369332"/>
          </a:xfrm>
          <a:prstGeom prst="rect">
            <a:avLst/>
          </a:prstGeom>
          <a:noFill/>
        </p:spPr>
        <p:txBody>
          <a:bodyPr wrap="none" rtlCol="0">
            <a:spAutoFit/>
          </a:bodyPr>
          <a:lstStyle/>
          <a:p>
            <a:r>
              <a:rPr lang="en-US" dirty="0" smtClean="0"/>
              <a:t>P</a:t>
            </a:r>
            <a:endParaRPr lang="en-US" dirty="0"/>
          </a:p>
        </p:txBody>
      </p:sp>
      <p:sp>
        <p:nvSpPr>
          <p:cNvPr id="109" name="TextBox 108"/>
          <p:cNvSpPr txBox="1"/>
          <p:nvPr/>
        </p:nvSpPr>
        <p:spPr>
          <a:xfrm>
            <a:off x="38496" y="1500437"/>
            <a:ext cx="461665" cy="693460"/>
          </a:xfrm>
          <a:prstGeom prst="rect">
            <a:avLst/>
          </a:prstGeom>
          <a:noFill/>
        </p:spPr>
        <p:txBody>
          <a:bodyPr vert="vert270" wrap="none" rtlCol="0">
            <a:spAutoFit/>
          </a:bodyPr>
          <a:lstStyle/>
          <a:p>
            <a:r>
              <a:rPr lang="en-US" dirty="0"/>
              <a:t>P</a:t>
            </a:r>
            <a:r>
              <a:rPr lang="en-US" dirty="0" smtClean="0"/>
              <a:t>rice  </a:t>
            </a:r>
            <a:endParaRPr lang="en-US" dirty="0"/>
          </a:p>
        </p:txBody>
      </p:sp>
      <p:sp>
        <p:nvSpPr>
          <p:cNvPr id="66" name="TextBox 65"/>
          <p:cNvSpPr txBox="1"/>
          <p:nvPr/>
        </p:nvSpPr>
        <p:spPr>
          <a:xfrm>
            <a:off x="163859" y="5105400"/>
            <a:ext cx="8730147" cy="1477328"/>
          </a:xfrm>
          <a:prstGeom prst="rect">
            <a:avLst/>
          </a:prstGeom>
          <a:noFill/>
        </p:spPr>
        <p:txBody>
          <a:bodyPr wrap="none" rtlCol="0">
            <a:spAutoFit/>
          </a:bodyPr>
          <a:lstStyle/>
          <a:p>
            <a:r>
              <a:rPr lang="en-US" b="1" dirty="0" smtClean="0">
                <a:solidFill>
                  <a:srgbClr val="002060"/>
                </a:solidFill>
              </a:rPr>
              <a:t>Figure 1 shows the market equilibrium where there is balance between market demand </a:t>
            </a:r>
          </a:p>
          <a:p>
            <a:r>
              <a:rPr lang="en-US" b="1" dirty="0" smtClean="0">
                <a:solidFill>
                  <a:srgbClr val="002060"/>
                </a:solidFill>
              </a:rPr>
              <a:t>And market supply, that determines the market equilibrium price </a:t>
            </a:r>
          </a:p>
          <a:p>
            <a:r>
              <a:rPr lang="en-US" b="1" dirty="0" smtClean="0">
                <a:solidFill>
                  <a:srgbClr val="002060"/>
                </a:solidFill>
              </a:rPr>
              <a:t>Figure 2 shows the equilibrium of firm with supernormal/excess profit (Pbae1) AR&gt;AC</a:t>
            </a:r>
          </a:p>
          <a:p>
            <a:r>
              <a:rPr lang="en-US" b="1" dirty="0" smtClean="0">
                <a:solidFill>
                  <a:srgbClr val="002060"/>
                </a:solidFill>
              </a:rPr>
              <a:t>Figure 3 shows the equilibrium of firm with normal profit (break even point) AR=AC</a:t>
            </a:r>
          </a:p>
          <a:p>
            <a:r>
              <a:rPr lang="en-US" b="1" dirty="0" smtClean="0">
                <a:solidFill>
                  <a:srgbClr val="002060"/>
                </a:solidFill>
              </a:rPr>
              <a:t>Figure 4 shows the equilibrium of firm with loss (Pgfe3) AR&lt;AC</a:t>
            </a:r>
            <a:endParaRPr lang="en-US" b="1" dirty="0">
              <a:solidFill>
                <a:srgbClr val="002060"/>
              </a:solidFill>
            </a:endParaRPr>
          </a:p>
        </p:txBody>
      </p:sp>
      <p:sp>
        <p:nvSpPr>
          <p:cNvPr id="67" name="TextBox 66"/>
          <p:cNvSpPr txBox="1"/>
          <p:nvPr/>
        </p:nvSpPr>
        <p:spPr>
          <a:xfrm>
            <a:off x="937982" y="1380894"/>
            <a:ext cx="453970" cy="369332"/>
          </a:xfrm>
          <a:prstGeom prst="rect">
            <a:avLst/>
          </a:prstGeom>
          <a:noFill/>
        </p:spPr>
        <p:txBody>
          <a:bodyPr wrap="none" rtlCol="0">
            <a:spAutoFit/>
          </a:bodyPr>
          <a:lstStyle/>
          <a:p>
            <a:r>
              <a:rPr lang="en-US" dirty="0" smtClean="0"/>
              <a:t>(1)</a:t>
            </a:r>
            <a:endParaRPr lang="en-US" dirty="0"/>
          </a:p>
        </p:txBody>
      </p:sp>
      <p:sp>
        <p:nvSpPr>
          <p:cNvPr id="68" name="TextBox 67"/>
          <p:cNvSpPr txBox="1"/>
          <p:nvPr/>
        </p:nvSpPr>
        <p:spPr>
          <a:xfrm>
            <a:off x="3137723" y="1316366"/>
            <a:ext cx="453970" cy="369332"/>
          </a:xfrm>
          <a:prstGeom prst="rect">
            <a:avLst/>
          </a:prstGeom>
          <a:noFill/>
        </p:spPr>
        <p:txBody>
          <a:bodyPr wrap="none" rtlCol="0">
            <a:spAutoFit/>
          </a:bodyPr>
          <a:lstStyle/>
          <a:p>
            <a:r>
              <a:rPr lang="en-US" dirty="0" smtClean="0"/>
              <a:t>(2)</a:t>
            </a:r>
            <a:endParaRPr lang="en-US" dirty="0"/>
          </a:p>
        </p:txBody>
      </p:sp>
      <p:sp>
        <p:nvSpPr>
          <p:cNvPr id="69" name="TextBox 68"/>
          <p:cNvSpPr txBox="1"/>
          <p:nvPr/>
        </p:nvSpPr>
        <p:spPr>
          <a:xfrm>
            <a:off x="5437242" y="1316366"/>
            <a:ext cx="453970" cy="369332"/>
          </a:xfrm>
          <a:prstGeom prst="rect">
            <a:avLst/>
          </a:prstGeom>
          <a:noFill/>
        </p:spPr>
        <p:txBody>
          <a:bodyPr wrap="none" rtlCol="0">
            <a:spAutoFit/>
          </a:bodyPr>
          <a:lstStyle/>
          <a:p>
            <a:r>
              <a:rPr lang="en-US" dirty="0" smtClean="0"/>
              <a:t>(3)</a:t>
            </a:r>
            <a:endParaRPr lang="en-US" dirty="0"/>
          </a:p>
        </p:txBody>
      </p:sp>
      <p:sp>
        <p:nvSpPr>
          <p:cNvPr id="70" name="TextBox 69"/>
          <p:cNvSpPr txBox="1"/>
          <p:nvPr/>
        </p:nvSpPr>
        <p:spPr>
          <a:xfrm>
            <a:off x="7563918" y="1307068"/>
            <a:ext cx="453970" cy="369332"/>
          </a:xfrm>
          <a:prstGeom prst="rect">
            <a:avLst/>
          </a:prstGeom>
          <a:noFill/>
        </p:spPr>
        <p:txBody>
          <a:bodyPr wrap="none" rtlCol="0">
            <a:spAutoFit/>
          </a:bodyPr>
          <a:lstStyle/>
          <a:p>
            <a:r>
              <a:rPr lang="en-US" dirty="0" smtClean="0"/>
              <a:t>(4)</a:t>
            </a:r>
            <a:endParaRPr lang="en-US" dirty="0"/>
          </a:p>
        </p:txBody>
      </p:sp>
    </p:spTree>
    <p:extLst>
      <p:ext uri="{BB962C8B-B14F-4D97-AF65-F5344CB8AC3E}">
        <p14:creationId xmlns:p14="http://schemas.microsoft.com/office/powerpoint/2010/main" val="238240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19800"/>
          </a:xfrm>
        </p:spPr>
        <p:txBody>
          <a:bodyPr>
            <a:normAutofit lnSpcReduction="10000"/>
          </a:bodyPr>
          <a:lstStyle/>
          <a:p>
            <a:pPr marL="0" indent="0">
              <a:buNone/>
            </a:pPr>
            <a:r>
              <a:rPr lang="en-US" b="1" dirty="0" smtClean="0">
                <a:solidFill>
                  <a:srgbClr val="0070C0"/>
                </a:solidFill>
              </a:rPr>
              <a:t>Pricing under perfect competition in long run</a:t>
            </a:r>
          </a:p>
          <a:p>
            <a:r>
              <a:rPr lang="en-US" dirty="0" smtClean="0"/>
              <a:t>Long run is that time period in which the firm can change all the factors of production. So in the long run all the factors are variable and none of them are fixed.</a:t>
            </a:r>
          </a:p>
          <a:p>
            <a:r>
              <a:rPr lang="en-US" dirty="0" smtClean="0"/>
              <a:t>Firms can change output by changing even the plant capacity to produce at the minimum point of long run average cost curve.</a:t>
            </a:r>
          </a:p>
          <a:p>
            <a:r>
              <a:rPr lang="en-US" dirty="0" smtClean="0"/>
              <a:t>Moreover, in long run new firms can enter into the industry if there is excess profit and they can exit from the industry/market if they incur loss.</a:t>
            </a:r>
            <a:endParaRPr lang="en-US" dirty="0"/>
          </a:p>
        </p:txBody>
      </p:sp>
    </p:spTree>
    <p:extLst>
      <p:ext uri="{BB962C8B-B14F-4D97-AF65-F5344CB8AC3E}">
        <p14:creationId xmlns:p14="http://schemas.microsoft.com/office/powerpoint/2010/main" val="68057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57200"/>
            <a:ext cx="7391400" cy="5745163"/>
          </a:xfrm>
        </p:spPr>
        <p:txBody>
          <a:bodyPr>
            <a:normAutofit/>
          </a:bodyPr>
          <a:lstStyle/>
          <a:p>
            <a:pPr marL="0" indent="0">
              <a:buNone/>
            </a:pPr>
            <a:r>
              <a:rPr lang="en-US" b="1" dirty="0" smtClean="0">
                <a:solidFill>
                  <a:srgbClr val="00B0F0"/>
                </a:solidFill>
              </a:rPr>
              <a:t>Unit 6 Market structures </a:t>
            </a:r>
          </a:p>
          <a:p>
            <a:pPr marL="0" indent="0" algn="just">
              <a:buNone/>
            </a:pPr>
            <a:r>
              <a:rPr lang="en-US" sz="2400" dirty="0"/>
              <a:t>P</a:t>
            </a:r>
            <a:r>
              <a:rPr lang="en-US" sz="2400" dirty="0" smtClean="0"/>
              <a:t>erfect competition: characteristics, and Price </a:t>
            </a:r>
            <a:r>
              <a:rPr lang="en-US" sz="2400" dirty="0"/>
              <a:t>and output </a:t>
            </a:r>
            <a:r>
              <a:rPr lang="en-US" sz="2400" dirty="0" smtClean="0"/>
              <a:t>determination in the short-run </a:t>
            </a:r>
            <a:r>
              <a:rPr lang="en-US" sz="2400" dirty="0"/>
              <a:t>and long-run </a:t>
            </a:r>
            <a:r>
              <a:rPr lang="en-US" sz="2400" dirty="0" smtClean="0"/>
              <a:t>using total and marginal approaches, Monopoly market: characteristics, sources of monopoly and  </a:t>
            </a:r>
            <a:r>
              <a:rPr lang="en-US" sz="2400" dirty="0"/>
              <a:t>Price and output </a:t>
            </a:r>
            <a:r>
              <a:rPr lang="en-US" sz="2400" dirty="0" smtClean="0"/>
              <a:t>determination in the  </a:t>
            </a:r>
            <a:r>
              <a:rPr lang="en-US" sz="2400" dirty="0"/>
              <a:t>short-run and long-run </a:t>
            </a:r>
            <a:r>
              <a:rPr lang="en-US" sz="2400" dirty="0" smtClean="0"/>
              <a:t>using total and marginal approaches; Monopolistic </a:t>
            </a:r>
            <a:r>
              <a:rPr lang="en-US" sz="2400" dirty="0"/>
              <a:t>competition</a:t>
            </a:r>
            <a:r>
              <a:rPr lang="en-US" sz="2400" dirty="0" smtClean="0"/>
              <a:t>: features and price and output determination in the </a:t>
            </a:r>
            <a:r>
              <a:rPr lang="en-US" sz="2400" dirty="0"/>
              <a:t>short-run and long-run </a:t>
            </a:r>
            <a:r>
              <a:rPr lang="en-US" sz="2400" dirty="0" smtClean="0"/>
              <a:t>using total and marginal approaches; Oligopoly market: basic features/characteristics; centralize cartel.</a:t>
            </a:r>
            <a:endParaRPr lang="en-US" sz="2400" dirty="0"/>
          </a:p>
        </p:txBody>
      </p:sp>
    </p:spTree>
    <p:extLst>
      <p:ext uri="{BB962C8B-B14F-4D97-AF65-F5344CB8AC3E}">
        <p14:creationId xmlns:p14="http://schemas.microsoft.com/office/powerpoint/2010/main" val="1130994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324600"/>
          </a:xfrm>
        </p:spPr>
        <p:txBody>
          <a:bodyPr>
            <a:normAutofit fontScale="85000" lnSpcReduction="20000"/>
          </a:bodyPr>
          <a:lstStyle/>
          <a:p>
            <a:pPr marL="0" indent="0">
              <a:buNone/>
            </a:pPr>
            <a:r>
              <a:rPr lang="en-US" b="1" dirty="0" smtClean="0">
                <a:solidFill>
                  <a:srgbClr val="0070C0"/>
                </a:solidFill>
              </a:rPr>
              <a:t>In perfect competition a firm always gets normal profit in the long-run due to the following reasons.</a:t>
            </a:r>
          </a:p>
          <a:p>
            <a:pPr marL="514350" indent="-514350">
              <a:buFont typeface="+mj-lt"/>
              <a:buAutoNum type="arabicPeriod"/>
            </a:pPr>
            <a:r>
              <a:rPr lang="en-US" dirty="0" smtClean="0"/>
              <a:t>The firm has sufficient time to replace all the inefficient factors of production by efficient ones. This helps to reduce the cost of production and produce at minimum point of long run average cost curve.</a:t>
            </a:r>
          </a:p>
          <a:p>
            <a:pPr marL="514350" indent="-514350">
              <a:buFont typeface="+mj-lt"/>
              <a:buAutoNum type="arabicPeriod"/>
            </a:pPr>
            <a:r>
              <a:rPr lang="en-US" dirty="0" smtClean="0"/>
              <a:t>If the firms get excess profit, new firms enter into the industry. This increase supply of industry which ultimately decreases price and all the firms get normal profit.</a:t>
            </a:r>
          </a:p>
          <a:p>
            <a:pPr marL="514350" indent="-514350">
              <a:buFont typeface="+mj-lt"/>
              <a:buAutoNum type="arabicPeriod"/>
            </a:pPr>
            <a:r>
              <a:rPr lang="en-US" dirty="0" smtClean="0"/>
              <a:t>Similarly if the firms get loss, economically weaker leave the industry. This decreases supply of industry which ultimately increases price and again all the firms get normal profit.</a:t>
            </a:r>
          </a:p>
          <a:p>
            <a:pPr marL="0" indent="0">
              <a:buNone/>
            </a:pPr>
            <a:r>
              <a:rPr lang="en-US" dirty="0" smtClean="0"/>
              <a:t>In this market, price and output of a good is determined at that level where both industry and firms attain equilibrium.</a:t>
            </a:r>
            <a:endParaRPr lang="en-US" dirty="0"/>
          </a:p>
        </p:txBody>
      </p:sp>
    </p:spTree>
    <p:extLst>
      <p:ext uri="{BB962C8B-B14F-4D97-AF65-F5344CB8AC3E}">
        <p14:creationId xmlns:p14="http://schemas.microsoft.com/office/powerpoint/2010/main" val="1559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85000" lnSpcReduction="10000"/>
          </a:bodyPr>
          <a:lstStyle/>
          <a:p>
            <a:pPr marL="0" indent="0">
              <a:buNone/>
            </a:pPr>
            <a:r>
              <a:rPr lang="en-US" b="1" dirty="0" smtClean="0">
                <a:solidFill>
                  <a:srgbClr val="0070C0"/>
                </a:solidFill>
              </a:rPr>
              <a:t>In long run a firm gets equilibrium when</a:t>
            </a:r>
          </a:p>
          <a:p>
            <a:pPr marL="514350" indent="-514350">
              <a:buFont typeface="+mj-lt"/>
              <a:buAutoNum type="alphaLcPeriod"/>
            </a:pPr>
            <a:r>
              <a:rPr lang="en-US" dirty="0" smtClean="0"/>
              <a:t>Marginal revenue is equal to long run marginal cost and also equal to price (MR=LMC+P)</a:t>
            </a:r>
          </a:p>
          <a:p>
            <a:pPr marL="514350" indent="-514350">
              <a:buFont typeface="+mj-lt"/>
              <a:buAutoNum type="alphaLcPeriod"/>
            </a:pPr>
            <a:r>
              <a:rPr lang="en-US" dirty="0" smtClean="0"/>
              <a:t>Slope of marginal revenue is less than slope of long run marginal cost curve (LMC cuts MR from below)</a:t>
            </a:r>
          </a:p>
          <a:p>
            <a:pPr marL="514350" indent="-514350">
              <a:buFont typeface="+mj-lt"/>
              <a:buAutoNum type="alphaLcPeriod"/>
            </a:pPr>
            <a:r>
              <a:rPr lang="en-US" dirty="0" smtClean="0"/>
              <a:t>Short run marginal cost, short run average cost, long run marginal cost, long run average cost, marginal revenue, average revenue and price are equal at minimum point of LAC. (SMC=SAC=LMC=LAC=MR=AR=P)</a:t>
            </a:r>
            <a:endParaRPr lang="en-US" dirty="0" smtClean="0">
              <a:solidFill>
                <a:srgbClr val="0070C0"/>
              </a:solidFill>
            </a:endParaRPr>
          </a:p>
          <a:p>
            <a:pPr marL="0" indent="0">
              <a:buNone/>
            </a:pPr>
            <a:r>
              <a:rPr lang="en-US" dirty="0" smtClean="0">
                <a:solidFill>
                  <a:srgbClr val="0070C0"/>
                </a:solidFill>
              </a:rPr>
              <a:t>And industry attains equilibrium when:</a:t>
            </a:r>
          </a:p>
          <a:p>
            <a:pPr marL="514350" indent="-514350">
              <a:buFont typeface="+mj-lt"/>
              <a:buAutoNum type="alphaLcPeriod"/>
            </a:pPr>
            <a:r>
              <a:rPr lang="en-US" dirty="0" err="1" smtClean="0"/>
              <a:t>Qd</a:t>
            </a:r>
            <a:r>
              <a:rPr lang="en-US" dirty="0" smtClean="0"/>
              <a:t> by all the consumers of the market equals to the Qs supplied by all the firms of the industry (</a:t>
            </a:r>
            <a:r>
              <a:rPr lang="en-US" dirty="0" err="1" smtClean="0"/>
              <a:t>Qd</a:t>
            </a:r>
            <a:r>
              <a:rPr lang="en-US" dirty="0" smtClean="0"/>
              <a:t>=Qs)</a:t>
            </a:r>
          </a:p>
          <a:p>
            <a:pPr marL="514350" indent="-514350">
              <a:buFont typeface="+mj-lt"/>
              <a:buAutoNum type="alphaLcPeriod"/>
            </a:pPr>
            <a:r>
              <a:rPr lang="en-US" dirty="0" smtClean="0"/>
              <a:t>All firms of the industry are in equilibrium in the long run with only normal profit.</a:t>
            </a:r>
            <a:endParaRPr lang="en-US" dirty="0"/>
          </a:p>
        </p:txBody>
      </p:sp>
    </p:spTree>
    <p:extLst>
      <p:ext uri="{BB962C8B-B14F-4D97-AF65-F5344CB8AC3E}">
        <p14:creationId xmlns:p14="http://schemas.microsoft.com/office/powerpoint/2010/main" val="2219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lstStyle/>
          <a:p>
            <a:pPr marL="0" indent="0">
              <a:buNone/>
            </a:pPr>
            <a:r>
              <a:rPr lang="en-US" dirty="0" smtClean="0"/>
              <a:t>The equilibrium of firm and industry are in long run</a:t>
            </a:r>
          </a:p>
          <a:p>
            <a:pPr marL="0" indent="0">
              <a:buNone/>
            </a:pPr>
            <a:endParaRPr lang="en-US" dirty="0"/>
          </a:p>
        </p:txBody>
      </p:sp>
      <p:cxnSp>
        <p:nvCxnSpPr>
          <p:cNvPr id="5" name="Straight Connector 4"/>
          <p:cNvCxnSpPr/>
          <p:nvPr/>
        </p:nvCxnSpPr>
        <p:spPr>
          <a:xfrm>
            <a:off x="1066800" y="21336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09600" y="525780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412665" y="5257800"/>
            <a:ext cx="434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95800" y="21336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2667000"/>
            <a:ext cx="1981200" cy="20574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1295400" y="2514600"/>
            <a:ext cx="2438400" cy="2209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1094510" y="3778825"/>
            <a:ext cx="12573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65665" y="3778825"/>
            <a:ext cx="0" cy="1478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09720" y="3778825"/>
            <a:ext cx="356748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4710545" y="2457667"/>
            <a:ext cx="3893128" cy="1303843"/>
          </a:xfrm>
          <a:custGeom>
            <a:avLst/>
            <a:gdLst>
              <a:gd name="connsiteX0" fmla="*/ 0 w 3893128"/>
              <a:gd name="connsiteY0" fmla="*/ 207818 h 1303843"/>
              <a:gd name="connsiteX1" fmla="*/ 1690255 w 3893128"/>
              <a:gd name="connsiteY1" fmla="*/ 1302327 h 1303843"/>
              <a:gd name="connsiteX2" fmla="*/ 3893128 w 3893128"/>
              <a:gd name="connsiteY2" fmla="*/ 0 h 1303843"/>
            </a:gdLst>
            <a:ahLst/>
            <a:cxnLst>
              <a:cxn ang="0">
                <a:pos x="connsiteX0" y="connsiteY0"/>
              </a:cxn>
              <a:cxn ang="0">
                <a:pos x="connsiteX1" y="connsiteY1"/>
              </a:cxn>
              <a:cxn ang="0">
                <a:pos x="connsiteX2" y="connsiteY2"/>
              </a:cxn>
            </a:cxnLst>
            <a:rect l="l" t="t" r="r" b="b"/>
            <a:pathLst>
              <a:path w="3893128" h="1303843">
                <a:moveTo>
                  <a:pt x="0" y="207818"/>
                </a:moveTo>
                <a:cubicBezTo>
                  <a:pt x="520700" y="772390"/>
                  <a:pt x="1041400" y="1336963"/>
                  <a:pt x="1690255" y="1302327"/>
                </a:cubicBezTo>
                <a:cubicBezTo>
                  <a:pt x="2339110" y="1267691"/>
                  <a:pt x="3116119" y="633845"/>
                  <a:pt x="3893128"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5" name="Straight Connector 24"/>
          <p:cNvCxnSpPr>
            <a:stCxn id="23" idx="1"/>
          </p:cNvCxnSpPr>
          <p:nvPr/>
        </p:nvCxnSpPr>
        <p:spPr>
          <a:xfrm>
            <a:off x="6400800" y="3759994"/>
            <a:ext cx="0" cy="1497806"/>
          </a:xfrm>
          <a:prstGeom prst="line">
            <a:avLst/>
          </a:prstGeom>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5084624" y="1676400"/>
            <a:ext cx="3186536" cy="2720415"/>
          </a:xfrm>
          <a:custGeom>
            <a:avLst/>
            <a:gdLst>
              <a:gd name="connsiteX0" fmla="*/ 0 w 2964872"/>
              <a:gd name="connsiteY0" fmla="*/ 2175164 h 2872815"/>
              <a:gd name="connsiteX1" fmla="*/ 692727 w 2964872"/>
              <a:gd name="connsiteY1" fmla="*/ 2743200 h 2872815"/>
              <a:gd name="connsiteX2" fmla="*/ 2964872 w 2964872"/>
              <a:gd name="connsiteY2" fmla="*/ 0 h 2872815"/>
            </a:gdLst>
            <a:ahLst/>
            <a:cxnLst>
              <a:cxn ang="0">
                <a:pos x="connsiteX0" y="connsiteY0"/>
              </a:cxn>
              <a:cxn ang="0">
                <a:pos x="connsiteX1" y="connsiteY1"/>
              </a:cxn>
              <a:cxn ang="0">
                <a:pos x="connsiteX2" y="connsiteY2"/>
              </a:cxn>
            </a:cxnLst>
            <a:rect l="l" t="t" r="r" b="b"/>
            <a:pathLst>
              <a:path w="2964872" h="2872815">
                <a:moveTo>
                  <a:pt x="0" y="2175164"/>
                </a:moveTo>
                <a:cubicBezTo>
                  <a:pt x="99291" y="2640445"/>
                  <a:pt x="198582" y="3105727"/>
                  <a:pt x="692727" y="2743200"/>
                </a:cubicBezTo>
                <a:cubicBezTo>
                  <a:pt x="1186872" y="2380673"/>
                  <a:pt x="2075872" y="1190336"/>
                  <a:pt x="2964872" y="0"/>
                </a:cubicBezTo>
              </a:path>
            </a:pathLst>
          </a:cu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9" name="Freeform 28"/>
          <p:cNvSpPr/>
          <p:nvPr/>
        </p:nvSpPr>
        <p:spPr>
          <a:xfrm>
            <a:off x="5140036" y="2618513"/>
            <a:ext cx="2715491" cy="1138989"/>
          </a:xfrm>
          <a:custGeom>
            <a:avLst/>
            <a:gdLst>
              <a:gd name="connsiteX0" fmla="*/ 0 w 2715491"/>
              <a:gd name="connsiteY0" fmla="*/ 263236 h 1138989"/>
              <a:gd name="connsiteX1" fmla="*/ 1274619 w 2715491"/>
              <a:gd name="connsiteY1" fmla="*/ 1136072 h 1138989"/>
              <a:gd name="connsiteX2" fmla="*/ 2715491 w 2715491"/>
              <a:gd name="connsiteY2" fmla="*/ 0 h 1138989"/>
            </a:gdLst>
            <a:ahLst/>
            <a:cxnLst>
              <a:cxn ang="0">
                <a:pos x="connsiteX0" y="connsiteY0"/>
              </a:cxn>
              <a:cxn ang="0">
                <a:pos x="connsiteX1" y="connsiteY1"/>
              </a:cxn>
              <a:cxn ang="0">
                <a:pos x="connsiteX2" y="connsiteY2"/>
              </a:cxn>
            </a:cxnLst>
            <a:rect l="l" t="t" r="r" b="b"/>
            <a:pathLst>
              <a:path w="2715491" h="1138989">
                <a:moveTo>
                  <a:pt x="0" y="263236"/>
                </a:moveTo>
                <a:cubicBezTo>
                  <a:pt x="411018" y="721590"/>
                  <a:pt x="822037" y="1179945"/>
                  <a:pt x="1274619" y="1136072"/>
                </a:cubicBezTo>
                <a:cubicBezTo>
                  <a:pt x="1727201" y="1092199"/>
                  <a:pt x="2221346" y="546099"/>
                  <a:pt x="2715491"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Freeform 31"/>
          <p:cNvSpPr/>
          <p:nvPr/>
        </p:nvSpPr>
        <p:spPr>
          <a:xfrm>
            <a:off x="5624942" y="2660073"/>
            <a:ext cx="1205346" cy="1917288"/>
          </a:xfrm>
          <a:custGeom>
            <a:avLst/>
            <a:gdLst>
              <a:gd name="connsiteX0" fmla="*/ 0 w 1205346"/>
              <a:gd name="connsiteY0" fmla="*/ 1884218 h 1917288"/>
              <a:gd name="connsiteX1" fmla="*/ 498764 w 1205346"/>
              <a:gd name="connsiteY1" fmla="*/ 1662545 h 1917288"/>
              <a:gd name="connsiteX2" fmla="*/ 1205346 w 1205346"/>
              <a:gd name="connsiteY2" fmla="*/ 0 h 1917288"/>
            </a:gdLst>
            <a:ahLst/>
            <a:cxnLst>
              <a:cxn ang="0">
                <a:pos x="connsiteX0" y="connsiteY0"/>
              </a:cxn>
              <a:cxn ang="0">
                <a:pos x="connsiteX1" y="connsiteY1"/>
              </a:cxn>
              <a:cxn ang="0">
                <a:pos x="connsiteX2" y="connsiteY2"/>
              </a:cxn>
            </a:cxnLst>
            <a:rect l="l" t="t" r="r" b="b"/>
            <a:pathLst>
              <a:path w="1205346" h="1917288">
                <a:moveTo>
                  <a:pt x="0" y="1884218"/>
                </a:moveTo>
                <a:cubicBezTo>
                  <a:pt x="148936" y="1930399"/>
                  <a:pt x="297873" y="1976581"/>
                  <a:pt x="498764" y="1662545"/>
                </a:cubicBezTo>
                <a:cubicBezTo>
                  <a:pt x="699655" y="1348509"/>
                  <a:pt x="952500" y="674254"/>
                  <a:pt x="1205346" y="0"/>
                </a:cubicBezTo>
              </a:path>
            </a:pathLst>
          </a:cu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33" name="TextBox 32"/>
          <p:cNvSpPr txBox="1"/>
          <p:nvPr/>
        </p:nvSpPr>
        <p:spPr>
          <a:xfrm>
            <a:off x="4252682" y="5257800"/>
            <a:ext cx="319318"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762000" y="5269468"/>
            <a:ext cx="319318" cy="369332"/>
          </a:xfrm>
          <a:prstGeom prst="rect">
            <a:avLst/>
          </a:prstGeom>
          <a:noFill/>
        </p:spPr>
        <p:txBody>
          <a:bodyPr wrap="none" rtlCol="0">
            <a:spAutoFit/>
          </a:bodyPr>
          <a:lstStyle/>
          <a:p>
            <a:r>
              <a:rPr lang="en-US" dirty="0" smtClean="0"/>
              <a:t>0</a:t>
            </a:r>
            <a:endParaRPr lang="en-US" dirty="0"/>
          </a:p>
        </p:txBody>
      </p:sp>
      <p:sp>
        <p:nvSpPr>
          <p:cNvPr id="35" name="TextBox 34"/>
          <p:cNvSpPr txBox="1"/>
          <p:nvPr/>
        </p:nvSpPr>
        <p:spPr>
          <a:xfrm>
            <a:off x="2195282" y="3288268"/>
            <a:ext cx="311304" cy="369332"/>
          </a:xfrm>
          <a:prstGeom prst="rect">
            <a:avLst/>
          </a:prstGeom>
          <a:noFill/>
        </p:spPr>
        <p:txBody>
          <a:bodyPr wrap="none" rtlCol="0">
            <a:spAutoFit/>
          </a:bodyPr>
          <a:lstStyle/>
          <a:p>
            <a:r>
              <a:rPr lang="en-US" dirty="0"/>
              <a:t>E</a:t>
            </a:r>
          </a:p>
        </p:txBody>
      </p:sp>
      <p:sp>
        <p:nvSpPr>
          <p:cNvPr id="36" name="TextBox 35"/>
          <p:cNvSpPr txBox="1"/>
          <p:nvPr/>
        </p:nvSpPr>
        <p:spPr>
          <a:xfrm>
            <a:off x="2881082" y="4583668"/>
            <a:ext cx="333746" cy="369332"/>
          </a:xfrm>
          <a:prstGeom prst="rect">
            <a:avLst/>
          </a:prstGeom>
          <a:noFill/>
        </p:spPr>
        <p:txBody>
          <a:bodyPr wrap="none" rtlCol="0">
            <a:spAutoFit/>
          </a:bodyPr>
          <a:lstStyle/>
          <a:p>
            <a:r>
              <a:rPr lang="en-US" dirty="0"/>
              <a:t>D</a:t>
            </a:r>
          </a:p>
        </p:txBody>
      </p:sp>
      <p:sp>
        <p:nvSpPr>
          <p:cNvPr id="37" name="TextBox 36"/>
          <p:cNvSpPr txBox="1"/>
          <p:nvPr/>
        </p:nvSpPr>
        <p:spPr>
          <a:xfrm>
            <a:off x="1219200" y="2362200"/>
            <a:ext cx="333746" cy="369332"/>
          </a:xfrm>
          <a:prstGeom prst="rect">
            <a:avLst/>
          </a:prstGeom>
          <a:noFill/>
        </p:spPr>
        <p:txBody>
          <a:bodyPr wrap="none" rtlCol="0">
            <a:spAutoFit/>
          </a:bodyPr>
          <a:lstStyle/>
          <a:p>
            <a:r>
              <a:rPr lang="en-US" dirty="0"/>
              <a:t>D</a:t>
            </a:r>
          </a:p>
        </p:txBody>
      </p:sp>
      <p:sp>
        <p:nvSpPr>
          <p:cNvPr id="38" name="TextBox 37"/>
          <p:cNvSpPr txBox="1"/>
          <p:nvPr/>
        </p:nvSpPr>
        <p:spPr>
          <a:xfrm>
            <a:off x="1371600" y="4507468"/>
            <a:ext cx="316112" cy="369332"/>
          </a:xfrm>
          <a:prstGeom prst="rect">
            <a:avLst/>
          </a:prstGeom>
          <a:noFill/>
        </p:spPr>
        <p:txBody>
          <a:bodyPr wrap="none" rtlCol="0">
            <a:spAutoFit/>
          </a:bodyPr>
          <a:lstStyle/>
          <a:p>
            <a:r>
              <a:rPr lang="en-US" dirty="0"/>
              <a:t>S</a:t>
            </a:r>
          </a:p>
        </p:txBody>
      </p:sp>
      <p:sp>
        <p:nvSpPr>
          <p:cNvPr id="39" name="TextBox 38"/>
          <p:cNvSpPr txBox="1"/>
          <p:nvPr/>
        </p:nvSpPr>
        <p:spPr>
          <a:xfrm>
            <a:off x="3566882" y="2667000"/>
            <a:ext cx="316112" cy="369332"/>
          </a:xfrm>
          <a:prstGeom prst="rect">
            <a:avLst/>
          </a:prstGeom>
          <a:noFill/>
        </p:spPr>
        <p:txBody>
          <a:bodyPr wrap="none" rtlCol="0">
            <a:spAutoFit/>
          </a:bodyPr>
          <a:lstStyle/>
          <a:p>
            <a:r>
              <a:rPr lang="en-US" dirty="0"/>
              <a:t>S</a:t>
            </a:r>
          </a:p>
        </p:txBody>
      </p:sp>
      <p:sp>
        <p:nvSpPr>
          <p:cNvPr id="40" name="TextBox 39"/>
          <p:cNvSpPr txBox="1"/>
          <p:nvPr/>
        </p:nvSpPr>
        <p:spPr>
          <a:xfrm>
            <a:off x="6157682" y="3364468"/>
            <a:ext cx="304892" cy="369332"/>
          </a:xfrm>
          <a:prstGeom prst="rect">
            <a:avLst/>
          </a:prstGeom>
          <a:noFill/>
        </p:spPr>
        <p:txBody>
          <a:bodyPr wrap="none" rtlCol="0">
            <a:spAutoFit/>
          </a:bodyPr>
          <a:lstStyle/>
          <a:p>
            <a:r>
              <a:rPr lang="en-US" dirty="0"/>
              <a:t>e</a:t>
            </a:r>
          </a:p>
        </p:txBody>
      </p:sp>
      <p:sp>
        <p:nvSpPr>
          <p:cNvPr id="41" name="TextBox 40"/>
          <p:cNvSpPr txBox="1"/>
          <p:nvPr/>
        </p:nvSpPr>
        <p:spPr>
          <a:xfrm>
            <a:off x="6691082" y="2286000"/>
            <a:ext cx="636713" cy="369332"/>
          </a:xfrm>
          <a:prstGeom prst="rect">
            <a:avLst/>
          </a:prstGeom>
          <a:noFill/>
        </p:spPr>
        <p:txBody>
          <a:bodyPr wrap="none" rtlCol="0">
            <a:spAutoFit/>
          </a:bodyPr>
          <a:lstStyle/>
          <a:p>
            <a:r>
              <a:rPr lang="en-US" dirty="0" smtClean="0"/>
              <a:t>SMC</a:t>
            </a:r>
            <a:endParaRPr lang="en-US" dirty="0"/>
          </a:p>
        </p:txBody>
      </p:sp>
      <p:sp>
        <p:nvSpPr>
          <p:cNvPr id="42" name="TextBox 41"/>
          <p:cNvSpPr txBox="1"/>
          <p:nvPr/>
        </p:nvSpPr>
        <p:spPr>
          <a:xfrm>
            <a:off x="7757882" y="2362200"/>
            <a:ext cx="566822" cy="369332"/>
          </a:xfrm>
          <a:prstGeom prst="rect">
            <a:avLst/>
          </a:prstGeom>
          <a:noFill/>
        </p:spPr>
        <p:txBody>
          <a:bodyPr wrap="none" rtlCol="0">
            <a:spAutoFit/>
          </a:bodyPr>
          <a:lstStyle/>
          <a:p>
            <a:r>
              <a:rPr lang="en-US" dirty="0" smtClean="0"/>
              <a:t>SAC</a:t>
            </a:r>
            <a:endParaRPr lang="en-US" dirty="0"/>
          </a:p>
        </p:txBody>
      </p:sp>
      <p:sp>
        <p:nvSpPr>
          <p:cNvPr id="43" name="TextBox 42"/>
          <p:cNvSpPr txBox="1"/>
          <p:nvPr/>
        </p:nvSpPr>
        <p:spPr>
          <a:xfrm>
            <a:off x="8153400" y="1688068"/>
            <a:ext cx="619080" cy="369332"/>
          </a:xfrm>
          <a:prstGeom prst="rect">
            <a:avLst/>
          </a:prstGeom>
          <a:noFill/>
        </p:spPr>
        <p:txBody>
          <a:bodyPr wrap="none" rtlCol="0">
            <a:spAutoFit/>
          </a:bodyPr>
          <a:lstStyle/>
          <a:p>
            <a:r>
              <a:rPr lang="en-US" dirty="0" smtClean="0"/>
              <a:t>LMC</a:t>
            </a:r>
            <a:endParaRPr lang="en-US" dirty="0"/>
          </a:p>
        </p:txBody>
      </p:sp>
      <p:sp>
        <p:nvSpPr>
          <p:cNvPr id="44" name="TextBox 43"/>
          <p:cNvSpPr txBox="1"/>
          <p:nvPr/>
        </p:nvSpPr>
        <p:spPr>
          <a:xfrm>
            <a:off x="8382000" y="2526268"/>
            <a:ext cx="549189" cy="369332"/>
          </a:xfrm>
          <a:prstGeom prst="rect">
            <a:avLst/>
          </a:prstGeom>
          <a:noFill/>
        </p:spPr>
        <p:txBody>
          <a:bodyPr wrap="none" rtlCol="0">
            <a:spAutoFit/>
          </a:bodyPr>
          <a:lstStyle/>
          <a:p>
            <a:r>
              <a:rPr lang="en-US" dirty="0" smtClean="0"/>
              <a:t>LAC</a:t>
            </a:r>
            <a:endParaRPr lang="en-US" dirty="0"/>
          </a:p>
        </p:txBody>
      </p:sp>
      <p:sp>
        <p:nvSpPr>
          <p:cNvPr id="45" name="TextBox 44"/>
          <p:cNvSpPr txBox="1"/>
          <p:nvPr/>
        </p:nvSpPr>
        <p:spPr>
          <a:xfrm>
            <a:off x="7772400" y="3429000"/>
            <a:ext cx="1176925" cy="369332"/>
          </a:xfrm>
          <a:prstGeom prst="rect">
            <a:avLst/>
          </a:prstGeom>
          <a:noFill/>
        </p:spPr>
        <p:txBody>
          <a:bodyPr wrap="none" rtlCol="0">
            <a:spAutoFit/>
          </a:bodyPr>
          <a:lstStyle/>
          <a:p>
            <a:r>
              <a:rPr lang="en-US" dirty="0" smtClean="0"/>
              <a:t>MR=AR=P</a:t>
            </a:r>
            <a:endParaRPr lang="en-US" dirty="0"/>
          </a:p>
        </p:txBody>
      </p:sp>
      <p:sp>
        <p:nvSpPr>
          <p:cNvPr id="46" name="TextBox 45"/>
          <p:cNvSpPr txBox="1"/>
          <p:nvPr/>
        </p:nvSpPr>
        <p:spPr>
          <a:xfrm>
            <a:off x="609600" y="2552981"/>
            <a:ext cx="461665" cy="635751"/>
          </a:xfrm>
          <a:prstGeom prst="rect">
            <a:avLst/>
          </a:prstGeom>
          <a:noFill/>
        </p:spPr>
        <p:txBody>
          <a:bodyPr vert="vert270" wrap="none" rtlCol="0">
            <a:spAutoFit/>
          </a:bodyPr>
          <a:lstStyle/>
          <a:p>
            <a:r>
              <a:rPr lang="en-US" dirty="0" smtClean="0"/>
              <a:t>Price </a:t>
            </a:r>
            <a:endParaRPr lang="en-US" dirty="0"/>
          </a:p>
        </p:txBody>
      </p:sp>
      <p:sp>
        <p:nvSpPr>
          <p:cNvPr id="47" name="TextBox 46"/>
          <p:cNvSpPr txBox="1"/>
          <p:nvPr/>
        </p:nvSpPr>
        <p:spPr>
          <a:xfrm>
            <a:off x="7072082" y="5334000"/>
            <a:ext cx="922047" cy="369332"/>
          </a:xfrm>
          <a:prstGeom prst="rect">
            <a:avLst/>
          </a:prstGeom>
          <a:noFill/>
        </p:spPr>
        <p:txBody>
          <a:bodyPr wrap="none" rtlCol="0">
            <a:spAutoFit/>
          </a:bodyPr>
          <a:lstStyle/>
          <a:p>
            <a:r>
              <a:rPr lang="en-US" dirty="0" err="1" smtClean="0"/>
              <a:t>Qunaity</a:t>
            </a:r>
            <a:endParaRPr lang="en-US" dirty="0"/>
          </a:p>
        </p:txBody>
      </p:sp>
      <p:sp>
        <p:nvSpPr>
          <p:cNvPr id="48" name="TextBox 47"/>
          <p:cNvSpPr txBox="1"/>
          <p:nvPr/>
        </p:nvSpPr>
        <p:spPr>
          <a:xfrm>
            <a:off x="2804882" y="5345668"/>
            <a:ext cx="992579" cy="369332"/>
          </a:xfrm>
          <a:prstGeom prst="rect">
            <a:avLst/>
          </a:prstGeom>
          <a:noFill/>
        </p:spPr>
        <p:txBody>
          <a:bodyPr wrap="none" rtlCol="0">
            <a:spAutoFit/>
          </a:bodyPr>
          <a:lstStyle/>
          <a:p>
            <a:r>
              <a:rPr lang="en-US" dirty="0" smtClean="0"/>
              <a:t>Quantity</a:t>
            </a:r>
            <a:endParaRPr lang="en-US" dirty="0"/>
          </a:p>
        </p:txBody>
      </p:sp>
      <p:sp>
        <p:nvSpPr>
          <p:cNvPr id="49" name="TextBox 48"/>
          <p:cNvSpPr txBox="1"/>
          <p:nvPr/>
        </p:nvSpPr>
        <p:spPr>
          <a:xfrm>
            <a:off x="6233882" y="5269468"/>
            <a:ext cx="399468" cy="369332"/>
          </a:xfrm>
          <a:prstGeom prst="rect">
            <a:avLst/>
          </a:prstGeom>
          <a:noFill/>
        </p:spPr>
        <p:txBody>
          <a:bodyPr wrap="none" rtlCol="0">
            <a:spAutoFit/>
          </a:bodyPr>
          <a:lstStyle/>
          <a:p>
            <a:r>
              <a:rPr lang="en-US" dirty="0" err="1" smtClean="0"/>
              <a:t>Qf</a:t>
            </a:r>
            <a:endParaRPr lang="en-US" dirty="0"/>
          </a:p>
        </p:txBody>
      </p:sp>
      <p:sp>
        <p:nvSpPr>
          <p:cNvPr id="50" name="TextBox 49"/>
          <p:cNvSpPr txBox="1"/>
          <p:nvPr/>
        </p:nvSpPr>
        <p:spPr>
          <a:xfrm>
            <a:off x="2195282" y="5269468"/>
            <a:ext cx="330540" cy="369332"/>
          </a:xfrm>
          <a:prstGeom prst="rect">
            <a:avLst/>
          </a:prstGeom>
          <a:noFill/>
        </p:spPr>
        <p:txBody>
          <a:bodyPr wrap="none" rtlCol="0">
            <a:spAutoFit/>
          </a:bodyPr>
          <a:lstStyle/>
          <a:p>
            <a:r>
              <a:rPr lang="en-US" dirty="0"/>
              <a:t>Q</a:t>
            </a:r>
          </a:p>
        </p:txBody>
      </p:sp>
      <p:sp>
        <p:nvSpPr>
          <p:cNvPr id="51" name="TextBox 50"/>
          <p:cNvSpPr txBox="1"/>
          <p:nvPr/>
        </p:nvSpPr>
        <p:spPr>
          <a:xfrm>
            <a:off x="671282" y="3593068"/>
            <a:ext cx="314510" cy="369332"/>
          </a:xfrm>
          <a:prstGeom prst="rect">
            <a:avLst/>
          </a:prstGeom>
          <a:noFill/>
        </p:spPr>
        <p:txBody>
          <a:bodyPr wrap="none" rtlCol="0">
            <a:spAutoFit/>
          </a:bodyPr>
          <a:lstStyle/>
          <a:p>
            <a:r>
              <a:rPr lang="en-US" dirty="0" smtClean="0"/>
              <a:t>P</a:t>
            </a:r>
            <a:endParaRPr lang="en-US" dirty="0"/>
          </a:p>
        </p:txBody>
      </p:sp>
      <p:sp>
        <p:nvSpPr>
          <p:cNvPr id="52" name="TextBox 51"/>
          <p:cNvSpPr txBox="1"/>
          <p:nvPr/>
        </p:nvSpPr>
        <p:spPr>
          <a:xfrm>
            <a:off x="4252682" y="3657600"/>
            <a:ext cx="314510" cy="369332"/>
          </a:xfrm>
          <a:prstGeom prst="rect">
            <a:avLst/>
          </a:prstGeom>
          <a:noFill/>
        </p:spPr>
        <p:txBody>
          <a:bodyPr wrap="none" rtlCol="0">
            <a:spAutoFit/>
          </a:bodyPr>
          <a:lstStyle/>
          <a:p>
            <a:r>
              <a:rPr lang="en-US" dirty="0"/>
              <a:t>P</a:t>
            </a:r>
          </a:p>
        </p:txBody>
      </p:sp>
      <p:sp>
        <p:nvSpPr>
          <p:cNvPr id="53" name="TextBox 52"/>
          <p:cNvSpPr txBox="1"/>
          <p:nvPr/>
        </p:nvSpPr>
        <p:spPr>
          <a:xfrm>
            <a:off x="2209800" y="1600200"/>
            <a:ext cx="1268809" cy="369332"/>
          </a:xfrm>
          <a:prstGeom prst="rect">
            <a:avLst/>
          </a:prstGeom>
          <a:noFill/>
        </p:spPr>
        <p:txBody>
          <a:bodyPr wrap="none" rtlCol="0">
            <a:spAutoFit/>
          </a:bodyPr>
          <a:lstStyle/>
          <a:p>
            <a:r>
              <a:rPr lang="en-US" dirty="0" smtClean="0"/>
              <a:t>A. Industry </a:t>
            </a:r>
            <a:endParaRPr lang="en-US" dirty="0"/>
          </a:p>
        </p:txBody>
      </p:sp>
      <p:sp>
        <p:nvSpPr>
          <p:cNvPr id="54" name="TextBox 53"/>
          <p:cNvSpPr txBox="1"/>
          <p:nvPr/>
        </p:nvSpPr>
        <p:spPr>
          <a:xfrm>
            <a:off x="5105400" y="1600200"/>
            <a:ext cx="930063" cy="369332"/>
          </a:xfrm>
          <a:prstGeom prst="rect">
            <a:avLst/>
          </a:prstGeom>
          <a:noFill/>
        </p:spPr>
        <p:txBody>
          <a:bodyPr wrap="none" rtlCol="0">
            <a:spAutoFit/>
          </a:bodyPr>
          <a:lstStyle/>
          <a:p>
            <a:r>
              <a:rPr lang="en-US" dirty="0" smtClean="0"/>
              <a:t>B. Firm </a:t>
            </a:r>
            <a:endParaRPr lang="en-US" dirty="0"/>
          </a:p>
        </p:txBody>
      </p:sp>
    </p:spTree>
    <p:extLst>
      <p:ext uri="{BB962C8B-B14F-4D97-AF65-F5344CB8AC3E}">
        <p14:creationId xmlns:p14="http://schemas.microsoft.com/office/powerpoint/2010/main" val="104230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248400"/>
          </a:xfrm>
        </p:spPr>
        <p:txBody>
          <a:bodyPr/>
          <a:lstStyle/>
          <a:p>
            <a:pPr marL="0" indent="0">
              <a:buNone/>
            </a:pPr>
            <a:r>
              <a:rPr lang="en-US" sz="2800" b="1" dirty="0" smtClean="0">
                <a:solidFill>
                  <a:srgbClr val="0070C0"/>
                </a:solidFill>
              </a:rPr>
              <a:t>Short-run supply curve of a firm:</a:t>
            </a:r>
            <a:r>
              <a:rPr lang="en-US" sz="2400" dirty="0" smtClean="0">
                <a:solidFill>
                  <a:schemeClr val="tx1"/>
                </a:solidFill>
              </a:rPr>
              <a:t> for an individual firm, supply is the quantity offered by a firm at various level of price. In perfect competition a firm produces that amount of output at which price (marginal revenue) equals to and marginal cost. So one hand, at higher price the marginal cost is also high. In the other hand when firm increases the output, the marginal cost also increases. Thus higher price the firm produces more quantity.</a:t>
            </a:r>
            <a:endParaRPr lang="en-US" sz="2400" dirty="0">
              <a:solidFill>
                <a:schemeClr val="tx1"/>
              </a:solidFill>
            </a:endParaRPr>
          </a:p>
        </p:txBody>
      </p:sp>
      <p:sp>
        <p:nvSpPr>
          <p:cNvPr id="4" name="TextBox 3"/>
          <p:cNvSpPr txBox="1"/>
          <p:nvPr/>
        </p:nvSpPr>
        <p:spPr>
          <a:xfrm>
            <a:off x="166255" y="3048000"/>
            <a:ext cx="1586345" cy="3124200"/>
          </a:xfrm>
          <a:prstGeom prst="rect">
            <a:avLst/>
          </a:prstGeom>
          <a:noFill/>
        </p:spPr>
        <p:txBody>
          <a:bodyPr wrap="square" rtlCol="0">
            <a:spAutoFit/>
          </a:bodyPr>
          <a:lstStyle/>
          <a:p>
            <a:r>
              <a:rPr lang="en-US" dirty="0"/>
              <a:t> So the marginal cost curve of a firm is the supply curve because it indicates the quantities which the firm produces at that price.</a:t>
            </a:r>
          </a:p>
        </p:txBody>
      </p:sp>
      <p:cxnSp>
        <p:nvCxnSpPr>
          <p:cNvPr id="6" name="Straight Connector 5"/>
          <p:cNvCxnSpPr/>
          <p:nvPr/>
        </p:nvCxnSpPr>
        <p:spPr>
          <a:xfrm>
            <a:off x="2667000" y="3352800"/>
            <a:ext cx="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362200" y="62484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791200" y="3422075"/>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6241475"/>
            <a:ext cx="2895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2784764" y="3602182"/>
            <a:ext cx="2452254" cy="2359766"/>
          </a:xfrm>
          <a:custGeom>
            <a:avLst/>
            <a:gdLst>
              <a:gd name="connsiteX0" fmla="*/ 0 w 2452254"/>
              <a:gd name="connsiteY0" fmla="*/ 1898073 h 2359766"/>
              <a:gd name="connsiteX1" fmla="*/ 762000 w 2452254"/>
              <a:gd name="connsiteY1" fmla="*/ 2230582 h 2359766"/>
              <a:gd name="connsiteX2" fmla="*/ 2452254 w 2452254"/>
              <a:gd name="connsiteY2" fmla="*/ 0 h 2359766"/>
            </a:gdLst>
            <a:ahLst/>
            <a:cxnLst>
              <a:cxn ang="0">
                <a:pos x="connsiteX0" y="connsiteY0"/>
              </a:cxn>
              <a:cxn ang="0">
                <a:pos x="connsiteX1" y="connsiteY1"/>
              </a:cxn>
              <a:cxn ang="0">
                <a:pos x="connsiteX2" y="connsiteY2"/>
              </a:cxn>
            </a:cxnLst>
            <a:rect l="l" t="t" r="r" b="b"/>
            <a:pathLst>
              <a:path w="2452254" h="2359766">
                <a:moveTo>
                  <a:pt x="0" y="1898073"/>
                </a:moveTo>
                <a:cubicBezTo>
                  <a:pt x="176645" y="2222500"/>
                  <a:pt x="353291" y="2546927"/>
                  <a:pt x="762000" y="2230582"/>
                </a:cubicBezTo>
                <a:cubicBezTo>
                  <a:pt x="1170709" y="1914237"/>
                  <a:pt x="1811481" y="957118"/>
                  <a:pt x="2452254"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0" name="Freeform 19"/>
          <p:cNvSpPr/>
          <p:nvPr/>
        </p:nvSpPr>
        <p:spPr>
          <a:xfrm>
            <a:off x="2923310" y="4142509"/>
            <a:ext cx="2687782" cy="1418935"/>
          </a:xfrm>
          <a:custGeom>
            <a:avLst/>
            <a:gdLst>
              <a:gd name="connsiteX0" fmla="*/ 0 w 2687782"/>
              <a:gd name="connsiteY0" fmla="*/ 969818 h 1418935"/>
              <a:gd name="connsiteX1" fmla="*/ 1177637 w 2687782"/>
              <a:gd name="connsiteY1" fmla="*/ 1371600 h 1418935"/>
              <a:gd name="connsiteX2" fmla="*/ 2687782 w 2687782"/>
              <a:gd name="connsiteY2" fmla="*/ 0 h 1418935"/>
            </a:gdLst>
            <a:ahLst/>
            <a:cxnLst>
              <a:cxn ang="0">
                <a:pos x="connsiteX0" y="connsiteY0"/>
              </a:cxn>
              <a:cxn ang="0">
                <a:pos x="connsiteX1" y="connsiteY1"/>
              </a:cxn>
              <a:cxn ang="0">
                <a:pos x="connsiteX2" y="connsiteY2"/>
              </a:cxn>
            </a:cxnLst>
            <a:rect l="l" t="t" r="r" b="b"/>
            <a:pathLst>
              <a:path w="2687782" h="1418935">
                <a:moveTo>
                  <a:pt x="0" y="969818"/>
                </a:moveTo>
                <a:cubicBezTo>
                  <a:pt x="364836" y="1251527"/>
                  <a:pt x="729673" y="1533236"/>
                  <a:pt x="1177637" y="1371600"/>
                </a:cubicBezTo>
                <a:cubicBezTo>
                  <a:pt x="1625601" y="1209964"/>
                  <a:pt x="2156691" y="604982"/>
                  <a:pt x="2687782" y="0"/>
                </a:cubicBezTo>
              </a:path>
            </a:pathLst>
          </a:cu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1" name="Freeform 20"/>
          <p:cNvSpPr/>
          <p:nvPr/>
        </p:nvSpPr>
        <p:spPr>
          <a:xfrm>
            <a:off x="3214258" y="3920836"/>
            <a:ext cx="2479964" cy="1303658"/>
          </a:xfrm>
          <a:custGeom>
            <a:avLst/>
            <a:gdLst>
              <a:gd name="connsiteX0" fmla="*/ 0 w 2479964"/>
              <a:gd name="connsiteY0" fmla="*/ 886691 h 1303658"/>
              <a:gd name="connsiteX1" fmla="*/ 1011382 w 2479964"/>
              <a:gd name="connsiteY1" fmla="*/ 1260764 h 1303658"/>
              <a:gd name="connsiteX2" fmla="*/ 2479964 w 2479964"/>
              <a:gd name="connsiteY2" fmla="*/ 0 h 1303658"/>
            </a:gdLst>
            <a:ahLst/>
            <a:cxnLst>
              <a:cxn ang="0">
                <a:pos x="connsiteX0" y="connsiteY0"/>
              </a:cxn>
              <a:cxn ang="0">
                <a:pos x="connsiteX1" y="connsiteY1"/>
              </a:cxn>
              <a:cxn ang="0">
                <a:pos x="connsiteX2" y="connsiteY2"/>
              </a:cxn>
            </a:cxnLst>
            <a:rect l="l" t="t" r="r" b="b"/>
            <a:pathLst>
              <a:path w="2479964" h="1303658">
                <a:moveTo>
                  <a:pt x="0" y="886691"/>
                </a:moveTo>
                <a:cubicBezTo>
                  <a:pt x="299027" y="1147618"/>
                  <a:pt x="598055" y="1408546"/>
                  <a:pt x="1011382" y="1260764"/>
                </a:cubicBezTo>
                <a:cubicBezTo>
                  <a:pt x="1424709" y="1112982"/>
                  <a:pt x="1952336" y="556491"/>
                  <a:pt x="2479964"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p:cNvCxnSpPr/>
          <p:nvPr/>
        </p:nvCxnSpPr>
        <p:spPr>
          <a:xfrm>
            <a:off x="2667000" y="5561444"/>
            <a:ext cx="2570018"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667000" y="4991100"/>
            <a:ext cx="274320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667000" y="5224494"/>
            <a:ext cx="2743200"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810000" y="5561444"/>
            <a:ext cx="0" cy="686956"/>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038600" y="5224494"/>
            <a:ext cx="0" cy="102390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267201" y="4991100"/>
            <a:ext cx="0" cy="12573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5791200" y="5619750"/>
            <a:ext cx="914400"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791200" y="5224494"/>
            <a:ext cx="1143000"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791200" y="4991100"/>
            <a:ext cx="1295400" cy="0"/>
          </a:xfrm>
          <a:prstGeom prst="line">
            <a:avLst/>
          </a:prstGeom>
        </p:spPr>
        <p:style>
          <a:lnRef idx="1">
            <a:schemeClr val="dk1"/>
          </a:lnRef>
          <a:fillRef idx="0">
            <a:schemeClr val="dk1"/>
          </a:fillRef>
          <a:effectRef idx="0">
            <a:schemeClr val="dk1"/>
          </a:effectRef>
          <a:fontRef idx="minor">
            <a:schemeClr val="tx1"/>
          </a:fontRef>
        </p:style>
      </p:cxnSp>
      <p:sp>
        <p:nvSpPr>
          <p:cNvPr id="42" name="Freeform 41"/>
          <p:cNvSpPr/>
          <p:nvPr/>
        </p:nvSpPr>
        <p:spPr>
          <a:xfrm>
            <a:off x="6719456" y="3906982"/>
            <a:ext cx="1108364" cy="1717964"/>
          </a:xfrm>
          <a:custGeom>
            <a:avLst/>
            <a:gdLst>
              <a:gd name="connsiteX0" fmla="*/ 0 w 1108364"/>
              <a:gd name="connsiteY0" fmla="*/ 1717964 h 1717964"/>
              <a:gd name="connsiteX1" fmla="*/ 1108364 w 1108364"/>
              <a:gd name="connsiteY1" fmla="*/ 0 h 1717964"/>
              <a:gd name="connsiteX2" fmla="*/ 1108364 w 1108364"/>
              <a:gd name="connsiteY2" fmla="*/ 0 h 1717964"/>
            </a:gdLst>
            <a:ahLst/>
            <a:cxnLst>
              <a:cxn ang="0">
                <a:pos x="connsiteX0" y="connsiteY0"/>
              </a:cxn>
              <a:cxn ang="0">
                <a:pos x="connsiteX1" y="connsiteY1"/>
              </a:cxn>
              <a:cxn ang="0">
                <a:pos x="connsiteX2" y="connsiteY2"/>
              </a:cxn>
            </a:cxnLst>
            <a:rect l="l" t="t" r="r" b="b"/>
            <a:pathLst>
              <a:path w="1108364" h="1717964">
                <a:moveTo>
                  <a:pt x="0" y="1717964"/>
                </a:moveTo>
                <a:lnTo>
                  <a:pt x="1108364" y="0"/>
                </a:lnTo>
                <a:lnTo>
                  <a:pt x="1108364"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4" name="Straight Connector 43"/>
          <p:cNvCxnSpPr/>
          <p:nvPr/>
        </p:nvCxnSpPr>
        <p:spPr>
          <a:xfrm>
            <a:off x="6719456" y="5611091"/>
            <a:ext cx="0" cy="63730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934200" y="5224494"/>
            <a:ext cx="0" cy="101698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7128165" y="4991100"/>
            <a:ext cx="0" cy="125730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2319973" y="4670496"/>
            <a:ext cx="449162" cy="369332"/>
          </a:xfrm>
          <a:prstGeom prst="rect">
            <a:avLst/>
          </a:prstGeom>
          <a:noFill/>
        </p:spPr>
        <p:txBody>
          <a:bodyPr wrap="none" rtlCol="0">
            <a:spAutoFit/>
          </a:bodyPr>
          <a:lstStyle/>
          <a:p>
            <a:r>
              <a:rPr lang="en-US" dirty="0" smtClean="0"/>
              <a:t>P3</a:t>
            </a:r>
            <a:endParaRPr lang="en-US" dirty="0"/>
          </a:p>
        </p:txBody>
      </p:sp>
      <p:sp>
        <p:nvSpPr>
          <p:cNvPr id="50" name="TextBox 49"/>
          <p:cNvSpPr txBox="1"/>
          <p:nvPr/>
        </p:nvSpPr>
        <p:spPr>
          <a:xfrm>
            <a:off x="2319973" y="5016441"/>
            <a:ext cx="449162" cy="369332"/>
          </a:xfrm>
          <a:prstGeom prst="rect">
            <a:avLst/>
          </a:prstGeom>
          <a:noFill/>
        </p:spPr>
        <p:txBody>
          <a:bodyPr wrap="none" rtlCol="0">
            <a:spAutoFit/>
          </a:bodyPr>
          <a:lstStyle/>
          <a:p>
            <a:r>
              <a:rPr lang="en-US" dirty="0" smtClean="0"/>
              <a:t>P2</a:t>
            </a:r>
            <a:endParaRPr lang="en-US" dirty="0"/>
          </a:p>
        </p:txBody>
      </p:sp>
      <p:sp>
        <p:nvSpPr>
          <p:cNvPr id="51" name="TextBox 50"/>
          <p:cNvSpPr txBox="1"/>
          <p:nvPr/>
        </p:nvSpPr>
        <p:spPr>
          <a:xfrm>
            <a:off x="2319973" y="5376778"/>
            <a:ext cx="449162" cy="369332"/>
          </a:xfrm>
          <a:prstGeom prst="rect">
            <a:avLst/>
          </a:prstGeom>
          <a:noFill/>
        </p:spPr>
        <p:txBody>
          <a:bodyPr wrap="none" rtlCol="0">
            <a:spAutoFit/>
          </a:bodyPr>
          <a:lstStyle/>
          <a:p>
            <a:r>
              <a:rPr lang="en-US" dirty="0" smtClean="0"/>
              <a:t>P1</a:t>
            </a:r>
            <a:endParaRPr lang="en-US" dirty="0"/>
          </a:p>
        </p:txBody>
      </p:sp>
      <p:sp>
        <p:nvSpPr>
          <p:cNvPr id="52" name="TextBox 51"/>
          <p:cNvSpPr txBox="1"/>
          <p:nvPr/>
        </p:nvSpPr>
        <p:spPr>
          <a:xfrm>
            <a:off x="5416465" y="5440280"/>
            <a:ext cx="449162" cy="369332"/>
          </a:xfrm>
          <a:prstGeom prst="rect">
            <a:avLst/>
          </a:prstGeom>
          <a:noFill/>
        </p:spPr>
        <p:txBody>
          <a:bodyPr wrap="none" rtlCol="0">
            <a:spAutoFit/>
          </a:bodyPr>
          <a:lstStyle/>
          <a:p>
            <a:r>
              <a:rPr lang="en-US" dirty="0" smtClean="0"/>
              <a:t>P1</a:t>
            </a:r>
            <a:endParaRPr lang="en-US" dirty="0"/>
          </a:p>
        </p:txBody>
      </p:sp>
      <p:sp>
        <p:nvSpPr>
          <p:cNvPr id="53" name="TextBox 52"/>
          <p:cNvSpPr txBox="1"/>
          <p:nvPr/>
        </p:nvSpPr>
        <p:spPr>
          <a:xfrm>
            <a:off x="5451433" y="5039828"/>
            <a:ext cx="449162" cy="369332"/>
          </a:xfrm>
          <a:prstGeom prst="rect">
            <a:avLst/>
          </a:prstGeom>
          <a:noFill/>
        </p:spPr>
        <p:txBody>
          <a:bodyPr wrap="none" rtlCol="0">
            <a:spAutoFit/>
          </a:bodyPr>
          <a:lstStyle/>
          <a:p>
            <a:r>
              <a:rPr lang="en-US" dirty="0" smtClean="0"/>
              <a:t>P2</a:t>
            </a:r>
            <a:endParaRPr lang="en-US" dirty="0"/>
          </a:p>
        </p:txBody>
      </p:sp>
      <p:sp>
        <p:nvSpPr>
          <p:cNvPr id="54" name="TextBox 53"/>
          <p:cNvSpPr txBox="1"/>
          <p:nvPr/>
        </p:nvSpPr>
        <p:spPr>
          <a:xfrm>
            <a:off x="5410200" y="4831775"/>
            <a:ext cx="449162" cy="369332"/>
          </a:xfrm>
          <a:prstGeom prst="rect">
            <a:avLst/>
          </a:prstGeom>
          <a:noFill/>
        </p:spPr>
        <p:txBody>
          <a:bodyPr wrap="none" rtlCol="0">
            <a:spAutoFit/>
          </a:bodyPr>
          <a:lstStyle/>
          <a:p>
            <a:r>
              <a:rPr lang="en-US" dirty="0" smtClean="0"/>
              <a:t>P3</a:t>
            </a:r>
            <a:endParaRPr lang="en-US" dirty="0"/>
          </a:p>
        </p:txBody>
      </p:sp>
      <p:sp>
        <p:nvSpPr>
          <p:cNvPr id="55" name="TextBox 54"/>
          <p:cNvSpPr txBox="1"/>
          <p:nvPr/>
        </p:nvSpPr>
        <p:spPr>
          <a:xfrm>
            <a:off x="5320149" y="4299466"/>
            <a:ext cx="549831" cy="369332"/>
          </a:xfrm>
          <a:prstGeom prst="rect">
            <a:avLst/>
          </a:prstGeom>
          <a:noFill/>
        </p:spPr>
        <p:txBody>
          <a:bodyPr wrap="none" rtlCol="0">
            <a:spAutoFit/>
          </a:bodyPr>
          <a:lstStyle/>
          <a:p>
            <a:r>
              <a:rPr lang="en-US" dirty="0" smtClean="0"/>
              <a:t>AVC</a:t>
            </a:r>
            <a:endParaRPr lang="en-US" dirty="0"/>
          </a:p>
        </p:txBody>
      </p:sp>
      <p:sp>
        <p:nvSpPr>
          <p:cNvPr id="56" name="TextBox 55"/>
          <p:cNvSpPr txBox="1"/>
          <p:nvPr/>
        </p:nvSpPr>
        <p:spPr>
          <a:xfrm>
            <a:off x="5090882" y="3966957"/>
            <a:ext cx="435376" cy="369332"/>
          </a:xfrm>
          <a:prstGeom prst="rect">
            <a:avLst/>
          </a:prstGeom>
          <a:noFill/>
        </p:spPr>
        <p:txBody>
          <a:bodyPr wrap="none" rtlCol="0">
            <a:spAutoFit/>
          </a:bodyPr>
          <a:lstStyle/>
          <a:p>
            <a:r>
              <a:rPr lang="en-US" dirty="0" smtClean="0"/>
              <a:t>AC</a:t>
            </a:r>
            <a:endParaRPr lang="en-US" dirty="0"/>
          </a:p>
        </p:txBody>
      </p:sp>
      <p:sp>
        <p:nvSpPr>
          <p:cNvPr id="57" name="TextBox 56"/>
          <p:cNvSpPr txBox="1"/>
          <p:nvPr/>
        </p:nvSpPr>
        <p:spPr>
          <a:xfrm>
            <a:off x="4613828" y="3366838"/>
            <a:ext cx="636713" cy="369332"/>
          </a:xfrm>
          <a:prstGeom prst="rect">
            <a:avLst/>
          </a:prstGeom>
          <a:noFill/>
        </p:spPr>
        <p:txBody>
          <a:bodyPr wrap="none" rtlCol="0">
            <a:spAutoFit/>
          </a:bodyPr>
          <a:lstStyle/>
          <a:p>
            <a:r>
              <a:rPr lang="en-US" dirty="0" smtClean="0"/>
              <a:t>SMC</a:t>
            </a:r>
            <a:endParaRPr lang="en-US" dirty="0"/>
          </a:p>
        </p:txBody>
      </p:sp>
      <p:sp>
        <p:nvSpPr>
          <p:cNvPr id="58" name="TextBox 57"/>
          <p:cNvSpPr txBox="1"/>
          <p:nvPr/>
        </p:nvSpPr>
        <p:spPr>
          <a:xfrm>
            <a:off x="7803832" y="6273923"/>
            <a:ext cx="992579" cy="369332"/>
          </a:xfrm>
          <a:prstGeom prst="rect">
            <a:avLst/>
          </a:prstGeom>
          <a:noFill/>
        </p:spPr>
        <p:txBody>
          <a:bodyPr wrap="none" rtlCol="0">
            <a:spAutoFit/>
          </a:bodyPr>
          <a:lstStyle/>
          <a:p>
            <a:r>
              <a:rPr lang="en-US" dirty="0" smtClean="0"/>
              <a:t>Quantity</a:t>
            </a:r>
            <a:endParaRPr lang="en-US" dirty="0"/>
          </a:p>
        </p:txBody>
      </p:sp>
      <p:sp>
        <p:nvSpPr>
          <p:cNvPr id="59" name="TextBox 58"/>
          <p:cNvSpPr txBox="1"/>
          <p:nvPr/>
        </p:nvSpPr>
        <p:spPr>
          <a:xfrm>
            <a:off x="7079341" y="6273923"/>
            <a:ext cx="465192" cy="369332"/>
          </a:xfrm>
          <a:prstGeom prst="rect">
            <a:avLst/>
          </a:prstGeom>
          <a:noFill/>
        </p:spPr>
        <p:txBody>
          <a:bodyPr wrap="none" rtlCol="0">
            <a:spAutoFit/>
          </a:bodyPr>
          <a:lstStyle/>
          <a:p>
            <a:r>
              <a:rPr lang="en-US" dirty="0" smtClean="0"/>
              <a:t>Q3</a:t>
            </a:r>
            <a:endParaRPr lang="en-US" dirty="0"/>
          </a:p>
        </p:txBody>
      </p:sp>
      <p:sp>
        <p:nvSpPr>
          <p:cNvPr id="60" name="TextBox 59"/>
          <p:cNvSpPr txBox="1"/>
          <p:nvPr/>
        </p:nvSpPr>
        <p:spPr>
          <a:xfrm>
            <a:off x="6494319" y="6260068"/>
            <a:ext cx="465192" cy="369332"/>
          </a:xfrm>
          <a:prstGeom prst="rect">
            <a:avLst/>
          </a:prstGeom>
          <a:noFill/>
        </p:spPr>
        <p:txBody>
          <a:bodyPr wrap="none" rtlCol="0">
            <a:spAutoFit/>
          </a:bodyPr>
          <a:lstStyle/>
          <a:p>
            <a:r>
              <a:rPr lang="en-US" dirty="0" smtClean="0"/>
              <a:t>Q1</a:t>
            </a:r>
            <a:endParaRPr lang="en-US" dirty="0"/>
          </a:p>
        </p:txBody>
      </p:sp>
      <p:sp>
        <p:nvSpPr>
          <p:cNvPr id="61" name="TextBox 60"/>
          <p:cNvSpPr txBox="1"/>
          <p:nvPr/>
        </p:nvSpPr>
        <p:spPr>
          <a:xfrm>
            <a:off x="6400138" y="5587875"/>
            <a:ext cx="316112" cy="369332"/>
          </a:xfrm>
          <a:prstGeom prst="rect">
            <a:avLst/>
          </a:prstGeom>
          <a:noFill/>
        </p:spPr>
        <p:txBody>
          <a:bodyPr wrap="none" rtlCol="0">
            <a:spAutoFit/>
          </a:bodyPr>
          <a:lstStyle/>
          <a:p>
            <a:r>
              <a:rPr lang="en-US" dirty="0"/>
              <a:t>S</a:t>
            </a:r>
          </a:p>
        </p:txBody>
      </p:sp>
      <p:sp>
        <p:nvSpPr>
          <p:cNvPr id="62" name="TextBox 61"/>
          <p:cNvSpPr txBox="1"/>
          <p:nvPr/>
        </p:nvSpPr>
        <p:spPr>
          <a:xfrm>
            <a:off x="6808847" y="6273923"/>
            <a:ext cx="465192" cy="369332"/>
          </a:xfrm>
          <a:prstGeom prst="rect">
            <a:avLst/>
          </a:prstGeom>
          <a:noFill/>
        </p:spPr>
        <p:txBody>
          <a:bodyPr wrap="none" rtlCol="0">
            <a:spAutoFit/>
          </a:bodyPr>
          <a:lstStyle/>
          <a:p>
            <a:r>
              <a:rPr lang="en-US" dirty="0" smtClean="0"/>
              <a:t>Q2</a:t>
            </a:r>
            <a:endParaRPr lang="en-US" dirty="0"/>
          </a:p>
        </p:txBody>
      </p:sp>
      <p:sp>
        <p:nvSpPr>
          <p:cNvPr id="63" name="TextBox 62"/>
          <p:cNvSpPr txBox="1"/>
          <p:nvPr/>
        </p:nvSpPr>
        <p:spPr>
          <a:xfrm>
            <a:off x="7827820" y="3551504"/>
            <a:ext cx="316112" cy="369332"/>
          </a:xfrm>
          <a:prstGeom prst="rect">
            <a:avLst/>
          </a:prstGeom>
          <a:noFill/>
        </p:spPr>
        <p:txBody>
          <a:bodyPr wrap="none" rtlCol="0">
            <a:spAutoFit/>
          </a:bodyPr>
          <a:lstStyle/>
          <a:p>
            <a:r>
              <a:rPr lang="en-US" dirty="0"/>
              <a:t>S</a:t>
            </a:r>
          </a:p>
        </p:txBody>
      </p:sp>
      <p:sp>
        <p:nvSpPr>
          <p:cNvPr id="64" name="TextBox 63"/>
          <p:cNvSpPr txBox="1"/>
          <p:nvPr/>
        </p:nvSpPr>
        <p:spPr>
          <a:xfrm>
            <a:off x="4134922" y="6474813"/>
            <a:ext cx="1050288" cy="369332"/>
          </a:xfrm>
          <a:prstGeom prst="rect">
            <a:avLst/>
          </a:prstGeom>
          <a:noFill/>
        </p:spPr>
        <p:txBody>
          <a:bodyPr wrap="none" rtlCol="0">
            <a:spAutoFit/>
          </a:bodyPr>
          <a:lstStyle/>
          <a:p>
            <a:r>
              <a:rPr lang="en-US" dirty="0" smtClean="0"/>
              <a:t>Quantity </a:t>
            </a:r>
            <a:endParaRPr lang="en-US" dirty="0"/>
          </a:p>
        </p:txBody>
      </p:sp>
      <p:sp>
        <p:nvSpPr>
          <p:cNvPr id="65" name="TextBox 64"/>
          <p:cNvSpPr txBox="1"/>
          <p:nvPr/>
        </p:nvSpPr>
        <p:spPr>
          <a:xfrm>
            <a:off x="5597238" y="6172200"/>
            <a:ext cx="319318" cy="369332"/>
          </a:xfrm>
          <a:prstGeom prst="rect">
            <a:avLst/>
          </a:prstGeom>
          <a:noFill/>
        </p:spPr>
        <p:txBody>
          <a:bodyPr wrap="none" rtlCol="0">
            <a:spAutoFit/>
          </a:bodyPr>
          <a:lstStyle/>
          <a:p>
            <a:r>
              <a:rPr lang="en-US" dirty="0" smtClean="0"/>
              <a:t>0</a:t>
            </a:r>
            <a:endParaRPr lang="en-US" dirty="0"/>
          </a:p>
        </p:txBody>
      </p:sp>
      <p:sp>
        <p:nvSpPr>
          <p:cNvPr id="66" name="TextBox 65"/>
          <p:cNvSpPr txBox="1"/>
          <p:nvPr/>
        </p:nvSpPr>
        <p:spPr>
          <a:xfrm>
            <a:off x="4120928" y="6234548"/>
            <a:ext cx="465192" cy="369332"/>
          </a:xfrm>
          <a:prstGeom prst="rect">
            <a:avLst/>
          </a:prstGeom>
          <a:noFill/>
        </p:spPr>
        <p:txBody>
          <a:bodyPr wrap="none" rtlCol="0">
            <a:spAutoFit/>
          </a:bodyPr>
          <a:lstStyle/>
          <a:p>
            <a:r>
              <a:rPr lang="en-US" dirty="0" smtClean="0"/>
              <a:t>Q3</a:t>
            </a:r>
            <a:endParaRPr lang="en-US" dirty="0"/>
          </a:p>
        </p:txBody>
      </p:sp>
      <p:sp>
        <p:nvSpPr>
          <p:cNvPr id="67" name="TextBox 66"/>
          <p:cNvSpPr txBox="1"/>
          <p:nvPr/>
        </p:nvSpPr>
        <p:spPr>
          <a:xfrm>
            <a:off x="3802009" y="6209209"/>
            <a:ext cx="465192" cy="369332"/>
          </a:xfrm>
          <a:prstGeom prst="rect">
            <a:avLst/>
          </a:prstGeom>
          <a:noFill/>
        </p:spPr>
        <p:txBody>
          <a:bodyPr wrap="none" rtlCol="0">
            <a:spAutoFit/>
          </a:bodyPr>
          <a:lstStyle/>
          <a:p>
            <a:r>
              <a:rPr lang="en-US" dirty="0" smtClean="0"/>
              <a:t>Q2</a:t>
            </a:r>
            <a:endParaRPr lang="en-US" dirty="0"/>
          </a:p>
        </p:txBody>
      </p:sp>
      <p:sp>
        <p:nvSpPr>
          <p:cNvPr id="68" name="TextBox 67"/>
          <p:cNvSpPr txBox="1"/>
          <p:nvPr/>
        </p:nvSpPr>
        <p:spPr>
          <a:xfrm>
            <a:off x="3486817" y="6209209"/>
            <a:ext cx="465192" cy="369332"/>
          </a:xfrm>
          <a:prstGeom prst="rect">
            <a:avLst/>
          </a:prstGeom>
          <a:noFill/>
        </p:spPr>
        <p:txBody>
          <a:bodyPr wrap="none" rtlCol="0">
            <a:spAutoFit/>
          </a:bodyPr>
          <a:lstStyle/>
          <a:p>
            <a:r>
              <a:rPr lang="en-US" dirty="0" smtClean="0"/>
              <a:t>Q1</a:t>
            </a:r>
            <a:endParaRPr lang="en-US" dirty="0"/>
          </a:p>
        </p:txBody>
      </p:sp>
      <p:sp>
        <p:nvSpPr>
          <p:cNvPr id="69" name="TextBox 68"/>
          <p:cNvSpPr txBox="1"/>
          <p:nvPr/>
        </p:nvSpPr>
        <p:spPr>
          <a:xfrm>
            <a:off x="2396505" y="6209209"/>
            <a:ext cx="319318"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2278741" y="3359808"/>
            <a:ext cx="461665" cy="611706"/>
          </a:xfrm>
          <a:prstGeom prst="rect">
            <a:avLst/>
          </a:prstGeom>
          <a:noFill/>
        </p:spPr>
        <p:txBody>
          <a:bodyPr vert="vert270" wrap="none" rtlCol="0">
            <a:spAutoFit/>
          </a:bodyPr>
          <a:lstStyle/>
          <a:p>
            <a:r>
              <a:rPr lang="en-US" dirty="0" smtClean="0"/>
              <a:t>R,C,P</a:t>
            </a:r>
            <a:endParaRPr lang="en-US" dirty="0"/>
          </a:p>
        </p:txBody>
      </p:sp>
    </p:spTree>
    <p:extLst>
      <p:ext uri="{BB962C8B-B14F-4D97-AF65-F5344CB8AC3E}">
        <p14:creationId xmlns:p14="http://schemas.microsoft.com/office/powerpoint/2010/main" val="136489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19800"/>
          </a:xfrm>
        </p:spPr>
        <p:txBody>
          <a:bodyPr>
            <a:normAutofit/>
          </a:bodyPr>
          <a:lstStyle/>
          <a:p>
            <a:pPr marL="0" indent="0">
              <a:buNone/>
            </a:pPr>
            <a:r>
              <a:rPr lang="en-US" b="1" dirty="0" smtClean="0">
                <a:solidFill>
                  <a:srgbClr val="00B0F0"/>
                </a:solidFill>
              </a:rPr>
              <a:t>Monopoly market structure</a:t>
            </a:r>
          </a:p>
          <a:p>
            <a:pPr marL="0" indent="0">
              <a:buNone/>
            </a:pPr>
            <a:r>
              <a:rPr lang="en-US" b="1" dirty="0" smtClean="0">
                <a:solidFill>
                  <a:srgbClr val="0070C0"/>
                </a:solidFill>
              </a:rPr>
              <a:t>Causes or sources of Rising Monopoly</a:t>
            </a:r>
          </a:p>
          <a:p>
            <a:pPr marL="514350" indent="-514350">
              <a:buFont typeface="+mj-lt"/>
              <a:buAutoNum type="arabicPeriod"/>
            </a:pPr>
            <a:r>
              <a:rPr lang="en-US" dirty="0" smtClean="0"/>
              <a:t>Control over raw materials or ownership of natural resources</a:t>
            </a:r>
          </a:p>
          <a:p>
            <a:pPr marL="514350" indent="-514350">
              <a:buFont typeface="+mj-lt"/>
              <a:buAutoNum type="arabicPeriod"/>
            </a:pPr>
            <a:r>
              <a:rPr lang="en-US" dirty="0" smtClean="0"/>
              <a:t>Patents</a:t>
            </a:r>
          </a:p>
          <a:p>
            <a:pPr marL="514350" indent="-514350">
              <a:buFont typeface="+mj-lt"/>
              <a:buAutoNum type="arabicPeriod"/>
            </a:pPr>
            <a:r>
              <a:rPr lang="en-US" dirty="0" smtClean="0"/>
              <a:t>Exclusive knowledge of production technique</a:t>
            </a:r>
          </a:p>
          <a:p>
            <a:pPr marL="514350" indent="-514350">
              <a:buFont typeface="+mj-lt"/>
              <a:buAutoNum type="arabicPeriod"/>
            </a:pPr>
            <a:r>
              <a:rPr lang="en-US" dirty="0" smtClean="0"/>
              <a:t>Tariff barrier</a:t>
            </a:r>
          </a:p>
          <a:p>
            <a:pPr marL="514350" indent="-514350">
              <a:buFont typeface="+mj-lt"/>
              <a:buAutoNum type="arabicPeriod"/>
            </a:pPr>
            <a:r>
              <a:rPr lang="en-US" dirty="0" smtClean="0"/>
              <a:t>Cost of factors</a:t>
            </a:r>
          </a:p>
          <a:p>
            <a:pPr marL="514350" indent="-514350">
              <a:buFont typeface="+mj-lt"/>
              <a:buAutoNum type="arabicPeriod"/>
            </a:pPr>
            <a:r>
              <a:rPr lang="en-US" dirty="0" smtClean="0"/>
              <a:t>Heavy investment</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2404592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86800" cy="6096000"/>
          </a:xfrm>
        </p:spPr>
        <p:txBody>
          <a:bodyPr>
            <a:normAutofit fontScale="92500" lnSpcReduction="10000"/>
          </a:bodyPr>
          <a:lstStyle/>
          <a:p>
            <a:pPr marL="0" indent="0">
              <a:buNone/>
            </a:pPr>
            <a:r>
              <a:rPr lang="en-US" b="1" dirty="0" smtClean="0">
                <a:solidFill>
                  <a:srgbClr val="0070C0"/>
                </a:solidFill>
              </a:rPr>
              <a:t>Price and output determination under Monopoly</a:t>
            </a:r>
          </a:p>
          <a:p>
            <a:r>
              <a:rPr lang="en-US" sz="3000" dirty="0" smtClean="0"/>
              <a:t>Monopoly is the market structure in which there is a single seller of the product having no close substitute. The monopolist is a price-maker not a price taker.</a:t>
            </a:r>
          </a:p>
          <a:p>
            <a:r>
              <a:rPr lang="en-US" sz="3000" dirty="0" smtClean="0"/>
              <a:t>As there is only one firm under monopoly, the firm itself can determine price as well as output. However, given the downward sloping AR and MR curves.</a:t>
            </a:r>
          </a:p>
          <a:p>
            <a:r>
              <a:rPr lang="en-US" sz="3000" dirty="0" smtClean="0"/>
              <a:t>Price and output is determined with following the profit maximization conditions that is MR=MC and MC cuts MR from the below.</a:t>
            </a:r>
          </a:p>
          <a:p>
            <a:r>
              <a:rPr lang="en-US" sz="3000" dirty="0" smtClean="0"/>
              <a:t>In this market also firm may be in equilibrium with excess profit or normal profit or loss in the short run. It is depend on the firm’s efficiency in the production process.</a:t>
            </a:r>
            <a:endParaRPr lang="en-US" sz="3000" dirty="0"/>
          </a:p>
        </p:txBody>
      </p:sp>
    </p:spTree>
    <p:extLst>
      <p:ext uri="{BB962C8B-B14F-4D97-AF65-F5344CB8AC3E}">
        <p14:creationId xmlns:p14="http://schemas.microsoft.com/office/powerpoint/2010/main" val="205656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r>
              <a:rPr lang="en-US" sz="2400" b="1" dirty="0" smtClean="0">
                <a:solidFill>
                  <a:srgbClr val="0070C0"/>
                </a:solidFill>
              </a:rPr>
              <a:t>Price output determination under monopoly in the short-run/short-run equilibrium of firm under monopoly</a:t>
            </a:r>
            <a:endParaRPr lang="en-US" sz="2400" b="1" dirty="0">
              <a:solidFill>
                <a:srgbClr val="0070C0"/>
              </a:solidFill>
            </a:endParaRPr>
          </a:p>
        </p:txBody>
      </p:sp>
      <p:cxnSp>
        <p:nvCxnSpPr>
          <p:cNvPr id="5" name="Straight Connector 4"/>
          <p:cNvCxnSpPr/>
          <p:nvPr/>
        </p:nvCxnSpPr>
        <p:spPr>
          <a:xfrm>
            <a:off x="457200" y="1593275"/>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886200"/>
            <a:ext cx="1752600" cy="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38332" y="3893125"/>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80003" y="1537851"/>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66156" y="3900051"/>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41698" y="1702824"/>
            <a:ext cx="0" cy="220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 y="1905000"/>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79713" y="2646220"/>
            <a:ext cx="727364" cy="0"/>
          </a:xfrm>
          <a:prstGeom prst="line">
            <a:avLst/>
          </a:prstGeom>
        </p:spPr>
        <p:style>
          <a:lnRef idx="1">
            <a:schemeClr val="dk1"/>
          </a:lnRef>
          <a:fillRef idx="0">
            <a:schemeClr val="dk1"/>
          </a:fillRef>
          <a:effectRef idx="0">
            <a:schemeClr val="dk1"/>
          </a:effectRef>
          <a:fontRef idx="minor">
            <a:schemeClr val="tx1"/>
          </a:fontRef>
        </p:style>
      </p:cxnSp>
      <p:sp>
        <p:nvSpPr>
          <p:cNvPr id="40" name="Freeform 39"/>
          <p:cNvSpPr/>
          <p:nvPr/>
        </p:nvSpPr>
        <p:spPr>
          <a:xfrm>
            <a:off x="642920" y="1911854"/>
            <a:ext cx="1205345" cy="1353353"/>
          </a:xfrm>
          <a:custGeom>
            <a:avLst/>
            <a:gdLst>
              <a:gd name="connsiteX0" fmla="*/ 0 w 1205345"/>
              <a:gd name="connsiteY0" fmla="*/ 720436 h 1353353"/>
              <a:gd name="connsiteX1" fmla="*/ 498763 w 1205345"/>
              <a:gd name="connsiteY1" fmla="*/ 1330036 h 1353353"/>
              <a:gd name="connsiteX2" fmla="*/ 1205345 w 1205345"/>
              <a:gd name="connsiteY2" fmla="*/ 0 h 1353353"/>
            </a:gdLst>
            <a:ahLst/>
            <a:cxnLst>
              <a:cxn ang="0">
                <a:pos x="connsiteX0" y="connsiteY0"/>
              </a:cxn>
              <a:cxn ang="0">
                <a:pos x="connsiteX1" y="connsiteY1"/>
              </a:cxn>
              <a:cxn ang="0">
                <a:pos x="connsiteX2" y="connsiteY2"/>
              </a:cxn>
            </a:cxnLst>
            <a:rect l="l" t="t" r="r" b="b"/>
            <a:pathLst>
              <a:path w="1205345" h="1353353">
                <a:moveTo>
                  <a:pt x="0" y="720436"/>
                </a:moveTo>
                <a:cubicBezTo>
                  <a:pt x="148936" y="1085272"/>
                  <a:pt x="297872" y="1450109"/>
                  <a:pt x="498763" y="1330036"/>
                </a:cubicBezTo>
                <a:cubicBezTo>
                  <a:pt x="699654" y="1209963"/>
                  <a:pt x="952499" y="604981"/>
                  <a:pt x="120534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1" name="Freeform 40"/>
          <p:cNvSpPr/>
          <p:nvPr/>
        </p:nvSpPr>
        <p:spPr>
          <a:xfrm>
            <a:off x="3789397" y="1968814"/>
            <a:ext cx="1482436" cy="1555860"/>
          </a:xfrm>
          <a:custGeom>
            <a:avLst/>
            <a:gdLst>
              <a:gd name="connsiteX0" fmla="*/ 0 w 1482436"/>
              <a:gd name="connsiteY0" fmla="*/ 886691 h 1555860"/>
              <a:gd name="connsiteX1" fmla="*/ 554181 w 1482436"/>
              <a:gd name="connsiteY1" fmla="*/ 1524000 h 1555860"/>
              <a:gd name="connsiteX2" fmla="*/ 1482436 w 1482436"/>
              <a:gd name="connsiteY2" fmla="*/ 0 h 1555860"/>
            </a:gdLst>
            <a:ahLst/>
            <a:cxnLst>
              <a:cxn ang="0">
                <a:pos x="connsiteX0" y="connsiteY0"/>
              </a:cxn>
              <a:cxn ang="0">
                <a:pos x="connsiteX1" y="connsiteY1"/>
              </a:cxn>
              <a:cxn ang="0">
                <a:pos x="connsiteX2" y="connsiteY2"/>
              </a:cxn>
            </a:cxnLst>
            <a:rect l="l" t="t" r="r" b="b"/>
            <a:pathLst>
              <a:path w="1482436" h="1555860">
                <a:moveTo>
                  <a:pt x="0" y="886691"/>
                </a:moveTo>
                <a:cubicBezTo>
                  <a:pt x="153554" y="1279236"/>
                  <a:pt x="307108" y="1671782"/>
                  <a:pt x="554181" y="1524000"/>
                </a:cubicBezTo>
                <a:cubicBezTo>
                  <a:pt x="801254" y="1376218"/>
                  <a:pt x="1141845" y="688109"/>
                  <a:pt x="1482436"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Freeform 43"/>
          <p:cNvSpPr/>
          <p:nvPr/>
        </p:nvSpPr>
        <p:spPr>
          <a:xfrm>
            <a:off x="762000" y="2402480"/>
            <a:ext cx="1648691" cy="542899"/>
          </a:xfrm>
          <a:custGeom>
            <a:avLst/>
            <a:gdLst>
              <a:gd name="connsiteX0" fmla="*/ 0 w 1648691"/>
              <a:gd name="connsiteY0" fmla="*/ 166254 h 542899"/>
              <a:gd name="connsiteX1" fmla="*/ 678872 w 1648691"/>
              <a:gd name="connsiteY1" fmla="*/ 540327 h 542899"/>
              <a:gd name="connsiteX2" fmla="*/ 1648691 w 1648691"/>
              <a:gd name="connsiteY2" fmla="*/ 0 h 542899"/>
              <a:gd name="connsiteX3" fmla="*/ 1648691 w 1648691"/>
              <a:gd name="connsiteY3" fmla="*/ 0 h 542899"/>
            </a:gdLst>
            <a:ahLst/>
            <a:cxnLst>
              <a:cxn ang="0">
                <a:pos x="connsiteX0" y="connsiteY0"/>
              </a:cxn>
              <a:cxn ang="0">
                <a:pos x="connsiteX1" y="connsiteY1"/>
              </a:cxn>
              <a:cxn ang="0">
                <a:pos x="connsiteX2" y="connsiteY2"/>
              </a:cxn>
              <a:cxn ang="0">
                <a:pos x="connsiteX3" y="connsiteY3"/>
              </a:cxn>
            </a:cxnLst>
            <a:rect l="l" t="t" r="r" b="b"/>
            <a:pathLst>
              <a:path w="1648691" h="542899">
                <a:moveTo>
                  <a:pt x="0" y="166254"/>
                </a:moveTo>
                <a:cubicBezTo>
                  <a:pt x="202045" y="367145"/>
                  <a:pt x="404090" y="568036"/>
                  <a:pt x="678872" y="540327"/>
                </a:cubicBezTo>
                <a:cubicBezTo>
                  <a:pt x="953654" y="512618"/>
                  <a:pt x="1648691" y="0"/>
                  <a:pt x="1648691" y="0"/>
                </a:cubicBezTo>
                <a:lnTo>
                  <a:pt x="1648691" y="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5" name="Freeform 44"/>
          <p:cNvSpPr/>
          <p:nvPr/>
        </p:nvSpPr>
        <p:spPr>
          <a:xfrm>
            <a:off x="3769892" y="1839990"/>
            <a:ext cx="2046886" cy="972480"/>
          </a:xfrm>
          <a:custGeom>
            <a:avLst/>
            <a:gdLst>
              <a:gd name="connsiteX0" fmla="*/ 0 w 1537855"/>
              <a:gd name="connsiteY0" fmla="*/ 55418 h 499036"/>
              <a:gd name="connsiteX1" fmla="*/ 872837 w 1537855"/>
              <a:gd name="connsiteY1" fmla="*/ 498763 h 499036"/>
              <a:gd name="connsiteX2" fmla="*/ 1537855 w 1537855"/>
              <a:gd name="connsiteY2" fmla="*/ 0 h 499036"/>
            </a:gdLst>
            <a:ahLst/>
            <a:cxnLst>
              <a:cxn ang="0">
                <a:pos x="connsiteX0" y="connsiteY0"/>
              </a:cxn>
              <a:cxn ang="0">
                <a:pos x="connsiteX1" y="connsiteY1"/>
              </a:cxn>
              <a:cxn ang="0">
                <a:pos x="connsiteX2" y="connsiteY2"/>
              </a:cxn>
            </a:cxnLst>
            <a:rect l="l" t="t" r="r" b="b"/>
            <a:pathLst>
              <a:path w="1537855" h="499036">
                <a:moveTo>
                  <a:pt x="0" y="55418"/>
                </a:moveTo>
                <a:cubicBezTo>
                  <a:pt x="308264" y="281708"/>
                  <a:pt x="616528" y="507999"/>
                  <a:pt x="872837" y="498763"/>
                </a:cubicBezTo>
                <a:cubicBezTo>
                  <a:pt x="1129146" y="489527"/>
                  <a:pt x="1333500" y="244763"/>
                  <a:pt x="1537855"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51" name="Straight Connector 50"/>
          <p:cNvCxnSpPr/>
          <p:nvPr/>
        </p:nvCxnSpPr>
        <p:spPr>
          <a:xfrm flipH="1">
            <a:off x="3553567" y="2671357"/>
            <a:ext cx="975365" cy="257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515452" y="2687782"/>
            <a:ext cx="5315" cy="117763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6391876" y="2777835"/>
            <a:ext cx="614741"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113728" y="3033739"/>
            <a:ext cx="439544" cy="369332"/>
          </a:xfrm>
          <a:prstGeom prst="rect">
            <a:avLst/>
          </a:prstGeom>
          <a:noFill/>
        </p:spPr>
        <p:txBody>
          <a:bodyPr wrap="none" rtlCol="0">
            <a:spAutoFit/>
          </a:bodyPr>
          <a:lstStyle/>
          <a:p>
            <a:r>
              <a:rPr lang="en-US" dirty="0" smtClean="0"/>
              <a:t>e1</a:t>
            </a:r>
            <a:endParaRPr lang="en-US" dirty="0"/>
          </a:p>
        </p:txBody>
      </p:sp>
      <p:sp>
        <p:nvSpPr>
          <p:cNvPr id="60" name="TextBox 59"/>
          <p:cNvSpPr txBox="1"/>
          <p:nvPr/>
        </p:nvSpPr>
        <p:spPr>
          <a:xfrm>
            <a:off x="935181" y="3897686"/>
            <a:ext cx="452368" cy="369332"/>
          </a:xfrm>
          <a:prstGeom prst="rect">
            <a:avLst/>
          </a:prstGeom>
          <a:noFill/>
        </p:spPr>
        <p:txBody>
          <a:bodyPr wrap="none" rtlCol="0">
            <a:spAutoFit/>
          </a:bodyPr>
          <a:lstStyle/>
          <a:p>
            <a:r>
              <a:rPr lang="en-US" dirty="0" err="1" smtClean="0"/>
              <a:t>Qa</a:t>
            </a:r>
            <a:endParaRPr lang="en-US" dirty="0"/>
          </a:p>
        </p:txBody>
      </p:sp>
      <p:sp>
        <p:nvSpPr>
          <p:cNvPr id="61" name="TextBox 60"/>
          <p:cNvSpPr txBox="1"/>
          <p:nvPr/>
        </p:nvSpPr>
        <p:spPr>
          <a:xfrm>
            <a:off x="4303630" y="3905699"/>
            <a:ext cx="453970" cy="369332"/>
          </a:xfrm>
          <a:prstGeom prst="rect">
            <a:avLst/>
          </a:prstGeom>
          <a:noFill/>
        </p:spPr>
        <p:txBody>
          <a:bodyPr wrap="none" rtlCol="0">
            <a:spAutoFit/>
          </a:bodyPr>
          <a:lstStyle/>
          <a:p>
            <a:r>
              <a:rPr lang="en-US" dirty="0" err="1" smtClean="0"/>
              <a:t>Qb</a:t>
            </a:r>
            <a:endParaRPr lang="en-US" dirty="0"/>
          </a:p>
        </p:txBody>
      </p:sp>
      <p:sp>
        <p:nvSpPr>
          <p:cNvPr id="62" name="TextBox 61"/>
          <p:cNvSpPr txBox="1"/>
          <p:nvPr/>
        </p:nvSpPr>
        <p:spPr>
          <a:xfrm>
            <a:off x="6759937" y="3905697"/>
            <a:ext cx="437940" cy="369332"/>
          </a:xfrm>
          <a:prstGeom prst="rect">
            <a:avLst/>
          </a:prstGeom>
          <a:noFill/>
        </p:spPr>
        <p:txBody>
          <a:bodyPr wrap="none" rtlCol="0">
            <a:spAutoFit/>
          </a:bodyPr>
          <a:lstStyle/>
          <a:p>
            <a:r>
              <a:rPr lang="en-US" dirty="0" smtClean="0"/>
              <a:t>Qc</a:t>
            </a:r>
            <a:endParaRPr lang="en-US" dirty="0"/>
          </a:p>
        </p:txBody>
      </p:sp>
      <p:sp>
        <p:nvSpPr>
          <p:cNvPr id="64" name="TextBox 63"/>
          <p:cNvSpPr txBox="1"/>
          <p:nvPr/>
        </p:nvSpPr>
        <p:spPr>
          <a:xfrm>
            <a:off x="6072558" y="3881634"/>
            <a:ext cx="319318" cy="369332"/>
          </a:xfrm>
          <a:prstGeom prst="rect">
            <a:avLst/>
          </a:prstGeom>
          <a:noFill/>
        </p:spPr>
        <p:txBody>
          <a:bodyPr wrap="none" rtlCol="0">
            <a:spAutoFit/>
          </a:bodyPr>
          <a:lstStyle/>
          <a:p>
            <a:r>
              <a:rPr lang="en-US" dirty="0"/>
              <a:t>0</a:t>
            </a:r>
          </a:p>
        </p:txBody>
      </p:sp>
      <p:sp>
        <p:nvSpPr>
          <p:cNvPr id="65" name="TextBox 64"/>
          <p:cNvSpPr txBox="1"/>
          <p:nvPr/>
        </p:nvSpPr>
        <p:spPr>
          <a:xfrm>
            <a:off x="3205049" y="3747647"/>
            <a:ext cx="319318" cy="369332"/>
          </a:xfrm>
          <a:prstGeom prst="rect">
            <a:avLst/>
          </a:prstGeom>
          <a:noFill/>
        </p:spPr>
        <p:txBody>
          <a:bodyPr wrap="none" rtlCol="0">
            <a:spAutoFit/>
          </a:bodyPr>
          <a:lstStyle/>
          <a:p>
            <a:r>
              <a:rPr lang="en-US" dirty="0"/>
              <a:t>0</a:t>
            </a:r>
          </a:p>
        </p:txBody>
      </p:sp>
      <p:sp>
        <p:nvSpPr>
          <p:cNvPr id="81" name="TextBox 80"/>
          <p:cNvSpPr txBox="1"/>
          <p:nvPr/>
        </p:nvSpPr>
        <p:spPr>
          <a:xfrm>
            <a:off x="4890834" y="1561189"/>
            <a:ext cx="628698" cy="369332"/>
          </a:xfrm>
          <a:prstGeom prst="rect">
            <a:avLst/>
          </a:prstGeom>
          <a:noFill/>
        </p:spPr>
        <p:txBody>
          <a:bodyPr wrap="none" rtlCol="0">
            <a:spAutoFit/>
          </a:bodyPr>
          <a:lstStyle/>
          <a:p>
            <a:r>
              <a:rPr lang="en-US" dirty="0" err="1" smtClean="0"/>
              <a:t>MCb</a:t>
            </a:r>
            <a:endParaRPr lang="en-US" dirty="0"/>
          </a:p>
        </p:txBody>
      </p:sp>
      <p:sp>
        <p:nvSpPr>
          <p:cNvPr id="82" name="TextBox 81"/>
          <p:cNvSpPr txBox="1"/>
          <p:nvPr/>
        </p:nvSpPr>
        <p:spPr>
          <a:xfrm>
            <a:off x="5724222" y="1778125"/>
            <a:ext cx="558807" cy="369332"/>
          </a:xfrm>
          <a:prstGeom prst="rect">
            <a:avLst/>
          </a:prstGeom>
          <a:noFill/>
        </p:spPr>
        <p:txBody>
          <a:bodyPr wrap="none" rtlCol="0">
            <a:spAutoFit/>
          </a:bodyPr>
          <a:lstStyle/>
          <a:p>
            <a:r>
              <a:rPr lang="en-US" dirty="0" err="1" smtClean="0"/>
              <a:t>ACb</a:t>
            </a:r>
            <a:endParaRPr lang="en-US" dirty="0"/>
          </a:p>
        </p:txBody>
      </p:sp>
      <p:sp>
        <p:nvSpPr>
          <p:cNvPr id="84" name="TextBox 83"/>
          <p:cNvSpPr txBox="1"/>
          <p:nvPr/>
        </p:nvSpPr>
        <p:spPr>
          <a:xfrm>
            <a:off x="8686800" y="2166177"/>
            <a:ext cx="542777" cy="369332"/>
          </a:xfrm>
          <a:prstGeom prst="rect">
            <a:avLst/>
          </a:prstGeom>
          <a:noFill/>
        </p:spPr>
        <p:txBody>
          <a:bodyPr wrap="none" rtlCol="0">
            <a:spAutoFit/>
          </a:bodyPr>
          <a:lstStyle/>
          <a:p>
            <a:r>
              <a:rPr lang="en-US" dirty="0" err="1" smtClean="0"/>
              <a:t>ACc</a:t>
            </a:r>
            <a:endParaRPr lang="en-US" dirty="0"/>
          </a:p>
        </p:txBody>
      </p:sp>
      <p:sp>
        <p:nvSpPr>
          <p:cNvPr id="85" name="TextBox 84"/>
          <p:cNvSpPr txBox="1"/>
          <p:nvPr/>
        </p:nvSpPr>
        <p:spPr>
          <a:xfrm>
            <a:off x="1481823" y="3562981"/>
            <a:ext cx="635110" cy="369332"/>
          </a:xfrm>
          <a:prstGeom prst="rect">
            <a:avLst/>
          </a:prstGeom>
          <a:noFill/>
        </p:spPr>
        <p:txBody>
          <a:bodyPr wrap="none" rtlCol="0">
            <a:spAutoFit/>
          </a:bodyPr>
          <a:lstStyle/>
          <a:p>
            <a:r>
              <a:rPr lang="en-US" dirty="0" err="1" smtClean="0"/>
              <a:t>MRa</a:t>
            </a:r>
            <a:endParaRPr lang="en-US" dirty="0"/>
          </a:p>
        </p:txBody>
      </p:sp>
      <p:sp>
        <p:nvSpPr>
          <p:cNvPr id="86" name="TextBox 85"/>
          <p:cNvSpPr txBox="1"/>
          <p:nvPr/>
        </p:nvSpPr>
        <p:spPr>
          <a:xfrm>
            <a:off x="8171113" y="1470658"/>
            <a:ext cx="612668" cy="369332"/>
          </a:xfrm>
          <a:prstGeom prst="rect">
            <a:avLst/>
          </a:prstGeom>
          <a:noFill/>
        </p:spPr>
        <p:txBody>
          <a:bodyPr wrap="none" rtlCol="0">
            <a:spAutoFit/>
          </a:bodyPr>
          <a:lstStyle/>
          <a:p>
            <a:r>
              <a:rPr lang="en-US" dirty="0" err="1" smtClean="0"/>
              <a:t>MCc</a:t>
            </a:r>
            <a:endParaRPr lang="en-US" dirty="0"/>
          </a:p>
        </p:txBody>
      </p:sp>
      <p:sp>
        <p:nvSpPr>
          <p:cNvPr id="87" name="TextBox 86"/>
          <p:cNvSpPr txBox="1"/>
          <p:nvPr/>
        </p:nvSpPr>
        <p:spPr>
          <a:xfrm>
            <a:off x="825105" y="4297092"/>
            <a:ext cx="891591" cy="646331"/>
          </a:xfrm>
          <a:prstGeom prst="rect">
            <a:avLst/>
          </a:prstGeom>
          <a:noFill/>
        </p:spPr>
        <p:txBody>
          <a:bodyPr wrap="none" rtlCol="0">
            <a:spAutoFit/>
          </a:bodyPr>
          <a:lstStyle/>
          <a:p>
            <a:r>
              <a:rPr lang="en-US" dirty="0" smtClean="0"/>
              <a:t>0utput </a:t>
            </a:r>
          </a:p>
          <a:p>
            <a:r>
              <a:rPr lang="en-US" dirty="0" smtClean="0"/>
              <a:t>Firm A</a:t>
            </a:r>
            <a:endParaRPr lang="en-US" dirty="0"/>
          </a:p>
        </p:txBody>
      </p:sp>
      <p:sp>
        <p:nvSpPr>
          <p:cNvPr id="88" name="TextBox 87"/>
          <p:cNvSpPr txBox="1"/>
          <p:nvPr/>
        </p:nvSpPr>
        <p:spPr>
          <a:xfrm>
            <a:off x="4113673" y="4267199"/>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B</a:t>
            </a:r>
            <a:endParaRPr lang="en-US" dirty="0"/>
          </a:p>
        </p:txBody>
      </p:sp>
      <p:sp>
        <p:nvSpPr>
          <p:cNvPr id="89" name="TextBox 88"/>
          <p:cNvSpPr txBox="1"/>
          <p:nvPr/>
        </p:nvSpPr>
        <p:spPr>
          <a:xfrm>
            <a:off x="6900709" y="4301645"/>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C</a:t>
            </a:r>
            <a:endParaRPr lang="en-US" dirty="0"/>
          </a:p>
        </p:txBody>
      </p:sp>
      <p:sp>
        <p:nvSpPr>
          <p:cNvPr id="91" name="TextBox 90"/>
          <p:cNvSpPr txBox="1"/>
          <p:nvPr/>
        </p:nvSpPr>
        <p:spPr>
          <a:xfrm>
            <a:off x="150706" y="2777837"/>
            <a:ext cx="306494" cy="369332"/>
          </a:xfrm>
          <a:prstGeom prst="rect">
            <a:avLst/>
          </a:prstGeom>
          <a:noFill/>
        </p:spPr>
        <p:txBody>
          <a:bodyPr wrap="none" rtlCol="0">
            <a:spAutoFit/>
          </a:bodyPr>
          <a:lstStyle/>
          <a:p>
            <a:r>
              <a:rPr lang="en-US" dirty="0"/>
              <a:t>a</a:t>
            </a:r>
          </a:p>
        </p:txBody>
      </p:sp>
      <p:sp>
        <p:nvSpPr>
          <p:cNvPr id="92" name="TextBox 91"/>
          <p:cNvSpPr txBox="1"/>
          <p:nvPr/>
        </p:nvSpPr>
        <p:spPr>
          <a:xfrm>
            <a:off x="4535979" y="3229790"/>
            <a:ext cx="439544" cy="369332"/>
          </a:xfrm>
          <a:prstGeom prst="rect">
            <a:avLst/>
          </a:prstGeom>
          <a:noFill/>
        </p:spPr>
        <p:txBody>
          <a:bodyPr wrap="none" rtlCol="0">
            <a:spAutoFit/>
          </a:bodyPr>
          <a:lstStyle/>
          <a:p>
            <a:r>
              <a:rPr lang="en-US" dirty="0" smtClean="0"/>
              <a:t>e2</a:t>
            </a:r>
            <a:endParaRPr lang="en-US" dirty="0"/>
          </a:p>
        </p:txBody>
      </p:sp>
      <p:sp>
        <p:nvSpPr>
          <p:cNvPr id="94" name="TextBox 93"/>
          <p:cNvSpPr txBox="1"/>
          <p:nvPr/>
        </p:nvSpPr>
        <p:spPr>
          <a:xfrm>
            <a:off x="7734592" y="3366648"/>
            <a:ext cx="556563" cy="369332"/>
          </a:xfrm>
          <a:prstGeom prst="rect">
            <a:avLst/>
          </a:prstGeom>
          <a:noFill/>
        </p:spPr>
        <p:txBody>
          <a:bodyPr wrap="none" rtlCol="0">
            <a:spAutoFit/>
          </a:bodyPr>
          <a:lstStyle/>
          <a:p>
            <a:r>
              <a:rPr lang="en-US" dirty="0" err="1" smtClean="0"/>
              <a:t>ARc</a:t>
            </a:r>
            <a:endParaRPr lang="en-US" dirty="0"/>
          </a:p>
        </p:txBody>
      </p:sp>
      <p:sp>
        <p:nvSpPr>
          <p:cNvPr id="96" name="TextBox 95"/>
          <p:cNvSpPr txBox="1"/>
          <p:nvPr/>
        </p:nvSpPr>
        <p:spPr>
          <a:xfrm>
            <a:off x="1582705" y="1542522"/>
            <a:ext cx="627095" cy="369332"/>
          </a:xfrm>
          <a:prstGeom prst="rect">
            <a:avLst/>
          </a:prstGeom>
          <a:noFill/>
        </p:spPr>
        <p:txBody>
          <a:bodyPr wrap="none" rtlCol="0">
            <a:spAutoFit/>
          </a:bodyPr>
          <a:lstStyle/>
          <a:p>
            <a:r>
              <a:rPr lang="en-US" dirty="0" err="1" smtClean="0"/>
              <a:t>MCa</a:t>
            </a:r>
            <a:endParaRPr lang="en-US" dirty="0"/>
          </a:p>
        </p:txBody>
      </p:sp>
      <p:sp>
        <p:nvSpPr>
          <p:cNvPr id="97" name="TextBox 96"/>
          <p:cNvSpPr txBox="1"/>
          <p:nvPr/>
        </p:nvSpPr>
        <p:spPr>
          <a:xfrm>
            <a:off x="1828800" y="3283524"/>
            <a:ext cx="854721" cy="369332"/>
          </a:xfrm>
          <a:prstGeom prst="rect">
            <a:avLst/>
          </a:prstGeom>
          <a:noFill/>
        </p:spPr>
        <p:txBody>
          <a:bodyPr wrap="none" rtlCol="0">
            <a:spAutoFit/>
          </a:bodyPr>
          <a:lstStyle/>
          <a:p>
            <a:r>
              <a:rPr lang="en-US" dirty="0" smtClean="0"/>
              <a:t>D=</a:t>
            </a:r>
            <a:r>
              <a:rPr lang="en-US" dirty="0" err="1" smtClean="0"/>
              <a:t>ARa</a:t>
            </a:r>
            <a:endParaRPr lang="en-US" dirty="0"/>
          </a:p>
        </p:txBody>
      </p:sp>
      <p:sp>
        <p:nvSpPr>
          <p:cNvPr id="99" name="TextBox 98"/>
          <p:cNvSpPr txBox="1"/>
          <p:nvPr/>
        </p:nvSpPr>
        <p:spPr>
          <a:xfrm>
            <a:off x="2215456" y="2070350"/>
            <a:ext cx="557204" cy="369332"/>
          </a:xfrm>
          <a:prstGeom prst="rect">
            <a:avLst/>
          </a:prstGeom>
          <a:noFill/>
        </p:spPr>
        <p:txBody>
          <a:bodyPr wrap="none" rtlCol="0">
            <a:spAutoFit/>
          </a:bodyPr>
          <a:lstStyle/>
          <a:p>
            <a:r>
              <a:rPr lang="en-US" dirty="0" err="1" smtClean="0"/>
              <a:t>ACa</a:t>
            </a:r>
            <a:endParaRPr lang="en-US" dirty="0"/>
          </a:p>
        </p:txBody>
      </p:sp>
      <p:sp>
        <p:nvSpPr>
          <p:cNvPr id="100" name="TextBox 99"/>
          <p:cNvSpPr txBox="1"/>
          <p:nvPr/>
        </p:nvSpPr>
        <p:spPr>
          <a:xfrm>
            <a:off x="5917707" y="2526268"/>
            <a:ext cx="421910" cy="369332"/>
          </a:xfrm>
          <a:prstGeom prst="rect">
            <a:avLst/>
          </a:prstGeom>
          <a:noFill/>
        </p:spPr>
        <p:txBody>
          <a:bodyPr wrap="none" rtlCol="0">
            <a:spAutoFit/>
          </a:bodyPr>
          <a:lstStyle/>
          <a:p>
            <a:r>
              <a:rPr lang="en-US" dirty="0" smtClean="0"/>
              <a:t>Pc</a:t>
            </a:r>
            <a:endParaRPr lang="en-US" dirty="0"/>
          </a:p>
        </p:txBody>
      </p:sp>
      <p:sp>
        <p:nvSpPr>
          <p:cNvPr id="101" name="TextBox 100"/>
          <p:cNvSpPr txBox="1"/>
          <p:nvPr/>
        </p:nvSpPr>
        <p:spPr>
          <a:xfrm>
            <a:off x="137882" y="2447972"/>
            <a:ext cx="435184" cy="369332"/>
          </a:xfrm>
          <a:prstGeom prst="rect">
            <a:avLst/>
          </a:prstGeom>
          <a:noFill/>
        </p:spPr>
        <p:txBody>
          <a:bodyPr wrap="none" rtlCol="0">
            <a:spAutoFit/>
          </a:bodyPr>
          <a:lstStyle/>
          <a:p>
            <a:r>
              <a:rPr lang="en-US" dirty="0" smtClean="0"/>
              <a:t>Pa</a:t>
            </a:r>
            <a:endParaRPr lang="en-US" dirty="0"/>
          </a:p>
        </p:txBody>
      </p:sp>
      <p:sp>
        <p:nvSpPr>
          <p:cNvPr id="102" name="TextBox 101"/>
          <p:cNvSpPr txBox="1"/>
          <p:nvPr/>
        </p:nvSpPr>
        <p:spPr>
          <a:xfrm>
            <a:off x="304800" y="3927760"/>
            <a:ext cx="319318" cy="369332"/>
          </a:xfrm>
          <a:prstGeom prst="rect">
            <a:avLst/>
          </a:prstGeom>
          <a:noFill/>
        </p:spPr>
        <p:txBody>
          <a:bodyPr wrap="none" rtlCol="0">
            <a:spAutoFit/>
          </a:bodyPr>
          <a:lstStyle/>
          <a:p>
            <a:r>
              <a:rPr lang="en-US" dirty="0"/>
              <a:t>0</a:t>
            </a:r>
          </a:p>
        </p:txBody>
      </p:sp>
      <p:cxnSp>
        <p:nvCxnSpPr>
          <p:cNvPr id="105" name="Straight Connector 104"/>
          <p:cNvCxnSpPr/>
          <p:nvPr/>
        </p:nvCxnSpPr>
        <p:spPr>
          <a:xfrm>
            <a:off x="1197018" y="2652058"/>
            <a:ext cx="0" cy="1185652"/>
          </a:xfrm>
          <a:prstGeom prst="line">
            <a:avLst/>
          </a:prstGeom>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3190737" y="2503116"/>
            <a:ext cx="437940" cy="369332"/>
          </a:xfrm>
          <a:prstGeom prst="rect">
            <a:avLst/>
          </a:prstGeom>
          <a:noFill/>
        </p:spPr>
        <p:txBody>
          <a:bodyPr wrap="none" rtlCol="0">
            <a:spAutoFit/>
          </a:bodyPr>
          <a:lstStyle/>
          <a:p>
            <a:r>
              <a:rPr lang="en-US" dirty="0" err="1" smtClean="0"/>
              <a:t>Pb</a:t>
            </a:r>
            <a:endParaRPr lang="en-US" dirty="0"/>
          </a:p>
        </p:txBody>
      </p:sp>
      <p:sp>
        <p:nvSpPr>
          <p:cNvPr id="109" name="TextBox 108"/>
          <p:cNvSpPr txBox="1"/>
          <p:nvPr/>
        </p:nvSpPr>
        <p:spPr>
          <a:xfrm>
            <a:off x="38496" y="1500437"/>
            <a:ext cx="461665" cy="693460"/>
          </a:xfrm>
          <a:prstGeom prst="rect">
            <a:avLst/>
          </a:prstGeom>
          <a:noFill/>
        </p:spPr>
        <p:txBody>
          <a:bodyPr vert="vert270" wrap="none" rtlCol="0">
            <a:spAutoFit/>
          </a:bodyPr>
          <a:lstStyle/>
          <a:p>
            <a:r>
              <a:rPr lang="en-US" dirty="0"/>
              <a:t>P</a:t>
            </a:r>
            <a:r>
              <a:rPr lang="en-US" dirty="0" smtClean="0"/>
              <a:t>rice  </a:t>
            </a:r>
            <a:endParaRPr lang="en-US" dirty="0"/>
          </a:p>
        </p:txBody>
      </p:sp>
      <p:sp>
        <p:nvSpPr>
          <p:cNvPr id="66" name="TextBox 65"/>
          <p:cNvSpPr txBox="1"/>
          <p:nvPr/>
        </p:nvSpPr>
        <p:spPr>
          <a:xfrm>
            <a:off x="163859" y="5105400"/>
            <a:ext cx="8743869" cy="1477328"/>
          </a:xfrm>
          <a:prstGeom prst="rect">
            <a:avLst/>
          </a:prstGeom>
          <a:noFill/>
        </p:spPr>
        <p:txBody>
          <a:bodyPr wrap="none" rtlCol="0">
            <a:spAutoFit/>
          </a:bodyPr>
          <a:lstStyle/>
          <a:p>
            <a:r>
              <a:rPr lang="en-US" b="1" dirty="0" smtClean="0">
                <a:solidFill>
                  <a:srgbClr val="002060"/>
                </a:solidFill>
              </a:rPr>
              <a:t>Figure 1 shows the equilibrium of firm with supernormal/excess profit (Pbae1) AR&gt;AC  </a:t>
            </a:r>
          </a:p>
          <a:p>
            <a:r>
              <a:rPr lang="en-US" b="1" dirty="0">
                <a:solidFill>
                  <a:srgbClr val="002060"/>
                </a:solidFill>
              </a:rPr>
              <a:t>	</a:t>
            </a:r>
            <a:r>
              <a:rPr lang="en-US" b="1" dirty="0" smtClean="0">
                <a:solidFill>
                  <a:srgbClr val="002060"/>
                </a:solidFill>
              </a:rPr>
              <a:t>the area of </a:t>
            </a:r>
            <a:r>
              <a:rPr lang="en-US" b="1" dirty="0" err="1" smtClean="0">
                <a:solidFill>
                  <a:srgbClr val="002060"/>
                </a:solidFill>
              </a:rPr>
              <a:t>abcPa</a:t>
            </a:r>
            <a:r>
              <a:rPr lang="en-US" b="1" dirty="0" smtClean="0">
                <a:solidFill>
                  <a:srgbClr val="002060"/>
                </a:solidFill>
              </a:rPr>
              <a:t> shows the excess profit</a:t>
            </a:r>
          </a:p>
          <a:p>
            <a:r>
              <a:rPr lang="en-US" b="1" dirty="0" smtClean="0">
                <a:solidFill>
                  <a:srgbClr val="002060"/>
                </a:solidFill>
              </a:rPr>
              <a:t>Figure 2 shows the equilibrium of firm with normal profit (break even point) AR=AC</a:t>
            </a:r>
          </a:p>
          <a:p>
            <a:r>
              <a:rPr lang="en-US" b="1" dirty="0" smtClean="0">
                <a:solidFill>
                  <a:srgbClr val="002060"/>
                </a:solidFill>
              </a:rPr>
              <a:t>Figure 3 shows the equilibrium of firm with loss (Pgfe3) AR&lt;AC  the area of </a:t>
            </a:r>
            <a:r>
              <a:rPr lang="en-US" b="1" dirty="0" err="1" smtClean="0">
                <a:solidFill>
                  <a:srgbClr val="002060"/>
                </a:solidFill>
              </a:rPr>
              <a:t>fghPc</a:t>
            </a:r>
            <a:r>
              <a:rPr lang="en-US" b="1" dirty="0" smtClean="0">
                <a:solidFill>
                  <a:srgbClr val="002060"/>
                </a:solidFill>
              </a:rPr>
              <a:t> shows </a:t>
            </a:r>
          </a:p>
          <a:p>
            <a:r>
              <a:rPr lang="en-US" b="1" dirty="0">
                <a:solidFill>
                  <a:srgbClr val="002060"/>
                </a:solidFill>
              </a:rPr>
              <a:t>	</a:t>
            </a:r>
            <a:r>
              <a:rPr lang="en-US" b="1" dirty="0" smtClean="0">
                <a:solidFill>
                  <a:srgbClr val="002060"/>
                </a:solidFill>
              </a:rPr>
              <a:t>loss</a:t>
            </a:r>
            <a:endParaRPr lang="en-US" b="1" dirty="0">
              <a:solidFill>
                <a:srgbClr val="002060"/>
              </a:solidFill>
            </a:endParaRPr>
          </a:p>
        </p:txBody>
      </p:sp>
      <p:sp>
        <p:nvSpPr>
          <p:cNvPr id="67" name="TextBox 66"/>
          <p:cNvSpPr txBox="1"/>
          <p:nvPr/>
        </p:nvSpPr>
        <p:spPr>
          <a:xfrm>
            <a:off x="5076340" y="4017815"/>
            <a:ext cx="636713" cy="369332"/>
          </a:xfrm>
          <a:prstGeom prst="rect">
            <a:avLst/>
          </a:prstGeom>
          <a:noFill/>
        </p:spPr>
        <p:txBody>
          <a:bodyPr wrap="none" rtlCol="0">
            <a:spAutoFit/>
          </a:bodyPr>
          <a:lstStyle/>
          <a:p>
            <a:r>
              <a:rPr lang="en-US" dirty="0" err="1" smtClean="0"/>
              <a:t>MRb</a:t>
            </a:r>
            <a:endParaRPr lang="en-US" dirty="0"/>
          </a:p>
        </p:txBody>
      </p:sp>
      <p:sp>
        <p:nvSpPr>
          <p:cNvPr id="68" name="TextBox 67"/>
          <p:cNvSpPr txBox="1"/>
          <p:nvPr/>
        </p:nvSpPr>
        <p:spPr>
          <a:xfrm>
            <a:off x="5497237" y="3340008"/>
            <a:ext cx="572593" cy="369332"/>
          </a:xfrm>
          <a:prstGeom prst="rect">
            <a:avLst/>
          </a:prstGeom>
          <a:noFill/>
        </p:spPr>
        <p:txBody>
          <a:bodyPr wrap="none" rtlCol="0">
            <a:spAutoFit/>
          </a:bodyPr>
          <a:lstStyle/>
          <a:p>
            <a:r>
              <a:rPr lang="en-US" dirty="0" err="1" smtClean="0"/>
              <a:t>ARb</a:t>
            </a:r>
            <a:endParaRPr lang="en-US" dirty="0"/>
          </a:p>
        </p:txBody>
      </p:sp>
      <p:sp>
        <p:nvSpPr>
          <p:cNvPr id="69" name="TextBox 68"/>
          <p:cNvSpPr txBox="1"/>
          <p:nvPr/>
        </p:nvSpPr>
        <p:spPr>
          <a:xfrm>
            <a:off x="7388846" y="3994666"/>
            <a:ext cx="620683" cy="369332"/>
          </a:xfrm>
          <a:prstGeom prst="rect">
            <a:avLst/>
          </a:prstGeom>
          <a:noFill/>
        </p:spPr>
        <p:txBody>
          <a:bodyPr wrap="none" rtlCol="0">
            <a:spAutoFit/>
          </a:bodyPr>
          <a:lstStyle/>
          <a:p>
            <a:r>
              <a:rPr lang="en-US" dirty="0" err="1" smtClean="0"/>
              <a:t>MRc</a:t>
            </a:r>
            <a:endParaRPr lang="en-US" dirty="0"/>
          </a:p>
        </p:txBody>
      </p:sp>
      <p:cxnSp>
        <p:nvCxnSpPr>
          <p:cNvPr id="4" name="Straight Connector 3"/>
          <p:cNvCxnSpPr/>
          <p:nvPr/>
        </p:nvCxnSpPr>
        <p:spPr>
          <a:xfrm>
            <a:off x="429490" y="1881655"/>
            <a:ext cx="1066800" cy="184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57200" y="2895600"/>
            <a:ext cx="735811" cy="2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41698" y="1962791"/>
            <a:ext cx="1977834" cy="14402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27843" y="1948936"/>
            <a:ext cx="1563702" cy="2216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78907" y="2574675"/>
            <a:ext cx="0" cy="131716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391876" y="2156159"/>
            <a:ext cx="1342716" cy="134904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360780" y="2148541"/>
            <a:ext cx="1032518" cy="19122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511636" y="1721268"/>
            <a:ext cx="1870364" cy="1631532"/>
          </a:xfrm>
          <a:custGeom>
            <a:avLst/>
            <a:gdLst>
              <a:gd name="connsiteX0" fmla="*/ 0 w 1870364"/>
              <a:gd name="connsiteY0" fmla="*/ 1191491 h 1631532"/>
              <a:gd name="connsiteX1" fmla="*/ 484909 w 1870364"/>
              <a:gd name="connsiteY1" fmla="*/ 1565563 h 1631532"/>
              <a:gd name="connsiteX2" fmla="*/ 1870364 w 1870364"/>
              <a:gd name="connsiteY2" fmla="*/ 0 h 1631532"/>
            </a:gdLst>
            <a:ahLst/>
            <a:cxnLst>
              <a:cxn ang="0">
                <a:pos x="connsiteX0" y="connsiteY0"/>
              </a:cxn>
              <a:cxn ang="0">
                <a:pos x="connsiteX1" y="connsiteY1"/>
              </a:cxn>
              <a:cxn ang="0">
                <a:pos x="connsiteX2" y="connsiteY2"/>
              </a:cxn>
            </a:cxnLst>
            <a:rect l="l" t="t" r="r" b="b"/>
            <a:pathLst>
              <a:path w="1870364" h="1631532">
                <a:moveTo>
                  <a:pt x="0" y="1191491"/>
                </a:moveTo>
                <a:cubicBezTo>
                  <a:pt x="86591" y="1477818"/>
                  <a:pt x="173182" y="1764145"/>
                  <a:pt x="484909" y="1565563"/>
                </a:cubicBezTo>
                <a:cubicBezTo>
                  <a:pt x="796636" y="1366981"/>
                  <a:pt x="1333500" y="683490"/>
                  <a:pt x="1870364"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9" name="Freeform 28"/>
          <p:cNvSpPr/>
          <p:nvPr/>
        </p:nvSpPr>
        <p:spPr>
          <a:xfrm>
            <a:off x="6913417" y="2286005"/>
            <a:ext cx="1856509" cy="638449"/>
          </a:xfrm>
          <a:custGeom>
            <a:avLst/>
            <a:gdLst>
              <a:gd name="connsiteX0" fmla="*/ 0 w 1856509"/>
              <a:gd name="connsiteY0" fmla="*/ 124690 h 638449"/>
              <a:gd name="connsiteX1" fmla="*/ 623454 w 1856509"/>
              <a:gd name="connsiteY1" fmla="*/ 637309 h 638449"/>
              <a:gd name="connsiteX2" fmla="*/ 1856509 w 1856509"/>
              <a:gd name="connsiteY2" fmla="*/ 0 h 638449"/>
              <a:gd name="connsiteX3" fmla="*/ 1856509 w 1856509"/>
              <a:gd name="connsiteY3" fmla="*/ 0 h 638449"/>
            </a:gdLst>
            <a:ahLst/>
            <a:cxnLst>
              <a:cxn ang="0">
                <a:pos x="connsiteX0" y="connsiteY0"/>
              </a:cxn>
              <a:cxn ang="0">
                <a:pos x="connsiteX1" y="connsiteY1"/>
              </a:cxn>
              <a:cxn ang="0">
                <a:pos x="connsiteX2" y="connsiteY2"/>
              </a:cxn>
              <a:cxn ang="0">
                <a:pos x="connsiteX3" y="connsiteY3"/>
              </a:cxn>
            </a:cxnLst>
            <a:rect l="l" t="t" r="r" b="b"/>
            <a:pathLst>
              <a:path w="1856509" h="638449">
                <a:moveTo>
                  <a:pt x="0" y="124690"/>
                </a:moveTo>
                <a:cubicBezTo>
                  <a:pt x="157018" y="391390"/>
                  <a:pt x="314036" y="658091"/>
                  <a:pt x="623454" y="637309"/>
                </a:cubicBezTo>
                <a:cubicBezTo>
                  <a:pt x="932872" y="616527"/>
                  <a:pt x="1856509" y="0"/>
                  <a:pt x="1856509" y="0"/>
                </a:cubicBezTo>
                <a:lnTo>
                  <a:pt x="185650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H="1">
            <a:off x="6380003" y="2535509"/>
            <a:ext cx="598904"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158781" y="2340090"/>
            <a:ext cx="292068" cy="369332"/>
          </a:xfrm>
          <a:prstGeom prst="rect">
            <a:avLst/>
          </a:prstGeom>
          <a:noFill/>
        </p:spPr>
        <p:txBody>
          <a:bodyPr wrap="none" rtlCol="0">
            <a:spAutoFit/>
          </a:bodyPr>
          <a:lstStyle/>
          <a:p>
            <a:r>
              <a:rPr lang="en-US" dirty="0"/>
              <a:t>c</a:t>
            </a:r>
          </a:p>
        </p:txBody>
      </p:sp>
      <p:sp>
        <p:nvSpPr>
          <p:cNvPr id="106" name="TextBox 105"/>
          <p:cNvSpPr txBox="1"/>
          <p:nvPr/>
        </p:nvSpPr>
        <p:spPr>
          <a:xfrm>
            <a:off x="6978907" y="2263306"/>
            <a:ext cx="298480" cy="369332"/>
          </a:xfrm>
          <a:prstGeom prst="rect">
            <a:avLst/>
          </a:prstGeom>
          <a:noFill/>
        </p:spPr>
        <p:txBody>
          <a:bodyPr wrap="none" rtlCol="0">
            <a:spAutoFit/>
          </a:bodyPr>
          <a:lstStyle/>
          <a:p>
            <a:r>
              <a:rPr lang="en-US" dirty="0"/>
              <a:t>g</a:t>
            </a:r>
          </a:p>
        </p:txBody>
      </p:sp>
      <p:sp>
        <p:nvSpPr>
          <p:cNvPr id="110" name="TextBox 109"/>
          <p:cNvSpPr txBox="1"/>
          <p:nvPr/>
        </p:nvSpPr>
        <p:spPr>
          <a:xfrm>
            <a:off x="1092345" y="2665718"/>
            <a:ext cx="308098" cy="369332"/>
          </a:xfrm>
          <a:prstGeom prst="rect">
            <a:avLst/>
          </a:prstGeom>
          <a:noFill/>
        </p:spPr>
        <p:txBody>
          <a:bodyPr wrap="none" rtlCol="0">
            <a:spAutoFit/>
          </a:bodyPr>
          <a:lstStyle/>
          <a:p>
            <a:r>
              <a:rPr lang="en-US" dirty="0"/>
              <a:t>b</a:t>
            </a:r>
          </a:p>
        </p:txBody>
      </p:sp>
      <p:sp>
        <p:nvSpPr>
          <p:cNvPr id="111" name="TextBox 110"/>
          <p:cNvSpPr txBox="1"/>
          <p:nvPr/>
        </p:nvSpPr>
        <p:spPr>
          <a:xfrm>
            <a:off x="7044630" y="3179064"/>
            <a:ext cx="439544" cy="369332"/>
          </a:xfrm>
          <a:prstGeom prst="rect">
            <a:avLst/>
          </a:prstGeom>
          <a:noFill/>
        </p:spPr>
        <p:txBody>
          <a:bodyPr wrap="none" rtlCol="0">
            <a:spAutoFit/>
          </a:bodyPr>
          <a:lstStyle/>
          <a:p>
            <a:r>
              <a:rPr lang="en-US" dirty="0" smtClean="0"/>
              <a:t>e3</a:t>
            </a:r>
            <a:endParaRPr lang="en-US" dirty="0"/>
          </a:p>
        </p:txBody>
      </p:sp>
      <p:sp>
        <p:nvSpPr>
          <p:cNvPr id="113" name="TextBox 112"/>
          <p:cNvSpPr txBox="1"/>
          <p:nvPr/>
        </p:nvSpPr>
        <p:spPr>
          <a:xfrm>
            <a:off x="6745859" y="2746746"/>
            <a:ext cx="309700" cy="369332"/>
          </a:xfrm>
          <a:prstGeom prst="rect">
            <a:avLst/>
          </a:prstGeom>
          <a:noFill/>
        </p:spPr>
        <p:txBody>
          <a:bodyPr wrap="none" rtlCol="0">
            <a:spAutoFit/>
          </a:bodyPr>
          <a:lstStyle/>
          <a:p>
            <a:r>
              <a:rPr lang="en-US" dirty="0"/>
              <a:t>h</a:t>
            </a:r>
          </a:p>
        </p:txBody>
      </p:sp>
      <p:sp>
        <p:nvSpPr>
          <p:cNvPr id="114" name="TextBox 113"/>
          <p:cNvSpPr txBox="1"/>
          <p:nvPr/>
        </p:nvSpPr>
        <p:spPr>
          <a:xfrm>
            <a:off x="6069831" y="2341602"/>
            <a:ext cx="262860" cy="369332"/>
          </a:xfrm>
          <a:prstGeom prst="rect">
            <a:avLst/>
          </a:prstGeom>
          <a:noFill/>
        </p:spPr>
        <p:txBody>
          <a:bodyPr wrap="square" rtlCol="0">
            <a:spAutoFit/>
          </a:bodyPr>
          <a:lstStyle/>
          <a:p>
            <a:r>
              <a:rPr lang="en-US" dirty="0"/>
              <a:t>f</a:t>
            </a:r>
          </a:p>
        </p:txBody>
      </p:sp>
    </p:spTree>
    <p:extLst>
      <p:ext uri="{BB962C8B-B14F-4D97-AF65-F5344CB8AC3E}">
        <p14:creationId xmlns:p14="http://schemas.microsoft.com/office/powerpoint/2010/main" val="1789414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248400"/>
          </a:xfrm>
        </p:spPr>
        <p:txBody>
          <a:bodyPr/>
          <a:lstStyle/>
          <a:p>
            <a:pPr marL="0" indent="0">
              <a:buNone/>
            </a:pPr>
            <a:r>
              <a:rPr lang="en-US" sz="2800" b="1" dirty="0" smtClean="0">
                <a:solidFill>
                  <a:srgbClr val="0070C0"/>
                </a:solidFill>
              </a:rPr>
              <a:t>Long run equilibrium of monopoly</a:t>
            </a:r>
          </a:p>
          <a:p>
            <a:r>
              <a:rPr lang="en-US" sz="2400" dirty="0" smtClean="0"/>
              <a:t>Monopoly firm follow the profit maximization conditions to determine the price and output of the firm. But in the long run all monopolist firm earn excess profit because they have full market power and they are also able to achieve the production efficiency too.</a:t>
            </a:r>
            <a:endParaRPr lang="en-US" sz="2400" dirty="0"/>
          </a:p>
        </p:txBody>
      </p:sp>
      <p:cxnSp>
        <p:nvCxnSpPr>
          <p:cNvPr id="5" name="Straight Connector 4"/>
          <p:cNvCxnSpPr/>
          <p:nvPr/>
        </p:nvCxnSpPr>
        <p:spPr>
          <a:xfrm>
            <a:off x="4384970" y="2751953"/>
            <a:ext cx="0" cy="341147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384970" y="6163427"/>
            <a:ext cx="414943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398825" y="3235035"/>
            <a:ext cx="3311230" cy="1981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357260" y="3207325"/>
            <a:ext cx="2382975" cy="28124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4572000" y="2667000"/>
            <a:ext cx="2784764" cy="2833476"/>
          </a:xfrm>
          <a:custGeom>
            <a:avLst/>
            <a:gdLst>
              <a:gd name="connsiteX0" fmla="*/ 0 w 2784764"/>
              <a:gd name="connsiteY0" fmla="*/ 2161310 h 3075931"/>
              <a:gd name="connsiteX1" fmla="*/ 1108364 w 2784764"/>
              <a:gd name="connsiteY1" fmla="*/ 2964873 h 3075931"/>
              <a:gd name="connsiteX2" fmla="*/ 2784764 w 2784764"/>
              <a:gd name="connsiteY2" fmla="*/ 0 h 3075931"/>
            </a:gdLst>
            <a:ahLst/>
            <a:cxnLst>
              <a:cxn ang="0">
                <a:pos x="connsiteX0" y="connsiteY0"/>
              </a:cxn>
              <a:cxn ang="0">
                <a:pos x="connsiteX1" y="connsiteY1"/>
              </a:cxn>
              <a:cxn ang="0">
                <a:pos x="connsiteX2" y="connsiteY2"/>
              </a:cxn>
            </a:cxnLst>
            <a:rect l="l" t="t" r="r" b="b"/>
            <a:pathLst>
              <a:path w="2784764" h="3075931">
                <a:moveTo>
                  <a:pt x="0" y="2161310"/>
                </a:moveTo>
                <a:cubicBezTo>
                  <a:pt x="322118" y="2743200"/>
                  <a:pt x="644237" y="3325091"/>
                  <a:pt x="1108364" y="2964873"/>
                </a:cubicBezTo>
                <a:cubicBezTo>
                  <a:pt x="1572491" y="2604655"/>
                  <a:pt x="2178627" y="1302327"/>
                  <a:pt x="2784764"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5" name="Freeform 14"/>
          <p:cNvSpPr/>
          <p:nvPr/>
        </p:nvSpPr>
        <p:spPr>
          <a:xfrm>
            <a:off x="5181600" y="3830780"/>
            <a:ext cx="2757054" cy="917350"/>
          </a:xfrm>
          <a:custGeom>
            <a:avLst/>
            <a:gdLst>
              <a:gd name="connsiteX0" fmla="*/ 0 w 2757054"/>
              <a:gd name="connsiteY0" fmla="*/ 235527 h 917350"/>
              <a:gd name="connsiteX1" fmla="*/ 1163782 w 2757054"/>
              <a:gd name="connsiteY1" fmla="*/ 914400 h 917350"/>
              <a:gd name="connsiteX2" fmla="*/ 2757054 w 2757054"/>
              <a:gd name="connsiteY2" fmla="*/ 0 h 917350"/>
            </a:gdLst>
            <a:ahLst/>
            <a:cxnLst>
              <a:cxn ang="0">
                <a:pos x="connsiteX0" y="connsiteY0"/>
              </a:cxn>
              <a:cxn ang="0">
                <a:pos x="connsiteX1" y="connsiteY1"/>
              </a:cxn>
              <a:cxn ang="0">
                <a:pos x="connsiteX2" y="connsiteY2"/>
              </a:cxn>
            </a:cxnLst>
            <a:rect l="l" t="t" r="r" b="b"/>
            <a:pathLst>
              <a:path w="2757054" h="917350">
                <a:moveTo>
                  <a:pt x="0" y="235527"/>
                </a:moveTo>
                <a:cubicBezTo>
                  <a:pt x="352136" y="594590"/>
                  <a:pt x="704273" y="953654"/>
                  <a:pt x="1163782" y="914400"/>
                </a:cubicBezTo>
                <a:cubicBezTo>
                  <a:pt x="1623291" y="875146"/>
                  <a:pt x="2190172" y="437573"/>
                  <a:pt x="2757054"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950527" y="4097593"/>
            <a:ext cx="0" cy="207968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4398825" y="4156360"/>
            <a:ext cx="1565557"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4398825" y="4682837"/>
            <a:ext cx="155170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76482" y="6135718"/>
            <a:ext cx="319318" cy="369332"/>
          </a:xfrm>
          <a:prstGeom prst="rect">
            <a:avLst/>
          </a:prstGeom>
          <a:noFill/>
        </p:spPr>
        <p:txBody>
          <a:bodyPr wrap="none" rtlCol="0">
            <a:spAutoFit/>
          </a:bodyPr>
          <a:lstStyle/>
          <a:p>
            <a:r>
              <a:rPr lang="en-US" dirty="0" smtClean="0"/>
              <a:t>0</a:t>
            </a:r>
            <a:endParaRPr lang="en-US" dirty="0"/>
          </a:p>
        </p:txBody>
      </p:sp>
      <p:sp>
        <p:nvSpPr>
          <p:cNvPr id="31" name="TextBox 30"/>
          <p:cNvSpPr txBox="1"/>
          <p:nvPr/>
        </p:nvSpPr>
        <p:spPr>
          <a:xfrm>
            <a:off x="6033665" y="4946478"/>
            <a:ext cx="304892" cy="369332"/>
          </a:xfrm>
          <a:prstGeom prst="rect">
            <a:avLst/>
          </a:prstGeom>
          <a:noFill/>
        </p:spPr>
        <p:txBody>
          <a:bodyPr wrap="none" rtlCol="0">
            <a:spAutoFit/>
          </a:bodyPr>
          <a:lstStyle/>
          <a:p>
            <a:r>
              <a:rPr lang="en-US" dirty="0"/>
              <a:t>e</a:t>
            </a:r>
          </a:p>
        </p:txBody>
      </p:sp>
      <p:sp>
        <p:nvSpPr>
          <p:cNvPr id="32" name="TextBox 31"/>
          <p:cNvSpPr txBox="1"/>
          <p:nvPr/>
        </p:nvSpPr>
        <p:spPr>
          <a:xfrm>
            <a:off x="5804723" y="6152284"/>
            <a:ext cx="330540" cy="369332"/>
          </a:xfrm>
          <a:prstGeom prst="rect">
            <a:avLst/>
          </a:prstGeom>
          <a:noFill/>
        </p:spPr>
        <p:txBody>
          <a:bodyPr wrap="none" rtlCol="0">
            <a:spAutoFit/>
          </a:bodyPr>
          <a:lstStyle/>
          <a:p>
            <a:r>
              <a:rPr lang="en-US" dirty="0"/>
              <a:t>Q</a:t>
            </a:r>
          </a:p>
        </p:txBody>
      </p:sp>
      <p:sp>
        <p:nvSpPr>
          <p:cNvPr id="33" name="TextBox 32"/>
          <p:cNvSpPr txBox="1"/>
          <p:nvPr/>
        </p:nvSpPr>
        <p:spPr>
          <a:xfrm>
            <a:off x="7356764" y="6408252"/>
            <a:ext cx="845103" cy="369332"/>
          </a:xfrm>
          <a:prstGeom prst="rect">
            <a:avLst/>
          </a:prstGeom>
          <a:noFill/>
        </p:spPr>
        <p:txBody>
          <a:bodyPr wrap="none" rtlCol="0">
            <a:spAutoFit/>
          </a:bodyPr>
          <a:lstStyle/>
          <a:p>
            <a:r>
              <a:rPr lang="en-US" dirty="0" smtClean="0"/>
              <a:t>Output</a:t>
            </a:r>
            <a:endParaRPr lang="en-US" dirty="0"/>
          </a:p>
        </p:txBody>
      </p:sp>
      <p:sp>
        <p:nvSpPr>
          <p:cNvPr id="34" name="TextBox 33"/>
          <p:cNvSpPr txBox="1"/>
          <p:nvPr/>
        </p:nvSpPr>
        <p:spPr>
          <a:xfrm>
            <a:off x="6740235" y="5650468"/>
            <a:ext cx="513282" cy="369332"/>
          </a:xfrm>
          <a:prstGeom prst="rect">
            <a:avLst/>
          </a:prstGeom>
          <a:noFill/>
        </p:spPr>
        <p:txBody>
          <a:bodyPr wrap="none" rtlCol="0">
            <a:spAutoFit/>
          </a:bodyPr>
          <a:lstStyle/>
          <a:p>
            <a:r>
              <a:rPr lang="en-US" dirty="0" smtClean="0"/>
              <a:t>MR</a:t>
            </a:r>
            <a:endParaRPr lang="en-US" dirty="0"/>
          </a:p>
        </p:txBody>
      </p:sp>
      <p:sp>
        <p:nvSpPr>
          <p:cNvPr id="35" name="TextBox 34"/>
          <p:cNvSpPr txBox="1"/>
          <p:nvPr/>
        </p:nvSpPr>
        <p:spPr>
          <a:xfrm>
            <a:off x="7693681" y="5131144"/>
            <a:ext cx="449162" cy="369332"/>
          </a:xfrm>
          <a:prstGeom prst="rect">
            <a:avLst/>
          </a:prstGeom>
          <a:noFill/>
        </p:spPr>
        <p:txBody>
          <a:bodyPr wrap="none" rtlCol="0">
            <a:spAutoFit/>
          </a:bodyPr>
          <a:lstStyle/>
          <a:p>
            <a:r>
              <a:rPr lang="en-US" dirty="0" smtClean="0"/>
              <a:t>AR</a:t>
            </a:r>
            <a:endParaRPr lang="en-US" dirty="0"/>
          </a:p>
        </p:txBody>
      </p:sp>
      <p:sp>
        <p:nvSpPr>
          <p:cNvPr id="36" name="TextBox 35"/>
          <p:cNvSpPr txBox="1"/>
          <p:nvPr/>
        </p:nvSpPr>
        <p:spPr>
          <a:xfrm>
            <a:off x="7816185" y="3461448"/>
            <a:ext cx="549189" cy="369332"/>
          </a:xfrm>
          <a:prstGeom prst="rect">
            <a:avLst/>
          </a:prstGeom>
          <a:noFill/>
        </p:spPr>
        <p:txBody>
          <a:bodyPr wrap="none" rtlCol="0">
            <a:spAutoFit/>
          </a:bodyPr>
          <a:lstStyle/>
          <a:p>
            <a:r>
              <a:rPr lang="en-US" dirty="0" smtClean="0"/>
              <a:t>LAC</a:t>
            </a:r>
            <a:endParaRPr lang="en-US" dirty="0"/>
          </a:p>
        </p:txBody>
      </p:sp>
      <p:sp>
        <p:nvSpPr>
          <p:cNvPr id="37" name="TextBox 36"/>
          <p:cNvSpPr txBox="1"/>
          <p:nvPr/>
        </p:nvSpPr>
        <p:spPr>
          <a:xfrm>
            <a:off x="7356764" y="2567287"/>
            <a:ext cx="619080" cy="369332"/>
          </a:xfrm>
          <a:prstGeom prst="rect">
            <a:avLst/>
          </a:prstGeom>
          <a:noFill/>
        </p:spPr>
        <p:txBody>
          <a:bodyPr wrap="none" rtlCol="0">
            <a:spAutoFit/>
          </a:bodyPr>
          <a:lstStyle/>
          <a:p>
            <a:r>
              <a:rPr lang="en-US" dirty="0" smtClean="0"/>
              <a:t>LMC</a:t>
            </a:r>
            <a:endParaRPr lang="en-US" dirty="0"/>
          </a:p>
        </p:txBody>
      </p:sp>
      <p:sp>
        <p:nvSpPr>
          <p:cNvPr id="38" name="TextBox 37"/>
          <p:cNvSpPr txBox="1"/>
          <p:nvPr/>
        </p:nvSpPr>
        <p:spPr>
          <a:xfrm>
            <a:off x="5894781" y="3868312"/>
            <a:ext cx="292068" cy="369332"/>
          </a:xfrm>
          <a:prstGeom prst="rect">
            <a:avLst/>
          </a:prstGeom>
          <a:noFill/>
        </p:spPr>
        <p:txBody>
          <a:bodyPr wrap="none" rtlCol="0">
            <a:spAutoFit/>
          </a:bodyPr>
          <a:lstStyle/>
          <a:p>
            <a:r>
              <a:rPr lang="en-US" dirty="0"/>
              <a:t>c</a:t>
            </a:r>
          </a:p>
        </p:txBody>
      </p:sp>
      <p:sp>
        <p:nvSpPr>
          <p:cNvPr id="39" name="TextBox 38"/>
          <p:cNvSpPr txBox="1"/>
          <p:nvPr/>
        </p:nvSpPr>
        <p:spPr>
          <a:xfrm>
            <a:off x="5894781" y="4325532"/>
            <a:ext cx="308098" cy="369332"/>
          </a:xfrm>
          <a:prstGeom prst="rect">
            <a:avLst/>
          </a:prstGeom>
          <a:noFill/>
        </p:spPr>
        <p:txBody>
          <a:bodyPr wrap="none" rtlCol="0">
            <a:spAutoFit/>
          </a:bodyPr>
          <a:lstStyle/>
          <a:p>
            <a:r>
              <a:rPr lang="en-US" dirty="0"/>
              <a:t>b</a:t>
            </a:r>
          </a:p>
        </p:txBody>
      </p:sp>
      <p:sp>
        <p:nvSpPr>
          <p:cNvPr id="40" name="TextBox 39"/>
          <p:cNvSpPr txBox="1"/>
          <p:nvPr/>
        </p:nvSpPr>
        <p:spPr>
          <a:xfrm>
            <a:off x="4016823" y="4516601"/>
            <a:ext cx="306494" cy="369332"/>
          </a:xfrm>
          <a:prstGeom prst="rect">
            <a:avLst/>
          </a:prstGeom>
          <a:noFill/>
        </p:spPr>
        <p:txBody>
          <a:bodyPr wrap="none" rtlCol="0">
            <a:spAutoFit/>
          </a:bodyPr>
          <a:lstStyle/>
          <a:p>
            <a:r>
              <a:rPr lang="en-US" dirty="0"/>
              <a:t>a</a:t>
            </a:r>
          </a:p>
        </p:txBody>
      </p:sp>
      <p:sp>
        <p:nvSpPr>
          <p:cNvPr id="41" name="TextBox 40"/>
          <p:cNvSpPr txBox="1"/>
          <p:nvPr/>
        </p:nvSpPr>
        <p:spPr>
          <a:xfrm>
            <a:off x="4009564" y="3971694"/>
            <a:ext cx="314510" cy="369332"/>
          </a:xfrm>
          <a:prstGeom prst="rect">
            <a:avLst/>
          </a:prstGeom>
          <a:noFill/>
        </p:spPr>
        <p:txBody>
          <a:bodyPr wrap="none" rtlCol="0">
            <a:spAutoFit/>
          </a:bodyPr>
          <a:lstStyle/>
          <a:p>
            <a:r>
              <a:rPr lang="en-US" dirty="0"/>
              <a:t>P</a:t>
            </a:r>
          </a:p>
        </p:txBody>
      </p:sp>
      <p:sp>
        <p:nvSpPr>
          <p:cNvPr id="42" name="TextBox 41"/>
          <p:cNvSpPr txBox="1"/>
          <p:nvPr/>
        </p:nvSpPr>
        <p:spPr>
          <a:xfrm>
            <a:off x="3426767" y="2532651"/>
            <a:ext cx="461665" cy="2368982"/>
          </a:xfrm>
          <a:prstGeom prst="rect">
            <a:avLst/>
          </a:prstGeom>
          <a:noFill/>
        </p:spPr>
        <p:txBody>
          <a:bodyPr vert="vert270" wrap="none" rtlCol="0">
            <a:spAutoFit/>
          </a:bodyPr>
          <a:lstStyle/>
          <a:p>
            <a:r>
              <a:rPr lang="en-US" dirty="0" smtClean="0"/>
              <a:t>Price, cost and revenue</a:t>
            </a:r>
            <a:endParaRPr lang="en-US" dirty="0"/>
          </a:p>
        </p:txBody>
      </p:sp>
      <p:sp>
        <p:nvSpPr>
          <p:cNvPr id="43" name="TextBox 42"/>
          <p:cNvSpPr txBox="1"/>
          <p:nvPr/>
        </p:nvSpPr>
        <p:spPr>
          <a:xfrm>
            <a:off x="762000" y="3787028"/>
            <a:ext cx="2677977" cy="646331"/>
          </a:xfrm>
          <a:prstGeom prst="rect">
            <a:avLst/>
          </a:prstGeom>
          <a:noFill/>
        </p:spPr>
        <p:txBody>
          <a:bodyPr wrap="none" rtlCol="0">
            <a:spAutoFit/>
          </a:bodyPr>
          <a:lstStyle/>
          <a:p>
            <a:r>
              <a:rPr lang="en-US" dirty="0" smtClean="0"/>
              <a:t>The area </a:t>
            </a:r>
            <a:r>
              <a:rPr lang="en-US" dirty="0" err="1" smtClean="0"/>
              <a:t>Pabc</a:t>
            </a:r>
            <a:r>
              <a:rPr lang="en-US" dirty="0" smtClean="0"/>
              <a:t> shows the </a:t>
            </a:r>
          </a:p>
          <a:p>
            <a:r>
              <a:rPr lang="en-US" dirty="0" smtClean="0"/>
              <a:t>Excess profit the </a:t>
            </a:r>
            <a:r>
              <a:rPr lang="en-US" dirty="0" err="1" smtClean="0"/>
              <a:t>the</a:t>
            </a:r>
            <a:r>
              <a:rPr lang="en-US" dirty="0" smtClean="0"/>
              <a:t> firm</a:t>
            </a:r>
            <a:endParaRPr lang="en-US" dirty="0"/>
          </a:p>
        </p:txBody>
      </p:sp>
    </p:spTree>
    <p:extLst>
      <p:ext uri="{BB962C8B-B14F-4D97-AF65-F5344CB8AC3E}">
        <p14:creationId xmlns:p14="http://schemas.microsoft.com/office/powerpoint/2010/main" val="2243578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sz="3200" b="1" dirty="0" smtClean="0">
                <a:solidFill>
                  <a:srgbClr val="0070C0"/>
                </a:solidFill>
              </a:rPr>
              <a:t>Price discrimination:</a:t>
            </a:r>
            <a:endParaRPr lang="en-US" sz="3200" b="1" dirty="0">
              <a:solidFill>
                <a:srgbClr val="0070C0"/>
              </a:solidFill>
            </a:endParaRPr>
          </a:p>
        </p:txBody>
      </p:sp>
      <p:sp>
        <p:nvSpPr>
          <p:cNvPr id="3" name="Content Placeholder 2"/>
          <p:cNvSpPr>
            <a:spLocks noGrp="1"/>
          </p:cNvSpPr>
          <p:nvPr>
            <p:ph idx="1"/>
          </p:nvPr>
        </p:nvSpPr>
        <p:spPr>
          <a:xfrm>
            <a:off x="457200" y="914400"/>
            <a:ext cx="8229600" cy="5562600"/>
          </a:xfrm>
        </p:spPr>
        <p:txBody>
          <a:bodyPr/>
          <a:lstStyle/>
          <a:p>
            <a:r>
              <a:rPr lang="en-US" dirty="0" smtClean="0"/>
              <a:t>It refers to a situation when a producer sells same product to different consumers (or at different sub markets) at different prices.</a:t>
            </a:r>
          </a:p>
          <a:p>
            <a:r>
              <a:rPr lang="en-US" dirty="0" smtClean="0"/>
              <a:t>Buyers may be discriminated in respect of prices on the basis of their incomes or purchasing power, geographical location, sex, age, quantity purchase, their association with the seller, frequency of visits to the shop, the purpose for use of the commodity or service and others.</a:t>
            </a:r>
          </a:p>
          <a:p>
            <a:pPr marL="0" indent="0">
              <a:buNone/>
            </a:pPr>
            <a:endParaRPr lang="en-US" dirty="0"/>
          </a:p>
        </p:txBody>
      </p:sp>
    </p:spTree>
    <p:extLst>
      <p:ext uri="{BB962C8B-B14F-4D97-AF65-F5344CB8AC3E}">
        <p14:creationId xmlns:p14="http://schemas.microsoft.com/office/powerpoint/2010/main" val="2054266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l"/>
            <a:r>
              <a:rPr lang="en-US" sz="3200" b="1" dirty="0" smtClean="0">
                <a:solidFill>
                  <a:srgbClr val="0070C0"/>
                </a:solidFill>
              </a:rPr>
              <a:t>Conditions for Price discrimination</a:t>
            </a:r>
            <a:endParaRPr lang="en-US" sz="3200" b="1" dirty="0">
              <a:solidFill>
                <a:srgbClr val="0070C0"/>
              </a:solidFill>
            </a:endParaRPr>
          </a:p>
        </p:txBody>
      </p:sp>
      <p:sp>
        <p:nvSpPr>
          <p:cNvPr id="3" name="Content Placeholder 2"/>
          <p:cNvSpPr>
            <a:spLocks noGrp="1"/>
          </p:cNvSpPr>
          <p:nvPr>
            <p:ph idx="1"/>
          </p:nvPr>
        </p:nvSpPr>
        <p:spPr>
          <a:xfrm>
            <a:off x="457200" y="1143000"/>
            <a:ext cx="8229600" cy="5105400"/>
          </a:xfrm>
        </p:spPr>
        <p:txBody>
          <a:bodyPr/>
          <a:lstStyle/>
          <a:p>
            <a:r>
              <a:rPr lang="en-US" dirty="0" smtClean="0"/>
              <a:t>Monopoly power or the seller should some control over the supply of his product.</a:t>
            </a:r>
          </a:p>
          <a:p>
            <a:r>
              <a:rPr lang="en-US" dirty="0" smtClean="0"/>
              <a:t>The market must be divided into sub-markets with different price </a:t>
            </a:r>
            <a:r>
              <a:rPr lang="en-US" dirty="0" err="1" smtClean="0"/>
              <a:t>elasticities</a:t>
            </a:r>
            <a:r>
              <a:rPr lang="en-US" dirty="0" smtClean="0"/>
              <a:t>.</a:t>
            </a:r>
          </a:p>
          <a:p>
            <a:r>
              <a:rPr lang="en-US" dirty="0" smtClean="0"/>
              <a:t>There is no possibility of reselling the goods </a:t>
            </a:r>
            <a:r>
              <a:rPr lang="en-US" smtClean="0"/>
              <a:t>and services.</a:t>
            </a:r>
            <a:endParaRPr lang="en-US" dirty="0" smtClean="0"/>
          </a:p>
          <a:p>
            <a:endParaRPr lang="en-US" dirty="0"/>
          </a:p>
        </p:txBody>
      </p:sp>
    </p:spTree>
    <p:extLst>
      <p:ext uri="{BB962C8B-B14F-4D97-AF65-F5344CB8AC3E}">
        <p14:creationId xmlns:p14="http://schemas.microsoft.com/office/powerpoint/2010/main" val="307092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normAutofit/>
          </a:bodyPr>
          <a:lstStyle/>
          <a:p>
            <a:r>
              <a:rPr lang="en-US" sz="3200" b="1" dirty="0" smtClean="0">
                <a:solidFill>
                  <a:srgbClr val="00B0F0"/>
                </a:solidFill>
              </a:rPr>
              <a:t>Market structure</a:t>
            </a:r>
            <a:endParaRPr lang="en-US" sz="3200" b="1" dirty="0">
              <a:solidFill>
                <a:srgbClr val="00B0F0"/>
              </a:solidFill>
            </a:endParaRPr>
          </a:p>
        </p:txBody>
      </p:sp>
      <p:sp>
        <p:nvSpPr>
          <p:cNvPr id="3" name="Content Placeholder 2"/>
          <p:cNvSpPr>
            <a:spLocks noGrp="1"/>
          </p:cNvSpPr>
          <p:nvPr>
            <p:ph idx="1"/>
          </p:nvPr>
        </p:nvSpPr>
        <p:spPr>
          <a:xfrm>
            <a:off x="304800" y="1143000"/>
            <a:ext cx="8686800" cy="4860925"/>
          </a:xfrm>
        </p:spPr>
        <p:txBody>
          <a:bodyPr/>
          <a:lstStyle/>
          <a:p>
            <a:r>
              <a:rPr lang="en-US" dirty="0" smtClean="0"/>
              <a:t>The number of firms that make up the market.</a:t>
            </a:r>
          </a:p>
          <a:p>
            <a:r>
              <a:rPr lang="en-US" dirty="0" smtClean="0"/>
              <a:t>The ease with which new firms may enter the market and begin producing the goods and </a:t>
            </a:r>
            <a:r>
              <a:rPr lang="en-US" dirty="0" smtClean="0"/>
              <a:t>services. Free entry and exit of firms.</a:t>
            </a:r>
            <a:endParaRPr lang="en-US" dirty="0" smtClean="0"/>
          </a:p>
          <a:p>
            <a:r>
              <a:rPr lang="en-US" dirty="0" smtClean="0"/>
              <a:t>The degree to which the products produced by the firms are different</a:t>
            </a:r>
            <a:r>
              <a:rPr lang="en-US" dirty="0" smtClean="0"/>
              <a:t>. Or nature of product.</a:t>
            </a:r>
            <a:endParaRPr lang="en-US" dirty="0" smtClean="0"/>
          </a:p>
          <a:p>
            <a:r>
              <a:rPr lang="en-US" dirty="0" smtClean="0"/>
              <a:t>The knowledge about market acquired by both buyers and sellers.</a:t>
            </a:r>
            <a:endParaRPr lang="en-US" dirty="0"/>
          </a:p>
        </p:txBody>
      </p:sp>
    </p:spTree>
    <p:extLst>
      <p:ext uri="{BB962C8B-B14F-4D97-AF65-F5344CB8AC3E}">
        <p14:creationId xmlns:p14="http://schemas.microsoft.com/office/powerpoint/2010/main" val="545080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Degrees of Price discrimination:</a:t>
            </a:r>
            <a:endParaRPr lang="en-US" sz="3200" b="1" dirty="0">
              <a:solidFill>
                <a:srgbClr val="0070C0"/>
              </a:solidFill>
            </a:endParaRPr>
          </a:p>
        </p:txBody>
      </p:sp>
      <p:sp>
        <p:nvSpPr>
          <p:cNvPr id="3" name="Content Placeholder 2"/>
          <p:cNvSpPr>
            <a:spLocks noGrp="1"/>
          </p:cNvSpPr>
          <p:nvPr>
            <p:ph idx="1"/>
          </p:nvPr>
        </p:nvSpPr>
        <p:spPr>
          <a:xfrm>
            <a:off x="152400" y="1600200"/>
            <a:ext cx="3276600" cy="4525963"/>
          </a:xfrm>
        </p:spPr>
        <p:txBody>
          <a:bodyPr>
            <a:normAutofit lnSpcReduction="10000"/>
          </a:bodyPr>
          <a:lstStyle/>
          <a:p>
            <a:pPr marL="514350" indent="-514350">
              <a:buAutoNum type="arabicPeriod"/>
            </a:pPr>
            <a:r>
              <a:rPr lang="en-US" dirty="0" smtClean="0"/>
              <a:t>First degree of price discrimination</a:t>
            </a:r>
          </a:p>
          <a:p>
            <a:pPr marL="514350" indent="-514350">
              <a:buAutoNum type="arabicPeriod"/>
            </a:pPr>
            <a:r>
              <a:rPr lang="en-US" dirty="0" smtClean="0"/>
              <a:t>Second degree of price discrimination</a:t>
            </a:r>
          </a:p>
          <a:p>
            <a:pPr marL="514350" indent="-514350">
              <a:buAutoNum type="arabicPeriod"/>
            </a:pPr>
            <a:r>
              <a:rPr lang="en-US" dirty="0" smtClean="0"/>
              <a:t>Third degree of price discrimination</a:t>
            </a:r>
            <a:endParaRPr lang="en-US" dirty="0"/>
          </a:p>
        </p:txBody>
      </p:sp>
      <p:cxnSp>
        <p:nvCxnSpPr>
          <p:cNvPr id="5" name="Straight Connector 4"/>
          <p:cNvCxnSpPr/>
          <p:nvPr/>
        </p:nvCxnSpPr>
        <p:spPr>
          <a:xfrm>
            <a:off x="4267200" y="1600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5791200"/>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67200" y="2133600"/>
            <a:ext cx="2895600" cy="251460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267200" y="28194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67200" y="33909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267200" y="3900720"/>
            <a:ext cx="205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4517574"/>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28194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715000" y="3390900"/>
            <a:ext cx="0" cy="2400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324600" y="3900720"/>
            <a:ext cx="0" cy="189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010400" y="4517574"/>
            <a:ext cx="0" cy="1273626"/>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579167" y="1853395"/>
            <a:ext cx="461665" cy="560410"/>
          </a:xfrm>
          <a:prstGeom prst="rect">
            <a:avLst/>
          </a:prstGeom>
          <a:noFill/>
        </p:spPr>
        <p:txBody>
          <a:bodyPr vert="vert270" wrap="none" rtlCol="0">
            <a:spAutoFit/>
          </a:bodyPr>
          <a:lstStyle/>
          <a:p>
            <a:r>
              <a:rPr lang="en-US" dirty="0" smtClean="0"/>
              <a:t>price</a:t>
            </a:r>
            <a:endParaRPr lang="en-US" dirty="0"/>
          </a:p>
        </p:txBody>
      </p:sp>
      <p:sp>
        <p:nvSpPr>
          <p:cNvPr id="29" name="TextBox 28"/>
          <p:cNvSpPr txBox="1"/>
          <p:nvPr/>
        </p:nvSpPr>
        <p:spPr>
          <a:xfrm>
            <a:off x="3913162" y="4305300"/>
            <a:ext cx="420308" cy="369332"/>
          </a:xfrm>
          <a:prstGeom prst="rect">
            <a:avLst/>
          </a:prstGeom>
          <a:noFill/>
        </p:spPr>
        <p:txBody>
          <a:bodyPr wrap="none" rtlCol="0">
            <a:spAutoFit/>
          </a:bodyPr>
          <a:lstStyle/>
          <a:p>
            <a:r>
              <a:rPr lang="en-US" dirty="0" smtClean="0"/>
              <a:t>P1</a:t>
            </a:r>
            <a:endParaRPr lang="en-US" dirty="0"/>
          </a:p>
        </p:txBody>
      </p:sp>
      <p:sp>
        <p:nvSpPr>
          <p:cNvPr id="30" name="TextBox 29"/>
          <p:cNvSpPr txBox="1"/>
          <p:nvPr/>
        </p:nvSpPr>
        <p:spPr>
          <a:xfrm>
            <a:off x="3913162" y="3202855"/>
            <a:ext cx="420308" cy="369332"/>
          </a:xfrm>
          <a:prstGeom prst="rect">
            <a:avLst/>
          </a:prstGeom>
          <a:noFill/>
        </p:spPr>
        <p:txBody>
          <a:bodyPr wrap="none" rtlCol="0">
            <a:spAutoFit/>
          </a:bodyPr>
          <a:lstStyle/>
          <a:p>
            <a:r>
              <a:rPr lang="en-US" dirty="0" smtClean="0"/>
              <a:t>P3</a:t>
            </a:r>
            <a:endParaRPr lang="en-US" dirty="0"/>
          </a:p>
        </p:txBody>
      </p:sp>
      <p:sp>
        <p:nvSpPr>
          <p:cNvPr id="31" name="TextBox 30"/>
          <p:cNvSpPr txBox="1"/>
          <p:nvPr/>
        </p:nvSpPr>
        <p:spPr>
          <a:xfrm>
            <a:off x="3914172" y="3730171"/>
            <a:ext cx="420308" cy="369332"/>
          </a:xfrm>
          <a:prstGeom prst="rect">
            <a:avLst/>
          </a:prstGeom>
          <a:noFill/>
        </p:spPr>
        <p:txBody>
          <a:bodyPr wrap="none" rtlCol="0">
            <a:spAutoFit/>
          </a:bodyPr>
          <a:lstStyle/>
          <a:p>
            <a:r>
              <a:rPr lang="en-US" dirty="0" smtClean="0"/>
              <a:t>P2</a:t>
            </a:r>
            <a:endParaRPr lang="en-US" dirty="0"/>
          </a:p>
        </p:txBody>
      </p:sp>
      <p:sp>
        <p:nvSpPr>
          <p:cNvPr id="32" name="TextBox 31"/>
          <p:cNvSpPr txBox="1"/>
          <p:nvPr/>
        </p:nvSpPr>
        <p:spPr>
          <a:xfrm>
            <a:off x="4082648" y="5791200"/>
            <a:ext cx="336952" cy="369332"/>
          </a:xfrm>
          <a:prstGeom prst="rect">
            <a:avLst/>
          </a:prstGeom>
          <a:noFill/>
        </p:spPr>
        <p:txBody>
          <a:bodyPr wrap="none" rtlCol="0">
            <a:spAutoFit/>
          </a:bodyPr>
          <a:lstStyle/>
          <a:p>
            <a:r>
              <a:rPr lang="en-US" dirty="0" smtClean="0"/>
              <a:t>O</a:t>
            </a:r>
            <a:endParaRPr lang="en-US" dirty="0"/>
          </a:p>
        </p:txBody>
      </p:sp>
      <p:sp>
        <p:nvSpPr>
          <p:cNvPr id="33" name="TextBox 32"/>
          <p:cNvSpPr txBox="1"/>
          <p:nvPr/>
        </p:nvSpPr>
        <p:spPr>
          <a:xfrm>
            <a:off x="3913162" y="2696420"/>
            <a:ext cx="420308" cy="369332"/>
          </a:xfrm>
          <a:prstGeom prst="rect">
            <a:avLst/>
          </a:prstGeom>
          <a:noFill/>
        </p:spPr>
        <p:txBody>
          <a:bodyPr wrap="none" rtlCol="0">
            <a:spAutoFit/>
          </a:bodyPr>
          <a:lstStyle/>
          <a:p>
            <a:r>
              <a:rPr lang="en-US" dirty="0" smtClean="0"/>
              <a:t>P4</a:t>
            </a:r>
            <a:endParaRPr lang="en-US" dirty="0"/>
          </a:p>
        </p:txBody>
      </p:sp>
      <p:sp>
        <p:nvSpPr>
          <p:cNvPr id="34" name="TextBox 33"/>
          <p:cNvSpPr txBox="1"/>
          <p:nvPr/>
        </p:nvSpPr>
        <p:spPr>
          <a:xfrm>
            <a:off x="4949371" y="5791200"/>
            <a:ext cx="457176" cy="369332"/>
          </a:xfrm>
          <a:prstGeom prst="rect">
            <a:avLst/>
          </a:prstGeom>
          <a:noFill/>
        </p:spPr>
        <p:txBody>
          <a:bodyPr wrap="none" rtlCol="0">
            <a:spAutoFit/>
          </a:bodyPr>
          <a:lstStyle/>
          <a:p>
            <a:r>
              <a:rPr lang="en-US" dirty="0" smtClean="0"/>
              <a:t>Q1</a:t>
            </a:r>
            <a:endParaRPr lang="en-US" dirty="0"/>
          </a:p>
        </p:txBody>
      </p:sp>
      <p:sp>
        <p:nvSpPr>
          <p:cNvPr id="35" name="TextBox 34"/>
          <p:cNvSpPr txBox="1"/>
          <p:nvPr/>
        </p:nvSpPr>
        <p:spPr>
          <a:xfrm>
            <a:off x="7467600" y="5975866"/>
            <a:ext cx="1003288" cy="369332"/>
          </a:xfrm>
          <a:prstGeom prst="rect">
            <a:avLst/>
          </a:prstGeom>
          <a:noFill/>
        </p:spPr>
        <p:txBody>
          <a:bodyPr wrap="none" rtlCol="0">
            <a:spAutoFit/>
          </a:bodyPr>
          <a:lstStyle/>
          <a:p>
            <a:r>
              <a:rPr lang="en-US" dirty="0" smtClean="0"/>
              <a:t>Quantity</a:t>
            </a:r>
            <a:endParaRPr lang="en-US" dirty="0"/>
          </a:p>
        </p:txBody>
      </p:sp>
      <p:sp>
        <p:nvSpPr>
          <p:cNvPr id="36" name="TextBox 35"/>
          <p:cNvSpPr txBox="1"/>
          <p:nvPr/>
        </p:nvSpPr>
        <p:spPr>
          <a:xfrm>
            <a:off x="5014433" y="2519011"/>
            <a:ext cx="295274" cy="369332"/>
          </a:xfrm>
          <a:prstGeom prst="rect">
            <a:avLst/>
          </a:prstGeom>
          <a:noFill/>
        </p:spPr>
        <p:txBody>
          <a:bodyPr wrap="none" rtlCol="0">
            <a:spAutoFit/>
          </a:bodyPr>
          <a:lstStyle/>
          <a:p>
            <a:r>
              <a:rPr lang="en-US" dirty="0"/>
              <a:t>a</a:t>
            </a:r>
          </a:p>
        </p:txBody>
      </p:sp>
      <p:sp>
        <p:nvSpPr>
          <p:cNvPr id="37" name="TextBox 36"/>
          <p:cNvSpPr txBox="1"/>
          <p:nvPr/>
        </p:nvSpPr>
        <p:spPr>
          <a:xfrm>
            <a:off x="5521675" y="5805323"/>
            <a:ext cx="457176" cy="369332"/>
          </a:xfrm>
          <a:prstGeom prst="rect">
            <a:avLst/>
          </a:prstGeom>
          <a:noFill/>
        </p:spPr>
        <p:txBody>
          <a:bodyPr wrap="none" rtlCol="0">
            <a:spAutoFit/>
          </a:bodyPr>
          <a:lstStyle/>
          <a:p>
            <a:r>
              <a:rPr lang="en-US" dirty="0" smtClean="0"/>
              <a:t>Q2</a:t>
            </a:r>
            <a:endParaRPr lang="en-US" dirty="0"/>
          </a:p>
        </p:txBody>
      </p:sp>
      <p:sp>
        <p:nvSpPr>
          <p:cNvPr id="38" name="TextBox 37"/>
          <p:cNvSpPr txBox="1"/>
          <p:nvPr/>
        </p:nvSpPr>
        <p:spPr>
          <a:xfrm>
            <a:off x="6324600" y="3505988"/>
            <a:ext cx="282450" cy="369332"/>
          </a:xfrm>
          <a:prstGeom prst="rect">
            <a:avLst/>
          </a:prstGeom>
          <a:noFill/>
        </p:spPr>
        <p:txBody>
          <a:bodyPr wrap="none" rtlCol="0">
            <a:spAutoFit/>
          </a:bodyPr>
          <a:lstStyle/>
          <a:p>
            <a:r>
              <a:rPr lang="en-US" dirty="0"/>
              <a:t>c</a:t>
            </a:r>
          </a:p>
        </p:txBody>
      </p:sp>
      <p:sp>
        <p:nvSpPr>
          <p:cNvPr id="39" name="TextBox 38"/>
          <p:cNvSpPr txBox="1"/>
          <p:nvPr/>
        </p:nvSpPr>
        <p:spPr>
          <a:xfrm>
            <a:off x="5715000" y="3124200"/>
            <a:ext cx="306494" cy="369332"/>
          </a:xfrm>
          <a:prstGeom prst="rect">
            <a:avLst/>
          </a:prstGeom>
          <a:noFill/>
        </p:spPr>
        <p:txBody>
          <a:bodyPr wrap="none" rtlCol="0">
            <a:spAutoFit/>
          </a:bodyPr>
          <a:lstStyle/>
          <a:p>
            <a:r>
              <a:rPr lang="en-US" dirty="0"/>
              <a:t>b</a:t>
            </a:r>
          </a:p>
        </p:txBody>
      </p:sp>
      <p:sp>
        <p:nvSpPr>
          <p:cNvPr id="40" name="TextBox 39"/>
          <p:cNvSpPr txBox="1"/>
          <p:nvPr/>
        </p:nvSpPr>
        <p:spPr>
          <a:xfrm>
            <a:off x="6156124" y="5780314"/>
            <a:ext cx="457176" cy="369332"/>
          </a:xfrm>
          <a:prstGeom prst="rect">
            <a:avLst/>
          </a:prstGeom>
          <a:noFill/>
        </p:spPr>
        <p:txBody>
          <a:bodyPr wrap="none" rtlCol="0">
            <a:spAutoFit/>
          </a:bodyPr>
          <a:lstStyle/>
          <a:p>
            <a:r>
              <a:rPr lang="en-US" dirty="0" smtClean="0"/>
              <a:t>Q3</a:t>
            </a:r>
            <a:endParaRPr lang="en-US" dirty="0"/>
          </a:p>
        </p:txBody>
      </p:sp>
      <p:sp>
        <p:nvSpPr>
          <p:cNvPr id="41" name="TextBox 40"/>
          <p:cNvSpPr txBox="1"/>
          <p:nvPr/>
        </p:nvSpPr>
        <p:spPr>
          <a:xfrm>
            <a:off x="6841924" y="5805323"/>
            <a:ext cx="457176" cy="369332"/>
          </a:xfrm>
          <a:prstGeom prst="rect">
            <a:avLst/>
          </a:prstGeom>
          <a:noFill/>
        </p:spPr>
        <p:txBody>
          <a:bodyPr wrap="none" rtlCol="0">
            <a:spAutoFit/>
          </a:bodyPr>
          <a:lstStyle/>
          <a:p>
            <a:r>
              <a:rPr lang="en-US" dirty="0" smtClean="0"/>
              <a:t>Q4</a:t>
            </a:r>
            <a:endParaRPr lang="en-US" dirty="0"/>
          </a:p>
        </p:txBody>
      </p:sp>
      <p:sp>
        <p:nvSpPr>
          <p:cNvPr id="42" name="TextBox 41"/>
          <p:cNvSpPr txBox="1"/>
          <p:nvPr/>
        </p:nvSpPr>
        <p:spPr>
          <a:xfrm>
            <a:off x="7238495" y="4463534"/>
            <a:ext cx="327334" cy="369332"/>
          </a:xfrm>
          <a:prstGeom prst="rect">
            <a:avLst/>
          </a:prstGeom>
          <a:noFill/>
        </p:spPr>
        <p:txBody>
          <a:bodyPr wrap="none" rtlCol="0">
            <a:spAutoFit/>
          </a:bodyPr>
          <a:lstStyle/>
          <a:p>
            <a:r>
              <a:rPr lang="en-US" dirty="0"/>
              <a:t>D</a:t>
            </a:r>
          </a:p>
        </p:txBody>
      </p:sp>
      <p:sp>
        <p:nvSpPr>
          <p:cNvPr id="43" name="TextBox 42"/>
          <p:cNvSpPr txBox="1"/>
          <p:nvPr/>
        </p:nvSpPr>
        <p:spPr>
          <a:xfrm>
            <a:off x="6841924" y="4094202"/>
            <a:ext cx="30649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3629245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99" y="152400"/>
            <a:ext cx="8686800" cy="838200"/>
          </a:xfrm>
        </p:spPr>
        <p:txBody>
          <a:bodyPr>
            <a:normAutofit/>
          </a:bodyPr>
          <a:lstStyle/>
          <a:p>
            <a:r>
              <a:rPr lang="en-US" sz="2400" b="1" dirty="0" smtClean="0">
                <a:solidFill>
                  <a:srgbClr val="0070C0"/>
                </a:solidFill>
              </a:rPr>
              <a:t>Third degree of price discrimination or price output determination under price discrimination</a:t>
            </a:r>
            <a:endParaRPr lang="en-US" sz="2400" b="1" dirty="0">
              <a:solidFill>
                <a:srgbClr val="0070C0"/>
              </a:solidFill>
            </a:endParaRPr>
          </a:p>
        </p:txBody>
      </p:sp>
      <p:cxnSp>
        <p:nvCxnSpPr>
          <p:cNvPr id="5" name="Straight Connector 4"/>
          <p:cNvCxnSpPr/>
          <p:nvPr/>
        </p:nvCxnSpPr>
        <p:spPr>
          <a:xfrm>
            <a:off x="609600" y="2286000"/>
            <a:ext cx="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31038" y="2286000"/>
            <a:ext cx="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74232" y="2286000"/>
            <a:ext cx="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600" y="5562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31038" y="5562600"/>
            <a:ext cx="22315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74232" y="5562600"/>
            <a:ext cx="28411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9600" y="2895600"/>
            <a:ext cx="1371600" cy="202474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331038" y="3617682"/>
            <a:ext cx="1926762" cy="110671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6074232" y="2895600"/>
            <a:ext cx="402768" cy="5334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6477000" y="3429000"/>
            <a:ext cx="1752600" cy="12954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6074232" y="2895600"/>
            <a:ext cx="201384" cy="533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6275616" y="3429000"/>
            <a:ext cx="1077684" cy="1676400"/>
          </a:xfrm>
          <a:prstGeom prst="line">
            <a:avLst/>
          </a:prstGeom>
        </p:spPr>
        <p:style>
          <a:lnRef idx="1">
            <a:schemeClr val="dk1"/>
          </a:lnRef>
          <a:fillRef idx="0">
            <a:schemeClr val="dk1"/>
          </a:fillRef>
          <a:effectRef idx="0">
            <a:schemeClr val="dk1"/>
          </a:effectRef>
          <a:fontRef idx="minor">
            <a:schemeClr val="tx1"/>
          </a:fontRef>
        </p:style>
      </p:cxnSp>
      <p:sp>
        <p:nvSpPr>
          <p:cNvPr id="28" name="Freeform 27"/>
          <p:cNvSpPr/>
          <p:nvPr/>
        </p:nvSpPr>
        <p:spPr>
          <a:xfrm>
            <a:off x="6284686" y="2757714"/>
            <a:ext cx="1277257" cy="2162629"/>
          </a:xfrm>
          <a:custGeom>
            <a:avLst/>
            <a:gdLst>
              <a:gd name="connsiteX0" fmla="*/ 0 w 1277257"/>
              <a:gd name="connsiteY0" fmla="*/ 2162629 h 2162629"/>
              <a:gd name="connsiteX1" fmla="*/ 885371 w 1277257"/>
              <a:gd name="connsiteY1" fmla="*/ 1465943 h 2162629"/>
              <a:gd name="connsiteX2" fmla="*/ 1277257 w 1277257"/>
              <a:gd name="connsiteY2" fmla="*/ 0 h 2162629"/>
              <a:gd name="connsiteX3" fmla="*/ 1277257 w 1277257"/>
              <a:gd name="connsiteY3" fmla="*/ 0 h 2162629"/>
              <a:gd name="connsiteX4" fmla="*/ 1277257 w 1277257"/>
              <a:gd name="connsiteY4" fmla="*/ 0 h 2162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7" h="2162629">
                <a:moveTo>
                  <a:pt x="0" y="2162629"/>
                </a:moveTo>
                <a:cubicBezTo>
                  <a:pt x="336247" y="1994505"/>
                  <a:pt x="672495" y="1826381"/>
                  <a:pt x="885371" y="1465943"/>
                </a:cubicBezTo>
                <a:cubicBezTo>
                  <a:pt x="1098247" y="1105505"/>
                  <a:pt x="1277257" y="0"/>
                  <a:pt x="1277257" y="0"/>
                </a:cubicBezTo>
                <a:lnTo>
                  <a:pt x="1277257" y="0"/>
                </a:lnTo>
                <a:lnTo>
                  <a:pt x="1277257" y="0"/>
                </a:lnTo>
              </a:path>
            </a:pathLst>
          </a:cu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cxnSp>
        <p:nvCxnSpPr>
          <p:cNvPr id="30" name="Straight Connector 29"/>
          <p:cNvCxnSpPr/>
          <p:nvPr/>
        </p:nvCxnSpPr>
        <p:spPr>
          <a:xfrm>
            <a:off x="6966856" y="3733800"/>
            <a:ext cx="0" cy="1828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a:off x="6074232" y="3733800"/>
            <a:ext cx="8926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31038" y="3617682"/>
            <a:ext cx="1393362"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09600" y="2895600"/>
            <a:ext cx="68580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09600" y="4343400"/>
            <a:ext cx="6357256" cy="152400"/>
          </a:xfrm>
          <a:prstGeom prst="line">
            <a:avLst/>
          </a:prstGeom>
        </p:spPr>
        <p:style>
          <a:lnRef idx="1">
            <a:schemeClr val="accent3"/>
          </a:lnRef>
          <a:fillRef idx="0">
            <a:schemeClr val="accent3"/>
          </a:fillRef>
          <a:effectRef idx="0">
            <a:schemeClr val="accent3"/>
          </a:effectRef>
          <a:fontRef idx="minor">
            <a:schemeClr val="tx1"/>
          </a:fontRef>
        </p:style>
      </p:cxnSp>
      <p:cxnSp>
        <p:nvCxnSpPr>
          <p:cNvPr id="45" name="Straight Connector 44"/>
          <p:cNvCxnSpPr/>
          <p:nvPr/>
        </p:nvCxnSpPr>
        <p:spPr>
          <a:xfrm>
            <a:off x="3955149" y="4000500"/>
            <a:ext cx="0" cy="156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52286" y="3617682"/>
            <a:ext cx="0" cy="1944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331038" y="4000500"/>
            <a:ext cx="6241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609600" y="3617682"/>
            <a:ext cx="442686"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89505" y="5609771"/>
            <a:ext cx="457176" cy="369332"/>
          </a:xfrm>
          <a:prstGeom prst="rect">
            <a:avLst/>
          </a:prstGeom>
          <a:noFill/>
        </p:spPr>
        <p:txBody>
          <a:bodyPr wrap="none" rtlCol="0">
            <a:spAutoFit/>
          </a:bodyPr>
          <a:lstStyle/>
          <a:p>
            <a:r>
              <a:rPr lang="en-US" dirty="0" smtClean="0"/>
              <a:t>Q1</a:t>
            </a:r>
            <a:endParaRPr lang="en-US" dirty="0"/>
          </a:p>
        </p:txBody>
      </p:sp>
      <p:sp>
        <p:nvSpPr>
          <p:cNvPr id="53" name="TextBox 52"/>
          <p:cNvSpPr txBox="1"/>
          <p:nvPr/>
        </p:nvSpPr>
        <p:spPr>
          <a:xfrm>
            <a:off x="5089324" y="4746954"/>
            <a:ext cx="559769" cy="369332"/>
          </a:xfrm>
          <a:prstGeom prst="rect">
            <a:avLst/>
          </a:prstGeom>
          <a:noFill/>
        </p:spPr>
        <p:txBody>
          <a:bodyPr wrap="none" rtlCol="0">
            <a:spAutoFit/>
          </a:bodyPr>
          <a:lstStyle/>
          <a:p>
            <a:r>
              <a:rPr lang="en-US" dirty="0" smtClean="0"/>
              <a:t>AR2</a:t>
            </a:r>
            <a:endParaRPr lang="en-US" dirty="0"/>
          </a:p>
        </p:txBody>
      </p:sp>
      <p:sp>
        <p:nvSpPr>
          <p:cNvPr id="54" name="TextBox 53"/>
          <p:cNvSpPr txBox="1"/>
          <p:nvPr/>
        </p:nvSpPr>
        <p:spPr>
          <a:xfrm>
            <a:off x="3764396" y="5562600"/>
            <a:ext cx="457176" cy="369332"/>
          </a:xfrm>
          <a:prstGeom prst="rect">
            <a:avLst/>
          </a:prstGeom>
          <a:noFill/>
        </p:spPr>
        <p:txBody>
          <a:bodyPr wrap="none" rtlCol="0">
            <a:spAutoFit/>
          </a:bodyPr>
          <a:lstStyle/>
          <a:p>
            <a:r>
              <a:rPr lang="en-US" dirty="0" smtClean="0"/>
              <a:t>Q2</a:t>
            </a:r>
            <a:endParaRPr lang="en-US" dirty="0"/>
          </a:p>
        </p:txBody>
      </p:sp>
      <p:sp>
        <p:nvSpPr>
          <p:cNvPr id="55" name="TextBox 54"/>
          <p:cNvSpPr txBox="1"/>
          <p:nvPr/>
        </p:nvSpPr>
        <p:spPr>
          <a:xfrm>
            <a:off x="1981200" y="4846989"/>
            <a:ext cx="559769" cy="369332"/>
          </a:xfrm>
          <a:prstGeom prst="rect">
            <a:avLst/>
          </a:prstGeom>
          <a:noFill/>
        </p:spPr>
        <p:txBody>
          <a:bodyPr wrap="none" rtlCol="0">
            <a:spAutoFit/>
          </a:bodyPr>
          <a:lstStyle/>
          <a:p>
            <a:r>
              <a:rPr lang="en-US" dirty="0" smtClean="0"/>
              <a:t>AR1</a:t>
            </a:r>
            <a:endParaRPr lang="en-US" dirty="0"/>
          </a:p>
        </p:txBody>
      </p:sp>
      <p:sp>
        <p:nvSpPr>
          <p:cNvPr id="56" name="TextBox 55"/>
          <p:cNvSpPr txBox="1"/>
          <p:nvPr/>
        </p:nvSpPr>
        <p:spPr>
          <a:xfrm>
            <a:off x="1217638" y="4958052"/>
            <a:ext cx="623889" cy="369332"/>
          </a:xfrm>
          <a:prstGeom prst="rect">
            <a:avLst/>
          </a:prstGeom>
          <a:noFill/>
        </p:spPr>
        <p:txBody>
          <a:bodyPr wrap="none" rtlCol="0">
            <a:spAutoFit/>
          </a:bodyPr>
          <a:lstStyle/>
          <a:p>
            <a:r>
              <a:rPr lang="en-US" dirty="0" smtClean="0"/>
              <a:t>MR1</a:t>
            </a:r>
            <a:endParaRPr lang="en-US" dirty="0"/>
          </a:p>
        </p:txBody>
      </p:sp>
      <p:sp>
        <p:nvSpPr>
          <p:cNvPr id="57" name="TextBox 56"/>
          <p:cNvSpPr txBox="1"/>
          <p:nvPr/>
        </p:nvSpPr>
        <p:spPr>
          <a:xfrm>
            <a:off x="685800" y="4347416"/>
            <a:ext cx="417102" cy="369332"/>
          </a:xfrm>
          <a:prstGeom prst="rect">
            <a:avLst/>
          </a:prstGeom>
          <a:noFill/>
        </p:spPr>
        <p:txBody>
          <a:bodyPr wrap="none" rtlCol="0">
            <a:spAutoFit/>
          </a:bodyPr>
          <a:lstStyle/>
          <a:p>
            <a:r>
              <a:rPr lang="en-US" dirty="0" smtClean="0"/>
              <a:t>e1</a:t>
            </a:r>
            <a:endParaRPr lang="en-US" dirty="0"/>
          </a:p>
        </p:txBody>
      </p:sp>
      <p:sp>
        <p:nvSpPr>
          <p:cNvPr id="58" name="TextBox 57"/>
          <p:cNvSpPr txBox="1"/>
          <p:nvPr/>
        </p:nvSpPr>
        <p:spPr>
          <a:xfrm>
            <a:off x="3618197" y="4463534"/>
            <a:ext cx="417102" cy="369332"/>
          </a:xfrm>
          <a:prstGeom prst="rect">
            <a:avLst/>
          </a:prstGeom>
          <a:noFill/>
        </p:spPr>
        <p:txBody>
          <a:bodyPr wrap="none" rtlCol="0">
            <a:spAutoFit/>
          </a:bodyPr>
          <a:lstStyle/>
          <a:p>
            <a:r>
              <a:rPr lang="en-US" dirty="0" smtClean="0"/>
              <a:t>e2</a:t>
            </a:r>
            <a:endParaRPr lang="en-US" dirty="0"/>
          </a:p>
        </p:txBody>
      </p:sp>
      <p:sp>
        <p:nvSpPr>
          <p:cNvPr id="59" name="TextBox 58"/>
          <p:cNvSpPr txBox="1"/>
          <p:nvPr/>
        </p:nvSpPr>
        <p:spPr>
          <a:xfrm>
            <a:off x="7157864" y="4419600"/>
            <a:ext cx="300082" cy="369332"/>
          </a:xfrm>
          <a:prstGeom prst="rect">
            <a:avLst/>
          </a:prstGeom>
          <a:noFill/>
        </p:spPr>
        <p:txBody>
          <a:bodyPr wrap="none" rtlCol="0">
            <a:spAutoFit/>
          </a:bodyPr>
          <a:lstStyle/>
          <a:p>
            <a:r>
              <a:rPr lang="en-US" dirty="0"/>
              <a:t>e</a:t>
            </a:r>
          </a:p>
        </p:txBody>
      </p:sp>
      <p:sp>
        <p:nvSpPr>
          <p:cNvPr id="60" name="TextBox 59"/>
          <p:cNvSpPr txBox="1"/>
          <p:nvPr/>
        </p:nvSpPr>
        <p:spPr>
          <a:xfrm>
            <a:off x="5737280" y="3556000"/>
            <a:ext cx="303288" cy="369332"/>
          </a:xfrm>
          <a:prstGeom prst="rect">
            <a:avLst/>
          </a:prstGeom>
          <a:noFill/>
        </p:spPr>
        <p:txBody>
          <a:bodyPr wrap="none" rtlCol="0">
            <a:spAutoFit/>
          </a:bodyPr>
          <a:lstStyle/>
          <a:p>
            <a:r>
              <a:rPr lang="en-US" dirty="0"/>
              <a:t>P</a:t>
            </a:r>
          </a:p>
        </p:txBody>
      </p:sp>
      <p:sp>
        <p:nvSpPr>
          <p:cNvPr id="61" name="TextBox 60"/>
          <p:cNvSpPr txBox="1"/>
          <p:nvPr/>
        </p:nvSpPr>
        <p:spPr>
          <a:xfrm>
            <a:off x="2964552" y="3892034"/>
            <a:ext cx="420308" cy="369332"/>
          </a:xfrm>
          <a:prstGeom prst="rect">
            <a:avLst/>
          </a:prstGeom>
          <a:noFill/>
        </p:spPr>
        <p:txBody>
          <a:bodyPr wrap="none" rtlCol="0">
            <a:spAutoFit/>
          </a:bodyPr>
          <a:lstStyle/>
          <a:p>
            <a:r>
              <a:rPr lang="en-US" dirty="0" smtClean="0"/>
              <a:t>P2</a:t>
            </a:r>
            <a:endParaRPr lang="en-US" dirty="0"/>
          </a:p>
        </p:txBody>
      </p:sp>
      <p:sp>
        <p:nvSpPr>
          <p:cNvPr id="62" name="TextBox 61"/>
          <p:cNvSpPr txBox="1"/>
          <p:nvPr/>
        </p:nvSpPr>
        <p:spPr>
          <a:xfrm>
            <a:off x="204762" y="3371334"/>
            <a:ext cx="420308" cy="369332"/>
          </a:xfrm>
          <a:prstGeom prst="rect">
            <a:avLst/>
          </a:prstGeom>
          <a:noFill/>
        </p:spPr>
        <p:txBody>
          <a:bodyPr wrap="none" rtlCol="0">
            <a:spAutoFit/>
          </a:bodyPr>
          <a:lstStyle/>
          <a:p>
            <a:r>
              <a:rPr lang="en-US" dirty="0" smtClean="0"/>
              <a:t>P1</a:t>
            </a:r>
            <a:endParaRPr lang="en-US" dirty="0"/>
          </a:p>
        </p:txBody>
      </p:sp>
      <p:sp>
        <p:nvSpPr>
          <p:cNvPr id="63" name="TextBox 62"/>
          <p:cNvSpPr txBox="1"/>
          <p:nvPr/>
        </p:nvSpPr>
        <p:spPr>
          <a:xfrm>
            <a:off x="2835476" y="2385889"/>
            <a:ext cx="461665" cy="545214"/>
          </a:xfrm>
          <a:prstGeom prst="rect">
            <a:avLst/>
          </a:prstGeom>
          <a:noFill/>
        </p:spPr>
        <p:txBody>
          <a:bodyPr vert="vert270" wrap="none" rtlCol="0">
            <a:spAutoFit/>
          </a:bodyPr>
          <a:lstStyle/>
          <a:p>
            <a:r>
              <a:rPr lang="en-US" dirty="0" smtClean="0"/>
              <a:t>P,C,R</a:t>
            </a:r>
            <a:endParaRPr lang="en-US" dirty="0"/>
          </a:p>
        </p:txBody>
      </p:sp>
      <p:sp>
        <p:nvSpPr>
          <p:cNvPr id="64" name="TextBox 63"/>
          <p:cNvSpPr txBox="1"/>
          <p:nvPr/>
        </p:nvSpPr>
        <p:spPr>
          <a:xfrm>
            <a:off x="5478239" y="2218584"/>
            <a:ext cx="461665" cy="545214"/>
          </a:xfrm>
          <a:prstGeom prst="rect">
            <a:avLst/>
          </a:prstGeom>
          <a:noFill/>
        </p:spPr>
        <p:txBody>
          <a:bodyPr vert="vert270" wrap="none" rtlCol="0">
            <a:spAutoFit/>
          </a:bodyPr>
          <a:lstStyle/>
          <a:p>
            <a:r>
              <a:rPr lang="en-US" dirty="0" smtClean="0"/>
              <a:t>P,C,R</a:t>
            </a:r>
            <a:endParaRPr lang="en-US" dirty="0"/>
          </a:p>
        </p:txBody>
      </p:sp>
      <p:sp>
        <p:nvSpPr>
          <p:cNvPr id="65" name="TextBox 64"/>
          <p:cNvSpPr txBox="1"/>
          <p:nvPr/>
        </p:nvSpPr>
        <p:spPr>
          <a:xfrm>
            <a:off x="5822953" y="5498068"/>
            <a:ext cx="336952" cy="369332"/>
          </a:xfrm>
          <a:prstGeom prst="rect">
            <a:avLst/>
          </a:prstGeom>
          <a:noFill/>
        </p:spPr>
        <p:txBody>
          <a:bodyPr wrap="none" rtlCol="0">
            <a:spAutoFit/>
          </a:bodyPr>
          <a:lstStyle/>
          <a:p>
            <a:r>
              <a:rPr lang="en-US" dirty="0" smtClean="0"/>
              <a:t>O</a:t>
            </a:r>
            <a:endParaRPr lang="en-US" dirty="0"/>
          </a:p>
        </p:txBody>
      </p:sp>
      <p:sp>
        <p:nvSpPr>
          <p:cNvPr id="66" name="TextBox 65"/>
          <p:cNvSpPr txBox="1"/>
          <p:nvPr/>
        </p:nvSpPr>
        <p:spPr>
          <a:xfrm>
            <a:off x="381000" y="5576723"/>
            <a:ext cx="336952" cy="369332"/>
          </a:xfrm>
          <a:prstGeom prst="rect">
            <a:avLst/>
          </a:prstGeom>
          <a:noFill/>
        </p:spPr>
        <p:txBody>
          <a:bodyPr wrap="none" rtlCol="0">
            <a:spAutoFit/>
          </a:bodyPr>
          <a:lstStyle/>
          <a:p>
            <a:r>
              <a:rPr lang="en-US" dirty="0" smtClean="0"/>
              <a:t>O</a:t>
            </a:r>
            <a:endParaRPr lang="en-US" dirty="0"/>
          </a:p>
        </p:txBody>
      </p:sp>
      <p:sp>
        <p:nvSpPr>
          <p:cNvPr id="67" name="TextBox 66"/>
          <p:cNvSpPr txBox="1"/>
          <p:nvPr/>
        </p:nvSpPr>
        <p:spPr>
          <a:xfrm>
            <a:off x="3003952" y="5576723"/>
            <a:ext cx="336952" cy="369332"/>
          </a:xfrm>
          <a:prstGeom prst="rect">
            <a:avLst/>
          </a:prstGeom>
          <a:noFill/>
        </p:spPr>
        <p:txBody>
          <a:bodyPr wrap="none" rtlCol="0">
            <a:spAutoFit/>
          </a:bodyPr>
          <a:lstStyle/>
          <a:p>
            <a:r>
              <a:rPr lang="en-US" dirty="0" smtClean="0"/>
              <a:t>O</a:t>
            </a:r>
            <a:endParaRPr lang="en-US" dirty="0"/>
          </a:p>
        </p:txBody>
      </p:sp>
      <p:sp>
        <p:nvSpPr>
          <p:cNvPr id="68" name="TextBox 67"/>
          <p:cNvSpPr txBox="1"/>
          <p:nvPr/>
        </p:nvSpPr>
        <p:spPr>
          <a:xfrm>
            <a:off x="6754838" y="5562600"/>
            <a:ext cx="403026" cy="369332"/>
          </a:xfrm>
          <a:prstGeom prst="rect">
            <a:avLst/>
          </a:prstGeom>
          <a:noFill/>
        </p:spPr>
        <p:txBody>
          <a:bodyPr wrap="square" rtlCol="0">
            <a:spAutoFit/>
          </a:bodyPr>
          <a:lstStyle/>
          <a:p>
            <a:r>
              <a:rPr lang="en-US" dirty="0"/>
              <a:t>Q</a:t>
            </a:r>
          </a:p>
        </p:txBody>
      </p:sp>
      <p:sp>
        <p:nvSpPr>
          <p:cNvPr id="69" name="TextBox 68"/>
          <p:cNvSpPr txBox="1"/>
          <p:nvPr/>
        </p:nvSpPr>
        <p:spPr>
          <a:xfrm>
            <a:off x="7561943" y="2329934"/>
            <a:ext cx="505267" cy="369332"/>
          </a:xfrm>
          <a:prstGeom prst="rect">
            <a:avLst/>
          </a:prstGeom>
          <a:noFill/>
        </p:spPr>
        <p:txBody>
          <a:bodyPr wrap="none" rtlCol="0">
            <a:spAutoFit/>
          </a:bodyPr>
          <a:lstStyle/>
          <a:p>
            <a:r>
              <a:rPr lang="en-US" dirty="0" smtClean="0"/>
              <a:t>MC</a:t>
            </a:r>
            <a:endParaRPr lang="en-US" dirty="0"/>
          </a:p>
        </p:txBody>
      </p:sp>
      <p:sp>
        <p:nvSpPr>
          <p:cNvPr id="70" name="TextBox 69"/>
          <p:cNvSpPr txBox="1"/>
          <p:nvPr/>
        </p:nvSpPr>
        <p:spPr>
          <a:xfrm>
            <a:off x="8192809" y="5867400"/>
            <a:ext cx="1003288" cy="369332"/>
          </a:xfrm>
          <a:prstGeom prst="rect">
            <a:avLst/>
          </a:prstGeom>
          <a:noFill/>
        </p:spPr>
        <p:txBody>
          <a:bodyPr wrap="none" rtlCol="0">
            <a:spAutoFit/>
          </a:bodyPr>
          <a:lstStyle/>
          <a:p>
            <a:r>
              <a:rPr lang="en-US" dirty="0" smtClean="0"/>
              <a:t>Quantity</a:t>
            </a:r>
            <a:endParaRPr lang="en-US" dirty="0"/>
          </a:p>
        </p:txBody>
      </p:sp>
      <p:sp>
        <p:nvSpPr>
          <p:cNvPr id="71" name="TextBox 70"/>
          <p:cNvSpPr txBox="1"/>
          <p:nvPr/>
        </p:nvSpPr>
        <p:spPr>
          <a:xfrm>
            <a:off x="4724400" y="5105400"/>
            <a:ext cx="623889" cy="369332"/>
          </a:xfrm>
          <a:prstGeom prst="rect">
            <a:avLst/>
          </a:prstGeom>
          <a:noFill/>
        </p:spPr>
        <p:txBody>
          <a:bodyPr wrap="none" rtlCol="0">
            <a:spAutoFit/>
          </a:bodyPr>
          <a:lstStyle/>
          <a:p>
            <a:r>
              <a:rPr lang="en-US" dirty="0" smtClean="0"/>
              <a:t>MR2</a:t>
            </a:r>
            <a:endParaRPr lang="en-US" dirty="0"/>
          </a:p>
        </p:txBody>
      </p:sp>
      <p:sp>
        <p:nvSpPr>
          <p:cNvPr id="72" name="TextBox 71"/>
          <p:cNvSpPr txBox="1"/>
          <p:nvPr/>
        </p:nvSpPr>
        <p:spPr>
          <a:xfrm>
            <a:off x="7301995" y="5142718"/>
            <a:ext cx="506870" cy="369332"/>
          </a:xfrm>
          <a:prstGeom prst="rect">
            <a:avLst/>
          </a:prstGeom>
          <a:noFill/>
        </p:spPr>
        <p:txBody>
          <a:bodyPr wrap="none" rtlCol="0">
            <a:spAutoFit/>
          </a:bodyPr>
          <a:lstStyle/>
          <a:p>
            <a:r>
              <a:rPr lang="en-US" dirty="0" smtClean="0"/>
              <a:t>MR</a:t>
            </a:r>
            <a:endParaRPr lang="en-US" dirty="0"/>
          </a:p>
        </p:txBody>
      </p:sp>
      <p:sp>
        <p:nvSpPr>
          <p:cNvPr id="73" name="TextBox 72"/>
          <p:cNvSpPr txBox="1"/>
          <p:nvPr/>
        </p:nvSpPr>
        <p:spPr>
          <a:xfrm>
            <a:off x="8061124" y="4761077"/>
            <a:ext cx="442750" cy="369332"/>
          </a:xfrm>
          <a:prstGeom prst="rect">
            <a:avLst/>
          </a:prstGeom>
          <a:noFill/>
        </p:spPr>
        <p:txBody>
          <a:bodyPr wrap="none" rtlCol="0">
            <a:spAutoFit/>
          </a:bodyPr>
          <a:lstStyle/>
          <a:p>
            <a:r>
              <a:rPr lang="en-US" dirty="0" smtClean="0"/>
              <a:t>AR</a:t>
            </a:r>
            <a:endParaRPr lang="en-US" dirty="0"/>
          </a:p>
        </p:txBody>
      </p:sp>
      <p:sp>
        <p:nvSpPr>
          <p:cNvPr id="74" name="TextBox 73"/>
          <p:cNvSpPr txBox="1"/>
          <p:nvPr/>
        </p:nvSpPr>
        <p:spPr>
          <a:xfrm>
            <a:off x="5061352" y="5979103"/>
            <a:ext cx="1003288" cy="369332"/>
          </a:xfrm>
          <a:prstGeom prst="rect">
            <a:avLst/>
          </a:prstGeom>
          <a:noFill/>
        </p:spPr>
        <p:txBody>
          <a:bodyPr wrap="none" rtlCol="0">
            <a:spAutoFit/>
          </a:bodyPr>
          <a:lstStyle/>
          <a:p>
            <a:r>
              <a:rPr lang="en-US" dirty="0" smtClean="0"/>
              <a:t>Quantity</a:t>
            </a:r>
            <a:endParaRPr lang="en-US" dirty="0"/>
          </a:p>
        </p:txBody>
      </p:sp>
      <p:sp>
        <p:nvSpPr>
          <p:cNvPr id="75" name="TextBox 74"/>
          <p:cNvSpPr txBox="1"/>
          <p:nvPr/>
        </p:nvSpPr>
        <p:spPr>
          <a:xfrm>
            <a:off x="1981200" y="5794437"/>
            <a:ext cx="1003288" cy="369332"/>
          </a:xfrm>
          <a:prstGeom prst="rect">
            <a:avLst/>
          </a:prstGeom>
          <a:noFill/>
        </p:spPr>
        <p:txBody>
          <a:bodyPr wrap="none" rtlCol="0">
            <a:spAutoFit/>
          </a:bodyPr>
          <a:lstStyle/>
          <a:p>
            <a:r>
              <a:rPr lang="en-US" dirty="0" smtClean="0"/>
              <a:t>Quantity</a:t>
            </a:r>
            <a:endParaRPr lang="en-US" dirty="0"/>
          </a:p>
        </p:txBody>
      </p:sp>
      <p:sp>
        <p:nvSpPr>
          <p:cNvPr id="76" name="TextBox 75"/>
          <p:cNvSpPr txBox="1"/>
          <p:nvPr/>
        </p:nvSpPr>
        <p:spPr>
          <a:xfrm>
            <a:off x="26962" y="1871622"/>
            <a:ext cx="461665" cy="545214"/>
          </a:xfrm>
          <a:prstGeom prst="rect">
            <a:avLst/>
          </a:prstGeom>
          <a:noFill/>
        </p:spPr>
        <p:txBody>
          <a:bodyPr vert="vert270" wrap="none" rtlCol="0">
            <a:spAutoFit/>
          </a:bodyPr>
          <a:lstStyle/>
          <a:p>
            <a:r>
              <a:rPr lang="en-US" dirty="0" smtClean="0"/>
              <a:t>P,C,R</a:t>
            </a:r>
            <a:endParaRPr lang="en-US" dirty="0"/>
          </a:p>
        </p:txBody>
      </p:sp>
    </p:spTree>
    <p:extLst>
      <p:ext uri="{BB962C8B-B14F-4D97-AF65-F5344CB8AC3E}">
        <p14:creationId xmlns:p14="http://schemas.microsoft.com/office/powerpoint/2010/main" val="4106277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normAutofit fontScale="85000" lnSpcReduction="10000"/>
          </a:bodyPr>
          <a:lstStyle/>
          <a:p>
            <a:pPr marL="0" indent="0">
              <a:buNone/>
            </a:pPr>
            <a:r>
              <a:rPr lang="en-US" b="1" dirty="0" smtClean="0">
                <a:solidFill>
                  <a:srgbClr val="0070C0"/>
                </a:solidFill>
              </a:rPr>
              <a:t>Price and output determination under Monopolistic market </a:t>
            </a:r>
          </a:p>
          <a:p>
            <a:r>
              <a:rPr lang="en-US" dirty="0" smtClean="0"/>
              <a:t>Monopolistic market is the market structure where large number of buyers and seller buy and sell slightly differentiated product with imperfect knowledge and firms are free to entry and exist in the market.</a:t>
            </a:r>
          </a:p>
          <a:p>
            <a:r>
              <a:rPr lang="en-US" sz="3000" dirty="0" smtClean="0"/>
              <a:t>In this market also firm itself can determine price as well as output. However, given the downward sloping AR, MR curves their decisions are independent but identical.</a:t>
            </a:r>
          </a:p>
          <a:p>
            <a:r>
              <a:rPr lang="en-US" sz="3000" dirty="0" smtClean="0"/>
              <a:t>Price and output is determined with following the profit maximization conditions that is MR=MC and MC cuts MR from the below.</a:t>
            </a:r>
          </a:p>
          <a:p>
            <a:r>
              <a:rPr lang="en-US" sz="3000" dirty="0" smtClean="0"/>
              <a:t>In this market also firm may be in equilibrium with excess profit or normal profit or loss in the short run. It is depend on the firm’s efficiency in the production process.</a:t>
            </a:r>
            <a:endParaRPr lang="en-US" sz="3000" dirty="0"/>
          </a:p>
        </p:txBody>
      </p:sp>
    </p:spTree>
    <p:extLst>
      <p:ext uri="{BB962C8B-B14F-4D97-AF65-F5344CB8AC3E}">
        <p14:creationId xmlns:p14="http://schemas.microsoft.com/office/powerpoint/2010/main" val="4053494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r>
              <a:rPr lang="en-US" sz="2400" b="1" dirty="0" smtClean="0">
                <a:solidFill>
                  <a:srgbClr val="0070C0"/>
                </a:solidFill>
              </a:rPr>
              <a:t>Price output determination under monopolistic market in the short-run/short-run equilibrium of firm under monopolistic competition</a:t>
            </a:r>
            <a:endParaRPr lang="en-US" sz="2400" b="1" dirty="0">
              <a:solidFill>
                <a:srgbClr val="0070C0"/>
              </a:solidFill>
            </a:endParaRPr>
          </a:p>
        </p:txBody>
      </p:sp>
      <p:cxnSp>
        <p:nvCxnSpPr>
          <p:cNvPr id="5" name="Straight Connector 4"/>
          <p:cNvCxnSpPr/>
          <p:nvPr/>
        </p:nvCxnSpPr>
        <p:spPr>
          <a:xfrm>
            <a:off x="457200" y="1593275"/>
            <a:ext cx="0" cy="228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886200"/>
            <a:ext cx="1752600" cy="6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38332" y="3893125"/>
            <a:ext cx="1981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380003" y="1537851"/>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66156" y="3900051"/>
            <a:ext cx="1905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41698" y="1702824"/>
            <a:ext cx="0" cy="220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 y="1905000"/>
            <a:ext cx="1371600" cy="13716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79713" y="2646220"/>
            <a:ext cx="727364" cy="0"/>
          </a:xfrm>
          <a:prstGeom prst="line">
            <a:avLst/>
          </a:prstGeom>
        </p:spPr>
        <p:style>
          <a:lnRef idx="1">
            <a:schemeClr val="dk1"/>
          </a:lnRef>
          <a:fillRef idx="0">
            <a:schemeClr val="dk1"/>
          </a:fillRef>
          <a:effectRef idx="0">
            <a:schemeClr val="dk1"/>
          </a:effectRef>
          <a:fontRef idx="minor">
            <a:schemeClr val="tx1"/>
          </a:fontRef>
        </p:style>
      </p:cxnSp>
      <p:sp>
        <p:nvSpPr>
          <p:cNvPr id="40" name="Freeform 39"/>
          <p:cNvSpPr/>
          <p:nvPr/>
        </p:nvSpPr>
        <p:spPr>
          <a:xfrm>
            <a:off x="642920" y="1911854"/>
            <a:ext cx="1205345" cy="1353353"/>
          </a:xfrm>
          <a:custGeom>
            <a:avLst/>
            <a:gdLst>
              <a:gd name="connsiteX0" fmla="*/ 0 w 1205345"/>
              <a:gd name="connsiteY0" fmla="*/ 720436 h 1353353"/>
              <a:gd name="connsiteX1" fmla="*/ 498763 w 1205345"/>
              <a:gd name="connsiteY1" fmla="*/ 1330036 h 1353353"/>
              <a:gd name="connsiteX2" fmla="*/ 1205345 w 1205345"/>
              <a:gd name="connsiteY2" fmla="*/ 0 h 1353353"/>
            </a:gdLst>
            <a:ahLst/>
            <a:cxnLst>
              <a:cxn ang="0">
                <a:pos x="connsiteX0" y="connsiteY0"/>
              </a:cxn>
              <a:cxn ang="0">
                <a:pos x="connsiteX1" y="connsiteY1"/>
              </a:cxn>
              <a:cxn ang="0">
                <a:pos x="connsiteX2" y="connsiteY2"/>
              </a:cxn>
            </a:cxnLst>
            <a:rect l="l" t="t" r="r" b="b"/>
            <a:pathLst>
              <a:path w="1205345" h="1353353">
                <a:moveTo>
                  <a:pt x="0" y="720436"/>
                </a:moveTo>
                <a:cubicBezTo>
                  <a:pt x="148936" y="1085272"/>
                  <a:pt x="297872" y="1450109"/>
                  <a:pt x="498763" y="1330036"/>
                </a:cubicBezTo>
                <a:cubicBezTo>
                  <a:pt x="699654" y="1209963"/>
                  <a:pt x="952499" y="604981"/>
                  <a:pt x="1205345"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1" name="Freeform 40"/>
          <p:cNvSpPr/>
          <p:nvPr/>
        </p:nvSpPr>
        <p:spPr>
          <a:xfrm>
            <a:off x="3789397" y="1968814"/>
            <a:ext cx="1482436" cy="1555860"/>
          </a:xfrm>
          <a:custGeom>
            <a:avLst/>
            <a:gdLst>
              <a:gd name="connsiteX0" fmla="*/ 0 w 1482436"/>
              <a:gd name="connsiteY0" fmla="*/ 886691 h 1555860"/>
              <a:gd name="connsiteX1" fmla="*/ 554181 w 1482436"/>
              <a:gd name="connsiteY1" fmla="*/ 1524000 h 1555860"/>
              <a:gd name="connsiteX2" fmla="*/ 1482436 w 1482436"/>
              <a:gd name="connsiteY2" fmla="*/ 0 h 1555860"/>
            </a:gdLst>
            <a:ahLst/>
            <a:cxnLst>
              <a:cxn ang="0">
                <a:pos x="connsiteX0" y="connsiteY0"/>
              </a:cxn>
              <a:cxn ang="0">
                <a:pos x="connsiteX1" y="connsiteY1"/>
              </a:cxn>
              <a:cxn ang="0">
                <a:pos x="connsiteX2" y="connsiteY2"/>
              </a:cxn>
            </a:cxnLst>
            <a:rect l="l" t="t" r="r" b="b"/>
            <a:pathLst>
              <a:path w="1482436" h="1555860">
                <a:moveTo>
                  <a:pt x="0" y="886691"/>
                </a:moveTo>
                <a:cubicBezTo>
                  <a:pt x="153554" y="1279236"/>
                  <a:pt x="307108" y="1671782"/>
                  <a:pt x="554181" y="1524000"/>
                </a:cubicBezTo>
                <a:cubicBezTo>
                  <a:pt x="801254" y="1376218"/>
                  <a:pt x="1141845" y="688109"/>
                  <a:pt x="1482436"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Freeform 43"/>
          <p:cNvSpPr/>
          <p:nvPr/>
        </p:nvSpPr>
        <p:spPr>
          <a:xfrm>
            <a:off x="762000" y="2402480"/>
            <a:ext cx="1648691" cy="542899"/>
          </a:xfrm>
          <a:custGeom>
            <a:avLst/>
            <a:gdLst>
              <a:gd name="connsiteX0" fmla="*/ 0 w 1648691"/>
              <a:gd name="connsiteY0" fmla="*/ 166254 h 542899"/>
              <a:gd name="connsiteX1" fmla="*/ 678872 w 1648691"/>
              <a:gd name="connsiteY1" fmla="*/ 540327 h 542899"/>
              <a:gd name="connsiteX2" fmla="*/ 1648691 w 1648691"/>
              <a:gd name="connsiteY2" fmla="*/ 0 h 542899"/>
              <a:gd name="connsiteX3" fmla="*/ 1648691 w 1648691"/>
              <a:gd name="connsiteY3" fmla="*/ 0 h 542899"/>
            </a:gdLst>
            <a:ahLst/>
            <a:cxnLst>
              <a:cxn ang="0">
                <a:pos x="connsiteX0" y="connsiteY0"/>
              </a:cxn>
              <a:cxn ang="0">
                <a:pos x="connsiteX1" y="connsiteY1"/>
              </a:cxn>
              <a:cxn ang="0">
                <a:pos x="connsiteX2" y="connsiteY2"/>
              </a:cxn>
              <a:cxn ang="0">
                <a:pos x="connsiteX3" y="connsiteY3"/>
              </a:cxn>
            </a:cxnLst>
            <a:rect l="l" t="t" r="r" b="b"/>
            <a:pathLst>
              <a:path w="1648691" h="542899">
                <a:moveTo>
                  <a:pt x="0" y="166254"/>
                </a:moveTo>
                <a:cubicBezTo>
                  <a:pt x="202045" y="367145"/>
                  <a:pt x="404090" y="568036"/>
                  <a:pt x="678872" y="540327"/>
                </a:cubicBezTo>
                <a:cubicBezTo>
                  <a:pt x="953654" y="512618"/>
                  <a:pt x="1648691" y="0"/>
                  <a:pt x="1648691" y="0"/>
                </a:cubicBezTo>
                <a:lnTo>
                  <a:pt x="1648691" y="0"/>
                </a:ln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45" name="Freeform 44"/>
          <p:cNvSpPr/>
          <p:nvPr/>
        </p:nvSpPr>
        <p:spPr>
          <a:xfrm>
            <a:off x="3769892" y="1839990"/>
            <a:ext cx="2046886" cy="972480"/>
          </a:xfrm>
          <a:custGeom>
            <a:avLst/>
            <a:gdLst>
              <a:gd name="connsiteX0" fmla="*/ 0 w 1537855"/>
              <a:gd name="connsiteY0" fmla="*/ 55418 h 499036"/>
              <a:gd name="connsiteX1" fmla="*/ 872837 w 1537855"/>
              <a:gd name="connsiteY1" fmla="*/ 498763 h 499036"/>
              <a:gd name="connsiteX2" fmla="*/ 1537855 w 1537855"/>
              <a:gd name="connsiteY2" fmla="*/ 0 h 499036"/>
            </a:gdLst>
            <a:ahLst/>
            <a:cxnLst>
              <a:cxn ang="0">
                <a:pos x="connsiteX0" y="connsiteY0"/>
              </a:cxn>
              <a:cxn ang="0">
                <a:pos x="connsiteX1" y="connsiteY1"/>
              </a:cxn>
              <a:cxn ang="0">
                <a:pos x="connsiteX2" y="connsiteY2"/>
              </a:cxn>
            </a:cxnLst>
            <a:rect l="l" t="t" r="r" b="b"/>
            <a:pathLst>
              <a:path w="1537855" h="499036">
                <a:moveTo>
                  <a:pt x="0" y="55418"/>
                </a:moveTo>
                <a:cubicBezTo>
                  <a:pt x="308264" y="281708"/>
                  <a:pt x="616528" y="507999"/>
                  <a:pt x="872837" y="498763"/>
                </a:cubicBezTo>
                <a:cubicBezTo>
                  <a:pt x="1129146" y="489527"/>
                  <a:pt x="1333500" y="244763"/>
                  <a:pt x="1537855"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cxnSp>
        <p:nvCxnSpPr>
          <p:cNvPr id="51" name="Straight Connector 50"/>
          <p:cNvCxnSpPr/>
          <p:nvPr/>
        </p:nvCxnSpPr>
        <p:spPr>
          <a:xfrm flipH="1">
            <a:off x="3553567" y="2671357"/>
            <a:ext cx="975365" cy="257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515452" y="2687782"/>
            <a:ext cx="5315" cy="117763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6391876" y="2777835"/>
            <a:ext cx="614741" cy="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113728" y="3033739"/>
            <a:ext cx="439544" cy="369332"/>
          </a:xfrm>
          <a:prstGeom prst="rect">
            <a:avLst/>
          </a:prstGeom>
          <a:noFill/>
        </p:spPr>
        <p:txBody>
          <a:bodyPr wrap="none" rtlCol="0">
            <a:spAutoFit/>
          </a:bodyPr>
          <a:lstStyle/>
          <a:p>
            <a:r>
              <a:rPr lang="en-US" dirty="0" smtClean="0"/>
              <a:t>e1</a:t>
            </a:r>
            <a:endParaRPr lang="en-US" dirty="0"/>
          </a:p>
        </p:txBody>
      </p:sp>
      <p:sp>
        <p:nvSpPr>
          <p:cNvPr id="60" name="TextBox 59"/>
          <p:cNvSpPr txBox="1"/>
          <p:nvPr/>
        </p:nvSpPr>
        <p:spPr>
          <a:xfrm>
            <a:off x="935181" y="3897686"/>
            <a:ext cx="452368" cy="369332"/>
          </a:xfrm>
          <a:prstGeom prst="rect">
            <a:avLst/>
          </a:prstGeom>
          <a:noFill/>
        </p:spPr>
        <p:txBody>
          <a:bodyPr wrap="none" rtlCol="0">
            <a:spAutoFit/>
          </a:bodyPr>
          <a:lstStyle/>
          <a:p>
            <a:r>
              <a:rPr lang="en-US" dirty="0" err="1" smtClean="0"/>
              <a:t>Qa</a:t>
            </a:r>
            <a:endParaRPr lang="en-US" dirty="0"/>
          </a:p>
        </p:txBody>
      </p:sp>
      <p:sp>
        <p:nvSpPr>
          <p:cNvPr id="61" name="TextBox 60"/>
          <p:cNvSpPr txBox="1"/>
          <p:nvPr/>
        </p:nvSpPr>
        <p:spPr>
          <a:xfrm>
            <a:off x="4303630" y="3905699"/>
            <a:ext cx="453970" cy="369332"/>
          </a:xfrm>
          <a:prstGeom prst="rect">
            <a:avLst/>
          </a:prstGeom>
          <a:noFill/>
        </p:spPr>
        <p:txBody>
          <a:bodyPr wrap="none" rtlCol="0">
            <a:spAutoFit/>
          </a:bodyPr>
          <a:lstStyle/>
          <a:p>
            <a:r>
              <a:rPr lang="en-US" dirty="0" err="1" smtClean="0"/>
              <a:t>Qb</a:t>
            </a:r>
            <a:endParaRPr lang="en-US" dirty="0"/>
          </a:p>
        </p:txBody>
      </p:sp>
      <p:sp>
        <p:nvSpPr>
          <p:cNvPr id="62" name="TextBox 61"/>
          <p:cNvSpPr txBox="1"/>
          <p:nvPr/>
        </p:nvSpPr>
        <p:spPr>
          <a:xfrm>
            <a:off x="6759937" y="3905697"/>
            <a:ext cx="437940" cy="369332"/>
          </a:xfrm>
          <a:prstGeom prst="rect">
            <a:avLst/>
          </a:prstGeom>
          <a:noFill/>
        </p:spPr>
        <p:txBody>
          <a:bodyPr wrap="none" rtlCol="0">
            <a:spAutoFit/>
          </a:bodyPr>
          <a:lstStyle/>
          <a:p>
            <a:r>
              <a:rPr lang="en-US" dirty="0" smtClean="0"/>
              <a:t>Qc</a:t>
            </a:r>
            <a:endParaRPr lang="en-US" dirty="0"/>
          </a:p>
        </p:txBody>
      </p:sp>
      <p:sp>
        <p:nvSpPr>
          <p:cNvPr id="64" name="TextBox 63"/>
          <p:cNvSpPr txBox="1"/>
          <p:nvPr/>
        </p:nvSpPr>
        <p:spPr>
          <a:xfrm>
            <a:off x="6072558" y="3881634"/>
            <a:ext cx="319318" cy="369332"/>
          </a:xfrm>
          <a:prstGeom prst="rect">
            <a:avLst/>
          </a:prstGeom>
          <a:noFill/>
        </p:spPr>
        <p:txBody>
          <a:bodyPr wrap="none" rtlCol="0">
            <a:spAutoFit/>
          </a:bodyPr>
          <a:lstStyle/>
          <a:p>
            <a:r>
              <a:rPr lang="en-US" dirty="0"/>
              <a:t>0</a:t>
            </a:r>
          </a:p>
        </p:txBody>
      </p:sp>
      <p:sp>
        <p:nvSpPr>
          <p:cNvPr id="65" name="TextBox 64"/>
          <p:cNvSpPr txBox="1"/>
          <p:nvPr/>
        </p:nvSpPr>
        <p:spPr>
          <a:xfrm>
            <a:off x="3205049" y="3747647"/>
            <a:ext cx="319318" cy="369332"/>
          </a:xfrm>
          <a:prstGeom prst="rect">
            <a:avLst/>
          </a:prstGeom>
          <a:noFill/>
        </p:spPr>
        <p:txBody>
          <a:bodyPr wrap="none" rtlCol="0">
            <a:spAutoFit/>
          </a:bodyPr>
          <a:lstStyle/>
          <a:p>
            <a:r>
              <a:rPr lang="en-US" dirty="0"/>
              <a:t>0</a:t>
            </a:r>
          </a:p>
        </p:txBody>
      </p:sp>
      <p:sp>
        <p:nvSpPr>
          <p:cNvPr id="81" name="TextBox 80"/>
          <p:cNvSpPr txBox="1"/>
          <p:nvPr/>
        </p:nvSpPr>
        <p:spPr>
          <a:xfrm>
            <a:off x="4890834" y="1561189"/>
            <a:ext cx="628698" cy="369332"/>
          </a:xfrm>
          <a:prstGeom prst="rect">
            <a:avLst/>
          </a:prstGeom>
          <a:noFill/>
        </p:spPr>
        <p:txBody>
          <a:bodyPr wrap="none" rtlCol="0">
            <a:spAutoFit/>
          </a:bodyPr>
          <a:lstStyle/>
          <a:p>
            <a:r>
              <a:rPr lang="en-US" dirty="0" err="1" smtClean="0"/>
              <a:t>MCb</a:t>
            </a:r>
            <a:endParaRPr lang="en-US" dirty="0"/>
          </a:p>
        </p:txBody>
      </p:sp>
      <p:sp>
        <p:nvSpPr>
          <p:cNvPr id="82" name="TextBox 81"/>
          <p:cNvSpPr txBox="1"/>
          <p:nvPr/>
        </p:nvSpPr>
        <p:spPr>
          <a:xfrm>
            <a:off x="5724222" y="1778125"/>
            <a:ext cx="558807" cy="369332"/>
          </a:xfrm>
          <a:prstGeom prst="rect">
            <a:avLst/>
          </a:prstGeom>
          <a:noFill/>
        </p:spPr>
        <p:txBody>
          <a:bodyPr wrap="none" rtlCol="0">
            <a:spAutoFit/>
          </a:bodyPr>
          <a:lstStyle/>
          <a:p>
            <a:r>
              <a:rPr lang="en-US" dirty="0" err="1" smtClean="0"/>
              <a:t>ACb</a:t>
            </a:r>
            <a:endParaRPr lang="en-US" dirty="0"/>
          </a:p>
        </p:txBody>
      </p:sp>
      <p:sp>
        <p:nvSpPr>
          <p:cNvPr id="84" name="TextBox 83"/>
          <p:cNvSpPr txBox="1"/>
          <p:nvPr/>
        </p:nvSpPr>
        <p:spPr>
          <a:xfrm>
            <a:off x="8686800" y="2166177"/>
            <a:ext cx="542777" cy="369332"/>
          </a:xfrm>
          <a:prstGeom prst="rect">
            <a:avLst/>
          </a:prstGeom>
          <a:noFill/>
        </p:spPr>
        <p:txBody>
          <a:bodyPr wrap="none" rtlCol="0">
            <a:spAutoFit/>
          </a:bodyPr>
          <a:lstStyle/>
          <a:p>
            <a:r>
              <a:rPr lang="en-US" dirty="0" err="1" smtClean="0"/>
              <a:t>ACc</a:t>
            </a:r>
            <a:endParaRPr lang="en-US" dirty="0"/>
          </a:p>
        </p:txBody>
      </p:sp>
      <p:sp>
        <p:nvSpPr>
          <p:cNvPr id="85" name="TextBox 84"/>
          <p:cNvSpPr txBox="1"/>
          <p:nvPr/>
        </p:nvSpPr>
        <p:spPr>
          <a:xfrm>
            <a:off x="1481823" y="3562981"/>
            <a:ext cx="635110" cy="369332"/>
          </a:xfrm>
          <a:prstGeom prst="rect">
            <a:avLst/>
          </a:prstGeom>
          <a:noFill/>
        </p:spPr>
        <p:txBody>
          <a:bodyPr wrap="none" rtlCol="0">
            <a:spAutoFit/>
          </a:bodyPr>
          <a:lstStyle/>
          <a:p>
            <a:r>
              <a:rPr lang="en-US" dirty="0" err="1" smtClean="0"/>
              <a:t>MRa</a:t>
            </a:r>
            <a:endParaRPr lang="en-US" dirty="0"/>
          </a:p>
        </p:txBody>
      </p:sp>
      <p:sp>
        <p:nvSpPr>
          <p:cNvPr id="86" name="TextBox 85"/>
          <p:cNvSpPr txBox="1"/>
          <p:nvPr/>
        </p:nvSpPr>
        <p:spPr>
          <a:xfrm>
            <a:off x="8171113" y="1470658"/>
            <a:ext cx="612668" cy="369332"/>
          </a:xfrm>
          <a:prstGeom prst="rect">
            <a:avLst/>
          </a:prstGeom>
          <a:noFill/>
        </p:spPr>
        <p:txBody>
          <a:bodyPr wrap="none" rtlCol="0">
            <a:spAutoFit/>
          </a:bodyPr>
          <a:lstStyle/>
          <a:p>
            <a:r>
              <a:rPr lang="en-US" dirty="0" err="1" smtClean="0"/>
              <a:t>MCc</a:t>
            </a:r>
            <a:endParaRPr lang="en-US" dirty="0"/>
          </a:p>
        </p:txBody>
      </p:sp>
      <p:sp>
        <p:nvSpPr>
          <p:cNvPr id="87" name="TextBox 86"/>
          <p:cNvSpPr txBox="1"/>
          <p:nvPr/>
        </p:nvSpPr>
        <p:spPr>
          <a:xfrm>
            <a:off x="825105" y="4297092"/>
            <a:ext cx="891591" cy="646331"/>
          </a:xfrm>
          <a:prstGeom prst="rect">
            <a:avLst/>
          </a:prstGeom>
          <a:noFill/>
        </p:spPr>
        <p:txBody>
          <a:bodyPr wrap="none" rtlCol="0">
            <a:spAutoFit/>
          </a:bodyPr>
          <a:lstStyle/>
          <a:p>
            <a:r>
              <a:rPr lang="en-US" dirty="0" smtClean="0"/>
              <a:t>0utput </a:t>
            </a:r>
          </a:p>
          <a:p>
            <a:r>
              <a:rPr lang="en-US" dirty="0" smtClean="0"/>
              <a:t>Firm A</a:t>
            </a:r>
            <a:endParaRPr lang="en-US" dirty="0"/>
          </a:p>
        </p:txBody>
      </p:sp>
      <p:sp>
        <p:nvSpPr>
          <p:cNvPr id="88" name="TextBox 87"/>
          <p:cNvSpPr txBox="1"/>
          <p:nvPr/>
        </p:nvSpPr>
        <p:spPr>
          <a:xfrm>
            <a:off x="4113673" y="4267199"/>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B</a:t>
            </a:r>
            <a:endParaRPr lang="en-US" dirty="0"/>
          </a:p>
        </p:txBody>
      </p:sp>
      <p:sp>
        <p:nvSpPr>
          <p:cNvPr id="89" name="TextBox 88"/>
          <p:cNvSpPr txBox="1"/>
          <p:nvPr/>
        </p:nvSpPr>
        <p:spPr>
          <a:xfrm>
            <a:off x="6900709" y="4301645"/>
            <a:ext cx="833883" cy="646331"/>
          </a:xfrm>
          <a:prstGeom prst="rect">
            <a:avLst/>
          </a:prstGeom>
          <a:noFill/>
        </p:spPr>
        <p:txBody>
          <a:bodyPr wrap="none" rtlCol="0">
            <a:spAutoFit/>
          </a:bodyPr>
          <a:lstStyle/>
          <a:p>
            <a:r>
              <a:rPr lang="en-US" dirty="0" smtClean="0"/>
              <a:t>0utput</a:t>
            </a:r>
          </a:p>
          <a:p>
            <a:r>
              <a:rPr lang="en-US" dirty="0" err="1" smtClean="0"/>
              <a:t>Frim</a:t>
            </a:r>
            <a:r>
              <a:rPr lang="en-US" dirty="0" smtClean="0"/>
              <a:t> C</a:t>
            </a:r>
            <a:endParaRPr lang="en-US" dirty="0"/>
          </a:p>
        </p:txBody>
      </p:sp>
      <p:sp>
        <p:nvSpPr>
          <p:cNvPr id="91" name="TextBox 90"/>
          <p:cNvSpPr txBox="1"/>
          <p:nvPr/>
        </p:nvSpPr>
        <p:spPr>
          <a:xfrm>
            <a:off x="150706" y="2777837"/>
            <a:ext cx="306494" cy="369332"/>
          </a:xfrm>
          <a:prstGeom prst="rect">
            <a:avLst/>
          </a:prstGeom>
          <a:noFill/>
        </p:spPr>
        <p:txBody>
          <a:bodyPr wrap="none" rtlCol="0">
            <a:spAutoFit/>
          </a:bodyPr>
          <a:lstStyle/>
          <a:p>
            <a:r>
              <a:rPr lang="en-US" dirty="0"/>
              <a:t>a</a:t>
            </a:r>
          </a:p>
        </p:txBody>
      </p:sp>
      <p:sp>
        <p:nvSpPr>
          <p:cNvPr id="92" name="TextBox 91"/>
          <p:cNvSpPr txBox="1"/>
          <p:nvPr/>
        </p:nvSpPr>
        <p:spPr>
          <a:xfrm>
            <a:off x="4535979" y="3229790"/>
            <a:ext cx="439544" cy="369332"/>
          </a:xfrm>
          <a:prstGeom prst="rect">
            <a:avLst/>
          </a:prstGeom>
          <a:noFill/>
        </p:spPr>
        <p:txBody>
          <a:bodyPr wrap="none" rtlCol="0">
            <a:spAutoFit/>
          </a:bodyPr>
          <a:lstStyle/>
          <a:p>
            <a:r>
              <a:rPr lang="en-US" dirty="0" smtClean="0"/>
              <a:t>e2</a:t>
            </a:r>
            <a:endParaRPr lang="en-US" dirty="0"/>
          </a:p>
        </p:txBody>
      </p:sp>
      <p:sp>
        <p:nvSpPr>
          <p:cNvPr id="94" name="TextBox 93"/>
          <p:cNvSpPr txBox="1"/>
          <p:nvPr/>
        </p:nvSpPr>
        <p:spPr>
          <a:xfrm>
            <a:off x="7734592" y="3366648"/>
            <a:ext cx="556563" cy="369332"/>
          </a:xfrm>
          <a:prstGeom prst="rect">
            <a:avLst/>
          </a:prstGeom>
          <a:noFill/>
        </p:spPr>
        <p:txBody>
          <a:bodyPr wrap="none" rtlCol="0">
            <a:spAutoFit/>
          </a:bodyPr>
          <a:lstStyle/>
          <a:p>
            <a:r>
              <a:rPr lang="en-US" dirty="0" err="1" smtClean="0"/>
              <a:t>ARc</a:t>
            </a:r>
            <a:endParaRPr lang="en-US" dirty="0"/>
          </a:p>
        </p:txBody>
      </p:sp>
      <p:sp>
        <p:nvSpPr>
          <p:cNvPr id="96" name="TextBox 95"/>
          <p:cNvSpPr txBox="1"/>
          <p:nvPr/>
        </p:nvSpPr>
        <p:spPr>
          <a:xfrm>
            <a:off x="1582705" y="1542522"/>
            <a:ext cx="627095" cy="369332"/>
          </a:xfrm>
          <a:prstGeom prst="rect">
            <a:avLst/>
          </a:prstGeom>
          <a:noFill/>
        </p:spPr>
        <p:txBody>
          <a:bodyPr wrap="none" rtlCol="0">
            <a:spAutoFit/>
          </a:bodyPr>
          <a:lstStyle/>
          <a:p>
            <a:r>
              <a:rPr lang="en-US" dirty="0" err="1" smtClean="0"/>
              <a:t>MCa</a:t>
            </a:r>
            <a:endParaRPr lang="en-US" dirty="0"/>
          </a:p>
        </p:txBody>
      </p:sp>
      <p:sp>
        <p:nvSpPr>
          <p:cNvPr id="97" name="TextBox 96"/>
          <p:cNvSpPr txBox="1"/>
          <p:nvPr/>
        </p:nvSpPr>
        <p:spPr>
          <a:xfrm>
            <a:off x="1828800" y="3283524"/>
            <a:ext cx="854721" cy="369332"/>
          </a:xfrm>
          <a:prstGeom prst="rect">
            <a:avLst/>
          </a:prstGeom>
          <a:noFill/>
        </p:spPr>
        <p:txBody>
          <a:bodyPr wrap="none" rtlCol="0">
            <a:spAutoFit/>
          </a:bodyPr>
          <a:lstStyle/>
          <a:p>
            <a:r>
              <a:rPr lang="en-US" dirty="0" smtClean="0"/>
              <a:t>D=</a:t>
            </a:r>
            <a:r>
              <a:rPr lang="en-US" dirty="0" err="1" smtClean="0"/>
              <a:t>ARa</a:t>
            </a:r>
            <a:endParaRPr lang="en-US" dirty="0"/>
          </a:p>
        </p:txBody>
      </p:sp>
      <p:sp>
        <p:nvSpPr>
          <p:cNvPr id="99" name="TextBox 98"/>
          <p:cNvSpPr txBox="1"/>
          <p:nvPr/>
        </p:nvSpPr>
        <p:spPr>
          <a:xfrm>
            <a:off x="2215456" y="2070350"/>
            <a:ext cx="557204" cy="369332"/>
          </a:xfrm>
          <a:prstGeom prst="rect">
            <a:avLst/>
          </a:prstGeom>
          <a:noFill/>
        </p:spPr>
        <p:txBody>
          <a:bodyPr wrap="none" rtlCol="0">
            <a:spAutoFit/>
          </a:bodyPr>
          <a:lstStyle/>
          <a:p>
            <a:r>
              <a:rPr lang="en-US" dirty="0" err="1" smtClean="0"/>
              <a:t>ACa</a:t>
            </a:r>
            <a:endParaRPr lang="en-US" dirty="0"/>
          </a:p>
        </p:txBody>
      </p:sp>
      <p:sp>
        <p:nvSpPr>
          <p:cNvPr id="100" name="TextBox 99"/>
          <p:cNvSpPr txBox="1"/>
          <p:nvPr/>
        </p:nvSpPr>
        <p:spPr>
          <a:xfrm>
            <a:off x="5917707" y="2526268"/>
            <a:ext cx="421910" cy="369332"/>
          </a:xfrm>
          <a:prstGeom prst="rect">
            <a:avLst/>
          </a:prstGeom>
          <a:noFill/>
        </p:spPr>
        <p:txBody>
          <a:bodyPr wrap="none" rtlCol="0">
            <a:spAutoFit/>
          </a:bodyPr>
          <a:lstStyle/>
          <a:p>
            <a:r>
              <a:rPr lang="en-US" dirty="0" smtClean="0"/>
              <a:t>Pc</a:t>
            </a:r>
            <a:endParaRPr lang="en-US" dirty="0"/>
          </a:p>
        </p:txBody>
      </p:sp>
      <p:sp>
        <p:nvSpPr>
          <p:cNvPr id="101" name="TextBox 100"/>
          <p:cNvSpPr txBox="1"/>
          <p:nvPr/>
        </p:nvSpPr>
        <p:spPr>
          <a:xfrm>
            <a:off x="137882" y="2447972"/>
            <a:ext cx="435184" cy="369332"/>
          </a:xfrm>
          <a:prstGeom prst="rect">
            <a:avLst/>
          </a:prstGeom>
          <a:noFill/>
        </p:spPr>
        <p:txBody>
          <a:bodyPr wrap="none" rtlCol="0">
            <a:spAutoFit/>
          </a:bodyPr>
          <a:lstStyle/>
          <a:p>
            <a:r>
              <a:rPr lang="en-US" dirty="0" smtClean="0"/>
              <a:t>Pa</a:t>
            </a:r>
            <a:endParaRPr lang="en-US" dirty="0"/>
          </a:p>
        </p:txBody>
      </p:sp>
      <p:sp>
        <p:nvSpPr>
          <p:cNvPr id="102" name="TextBox 101"/>
          <p:cNvSpPr txBox="1"/>
          <p:nvPr/>
        </p:nvSpPr>
        <p:spPr>
          <a:xfrm>
            <a:off x="304800" y="3927760"/>
            <a:ext cx="319318" cy="369332"/>
          </a:xfrm>
          <a:prstGeom prst="rect">
            <a:avLst/>
          </a:prstGeom>
          <a:noFill/>
        </p:spPr>
        <p:txBody>
          <a:bodyPr wrap="none" rtlCol="0">
            <a:spAutoFit/>
          </a:bodyPr>
          <a:lstStyle/>
          <a:p>
            <a:r>
              <a:rPr lang="en-US" dirty="0"/>
              <a:t>0</a:t>
            </a:r>
          </a:p>
        </p:txBody>
      </p:sp>
      <p:cxnSp>
        <p:nvCxnSpPr>
          <p:cNvPr id="105" name="Straight Connector 104"/>
          <p:cNvCxnSpPr/>
          <p:nvPr/>
        </p:nvCxnSpPr>
        <p:spPr>
          <a:xfrm>
            <a:off x="1197018" y="2652058"/>
            <a:ext cx="0" cy="1185652"/>
          </a:xfrm>
          <a:prstGeom prst="line">
            <a:avLst/>
          </a:prstGeom>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3190737" y="2503116"/>
            <a:ext cx="437940" cy="369332"/>
          </a:xfrm>
          <a:prstGeom prst="rect">
            <a:avLst/>
          </a:prstGeom>
          <a:noFill/>
        </p:spPr>
        <p:txBody>
          <a:bodyPr wrap="none" rtlCol="0">
            <a:spAutoFit/>
          </a:bodyPr>
          <a:lstStyle/>
          <a:p>
            <a:r>
              <a:rPr lang="en-US" dirty="0" err="1" smtClean="0"/>
              <a:t>Pb</a:t>
            </a:r>
            <a:endParaRPr lang="en-US" dirty="0"/>
          </a:p>
        </p:txBody>
      </p:sp>
      <p:sp>
        <p:nvSpPr>
          <p:cNvPr id="109" name="TextBox 108"/>
          <p:cNvSpPr txBox="1"/>
          <p:nvPr/>
        </p:nvSpPr>
        <p:spPr>
          <a:xfrm>
            <a:off x="38496" y="1500437"/>
            <a:ext cx="461665" cy="693460"/>
          </a:xfrm>
          <a:prstGeom prst="rect">
            <a:avLst/>
          </a:prstGeom>
          <a:noFill/>
        </p:spPr>
        <p:txBody>
          <a:bodyPr vert="vert270" wrap="none" rtlCol="0">
            <a:spAutoFit/>
          </a:bodyPr>
          <a:lstStyle/>
          <a:p>
            <a:r>
              <a:rPr lang="en-US" dirty="0"/>
              <a:t>P</a:t>
            </a:r>
            <a:r>
              <a:rPr lang="en-US" dirty="0" smtClean="0"/>
              <a:t>rice  </a:t>
            </a:r>
            <a:endParaRPr lang="en-US" dirty="0"/>
          </a:p>
        </p:txBody>
      </p:sp>
      <p:sp>
        <p:nvSpPr>
          <p:cNvPr id="66" name="TextBox 65"/>
          <p:cNvSpPr txBox="1"/>
          <p:nvPr/>
        </p:nvSpPr>
        <p:spPr>
          <a:xfrm>
            <a:off x="163859" y="5105400"/>
            <a:ext cx="8743869" cy="1477328"/>
          </a:xfrm>
          <a:prstGeom prst="rect">
            <a:avLst/>
          </a:prstGeom>
          <a:noFill/>
        </p:spPr>
        <p:txBody>
          <a:bodyPr wrap="none" rtlCol="0">
            <a:spAutoFit/>
          </a:bodyPr>
          <a:lstStyle/>
          <a:p>
            <a:r>
              <a:rPr lang="en-US" b="1" dirty="0" smtClean="0">
                <a:solidFill>
                  <a:srgbClr val="002060"/>
                </a:solidFill>
              </a:rPr>
              <a:t>Figure 1 shows the equilibrium of firm with supernormal/excess profit (Pbae1) AR&gt;AC  </a:t>
            </a:r>
          </a:p>
          <a:p>
            <a:r>
              <a:rPr lang="en-US" b="1" dirty="0">
                <a:solidFill>
                  <a:srgbClr val="002060"/>
                </a:solidFill>
              </a:rPr>
              <a:t>	</a:t>
            </a:r>
            <a:r>
              <a:rPr lang="en-US" b="1" dirty="0" smtClean="0">
                <a:solidFill>
                  <a:srgbClr val="002060"/>
                </a:solidFill>
              </a:rPr>
              <a:t>the area of </a:t>
            </a:r>
            <a:r>
              <a:rPr lang="en-US" b="1" dirty="0" err="1" smtClean="0">
                <a:solidFill>
                  <a:srgbClr val="002060"/>
                </a:solidFill>
              </a:rPr>
              <a:t>abcPa</a:t>
            </a:r>
            <a:r>
              <a:rPr lang="en-US" b="1" dirty="0" smtClean="0">
                <a:solidFill>
                  <a:srgbClr val="002060"/>
                </a:solidFill>
              </a:rPr>
              <a:t> shows the excess profit</a:t>
            </a:r>
          </a:p>
          <a:p>
            <a:r>
              <a:rPr lang="en-US" b="1" dirty="0" smtClean="0">
                <a:solidFill>
                  <a:srgbClr val="002060"/>
                </a:solidFill>
              </a:rPr>
              <a:t>Figure 2 shows the equilibrium of firm with normal profit (break even point) AR=AC</a:t>
            </a:r>
          </a:p>
          <a:p>
            <a:r>
              <a:rPr lang="en-US" b="1" dirty="0" smtClean="0">
                <a:solidFill>
                  <a:srgbClr val="002060"/>
                </a:solidFill>
              </a:rPr>
              <a:t>Figure 3 shows the equilibrium of firm with loss (Pgfe3) AR&lt;AC  the area of </a:t>
            </a:r>
            <a:r>
              <a:rPr lang="en-US" b="1" dirty="0" err="1" smtClean="0">
                <a:solidFill>
                  <a:srgbClr val="002060"/>
                </a:solidFill>
              </a:rPr>
              <a:t>fghPc</a:t>
            </a:r>
            <a:r>
              <a:rPr lang="en-US" b="1" dirty="0" smtClean="0">
                <a:solidFill>
                  <a:srgbClr val="002060"/>
                </a:solidFill>
              </a:rPr>
              <a:t> shows </a:t>
            </a:r>
          </a:p>
          <a:p>
            <a:r>
              <a:rPr lang="en-US" b="1" dirty="0">
                <a:solidFill>
                  <a:srgbClr val="002060"/>
                </a:solidFill>
              </a:rPr>
              <a:t>	</a:t>
            </a:r>
            <a:r>
              <a:rPr lang="en-US" b="1" dirty="0" smtClean="0">
                <a:solidFill>
                  <a:srgbClr val="002060"/>
                </a:solidFill>
              </a:rPr>
              <a:t>loss</a:t>
            </a:r>
            <a:endParaRPr lang="en-US" b="1" dirty="0">
              <a:solidFill>
                <a:srgbClr val="002060"/>
              </a:solidFill>
            </a:endParaRPr>
          </a:p>
        </p:txBody>
      </p:sp>
      <p:sp>
        <p:nvSpPr>
          <p:cNvPr id="67" name="TextBox 66"/>
          <p:cNvSpPr txBox="1"/>
          <p:nvPr/>
        </p:nvSpPr>
        <p:spPr>
          <a:xfrm>
            <a:off x="5076340" y="4017815"/>
            <a:ext cx="636713" cy="369332"/>
          </a:xfrm>
          <a:prstGeom prst="rect">
            <a:avLst/>
          </a:prstGeom>
          <a:noFill/>
        </p:spPr>
        <p:txBody>
          <a:bodyPr wrap="none" rtlCol="0">
            <a:spAutoFit/>
          </a:bodyPr>
          <a:lstStyle/>
          <a:p>
            <a:r>
              <a:rPr lang="en-US" dirty="0" err="1" smtClean="0"/>
              <a:t>MRb</a:t>
            </a:r>
            <a:endParaRPr lang="en-US" dirty="0"/>
          </a:p>
        </p:txBody>
      </p:sp>
      <p:sp>
        <p:nvSpPr>
          <p:cNvPr id="68" name="TextBox 67"/>
          <p:cNvSpPr txBox="1"/>
          <p:nvPr/>
        </p:nvSpPr>
        <p:spPr>
          <a:xfrm>
            <a:off x="5497237" y="3340008"/>
            <a:ext cx="572593" cy="369332"/>
          </a:xfrm>
          <a:prstGeom prst="rect">
            <a:avLst/>
          </a:prstGeom>
          <a:noFill/>
        </p:spPr>
        <p:txBody>
          <a:bodyPr wrap="none" rtlCol="0">
            <a:spAutoFit/>
          </a:bodyPr>
          <a:lstStyle/>
          <a:p>
            <a:r>
              <a:rPr lang="en-US" dirty="0" err="1" smtClean="0"/>
              <a:t>ARb</a:t>
            </a:r>
            <a:endParaRPr lang="en-US" dirty="0"/>
          </a:p>
        </p:txBody>
      </p:sp>
      <p:sp>
        <p:nvSpPr>
          <p:cNvPr id="69" name="TextBox 68"/>
          <p:cNvSpPr txBox="1"/>
          <p:nvPr/>
        </p:nvSpPr>
        <p:spPr>
          <a:xfrm>
            <a:off x="7388846" y="3994666"/>
            <a:ext cx="620683" cy="369332"/>
          </a:xfrm>
          <a:prstGeom prst="rect">
            <a:avLst/>
          </a:prstGeom>
          <a:noFill/>
        </p:spPr>
        <p:txBody>
          <a:bodyPr wrap="none" rtlCol="0">
            <a:spAutoFit/>
          </a:bodyPr>
          <a:lstStyle/>
          <a:p>
            <a:r>
              <a:rPr lang="en-US" dirty="0" err="1" smtClean="0"/>
              <a:t>MRc</a:t>
            </a:r>
            <a:endParaRPr lang="en-US" dirty="0"/>
          </a:p>
        </p:txBody>
      </p:sp>
      <p:cxnSp>
        <p:nvCxnSpPr>
          <p:cNvPr id="4" name="Straight Connector 3"/>
          <p:cNvCxnSpPr/>
          <p:nvPr/>
        </p:nvCxnSpPr>
        <p:spPr>
          <a:xfrm>
            <a:off x="429490" y="1881655"/>
            <a:ext cx="1066800" cy="184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57200" y="2895600"/>
            <a:ext cx="735811" cy="21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541698" y="1962791"/>
            <a:ext cx="1977834" cy="144028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527843" y="1948936"/>
            <a:ext cx="1563702" cy="2216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978907" y="2574675"/>
            <a:ext cx="0" cy="131716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6391876" y="2156159"/>
            <a:ext cx="1342716" cy="134904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360780" y="2148541"/>
            <a:ext cx="1032518" cy="1912258"/>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6511636" y="1721268"/>
            <a:ext cx="1870364" cy="1631532"/>
          </a:xfrm>
          <a:custGeom>
            <a:avLst/>
            <a:gdLst>
              <a:gd name="connsiteX0" fmla="*/ 0 w 1870364"/>
              <a:gd name="connsiteY0" fmla="*/ 1191491 h 1631532"/>
              <a:gd name="connsiteX1" fmla="*/ 484909 w 1870364"/>
              <a:gd name="connsiteY1" fmla="*/ 1565563 h 1631532"/>
              <a:gd name="connsiteX2" fmla="*/ 1870364 w 1870364"/>
              <a:gd name="connsiteY2" fmla="*/ 0 h 1631532"/>
            </a:gdLst>
            <a:ahLst/>
            <a:cxnLst>
              <a:cxn ang="0">
                <a:pos x="connsiteX0" y="connsiteY0"/>
              </a:cxn>
              <a:cxn ang="0">
                <a:pos x="connsiteX1" y="connsiteY1"/>
              </a:cxn>
              <a:cxn ang="0">
                <a:pos x="connsiteX2" y="connsiteY2"/>
              </a:cxn>
            </a:cxnLst>
            <a:rect l="l" t="t" r="r" b="b"/>
            <a:pathLst>
              <a:path w="1870364" h="1631532">
                <a:moveTo>
                  <a:pt x="0" y="1191491"/>
                </a:moveTo>
                <a:cubicBezTo>
                  <a:pt x="86591" y="1477818"/>
                  <a:pt x="173182" y="1764145"/>
                  <a:pt x="484909" y="1565563"/>
                </a:cubicBezTo>
                <a:cubicBezTo>
                  <a:pt x="796636" y="1366981"/>
                  <a:pt x="1333500" y="683490"/>
                  <a:pt x="1870364"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9" name="Freeform 28"/>
          <p:cNvSpPr/>
          <p:nvPr/>
        </p:nvSpPr>
        <p:spPr>
          <a:xfrm>
            <a:off x="6913417" y="2286005"/>
            <a:ext cx="1856509" cy="638449"/>
          </a:xfrm>
          <a:custGeom>
            <a:avLst/>
            <a:gdLst>
              <a:gd name="connsiteX0" fmla="*/ 0 w 1856509"/>
              <a:gd name="connsiteY0" fmla="*/ 124690 h 638449"/>
              <a:gd name="connsiteX1" fmla="*/ 623454 w 1856509"/>
              <a:gd name="connsiteY1" fmla="*/ 637309 h 638449"/>
              <a:gd name="connsiteX2" fmla="*/ 1856509 w 1856509"/>
              <a:gd name="connsiteY2" fmla="*/ 0 h 638449"/>
              <a:gd name="connsiteX3" fmla="*/ 1856509 w 1856509"/>
              <a:gd name="connsiteY3" fmla="*/ 0 h 638449"/>
            </a:gdLst>
            <a:ahLst/>
            <a:cxnLst>
              <a:cxn ang="0">
                <a:pos x="connsiteX0" y="connsiteY0"/>
              </a:cxn>
              <a:cxn ang="0">
                <a:pos x="connsiteX1" y="connsiteY1"/>
              </a:cxn>
              <a:cxn ang="0">
                <a:pos x="connsiteX2" y="connsiteY2"/>
              </a:cxn>
              <a:cxn ang="0">
                <a:pos x="connsiteX3" y="connsiteY3"/>
              </a:cxn>
            </a:cxnLst>
            <a:rect l="l" t="t" r="r" b="b"/>
            <a:pathLst>
              <a:path w="1856509" h="638449">
                <a:moveTo>
                  <a:pt x="0" y="124690"/>
                </a:moveTo>
                <a:cubicBezTo>
                  <a:pt x="157018" y="391390"/>
                  <a:pt x="314036" y="658091"/>
                  <a:pt x="623454" y="637309"/>
                </a:cubicBezTo>
                <a:cubicBezTo>
                  <a:pt x="932872" y="616527"/>
                  <a:pt x="1856509" y="0"/>
                  <a:pt x="1856509" y="0"/>
                </a:cubicBezTo>
                <a:lnTo>
                  <a:pt x="1856509"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8" name="Straight Connector 37"/>
          <p:cNvCxnSpPr/>
          <p:nvPr/>
        </p:nvCxnSpPr>
        <p:spPr>
          <a:xfrm flipH="1">
            <a:off x="6380003" y="2535509"/>
            <a:ext cx="598904"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1158781" y="2340090"/>
            <a:ext cx="292068" cy="369332"/>
          </a:xfrm>
          <a:prstGeom prst="rect">
            <a:avLst/>
          </a:prstGeom>
          <a:noFill/>
        </p:spPr>
        <p:txBody>
          <a:bodyPr wrap="none" rtlCol="0">
            <a:spAutoFit/>
          </a:bodyPr>
          <a:lstStyle/>
          <a:p>
            <a:r>
              <a:rPr lang="en-US" dirty="0"/>
              <a:t>c</a:t>
            </a:r>
          </a:p>
        </p:txBody>
      </p:sp>
      <p:sp>
        <p:nvSpPr>
          <p:cNvPr id="106" name="TextBox 105"/>
          <p:cNvSpPr txBox="1"/>
          <p:nvPr/>
        </p:nvSpPr>
        <p:spPr>
          <a:xfrm>
            <a:off x="6978907" y="2263306"/>
            <a:ext cx="298480" cy="369332"/>
          </a:xfrm>
          <a:prstGeom prst="rect">
            <a:avLst/>
          </a:prstGeom>
          <a:noFill/>
        </p:spPr>
        <p:txBody>
          <a:bodyPr wrap="none" rtlCol="0">
            <a:spAutoFit/>
          </a:bodyPr>
          <a:lstStyle/>
          <a:p>
            <a:r>
              <a:rPr lang="en-US" dirty="0"/>
              <a:t>g</a:t>
            </a:r>
          </a:p>
        </p:txBody>
      </p:sp>
      <p:sp>
        <p:nvSpPr>
          <p:cNvPr id="110" name="TextBox 109"/>
          <p:cNvSpPr txBox="1"/>
          <p:nvPr/>
        </p:nvSpPr>
        <p:spPr>
          <a:xfrm>
            <a:off x="1092345" y="2665718"/>
            <a:ext cx="308098" cy="369332"/>
          </a:xfrm>
          <a:prstGeom prst="rect">
            <a:avLst/>
          </a:prstGeom>
          <a:noFill/>
        </p:spPr>
        <p:txBody>
          <a:bodyPr wrap="none" rtlCol="0">
            <a:spAutoFit/>
          </a:bodyPr>
          <a:lstStyle/>
          <a:p>
            <a:r>
              <a:rPr lang="en-US" dirty="0"/>
              <a:t>b</a:t>
            </a:r>
          </a:p>
        </p:txBody>
      </p:sp>
      <p:sp>
        <p:nvSpPr>
          <p:cNvPr id="111" name="TextBox 110"/>
          <p:cNvSpPr txBox="1"/>
          <p:nvPr/>
        </p:nvSpPr>
        <p:spPr>
          <a:xfrm>
            <a:off x="7044630" y="3179064"/>
            <a:ext cx="439544" cy="369332"/>
          </a:xfrm>
          <a:prstGeom prst="rect">
            <a:avLst/>
          </a:prstGeom>
          <a:noFill/>
        </p:spPr>
        <p:txBody>
          <a:bodyPr wrap="none" rtlCol="0">
            <a:spAutoFit/>
          </a:bodyPr>
          <a:lstStyle/>
          <a:p>
            <a:r>
              <a:rPr lang="en-US" dirty="0" smtClean="0"/>
              <a:t>e3</a:t>
            </a:r>
            <a:endParaRPr lang="en-US" dirty="0"/>
          </a:p>
        </p:txBody>
      </p:sp>
      <p:sp>
        <p:nvSpPr>
          <p:cNvPr id="113" name="TextBox 112"/>
          <p:cNvSpPr txBox="1"/>
          <p:nvPr/>
        </p:nvSpPr>
        <p:spPr>
          <a:xfrm>
            <a:off x="6745859" y="2746746"/>
            <a:ext cx="309700" cy="369332"/>
          </a:xfrm>
          <a:prstGeom prst="rect">
            <a:avLst/>
          </a:prstGeom>
          <a:noFill/>
        </p:spPr>
        <p:txBody>
          <a:bodyPr wrap="none" rtlCol="0">
            <a:spAutoFit/>
          </a:bodyPr>
          <a:lstStyle/>
          <a:p>
            <a:r>
              <a:rPr lang="en-US" dirty="0"/>
              <a:t>h</a:t>
            </a:r>
          </a:p>
        </p:txBody>
      </p:sp>
      <p:sp>
        <p:nvSpPr>
          <p:cNvPr id="114" name="TextBox 113"/>
          <p:cNvSpPr txBox="1"/>
          <p:nvPr/>
        </p:nvSpPr>
        <p:spPr>
          <a:xfrm>
            <a:off x="6069831" y="2341602"/>
            <a:ext cx="262860" cy="369332"/>
          </a:xfrm>
          <a:prstGeom prst="rect">
            <a:avLst/>
          </a:prstGeom>
          <a:noFill/>
        </p:spPr>
        <p:txBody>
          <a:bodyPr wrap="square" rtlCol="0">
            <a:spAutoFit/>
          </a:bodyPr>
          <a:lstStyle/>
          <a:p>
            <a:r>
              <a:rPr lang="en-US" dirty="0"/>
              <a:t>f</a:t>
            </a:r>
          </a:p>
        </p:txBody>
      </p:sp>
    </p:spTree>
    <p:extLst>
      <p:ext uri="{BB962C8B-B14F-4D97-AF65-F5344CB8AC3E}">
        <p14:creationId xmlns:p14="http://schemas.microsoft.com/office/powerpoint/2010/main" val="1963690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96000"/>
          </a:xfrm>
        </p:spPr>
        <p:txBody>
          <a:bodyPr>
            <a:normAutofit fontScale="92500" lnSpcReduction="10000"/>
          </a:bodyPr>
          <a:lstStyle/>
          <a:p>
            <a:pPr marL="0" indent="0">
              <a:buNone/>
            </a:pPr>
            <a:r>
              <a:rPr lang="en-US" sz="2800" b="1" dirty="0" smtClean="0">
                <a:solidFill>
                  <a:srgbClr val="0070C0"/>
                </a:solidFill>
              </a:rPr>
              <a:t>Long run equilibrium of monopolistic firm</a:t>
            </a:r>
          </a:p>
          <a:p>
            <a:r>
              <a:rPr lang="en-US" sz="2400" dirty="0" smtClean="0"/>
              <a:t>Monopolistic firm follow the profit maximization conditions to determine the price and output of the firm. But in the long run all monopolist firm earn only profit because they there is free entry and exit of the firms in this market. If firms earn excess profit new firms enter into the market as a result cost rises and demand decreases </a:t>
            </a:r>
          </a:p>
          <a:p>
            <a:pPr marL="0" indent="0">
              <a:buNone/>
            </a:pPr>
            <a:r>
              <a:rPr lang="en-US" sz="2400" dirty="0"/>
              <a:t>a</a:t>
            </a:r>
            <a:r>
              <a:rPr lang="en-US" sz="2400" dirty="0" smtClean="0"/>
              <a:t>s a result all firm</a:t>
            </a:r>
          </a:p>
          <a:p>
            <a:pPr marL="0" indent="0">
              <a:buNone/>
            </a:pPr>
            <a:r>
              <a:rPr lang="en-US" sz="2400" dirty="0"/>
              <a:t>b</a:t>
            </a:r>
            <a:r>
              <a:rPr lang="en-US" sz="2400" dirty="0" smtClean="0"/>
              <a:t>e in normal profit.</a:t>
            </a:r>
          </a:p>
          <a:p>
            <a:pPr marL="0" indent="0">
              <a:buNone/>
            </a:pPr>
            <a:r>
              <a:rPr lang="en-US" sz="2400" dirty="0" smtClean="0"/>
              <a:t>If some firms are in </a:t>
            </a:r>
          </a:p>
          <a:p>
            <a:pPr marL="0" indent="0">
              <a:buNone/>
            </a:pPr>
            <a:r>
              <a:rPr lang="en-US" sz="2400" dirty="0"/>
              <a:t>l</a:t>
            </a:r>
            <a:r>
              <a:rPr lang="en-US" sz="2400" dirty="0" smtClean="0"/>
              <a:t>oss they leave the </a:t>
            </a:r>
          </a:p>
          <a:p>
            <a:pPr marL="0" indent="0">
              <a:buNone/>
            </a:pPr>
            <a:r>
              <a:rPr lang="en-US" sz="2400" dirty="0"/>
              <a:t>m</a:t>
            </a:r>
            <a:r>
              <a:rPr lang="en-US" sz="2400" dirty="0" smtClean="0"/>
              <a:t>arket as a result </a:t>
            </a:r>
          </a:p>
          <a:p>
            <a:pPr marL="0" indent="0">
              <a:buNone/>
            </a:pPr>
            <a:r>
              <a:rPr lang="en-US" sz="2400" dirty="0"/>
              <a:t>d</a:t>
            </a:r>
            <a:r>
              <a:rPr lang="en-US" sz="2400" dirty="0" smtClean="0"/>
              <a:t>emand will rise and </a:t>
            </a:r>
          </a:p>
          <a:p>
            <a:pPr marL="0" indent="0">
              <a:buNone/>
            </a:pPr>
            <a:r>
              <a:rPr lang="en-US" sz="2400" dirty="0"/>
              <a:t>c</a:t>
            </a:r>
            <a:r>
              <a:rPr lang="en-US" sz="2400" dirty="0" smtClean="0"/>
              <a:t>ost will decrease of </a:t>
            </a:r>
          </a:p>
          <a:p>
            <a:pPr marL="0" indent="0">
              <a:buNone/>
            </a:pPr>
            <a:r>
              <a:rPr lang="en-US" sz="2400" dirty="0"/>
              <a:t>f</a:t>
            </a:r>
            <a:r>
              <a:rPr lang="en-US" sz="2400" dirty="0" smtClean="0"/>
              <a:t>irms existing so all</a:t>
            </a:r>
          </a:p>
          <a:p>
            <a:pPr marL="0" indent="0">
              <a:buNone/>
            </a:pPr>
            <a:r>
              <a:rPr lang="en-US" sz="2400" dirty="0"/>
              <a:t>t</a:t>
            </a:r>
            <a:r>
              <a:rPr lang="en-US" sz="2400" dirty="0" smtClean="0"/>
              <a:t>he firms be in normal</a:t>
            </a:r>
          </a:p>
          <a:p>
            <a:pPr marL="0" indent="0">
              <a:buNone/>
            </a:pPr>
            <a:r>
              <a:rPr lang="en-US" sz="2400" dirty="0"/>
              <a:t>p</a:t>
            </a:r>
            <a:r>
              <a:rPr lang="en-US" sz="2400" dirty="0" smtClean="0"/>
              <a:t>rofit in the long run.</a:t>
            </a:r>
          </a:p>
        </p:txBody>
      </p:sp>
      <p:cxnSp>
        <p:nvCxnSpPr>
          <p:cNvPr id="5" name="Straight Connector 4"/>
          <p:cNvCxnSpPr/>
          <p:nvPr/>
        </p:nvCxnSpPr>
        <p:spPr>
          <a:xfrm>
            <a:off x="4384970" y="2751953"/>
            <a:ext cx="0" cy="3411474"/>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384970" y="6163427"/>
            <a:ext cx="414943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398825" y="3235035"/>
            <a:ext cx="3311230" cy="1981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357260" y="3207325"/>
            <a:ext cx="2382975" cy="2812475"/>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4572000" y="2667000"/>
            <a:ext cx="2784764" cy="2833476"/>
          </a:xfrm>
          <a:custGeom>
            <a:avLst/>
            <a:gdLst>
              <a:gd name="connsiteX0" fmla="*/ 0 w 2784764"/>
              <a:gd name="connsiteY0" fmla="*/ 2161310 h 3075931"/>
              <a:gd name="connsiteX1" fmla="*/ 1108364 w 2784764"/>
              <a:gd name="connsiteY1" fmla="*/ 2964873 h 3075931"/>
              <a:gd name="connsiteX2" fmla="*/ 2784764 w 2784764"/>
              <a:gd name="connsiteY2" fmla="*/ 0 h 3075931"/>
            </a:gdLst>
            <a:ahLst/>
            <a:cxnLst>
              <a:cxn ang="0">
                <a:pos x="connsiteX0" y="connsiteY0"/>
              </a:cxn>
              <a:cxn ang="0">
                <a:pos x="connsiteX1" y="connsiteY1"/>
              </a:cxn>
              <a:cxn ang="0">
                <a:pos x="connsiteX2" y="connsiteY2"/>
              </a:cxn>
            </a:cxnLst>
            <a:rect l="l" t="t" r="r" b="b"/>
            <a:pathLst>
              <a:path w="2784764" h="3075931">
                <a:moveTo>
                  <a:pt x="0" y="2161310"/>
                </a:moveTo>
                <a:cubicBezTo>
                  <a:pt x="322118" y="2743200"/>
                  <a:pt x="644237" y="3325091"/>
                  <a:pt x="1108364" y="2964873"/>
                </a:cubicBezTo>
                <a:cubicBezTo>
                  <a:pt x="1572491" y="2604655"/>
                  <a:pt x="2178627" y="1302327"/>
                  <a:pt x="2784764" y="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5" name="Freeform 14"/>
          <p:cNvSpPr/>
          <p:nvPr/>
        </p:nvSpPr>
        <p:spPr>
          <a:xfrm>
            <a:off x="5410200" y="3412195"/>
            <a:ext cx="2757054" cy="917350"/>
          </a:xfrm>
          <a:custGeom>
            <a:avLst/>
            <a:gdLst>
              <a:gd name="connsiteX0" fmla="*/ 0 w 2757054"/>
              <a:gd name="connsiteY0" fmla="*/ 235527 h 917350"/>
              <a:gd name="connsiteX1" fmla="*/ 1163782 w 2757054"/>
              <a:gd name="connsiteY1" fmla="*/ 914400 h 917350"/>
              <a:gd name="connsiteX2" fmla="*/ 2757054 w 2757054"/>
              <a:gd name="connsiteY2" fmla="*/ 0 h 917350"/>
            </a:gdLst>
            <a:ahLst/>
            <a:cxnLst>
              <a:cxn ang="0">
                <a:pos x="connsiteX0" y="connsiteY0"/>
              </a:cxn>
              <a:cxn ang="0">
                <a:pos x="connsiteX1" y="connsiteY1"/>
              </a:cxn>
              <a:cxn ang="0">
                <a:pos x="connsiteX2" y="connsiteY2"/>
              </a:cxn>
            </a:cxnLst>
            <a:rect l="l" t="t" r="r" b="b"/>
            <a:pathLst>
              <a:path w="2757054" h="917350">
                <a:moveTo>
                  <a:pt x="0" y="235527"/>
                </a:moveTo>
                <a:cubicBezTo>
                  <a:pt x="352136" y="594590"/>
                  <a:pt x="704273" y="953654"/>
                  <a:pt x="1163782" y="914400"/>
                </a:cubicBezTo>
                <a:cubicBezTo>
                  <a:pt x="1623291" y="875146"/>
                  <a:pt x="2190172" y="437573"/>
                  <a:pt x="2757054"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5950527" y="4097593"/>
            <a:ext cx="0" cy="207968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4398825" y="4156360"/>
            <a:ext cx="1565557" cy="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176482" y="6135718"/>
            <a:ext cx="319318" cy="369332"/>
          </a:xfrm>
          <a:prstGeom prst="rect">
            <a:avLst/>
          </a:prstGeom>
          <a:noFill/>
        </p:spPr>
        <p:txBody>
          <a:bodyPr wrap="none" rtlCol="0">
            <a:spAutoFit/>
          </a:bodyPr>
          <a:lstStyle/>
          <a:p>
            <a:r>
              <a:rPr lang="en-US" dirty="0" smtClean="0"/>
              <a:t>0</a:t>
            </a:r>
            <a:endParaRPr lang="en-US" dirty="0"/>
          </a:p>
        </p:txBody>
      </p:sp>
      <p:sp>
        <p:nvSpPr>
          <p:cNvPr id="31" name="TextBox 30"/>
          <p:cNvSpPr txBox="1"/>
          <p:nvPr/>
        </p:nvSpPr>
        <p:spPr>
          <a:xfrm>
            <a:off x="6033665" y="4946478"/>
            <a:ext cx="304892" cy="369332"/>
          </a:xfrm>
          <a:prstGeom prst="rect">
            <a:avLst/>
          </a:prstGeom>
          <a:noFill/>
        </p:spPr>
        <p:txBody>
          <a:bodyPr wrap="none" rtlCol="0">
            <a:spAutoFit/>
          </a:bodyPr>
          <a:lstStyle/>
          <a:p>
            <a:r>
              <a:rPr lang="en-US" dirty="0"/>
              <a:t>e</a:t>
            </a:r>
          </a:p>
        </p:txBody>
      </p:sp>
      <p:sp>
        <p:nvSpPr>
          <p:cNvPr id="32" name="TextBox 31"/>
          <p:cNvSpPr txBox="1"/>
          <p:nvPr/>
        </p:nvSpPr>
        <p:spPr>
          <a:xfrm>
            <a:off x="5804723" y="6152284"/>
            <a:ext cx="330540" cy="369332"/>
          </a:xfrm>
          <a:prstGeom prst="rect">
            <a:avLst/>
          </a:prstGeom>
          <a:noFill/>
        </p:spPr>
        <p:txBody>
          <a:bodyPr wrap="none" rtlCol="0">
            <a:spAutoFit/>
          </a:bodyPr>
          <a:lstStyle/>
          <a:p>
            <a:r>
              <a:rPr lang="en-US" dirty="0"/>
              <a:t>Q</a:t>
            </a:r>
          </a:p>
        </p:txBody>
      </p:sp>
      <p:sp>
        <p:nvSpPr>
          <p:cNvPr id="33" name="TextBox 32"/>
          <p:cNvSpPr txBox="1"/>
          <p:nvPr/>
        </p:nvSpPr>
        <p:spPr>
          <a:xfrm>
            <a:off x="7356764" y="6408252"/>
            <a:ext cx="845103" cy="369332"/>
          </a:xfrm>
          <a:prstGeom prst="rect">
            <a:avLst/>
          </a:prstGeom>
          <a:noFill/>
        </p:spPr>
        <p:txBody>
          <a:bodyPr wrap="none" rtlCol="0">
            <a:spAutoFit/>
          </a:bodyPr>
          <a:lstStyle/>
          <a:p>
            <a:r>
              <a:rPr lang="en-US" dirty="0" smtClean="0"/>
              <a:t>Output</a:t>
            </a:r>
            <a:endParaRPr lang="en-US" dirty="0"/>
          </a:p>
        </p:txBody>
      </p:sp>
      <p:sp>
        <p:nvSpPr>
          <p:cNvPr id="34" name="TextBox 33"/>
          <p:cNvSpPr txBox="1"/>
          <p:nvPr/>
        </p:nvSpPr>
        <p:spPr>
          <a:xfrm>
            <a:off x="6740235" y="5650468"/>
            <a:ext cx="513282" cy="369332"/>
          </a:xfrm>
          <a:prstGeom prst="rect">
            <a:avLst/>
          </a:prstGeom>
          <a:noFill/>
        </p:spPr>
        <p:txBody>
          <a:bodyPr wrap="none" rtlCol="0">
            <a:spAutoFit/>
          </a:bodyPr>
          <a:lstStyle/>
          <a:p>
            <a:r>
              <a:rPr lang="en-US" dirty="0" smtClean="0"/>
              <a:t>MR</a:t>
            </a:r>
            <a:endParaRPr lang="en-US" dirty="0"/>
          </a:p>
        </p:txBody>
      </p:sp>
      <p:sp>
        <p:nvSpPr>
          <p:cNvPr id="35" name="TextBox 34"/>
          <p:cNvSpPr txBox="1"/>
          <p:nvPr/>
        </p:nvSpPr>
        <p:spPr>
          <a:xfrm>
            <a:off x="7693681" y="5131144"/>
            <a:ext cx="449162" cy="369332"/>
          </a:xfrm>
          <a:prstGeom prst="rect">
            <a:avLst/>
          </a:prstGeom>
          <a:noFill/>
        </p:spPr>
        <p:txBody>
          <a:bodyPr wrap="none" rtlCol="0">
            <a:spAutoFit/>
          </a:bodyPr>
          <a:lstStyle/>
          <a:p>
            <a:r>
              <a:rPr lang="en-US" dirty="0" smtClean="0"/>
              <a:t>AR</a:t>
            </a:r>
            <a:endParaRPr lang="en-US" dirty="0"/>
          </a:p>
        </p:txBody>
      </p:sp>
      <p:sp>
        <p:nvSpPr>
          <p:cNvPr id="36" name="TextBox 35"/>
          <p:cNvSpPr txBox="1"/>
          <p:nvPr/>
        </p:nvSpPr>
        <p:spPr>
          <a:xfrm>
            <a:off x="7994691" y="3253050"/>
            <a:ext cx="549189" cy="369332"/>
          </a:xfrm>
          <a:prstGeom prst="rect">
            <a:avLst/>
          </a:prstGeom>
          <a:noFill/>
        </p:spPr>
        <p:txBody>
          <a:bodyPr wrap="none" rtlCol="0">
            <a:spAutoFit/>
          </a:bodyPr>
          <a:lstStyle/>
          <a:p>
            <a:r>
              <a:rPr lang="en-US" dirty="0" smtClean="0"/>
              <a:t>LAC</a:t>
            </a:r>
            <a:endParaRPr lang="en-US" dirty="0"/>
          </a:p>
        </p:txBody>
      </p:sp>
      <p:sp>
        <p:nvSpPr>
          <p:cNvPr id="37" name="TextBox 36"/>
          <p:cNvSpPr txBox="1"/>
          <p:nvPr/>
        </p:nvSpPr>
        <p:spPr>
          <a:xfrm>
            <a:off x="7356764" y="2567287"/>
            <a:ext cx="619080" cy="369332"/>
          </a:xfrm>
          <a:prstGeom prst="rect">
            <a:avLst/>
          </a:prstGeom>
          <a:noFill/>
        </p:spPr>
        <p:txBody>
          <a:bodyPr wrap="none" rtlCol="0">
            <a:spAutoFit/>
          </a:bodyPr>
          <a:lstStyle/>
          <a:p>
            <a:r>
              <a:rPr lang="en-US" dirty="0" smtClean="0"/>
              <a:t>LMC</a:t>
            </a:r>
            <a:endParaRPr lang="en-US" dirty="0"/>
          </a:p>
        </p:txBody>
      </p:sp>
      <p:sp>
        <p:nvSpPr>
          <p:cNvPr id="41" name="TextBox 40"/>
          <p:cNvSpPr txBox="1"/>
          <p:nvPr/>
        </p:nvSpPr>
        <p:spPr>
          <a:xfrm>
            <a:off x="4009564" y="3971694"/>
            <a:ext cx="314510" cy="369332"/>
          </a:xfrm>
          <a:prstGeom prst="rect">
            <a:avLst/>
          </a:prstGeom>
          <a:noFill/>
        </p:spPr>
        <p:txBody>
          <a:bodyPr wrap="none" rtlCol="0">
            <a:spAutoFit/>
          </a:bodyPr>
          <a:lstStyle/>
          <a:p>
            <a:r>
              <a:rPr lang="en-US" dirty="0"/>
              <a:t>P</a:t>
            </a:r>
          </a:p>
        </p:txBody>
      </p:sp>
      <p:sp>
        <p:nvSpPr>
          <p:cNvPr id="42" name="TextBox 41"/>
          <p:cNvSpPr txBox="1"/>
          <p:nvPr/>
        </p:nvSpPr>
        <p:spPr>
          <a:xfrm>
            <a:off x="3426767" y="2532651"/>
            <a:ext cx="461665" cy="2368982"/>
          </a:xfrm>
          <a:prstGeom prst="rect">
            <a:avLst/>
          </a:prstGeom>
          <a:noFill/>
        </p:spPr>
        <p:txBody>
          <a:bodyPr vert="vert270" wrap="none" rtlCol="0">
            <a:spAutoFit/>
          </a:bodyPr>
          <a:lstStyle/>
          <a:p>
            <a:r>
              <a:rPr lang="en-US" dirty="0" smtClean="0"/>
              <a:t>Price, cost and revenue</a:t>
            </a:r>
            <a:endParaRPr lang="en-US" dirty="0"/>
          </a:p>
        </p:txBody>
      </p:sp>
    </p:spTree>
    <p:extLst>
      <p:ext uri="{BB962C8B-B14F-4D97-AF65-F5344CB8AC3E}">
        <p14:creationId xmlns:p14="http://schemas.microsoft.com/office/powerpoint/2010/main" val="593214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solidFill>
                  <a:srgbClr val="0070C0"/>
                </a:solidFill>
              </a:rPr>
              <a:t>Oligopoly market</a:t>
            </a:r>
            <a:r>
              <a:rPr lang="en-US" sz="3600" dirty="0" smtClean="0"/>
              <a:t> </a:t>
            </a:r>
            <a:endParaRPr lang="en-US" sz="3600" dirty="0"/>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smtClean="0"/>
              <a:t>Small number of (few) sellers</a:t>
            </a:r>
          </a:p>
          <a:p>
            <a:pPr marL="514350" indent="-514350">
              <a:buAutoNum type="arabicPeriod"/>
            </a:pPr>
            <a:r>
              <a:rPr lang="en-US" dirty="0" smtClean="0"/>
              <a:t>Homogeneous as well as heterogeneous product</a:t>
            </a:r>
          </a:p>
          <a:p>
            <a:pPr marL="514350" indent="-514350">
              <a:buAutoNum type="arabicPeriod"/>
            </a:pPr>
            <a:r>
              <a:rPr lang="en-US" dirty="0" smtClean="0"/>
              <a:t>Interdependence of decision making</a:t>
            </a:r>
          </a:p>
          <a:p>
            <a:pPr marL="514350" indent="-514350">
              <a:buAutoNum type="arabicPeriod"/>
            </a:pPr>
            <a:r>
              <a:rPr lang="en-US" dirty="0" smtClean="0"/>
              <a:t>Barriers to entry but not impossible </a:t>
            </a:r>
          </a:p>
          <a:p>
            <a:pPr marL="514350" indent="-514350">
              <a:buAutoNum type="arabicPeriod"/>
            </a:pPr>
            <a:r>
              <a:rPr lang="en-US" dirty="0" smtClean="0"/>
              <a:t>Imperfect knowledge about the market</a:t>
            </a:r>
          </a:p>
          <a:p>
            <a:pPr marL="514350" indent="-514350">
              <a:buAutoNum type="arabicPeriod"/>
            </a:pPr>
            <a:r>
              <a:rPr lang="en-US" dirty="0" smtClean="0"/>
              <a:t>Non-price competition and selling costs</a:t>
            </a:r>
          </a:p>
          <a:p>
            <a:pPr marL="514350" indent="-514350">
              <a:buAutoNum type="arabicPeriod"/>
            </a:pPr>
            <a:r>
              <a:rPr lang="en-US" dirty="0" smtClean="0"/>
              <a:t>Price rigidity</a:t>
            </a:r>
          </a:p>
          <a:p>
            <a:pPr marL="514350" indent="-514350">
              <a:buAutoNum type="arabicPeriod"/>
            </a:pPr>
            <a:r>
              <a:rPr lang="en-US" dirty="0" smtClean="0"/>
              <a:t>Indeterminate price and output</a:t>
            </a:r>
          </a:p>
          <a:p>
            <a:pPr marL="0" indent="0">
              <a:buNone/>
            </a:pPr>
            <a:endParaRPr lang="en-US" dirty="0" smtClean="0"/>
          </a:p>
          <a:p>
            <a:endParaRPr lang="en-US" dirty="0"/>
          </a:p>
        </p:txBody>
      </p:sp>
    </p:spTree>
    <p:extLst>
      <p:ext uri="{BB962C8B-B14F-4D97-AF65-F5344CB8AC3E}">
        <p14:creationId xmlns:p14="http://schemas.microsoft.com/office/powerpoint/2010/main" val="251127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rPr>
              <a:t>Factors causing oligopoly</a:t>
            </a:r>
            <a:endParaRPr lang="en-US" sz="2800" b="1" dirty="0">
              <a:solidFill>
                <a:srgbClr val="0070C0"/>
              </a:solidFill>
            </a:endParaRPr>
          </a:p>
        </p:txBody>
      </p:sp>
      <p:sp>
        <p:nvSpPr>
          <p:cNvPr id="3" name="Content Placeholder 2"/>
          <p:cNvSpPr>
            <a:spLocks noGrp="1"/>
          </p:cNvSpPr>
          <p:nvPr>
            <p:ph idx="1"/>
          </p:nvPr>
        </p:nvSpPr>
        <p:spPr/>
        <p:txBody>
          <a:bodyPr/>
          <a:lstStyle/>
          <a:p>
            <a:r>
              <a:rPr lang="en-US" dirty="0" smtClean="0"/>
              <a:t>Huge capital investment</a:t>
            </a:r>
          </a:p>
          <a:p>
            <a:r>
              <a:rPr lang="en-US" dirty="0" smtClean="0"/>
              <a:t>Economies of scale</a:t>
            </a:r>
          </a:p>
          <a:p>
            <a:r>
              <a:rPr lang="en-US" dirty="0" smtClean="0"/>
              <a:t>Patent rights</a:t>
            </a:r>
          </a:p>
          <a:p>
            <a:r>
              <a:rPr lang="en-US" dirty="0" smtClean="0"/>
              <a:t>Control over certain raw materials</a:t>
            </a:r>
          </a:p>
          <a:p>
            <a:r>
              <a:rPr lang="en-US" dirty="0" smtClean="0"/>
              <a:t>Merger and takeover.</a:t>
            </a:r>
            <a:endParaRPr lang="en-US" dirty="0"/>
          </a:p>
        </p:txBody>
      </p:sp>
    </p:spTree>
    <p:extLst>
      <p:ext uri="{BB962C8B-B14F-4D97-AF65-F5344CB8AC3E}">
        <p14:creationId xmlns:p14="http://schemas.microsoft.com/office/powerpoint/2010/main" val="2592321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b="1" dirty="0" smtClean="0">
                <a:solidFill>
                  <a:srgbClr val="0070C0"/>
                </a:solidFill>
              </a:rPr>
              <a:t>Types of oligopoly:</a:t>
            </a:r>
            <a:endParaRPr lang="en-US" sz="2800" b="1" dirty="0">
              <a:solidFill>
                <a:srgbClr val="0070C0"/>
              </a:solidFill>
            </a:endParaRPr>
          </a:p>
        </p:txBody>
      </p:sp>
      <p:sp>
        <p:nvSpPr>
          <p:cNvPr id="3" name="Content Placeholder 2"/>
          <p:cNvSpPr>
            <a:spLocks noGrp="1"/>
          </p:cNvSpPr>
          <p:nvPr>
            <p:ph idx="1"/>
          </p:nvPr>
        </p:nvSpPr>
        <p:spPr>
          <a:xfrm>
            <a:off x="457200" y="990600"/>
            <a:ext cx="8229600" cy="5562600"/>
          </a:xfrm>
        </p:spPr>
        <p:txBody>
          <a:bodyPr>
            <a:normAutofit lnSpcReduction="10000"/>
          </a:bodyPr>
          <a:lstStyle/>
          <a:p>
            <a:r>
              <a:rPr lang="en-US" dirty="0" smtClean="0">
                <a:solidFill>
                  <a:srgbClr val="C00000"/>
                </a:solidFill>
              </a:rPr>
              <a:t>On the basis of product differentiation</a:t>
            </a:r>
            <a:r>
              <a:rPr lang="en-US" dirty="0" smtClean="0"/>
              <a:t>:</a:t>
            </a:r>
          </a:p>
          <a:p>
            <a:pPr marL="514350" indent="-514350">
              <a:buAutoNum type="alphaLcPeriod"/>
            </a:pPr>
            <a:r>
              <a:rPr lang="en-US" dirty="0" smtClean="0"/>
              <a:t>Pure (with homogeneous product)</a:t>
            </a:r>
          </a:p>
          <a:p>
            <a:pPr marL="514350" indent="-514350">
              <a:buAutoNum type="alphaLcPeriod"/>
            </a:pPr>
            <a:r>
              <a:rPr lang="en-US" dirty="0" smtClean="0"/>
              <a:t>Differentiated ( with differentiated product)</a:t>
            </a:r>
          </a:p>
          <a:p>
            <a:r>
              <a:rPr lang="en-US" dirty="0" smtClean="0">
                <a:solidFill>
                  <a:srgbClr val="C00000"/>
                </a:solidFill>
              </a:rPr>
              <a:t>On the basis of entry of new firms:</a:t>
            </a:r>
          </a:p>
          <a:p>
            <a:pPr marL="514350" indent="-514350">
              <a:buAutoNum type="alphaLcPeriod"/>
            </a:pPr>
            <a:r>
              <a:rPr lang="en-US" dirty="0" smtClean="0"/>
              <a:t>Open and b. closed oligopoly</a:t>
            </a:r>
          </a:p>
          <a:p>
            <a:r>
              <a:rPr lang="en-US" dirty="0" smtClean="0">
                <a:solidFill>
                  <a:srgbClr val="C00000"/>
                </a:solidFill>
              </a:rPr>
              <a:t>On the basis of leadership:</a:t>
            </a:r>
          </a:p>
          <a:p>
            <a:pPr marL="514350" indent="-514350">
              <a:buAutoNum type="alphaLcPeriod"/>
            </a:pPr>
            <a:r>
              <a:rPr lang="en-US" dirty="0" smtClean="0"/>
              <a:t>Perfect oligopoly (without any leadership)</a:t>
            </a:r>
          </a:p>
          <a:p>
            <a:pPr marL="514350" indent="-514350">
              <a:buAutoNum type="alphaLcPeriod"/>
            </a:pPr>
            <a:r>
              <a:rPr lang="en-US" dirty="0" smtClean="0"/>
              <a:t>Imperfect ( with one leader in the market)</a:t>
            </a:r>
          </a:p>
          <a:p>
            <a:r>
              <a:rPr lang="en-US" dirty="0" smtClean="0">
                <a:solidFill>
                  <a:srgbClr val="C00000"/>
                </a:solidFill>
              </a:rPr>
              <a:t>On the basis of agreement:</a:t>
            </a:r>
          </a:p>
          <a:p>
            <a:pPr marL="0" indent="0">
              <a:buNone/>
            </a:pPr>
            <a:r>
              <a:rPr lang="en-US" dirty="0" smtClean="0"/>
              <a:t>a. Collusive b. non-collusive oligopoly </a:t>
            </a:r>
            <a:endParaRPr lang="en-US" dirty="0"/>
          </a:p>
        </p:txBody>
      </p:sp>
    </p:spTree>
    <p:extLst>
      <p:ext uri="{BB962C8B-B14F-4D97-AF65-F5344CB8AC3E}">
        <p14:creationId xmlns:p14="http://schemas.microsoft.com/office/powerpoint/2010/main" val="496044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2800" b="1" dirty="0" smtClean="0">
                <a:solidFill>
                  <a:srgbClr val="0070C0"/>
                </a:solidFill>
              </a:rPr>
              <a:t>Cartel arrangement</a:t>
            </a:r>
            <a:endParaRPr lang="en-US" sz="2800" b="1" dirty="0">
              <a:solidFill>
                <a:srgbClr val="0070C0"/>
              </a:solidFill>
            </a:endParaRPr>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Formal organization of the oligopoly firms in an industry.</a:t>
            </a:r>
          </a:p>
          <a:p>
            <a:r>
              <a:rPr lang="en-US" dirty="0" smtClean="0"/>
              <a:t>Main goal of the cartel is to centralize certain managerial decisions and function of individual firms in the industry to promote common benefit.</a:t>
            </a:r>
          </a:p>
          <a:p>
            <a:r>
              <a:rPr lang="en-US" dirty="0" smtClean="0"/>
              <a:t>It may be open or secret, but agreements are explicit and formal.</a:t>
            </a:r>
          </a:p>
          <a:p>
            <a:r>
              <a:rPr lang="en-US" dirty="0" smtClean="0"/>
              <a:t>It is authorized to take some managerial decisions such as output, pricing and production quota determinations.</a:t>
            </a:r>
            <a:endParaRPr lang="en-US" dirty="0"/>
          </a:p>
        </p:txBody>
      </p:sp>
    </p:spTree>
    <p:extLst>
      <p:ext uri="{BB962C8B-B14F-4D97-AF65-F5344CB8AC3E}">
        <p14:creationId xmlns:p14="http://schemas.microsoft.com/office/powerpoint/2010/main" val="1983943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38200"/>
          </a:xfrm>
        </p:spPr>
        <p:txBody>
          <a:bodyPr>
            <a:noAutofit/>
          </a:bodyPr>
          <a:lstStyle/>
          <a:p>
            <a:r>
              <a:rPr lang="en-US" sz="2800" b="1" dirty="0" smtClean="0">
                <a:solidFill>
                  <a:srgbClr val="0070C0"/>
                </a:solidFill>
              </a:rPr>
              <a:t>Pricing under cartel (Aiming at joint profit maximization)</a:t>
            </a:r>
            <a:endParaRPr lang="en-US" sz="2800" b="1" dirty="0">
              <a:solidFill>
                <a:srgbClr val="0070C0"/>
              </a:solidFill>
            </a:endParaRPr>
          </a:p>
        </p:txBody>
      </p:sp>
      <p:sp>
        <p:nvSpPr>
          <p:cNvPr id="3" name="Content Placeholder 2"/>
          <p:cNvSpPr>
            <a:spLocks noGrp="1"/>
          </p:cNvSpPr>
          <p:nvPr>
            <p:ph idx="1"/>
          </p:nvPr>
        </p:nvSpPr>
        <p:spPr/>
        <p:txBody>
          <a:bodyPr>
            <a:normAutofit fontScale="92500" lnSpcReduction="10000"/>
          </a:bodyPr>
          <a:lstStyle/>
          <a:p>
            <a:r>
              <a:rPr lang="en-US" dirty="0" smtClean="0"/>
              <a:t>All firms agree to appoint a central management board to which they delegate the authority.</a:t>
            </a:r>
          </a:p>
          <a:p>
            <a:r>
              <a:rPr lang="en-US" dirty="0" smtClean="0"/>
              <a:t>Central management board has normally following three jobs.</a:t>
            </a:r>
          </a:p>
          <a:p>
            <a:pPr marL="514350" indent="-514350">
              <a:buFont typeface="+mj-lt"/>
              <a:buAutoNum type="arabicPeriod"/>
            </a:pPr>
            <a:r>
              <a:rPr lang="en-US" dirty="0" smtClean="0"/>
              <a:t>To determine total output</a:t>
            </a:r>
            <a:r>
              <a:rPr lang="en-US" dirty="0"/>
              <a:t>. </a:t>
            </a:r>
            <a:endParaRPr lang="en-US" dirty="0" smtClean="0"/>
          </a:p>
          <a:p>
            <a:pPr marL="0" indent="0">
              <a:buNone/>
            </a:pPr>
            <a:r>
              <a:rPr lang="en-US" dirty="0" smtClean="0"/>
              <a:t>i)MC</a:t>
            </a:r>
            <a:r>
              <a:rPr lang="en-US" baseline="-25000" dirty="0" smtClean="0"/>
              <a:t>A+B</a:t>
            </a:r>
            <a:r>
              <a:rPr lang="en-US" dirty="0" smtClean="0"/>
              <a:t> =MR ii) slope of MC</a:t>
            </a:r>
            <a:r>
              <a:rPr lang="en-US" baseline="-25000" dirty="0" smtClean="0"/>
              <a:t>A+B</a:t>
            </a:r>
            <a:r>
              <a:rPr lang="en-US" dirty="0" smtClean="0"/>
              <a:t> &gt; slope of MR iii)MC</a:t>
            </a:r>
            <a:r>
              <a:rPr lang="en-US" baseline="-25000" dirty="0" smtClean="0"/>
              <a:t>A+B</a:t>
            </a:r>
            <a:r>
              <a:rPr lang="en-US" dirty="0" smtClean="0"/>
              <a:t> =MC</a:t>
            </a:r>
            <a:r>
              <a:rPr lang="en-US" baseline="-25000" dirty="0" smtClean="0"/>
              <a:t>A</a:t>
            </a:r>
            <a:r>
              <a:rPr lang="en-US" dirty="0" smtClean="0"/>
              <a:t> = MC</a:t>
            </a:r>
            <a:r>
              <a:rPr lang="en-US" baseline="-25000" dirty="0" smtClean="0"/>
              <a:t>B</a:t>
            </a:r>
            <a:r>
              <a:rPr lang="en-US" dirty="0" smtClean="0"/>
              <a:t> =MR</a:t>
            </a:r>
          </a:p>
          <a:p>
            <a:pPr marL="0" indent="0">
              <a:buNone/>
            </a:pPr>
            <a:r>
              <a:rPr lang="en-US" dirty="0" smtClean="0"/>
              <a:t>2. To determine price</a:t>
            </a:r>
          </a:p>
          <a:p>
            <a:pPr marL="0" indent="0">
              <a:buNone/>
            </a:pPr>
            <a:r>
              <a:rPr lang="en-US" dirty="0" smtClean="0"/>
              <a:t>3. To determine market share to each member firm.</a:t>
            </a:r>
            <a:endParaRPr lang="en-US" dirty="0"/>
          </a:p>
        </p:txBody>
      </p:sp>
    </p:spTree>
    <p:extLst>
      <p:ext uri="{BB962C8B-B14F-4D97-AF65-F5344CB8AC3E}">
        <p14:creationId xmlns:p14="http://schemas.microsoft.com/office/powerpoint/2010/main" val="199784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normAutofit/>
          </a:bodyPr>
          <a:lstStyle/>
          <a:p>
            <a:pPr algn="l"/>
            <a:r>
              <a:rPr lang="en-US" sz="3200" b="1" dirty="0" smtClean="0">
                <a:solidFill>
                  <a:srgbClr val="00B0F0"/>
                </a:solidFill>
              </a:rPr>
              <a:t>Perfect competition</a:t>
            </a:r>
            <a:endParaRPr lang="en-US" sz="3200" b="1" dirty="0">
              <a:solidFill>
                <a:srgbClr val="00B0F0"/>
              </a:solidFill>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marL="514350" indent="-514350">
              <a:buAutoNum type="arabicPeriod"/>
            </a:pPr>
            <a:r>
              <a:rPr lang="en-US" dirty="0" smtClean="0"/>
              <a:t>Large number of buyers and sellers</a:t>
            </a:r>
          </a:p>
          <a:p>
            <a:pPr marL="514350" indent="-514350">
              <a:buAutoNum type="arabicPeriod"/>
            </a:pPr>
            <a:r>
              <a:rPr lang="en-US" dirty="0" smtClean="0"/>
              <a:t>Product homogeneity with perfect substitutes</a:t>
            </a:r>
          </a:p>
          <a:p>
            <a:pPr marL="514350" indent="-514350">
              <a:buAutoNum type="arabicPeriod"/>
            </a:pPr>
            <a:r>
              <a:rPr lang="en-US" dirty="0" smtClean="0"/>
              <a:t>Free entry and exit of firms</a:t>
            </a:r>
          </a:p>
          <a:p>
            <a:pPr marL="514350" indent="-514350">
              <a:buAutoNum type="arabicPeriod"/>
            </a:pPr>
            <a:r>
              <a:rPr lang="en-US" dirty="0" smtClean="0"/>
              <a:t>Perfect knowledge </a:t>
            </a:r>
          </a:p>
          <a:p>
            <a:pPr marL="514350" indent="-514350">
              <a:buAutoNum type="arabicPeriod"/>
            </a:pPr>
            <a:r>
              <a:rPr lang="en-US" dirty="0" smtClean="0"/>
              <a:t>Perfect mobility of factors of production</a:t>
            </a:r>
          </a:p>
          <a:p>
            <a:pPr marL="514350" indent="-514350">
              <a:buAutoNum type="arabicPeriod"/>
            </a:pPr>
            <a:r>
              <a:rPr lang="en-US" dirty="0" smtClean="0"/>
              <a:t>Firm has no market power</a:t>
            </a:r>
          </a:p>
          <a:p>
            <a:pPr marL="514350" indent="-514350">
              <a:buAutoNum type="arabicPeriod"/>
            </a:pPr>
            <a:r>
              <a:rPr lang="en-US" dirty="0" smtClean="0"/>
              <a:t>No government intervention</a:t>
            </a:r>
          </a:p>
          <a:p>
            <a:pPr marL="514350" indent="-514350">
              <a:buAutoNum type="arabicPeriod"/>
            </a:pPr>
            <a:r>
              <a:rPr lang="en-US" dirty="0" smtClean="0"/>
              <a:t>Absence of transport cost</a:t>
            </a:r>
          </a:p>
          <a:p>
            <a:pPr marL="514350" indent="-514350">
              <a:buAutoNum type="arabicPeriod"/>
            </a:pPr>
            <a:r>
              <a:rPr lang="en-US" dirty="0" smtClean="0"/>
              <a:t>There is difference between firm and industry</a:t>
            </a:r>
            <a:endParaRPr lang="en-US" dirty="0"/>
          </a:p>
        </p:txBody>
      </p:sp>
    </p:spTree>
    <p:extLst>
      <p:ext uri="{BB962C8B-B14F-4D97-AF65-F5344CB8AC3E}">
        <p14:creationId xmlns:p14="http://schemas.microsoft.com/office/powerpoint/2010/main" val="1995362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a:bodyPr>
          <a:lstStyle/>
          <a:p>
            <a:pPr algn="l"/>
            <a:r>
              <a:rPr lang="en-US" sz="2400" b="1" dirty="0" smtClean="0">
                <a:solidFill>
                  <a:srgbClr val="0070C0"/>
                </a:solidFill>
              </a:rPr>
              <a:t>Price output determination under cartel with joint profit maximization:</a:t>
            </a:r>
            <a:endParaRPr lang="en-US" sz="2400" b="1" dirty="0">
              <a:solidFill>
                <a:srgbClr val="0070C0"/>
              </a:solidFill>
            </a:endParaRPr>
          </a:p>
        </p:txBody>
      </p:sp>
      <p:sp>
        <p:nvSpPr>
          <p:cNvPr id="3" name="Content Placeholder 2"/>
          <p:cNvSpPr>
            <a:spLocks noGrp="1"/>
          </p:cNvSpPr>
          <p:nvPr>
            <p:ph idx="1"/>
          </p:nvPr>
        </p:nvSpPr>
        <p:spPr>
          <a:xfrm>
            <a:off x="0" y="1219200"/>
            <a:ext cx="9144000" cy="5334000"/>
          </a:xfrm>
        </p:spPr>
        <p:txBody>
          <a:bodyPr>
            <a:normAutofit/>
          </a:bodyPr>
          <a:lstStyle/>
          <a:p>
            <a:pPr marL="0" indent="0">
              <a:buNone/>
            </a:pPr>
            <a:r>
              <a:rPr lang="en-US" sz="2400" dirty="0" smtClean="0"/>
              <a:t>Firm A				Firm B 				Industry</a:t>
            </a:r>
            <a:endParaRPr lang="en-US" sz="2400" dirty="0"/>
          </a:p>
        </p:txBody>
      </p:sp>
      <p:cxnSp>
        <p:nvCxnSpPr>
          <p:cNvPr id="5" name="Straight Connector 4"/>
          <p:cNvCxnSpPr/>
          <p:nvPr/>
        </p:nvCxnSpPr>
        <p:spPr>
          <a:xfrm>
            <a:off x="457200" y="5486400"/>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02000" y="5486400"/>
            <a:ext cx="256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24600" y="54864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819400"/>
            <a:ext cx="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302000" y="2819400"/>
            <a:ext cx="0" cy="2667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24600" y="2667000"/>
            <a:ext cx="0" cy="281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6353" y="4724400"/>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7200" y="4076700"/>
            <a:ext cx="762000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3" name="Straight Connector 22"/>
          <p:cNvCxnSpPr/>
          <p:nvPr/>
        </p:nvCxnSpPr>
        <p:spPr>
          <a:xfrm>
            <a:off x="6553200" y="3124200"/>
            <a:ext cx="2514600" cy="1600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6553200" y="3276600"/>
            <a:ext cx="1981200" cy="1905000"/>
          </a:xfrm>
          <a:prstGeom prst="line">
            <a:avLst/>
          </a:prstGeom>
        </p:spPr>
        <p:style>
          <a:lnRef idx="1">
            <a:schemeClr val="accent6"/>
          </a:lnRef>
          <a:fillRef idx="0">
            <a:schemeClr val="accent6"/>
          </a:fillRef>
          <a:effectRef idx="0">
            <a:schemeClr val="accent6"/>
          </a:effectRef>
          <a:fontRef idx="minor">
            <a:schemeClr val="tx1"/>
          </a:fontRef>
        </p:style>
      </p:cxnSp>
      <p:cxnSp>
        <p:nvCxnSpPr>
          <p:cNvPr id="27" name="Straight Connector 26"/>
          <p:cNvCxnSpPr/>
          <p:nvPr/>
        </p:nvCxnSpPr>
        <p:spPr>
          <a:xfrm>
            <a:off x="8077200" y="4076700"/>
            <a:ext cx="0" cy="140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67200" y="4076700"/>
            <a:ext cx="0" cy="140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295400" y="4076700"/>
            <a:ext cx="0" cy="14097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Freeform 31"/>
          <p:cNvSpPr/>
          <p:nvPr/>
        </p:nvSpPr>
        <p:spPr>
          <a:xfrm>
            <a:off x="3505200" y="3390900"/>
            <a:ext cx="1358900" cy="1470175"/>
          </a:xfrm>
          <a:custGeom>
            <a:avLst/>
            <a:gdLst>
              <a:gd name="connsiteX0" fmla="*/ 0 w 1358900"/>
              <a:gd name="connsiteY0" fmla="*/ 1422400 h 1470175"/>
              <a:gd name="connsiteX1" fmla="*/ 787400 w 1358900"/>
              <a:gd name="connsiteY1" fmla="*/ 1295400 h 1470175"/>
              <a:gd name="connsiteX2" fmla="*/ 1358900 w 1358900"/>
              <a:gd name="connsiteY2" fmla="*/ 0 h 1470175"/>
              <a:gd name="connsiteX3" fmla="*/ 1358900 w 1358900"/>
              <a:gd name="connsiteY3" fmla="*/ 0 h 1470175"/>
            </a:gdLst>
            <a:ahLst/>
            <a:cxnLst>
              <a:cxn ang="0">
                <a:pos x="connsiteX0" y="connsiteY0"/>
              </a:cxn>
              <a:cxn ang="0">
                <a:pos x="connsiteX1" y="connsiteY1"/>
              </a:cxn>
              <a:cxn ang="0">
                <a:pos x="connsiteX2" y="connsiteY2"/>
              </a:cxn>
              <a:cxn ang="0">
                <a:pos x="connsiteX3" y="connsiteY3"/>
              </a:cxn>
            </a:cxnLst>
            <a:rect l="l" t="t" r="r" b="b"/>
            <a:pathLst>
              <a:path w="1358900" h="1470175">
                <a:moveTo>
                  <a:pt x="0" y="1422400"/>
                </a:moveTo>
                <a:cubicBezTo>
                  <a:pt x="280458" y="1477433"/>
                  <a:pt x="560917" y="1532467"/>
                  <a:pt x="787400" y="1295400"/>
                </a:cubicBezTo>
                <a:cubicBezTo>
                  <a:pt x="1013883" y="1058333"/>
                  <a:pt x="1358900" y="0"/>
                  <a:pt x="1358900" y="0"/>
                </a:cubicBezTo>
                <a:lnTo>
                  <a:pt x="1358900"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3" name="Freeform 32"/>
          <p:cNvSpPr/>
          <p:nvPr/>
        </p:nvSpPr>
        <p:spPr>
          <a:xfrm>
            <a:off x="457200" y="3060700"/>
            <a:ext cx="1295400" cy="1906465"/>
          </a:xfrm>
          <a:custGeom>
            <a:avLst/>
            <a:gdLst>
              <a:gd name="connsiteX0" fmla="*/ 0 w 1295400"/>
              <a:gd name="connsiteY0" fmla="*/ 1790700 h 1906465"/>
              <a:gd name="connsiteX1" fmla="*/ 812800 w 1295400"/>
              <a:gd name="connsiteY1" fmla="*/ 1714500 h 1906465"/>
              <a:gd name="connsiteX2" fmla="*/ 1295400 w 1295400"/>
              <a:gd name="connsiteY2" fmla="*/ 0 h 1906465"/>
              <a:gd name="connsiteX3" fmla="*/ 1295400 w 1295400"/>
              <a:gd name="connsiteY3" fmla="*/ 0 h 1906465"/>
            </a:gdLst>
            <a:ahLst/>
            <a:cxnLst>
              <a:cxn ang="0">
                <a:pos x="connsiteX0" y="connsiteY0"/>
              </a:cxn>
              <a:cxn ang="0">
                <a:pos x="connsiteX1" y="connsiteY1"/>
              </a:cxn>
              <a:cxn ang="0">
                <a:pos x="connsiteX2" y="connsiteY2"/>
              </a:cxn>
              <a:cxn ang="0">
                <a:pos x="connsiteX3" y="connsiteY3"/>
              </a:cxn>
            </a:cxnLst>
            <a:rect l="l" t="t" r="r" b="b"/>
            <a:pathLst>
              <a:path w="1295400" h="1906465">
                <a:moveTo>
                  <a:pt x="0" y="1790700"/>
                </a:moveTo>
                <a:cubicBezTo>
                  <a:pt x="298450" y="1901825"/>
                  <a:pt x="596900" y="2012950"/>
                  <a:pt x="812800" y="1714500"/>
                </a:cubicBezTo>
                <a:cubicBezTo>
                  <a:pt x="1028700" y="1416050"/>
                  <a:pt x="1295400" y="0"/>
                  <a:pt x="1295400" y="0"/>
                </a:cubicBezTo>
                <a:lnTo>
                  <a:pt x="1295400"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4" name="Freeform 33"/>
          <p:cNvSpPr/>
          <p:nvPr/>
        </p:nvSpPr>
        <p:spPr>
          <a:xfrm>
            <a:off x="850900" y="3733800"/>
            <a:ext cx="1638300" cy="850889"/>
          </a:xfrm>
          <a:custGeom>
            <a:avLst/>
            <a:gdLst>
              <a:gd name="connsiteX0" fmla="*/ 0 w 1638300"/>
              <a:gd name="connsiteY0" fmla="*/ 558800 h 850889"/>
              <a:gd name="connsiteX1" fmla="*/ 660400 w 1638300"/>
              <a:gd name="connsiteY1" fmla="*/ 825500 h 850889"/>
              <a:gd name="connsiteX2" fmla="*/ 1638300 w 1638300"/>
              <a:gd name="connsiteY2" fmla="*/ 0 h 850889"/>
            </a:gdLst>
            <a:ahLst/>
            <a:cxnLst>
              <a:cxn ang="0">
                <a:pos x="connsiteX0" y="connsiteY0"/>
              </a:cxn>
              <a:cxn ang="0">
                <a:pos x="connsiteX1" y="connsiteY1"/>
              </a:cxn>
              <a:cxn ang="0">
                <a:pos x="connsiteX2" y="connsiteY2"/>
              </a:cxn>
            </a:cxnLst>
            <a:rect l="l" t="t" r="r" b="b"/>
            <a:pathLst>
              <a:path w="1638300" h="850889">
                <a:moveTo>
                  <a:pt x="0" y="558800"/>
                </a:moveTo>
                <a:cubicBezTo>
                  <a:pt x="193675" y="738716"/>
                  <a:pt x="387350" y="918633"/>
                  <a:pt x="660400" y="825500"/>
                </a:cubicBezTo>
                <a:cubicBezTo>
                  <a:pt x="933450" y="732367"/>
                  <a:pt x="1285875" y="366183"/>
                  <a:pt x="16383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Freeform 34"/>
          <p:cNvSpPr/>
          <p:nvPr/>
        </p:nvSpPr>
        <p:spPr>
          <a:xfrm>
            <a:off x="3898900" y="3835400"/>
            <a:ext cx="1562100" cy="696615"/>
          </a:xfrm>
          <a:custGeom>
            <a:avLst/>
            <a:gdLst>
              <a:gd name="connsiteX0" fmla="*/ 0 w 1562100"/>
              <a:gd name="connsiteY0" fmla="*/ 355600 h 696615"/>
              <a:gd name="connsiteX1" fmla="*/ 596900 w 1562100"/>
              <a:gd name="connsiteY1" fmla="*/ 685800 h 696615"/>
              <a:gd name="connsiteX2" fmla="*/ 1562100 w 1562100"/>
              <a:gd name="connsiteY2" fmla="*/ 0 h 696615"/>
            </a:gdLst>
            <a:ahLst/>
            <a:cxnLst>
              <a:cxn ang="0">
                <a:pos x="connsiteX0" y="connsiteY0"/>
              </a:cxn>
              <a:cxn ang="0">
                <a:pos x="connsiteX1" y="connsiteY1"/>
              </a:cxn>
              <a:cxn ang="0">
                <a:pos x="connsiteX2" y="connsiteY2"/>
              </a:cxn>
            </a:cxnLst>
            <a:rect l="l" t="t" r="r" b="b"/>
            <a:pathLst>
              <a:path w="1562100" h="696615">
                <a:moveTo>
                  <a:pt x="0" y="355600"/>
                </a:moveTo>
                <a:cubicBezTo>
                  <a:pt x="168275" y="550333"/>
                  <a:pt x="336550" y="745067"/>
                  <a:pt x="596900" y="685800"/>
                </a:cubicBezTo>
                <a:cubicBezTo>
                  <a:pt x="857250" y="626533"/>
                  <a:pt x="1209675" y="313266"/>
                  <a:pt x="156210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Freeform 35"/>
          <p:cNvSpPr/>
          <p:nvPr/>
        </p:nvSpPr>
        <p:spPr>
          <a:xfrm>
            <a:off x="7010400" y="2984500"/>
            <a:ext cx="1765300" cy="2077193"/>
          </a:xfrm>
          <a:custGeom>
            <a:avLst/>
            <a:gdLst>
              <a:gd name="connsiteX0" fmla="*/ 0 w 1765300"/>
              <a:gd name="connsiteY0" fmla="*/ 1752600 h 2077193"/>
              <a:gd name="connsiteX1" fmla="*/ 901700 w 1765300"/>
              <a:gd name="connsiteY1" fmla="*/ 1943100 h 2077193"/>
              <a:gd name="connsiteX2" fmla="*/ 1765300 w 1765300"/>
              <a:gd name="connsiteY2" fmla="*/ 0 h 2077193"/>
            </a:gdLst>
            <a:ahLst/>
            <a:cxnLst>
              <a:cxn ang="0">
                <a:pos x="connsiteX0" y="connsiteY0"/>
              </a:cxn>
              <a:cxn ang="0">
                <a:pos x="connsiteX1" y="connsiteY1"/>
              </a:cxn>
              <a:cxn ang="0">
                <a:pos x="connsiteX2" y="connsiteY2"/>
              </a:cxn>
            </a:cxnLst>
            <a:rect l="l" t="t" r="r" b="b"/>
            <a:pathLst>
              <a:path w="1765300" h="2077193">
                <a:moveTo>
                  <a:pt x="0" y="1752600"/>
                </a:moveTo>
                <a:cubicBezTo>
                  <a:pt x="303741" y="1993900"/>
                  <a:pt x="607483" y="2235200"/>
                  <a:pt x="901700" y="1943100"/>
                </a:cubicBezTo>
                <a:cubicBezTo>
                  <a:pt x="1195917" y="1651000"/>
                  <a:pt x="1480608" y="825500"/>
                  <a:pt x="1765300"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7" name="TextBox 36"/>
          <p:cNvSpPr txBox="1"/>
          <p:nvPr/>
        </p:nvSpPr>
        <p:spPr>
          <a:xfrm>
            <a:off x="2814935" y="1991817"/>
            <a:ext cx="461665" cy="1399101"/>
          </a:xfrm>
          <a:prstGeom prst="rect">
            <a:avLst/>
          </a:prstGeom>
          <a:noFill/>
        </p:spPr>
        <p:txBody>
          <a:bodyPr vert="vert270" wrap="none" rtlCol="0">
            <a:spAutoFit/>
          </a:bodyPr>
          <a:lstStyle/>
          <a:p>
            <a:r>
              <a:rPr lang="en-US" dirty="0" smtClean="0"/>
              <a:t>Price and cost</a:t>
            </a:r>
            <a:endParaRPr lang="en-US" dirty="0"/>
          </a:p>
        </p:txBody>
      </p:sp>
      <p:sp>
        <p:nvSpPr>
          <p:cNvPr id="38" name="TextBox 37"/>
          <p:cNvSpPr txBox="1"/>
          <p:nvPr/>
        </p:nvSpPr>
        <p:spPr>
          <a:xfrm>
            <a:off x="1270847" y="4692361"/>
            <a:ext cx="413896" cy="369332"/>
          </a:xfrm>
          <a:prstGeom prst="rect">
            <a:avLst/>
          </a:prstGeom>
          <a:noFill/>
        </p:spPr>
        <p:txBody>
          <a:bodyPr wrap="none" rtlCol="0">
            <a:spAutoFit/>
          </a:bodyPr>
          <a:lstStyle/>
          <a:p>
            <a:r>
              <a:rPr lang="en-US" dirty="0" smtClean="0"/>
              <a:t>E1</a:t>
            </a:r>
            <a:endParaRPr lang="en-US" dirty="0"/>
          </a:p>
        </p:txBody>
      </p:sp>
      <p:sp>
        <p:nvSpPr>
          <p:cNvPr id="39" name="TextBox 38"/>
          <p:cNvSpPr txBox="1"/>
          <p:nvPr/>
        </p:nvSpPr>
        <p:spPr>
          <a:xfrm>
            <a:off x="1752600" y="2876034"/>
            <a:ext cx="595035" cy="369332"/>
          </a:xfrm>
          <a:prstGeom prst="rect">
            <a:avLst/>
          </a:prstGeom>
          <a:noFill/>
        </p:spPr>
        <p:txBody>
          <a:bodyPr wrap="none" rtlCol="0">
            <a:spAutoFit/>
          </a:bodyPr>
          <a:lstStyle/>
          <a:p>
            <a:r>
              <a:rPr lang="en-US" dirty="0"/>
              <a:t>MC</a:t>
            </a:r>
            <a:r>
              <a:rPr lang="en-US" baseline="-25000" dirty="0"/>
              <a:t>A</a:t>
            </a:r>
            <a:endParaRPr lang="en-US" dirty="0"/>
          </a:p>
        </p:txBody>
      </p:sp>
      <p:sp>
        <p:nvSpPr>
          <p:cNvPr id="40" name="TextBox 39"/>
          <p:cNvSpPr txBox="1"/>
          <p:nvPr/>
        </p:nvSpPr>
        <p:spPr>
          <a:xfrm>
            <a:off x="4788747" y="3021568"/>
            <a:ext cx="591829" cy="369332"/>
          </a:xfrm>
          <a:prstGeom prst="rect">
            <a:avLst/>
          </a:prstGeom>
          <a:noFill/>
        </p:spPr>
        <p:txBody>
          <a:bodyPr wrap="none" rtlCol="0">
            <a:spAutoFit/>
          </a:bodyPr>
          <a:lstStyle/>
          <a:p>
            <a:r>
              <a:rPr lang="en-US" dirty="0" smtClean="0"/>
              <a:t>MC</a:t>
            </a:r>
            <a:r>
              <a:rPr lang="en-US" b="1" baseline="-25000" dirty="0" smtClean="0"/>
              <a:t>B</a:t>
            </a:r>
            <a:endParaRPr lang="en-US" dirty="0"/>
          </a:p>
        </p:txBody>
      </p:sp>
      <p:sp>
        <p:nvSpPr>
          <p:cNvPr id="41" name="TextBox 40"/>
          <p:cNvSpPr txBox="1"/>
          <p:nvPr/>
        </p:nvSpPr>
        <p:spPr>
          <a:xfrm>
            <a:off x="7230257" y="2691368"/>
            <a:ext cx="1874231" cy="369332"/>
          </a:xfrm>
          <a:prstGeom prst="rect">
            <a:avLst/>
          </a:prstGeom>
          <a:noFill/>
        </p:spPr>
        <p:txBody>
          <a:bodyPr wrap="none" rtlCol="0">
            <a:spAutoFit/>
          </a:bodyPr>
          <a:lstStyle/>
          <a:p>
            <a:r>
              <a:rPr lang="en-US" dirty="0" smtClean="0">
                <a:latin typeface="Bodoni MT Poster Compressed"/>
              </a:rPr>
              <a:t>∑</a:t>
            </a:r>
            <a:r>
              <a:rPr lang="en-US" dirty="0" smtClean="0"/>
              <a:t>MC=</a:t>
            </a:r>
            <a:r>
              <a:rPr lang="en-US" dirty="0"/>
              <a:t> </a:t>
            </a:r>
            <a:r>
              <a:rPr lang="en-US" dirty="0" smtClean="0"/>
              <a:t>MC</a:t>
            </a:r>
            <a:r>
              <a:rPr lang="en-US" baseline="-25000" dirty="0" smtClean="0"/>
              <a:t>A</a:t>
            </a:r>
            <a:r>
              <a:rPr lang="en-US" dirty="0" smtClean="0"/>
              <a:t> + MC</a:t>
            </a:r>
            <a:r>
              <a:rPr lang="en-US" baseline="-25000" dirty="0"/>
              <a:t>B</a:t>
            </a:r>
            <a:endParaRPr lang="en-US" dirty="0"/>
          </a:p>
        </p:txBody>
      </p:sp>
      <p:sp>
        <p:nvSpPr>
          <p:cNvPr id="42" name="TextBox 41"/>
          <p:cNvSpPr txBox="1"/>
          <p:nvPr/>
        </p:nvSpPr>
        <p:spPr>
          <a:xfrm>
            <a:off x="8381153" y="4996934"/>
            <a:ext cx="506870" cy="369332"/>
          </a:xfrm>
          <a:prstGeom prst="rect">
            <a:avLst/>
          </a:prstGeom>
          <a:noFill/>
        </p:spPr>
        <p:txBody>
          <a:bodyPr wrap="none" rtlCol="0">
            <a:spAutoFit/>
          </a:bodyPr>
          <a:lstStyle/>
          <a:p>
            <a:r>
              <a:rPr lang="en-US" dirty="0" smtClean="0"/>
              <a:t>MR</a:t>
            </a:r>
            <a:endParaRPr lang="en-US" dirty="0"/>
          </a:p>
        </p:txBody>
      </p:sp>
      <p:sp>
        <p:nvSpPr>
          <p:cNvPr id="43" name="TextBox 42"/>
          <p:cNvSpPr txBox="1"/>
          <p:nvPr/>
        </p:nvSpPr>
        <p:spPr>
          <a:xfrm>
            <a:off x="5397500" y="3653764"/>
            <a:ext cx="522835" cy="369332"/>
          </a:xfrm>
          <a:prstGeom prst="rect">
            <a:avLst/>
          </a:prstGeom>
          <a:noFill/>
        </p:spPr>
        <p:txBody>
          <a:bodyPr wrap="none" rtlCol="0">
            <a:spAutoFit/>
          </a:bodyPr>
          <a:lstStyle/>
          <a:p>
            <a:r>
              <a:rPr lang="en-US" dirty="0"/>
              <a:t>A</a:t>
            </a:r>
            <a:r>
              <a:rPr lang="en-US" dirty="0" smtClean="0"/>
              <a:t>C</a:t>
            </a:r>
            <a:r>
              <a:rPr lang="en-US" baseline="-25000" dirty="0" smtClean="0"/>
              <a:t>B</a:t>
            </a:r>
            <a:endParaRPr lang="en-US" dirty="0"/>
          </a:p>
        </p:txBody>
      </p:sp>
      <p:sp>
        <p:nvSpPr>
          <p:cNvPr id="44" name="TextBox 43"/>
          <p:cNvSpPr txBox="1"/>
          <p:nvPr/>
        </p:nvSpPr>
        <p:spPr>
          <a:xfrm>
            <a:off x="2374900" y="3460234"/>
            <a:ext cx="529247" cy="369332"/>
          </a:xfrm>
          <a:prstGeom prst="rect">
            <a:avLst/>
          </a:prstGeom>
          <a:noFill/>
        </p:spPr>
        <p:txBody>
          <a:bodyPr wrap="none" rtlCol="0">
            <a:spAutoFit/>
          </a:bodyPr>
          <a:lstStyle/>
          <a:p>
            <a:r>
              <a:rPr lang="en-US" dirty="0" smtClean="0"/>
              <a:t>AC</a:t>
            </a:r>
            <a:r>
              <a:rPr lang="en-US" baseline="-25000" dirty="0" smtClean="0"/>
              <a:t>A</a:t>
            </a:r>
            <a:endParaRPr lang="en-US" dirty="0"/>
          </a:p>
        </p:txBody>
      </p:sp>
      <p:sp>
        <p:nvSpPr>
          <p:cNvPr id="45" name="TextBox 44"/>
          <p:cNvSpPr txBox="1"/>
          <p:nvPr/>
        </p:nvSpPr>
        <p:spPr>
          <a:xfrm>
            <a:off x="4221056" y="4627602"/>
            <a:ext cx="413896" cy="369332"/>
          </a:xfrm>
          <a:prstGeom prst="rect">
            <a:avLst/>
          </a:prstGeom>
          <a:noFill/>
        </p:spPr>
        <p:txBody>
          <a:bodyPr wrap="none" rtlCol="0">
            <a:spAutoFit/>
          </a:bodyPr>
          <a:lstStyle/>
          <a:p>
            <a:r>
              <a:rPr lang="en-US" dirty="0" smtClean="0"/>
              <a:t>E2</a:t>
            </a:r>
            <a:endParaRPr lang="en-US" dirty="0"/>
          </a:p>
        </p:txBody>
      </p:sp>
      <p:sp>
        <p:nvSpPr>
          <p:cNvPr id="46" name="TextBox 45"/>
          <p:cNvSpPr txBox="1"/>
          <p:nvPr/>
        </p:nvSpPr>
        <p:spPr>
          <a:xfrm>
            <a:off x="8074659" y="4532015"/>
            <a:ext cx="296876" cy="369332"/>
          </a:xfrm>
          <a:prstGeom prst="rect">
            <a:avLst/>
          </a:prstGeom>
          <a:noFill/>
        </p:spPr>
        <p:txBody>
          <a:bodyPr wrap="none" rtlCol="0">
            <a:spAutoFit/>
          </a:bodyPr>
          <a:lstStyle/>
          <a:p>
            <a:r>
              <a:rPr lang="en-US" dirty="0"/>
              <a:t>E</a:t>
            </a:r>
          </a:p>
        </p:txBody>
      </p:sp>
      <p:sp>
        <p:nvSpPr>
          <p:cNvPr id="47" name="TextBox 46"/>
          <p:cNvSpPr txBox="1"/>
          <p:nvPr/>
        </p:nvSpPr>
        <p:spPr>
          <a:xfrm>
            <a:off x="8693178" y="4632583"/>
            <a:ext cx="442750" cy="369332"/>
          </a:xfrm>
          <a:prstGeom prst="rect">
            <a:avLst/>
          </a:prstGeom>
          <a:noFill/>
        </p:spPr>
        <p:txBody>
          <a:bodyPr wrap="none" rtlCol="0">
            <a:spAutoFit/>
          </a:bodyPr>
          <a:lstStyle/>
          <a:p>
            <a:r>
              <a:rPr lang="en-US" dirty="0" smtClean="0"/>
              <a:t>AR</a:t>
            </a:r>
            <a:endParaRPr lang="en-US" dirty="0"/>
          </a:p>
        </p:txBody>
      </p:sp>
      <p:sp>
        <p:nvSpPr>
          <p:cNvPr id="48" name="TextBox 47"/>
          <p:cNvSpPr txBox="1"/>
          <p:nvPr/>
        </p:nvSpPr>
        <p:spPr>
          <a:xfrm>
            <a:off x="150706" y="3892034"/>
            <a:ext cx="306494" cy="369332"/>
          </a:xfrm>
          <a:prstGeom prst="rect">
            <a:avLst/>
          </a:prstGeom>
          <a:noFill/>
        </p:spPr>
        <p:txBody>
          <a:bodyPr wrap="none" rtlCol="0">
            <a:spAutoFit/>
          </a:bodyPr>
          <a:lstStyle/>
          <a:p>
            <a:r>
              <a:rPr lang="en-US" dirty="0" smtClean="0"/>
              <a:t>p</a:t>
            </a:r>
            <a:endParaRPr lang="en-US" dirty="0"/>
          </a:p>
        </p:txBody>
      </p:sp>
      <p:sp>
        <p:nvSpPr>
          <p:cNvPr id="49" name="TextBox 48"/>
          <p:cNvSpPr txBox="1"/>
          <p:nvPr/>
        </p:nvSpPr>
        <p:spPr>
          <a:xfrm>
            <a:off x="303953" y="5442466"/>
            <a:ext cx="301686" cy="369332"/>
          </a:xfrm>
          <a:prstGeom prst="rect">
            <a:avLst/>
          </a:prstGeom>
          <a:noFill/>
        </p:spPr>
        <p:txBody>
          <a:bodyPr wrap="none" rtlCol="0">
            <a:spAutoFit/>
          </a:bodyPr>
          <a:lstStyle/>
          <a:p>
            <a:r>
              <a:rPr lang="en-US" dirty="0"/>
              <a:t>0</a:t>
            </a:r>
          </a:p>
        </p:txBody>
      </p:sp>
      <p:sp>
        <p:nvSpPr>
          <p:cNvPr id="50" name="TextBox 49"/>
          <p:cNvSpPr txBox="1"/>
          <p:nvPr/>
        </p:nvSpPr>
        <p:spPr>
          <a:xfrm>
            <a:off x="2385906" y="5486400"/>
            <a:ext cx="825867" cy="369332"/>
          </a:xfrm>
          <a:prstGeom prst="rect">
            <a:avLst/>
          </a:prstGeom>
          <a:noFill/>
        </p:spPr>
        <p:txBody>
          <a:bodyPr wrap="none" rtlCol="0">
            <a:spAutoFit/>
          </a:bodyPr>
          <a:lstStyle/>
          <a:p>
            <a:r>
              <a:rPr lang="en-US" dirty="0" smtClean="0"/>
              <a:t>output</a:t>
            </a:r>
            <a:endParaRPr lang="en-US" dirty="0"/>
          </a:p>
        </p:txBody>
      </p:sp>
      <p:sp>
        <p:nvSpPr>
          <p:cNvPr id="51" name="TextBox 50"/>
          <p:cNvSpPr txBox="1"/>
          <p:nvPr/>
        </p:nvSpPr>
        <p:spPr>
          <a:xfrm>
            <a:off x="1080437" y="5486400"/>
            <a:ext cx="429926" cy="369332"/>
          </a:xfrm>
          <a:prstGeom prst="rect">
            <a:avLst/>
          </a:prstGeom>
          <a:noFill/>
        </p:spPr>
        <p:txBody>
          <a:bodyPr wrap="none" rtlCol="0">
            <a:spAutoFit/>
          </a:bodyPr>
          <a:lstStyle/>
          <a:p>
            <a:r>
              <a:rPr lang="en-US" dirty="0"/>
              <a:t>Q</a:t>
            </a:r>
            <a:r>
              <a:rPr lang="en-US" baseline="-25000" dirty="0" smtClean="0"/>
              <a:t>A</a:t>
            </a:r>
            <a:endParaRPr lang="en-US" dirty="0"/>
          </a:p>
        </p:txBody>
      </p:sp>
      <p:sp>
        <p:nvSpPr>
          <p:cNvPr id="52" name="TextBox 51"/>
          <p:cNvSpPr txBox="1"/>
          <p:nvPr/>
        </p:nvSpPr>
        <p:spPr>
          <a:xfrm>
            <a:off x="4113106" y="5530334"/>
            <a:ext cx="423514" cy="369332"/>
          </a:xfrm>
          <a:prstGeom prst="rect">
            <a:avLst/>
          </a:prstGeom>
          <a:noFill/>
        </p:spPr>
        <p:txBody>
          <a:bodyPr wrap="none" rtlCol="0">
            <a:spAutoFit/>
          </a:bodyPr>
          <a:lstStyle/>
          <a:p>
            <a:r>
              <a:rPr lang="en-US" dirty="0"/>
              <a:t>Q</a:t>
            </a:r>
            <a:r>
              <a:rPr lang="en-US" baseline="-25000" dirty="0" smtClean="0"/>
              <a:t>B</a:t>
            </a:r>
            <a:endParaRPr lang="en-US" dirty="0"/>
          </a:p>
        </p:txBody>
      </p:sp>
      <p:sp>
        <p:nvSpPr>
          <p:cNvPr id="53" name="TextBox 52"/>
          <p:cNvSpPr txBox="1"/>
          <p:nvPr/>
        </p:nvSpPr>
        <p:spPr>
          <a:xfrm>
            <a:off x="7111254" y="5530334"/>
            <a:ext cx="1160895" cy="369332"/>
          </a:xfrm>
          <a:prstGeom prst="rect">
            <a:avLst/>
          </a:prstGeom>
          <a:noFill/>
        </p:spPr>
        <p:txBody>
          <a:bodyPr wrap="none" rtlCol="0">
            <a:spAutoFit/>
          </a:bodyPr>
          <a:lstStyle/>
          <a:p>
            <a:r>
              <a:rPr lang="en-US" dirty="0" smtClean="0"/>
              <a:t>Q=</a:t>
            </a:r>
            <a:r>
              <a:rPr lang="en-US" dirty="0"/>
              <a:t> </a:t>
            </a:r>
            <a:r>
              <a:rPr lang="en-US" dirty="0" smtClean="0"/>
              <a:t>Q</a:t>
            </a:r>
            <a:r>
              <a:rPr lang="en-US" baseline="-25000" dirty="0" smtClean="0"/>
              <a:t>A</a:t>
            </a:r>
            <a:r>
              <a:rPr lang="en-US" dirty="0"/>
              <a:t> </a:t>
            </a:r>
            <a:r>
              <a:rPr lang="en-US" dirty="0" smtClean="0"/>
              <a:t>+Q</a:t>
            </a:r>
            <a:r>
              <a:rPr lang="en-US" baseline="-25000" dirty="0"/>
              <a:t>B</a:t>
            </a:r>
            <a:endParaRPr lang="en-US" dirty="0"/>
          </a:p>
        </p:txBody>
      </p:sp>
      <p:sp>
        <p:nvSpPr>
          <p:cNvPr id="54" name="TextBox 53"/>
          <p:cNvSpPr txBox="1"/>
          <p:nvPr/>
        </p:nvSpPr>
        <p:spPr>
          <a:xfrm>
            <a:off x="5397500" y="5486400"/>
            <a:ext cx="825867" cy="369332"/>
          </a:xfrm>
          <a:prstGeom prst="rect">
            <a:avLst/>
          </a:prstGeom>
          <a:noFill/>
        </p:spPr>
        <p:txBody>
          <a:bodyPr wrap="none" rtlCol="0">
            <a:spAutoFit/>
          </a:bodyPr>
          <a:lstStyle/>
          <a:p>
            <a:r>
              <a:rPr lang="en-US" dirty="0" smtClean="0"/>
              <a:t>output</a:t>
            </a:r>
            <a:endParaRPr lang="en-US" dirty="0"/>
          </a:p>
        </p:txBody>
      </p:sp>
      <p:sp>
        <p:nvSpPr>
          <p:cNvPr id="55" name="TextBox 54"/>
          <p:cNvSpPr txBox="1"/>
          <p:nvPr/>
        </p:nvSpPr>
        <p:spPr>
          <a:xfrm>
            <a:off x="6171353" y="5442466"/>
            <a:ext cx="301686" cy="369332"/>
          </a:xfrm>
          <a:prstGeom prst="rect">
            <a:avLst/>
          </a:prstGeom>
          <a:noFill/>
        </p:spPr>
        <p:txBody>
          <a:bodyPr wrap="none" rtlCol="0">
            <a:spAutoFit/>
          </a:bodyPr>
          <a:lstStyle/>
          <a:p>
            <a:r>
              <a:rPr lang="en-US" dirty="0"/>
              <a:t>0</a:t>
            </a:r>
          </a:p>
        </p:txBody>
      </p:sp>
      <p:sp>
        <p:nvSpPr>
          <p:cNvPr id="56" name="TextBox 55"/>
          <p:cNvSpPr txBox="1"/>
          <p:nvPr/>
        </p:nvSpPr>
        <p:spPr>
          <a:xfrm>
            <a:off x="3148753" y="5474732"/>
            <a:ext cx="301686" cy="369332"/>
          </a:xfrm>
          <a:prstGeom prst="rect">
            <a:avLst/>
          </a:prstGeom>
          <a:noFill/>
        </p:spPr>
        <p:txBody>
          <a:bodyPr wrap="none" rtlCol="0">
            <a:spAutoFit/>
          </a:bodyPr>
          <a:lstStyle/>
          <a:p>
            <a:r>
              <a:rPr lang="en-US" dirty="0"/>
              <a:t>0</a:t>
            </a:r>
          </a:p>
        </p:txBody>
      </p:sp>
      <p:sp>
        <p:nvSpPr>
          <p:cNvPr id="57" name="TextBox 56"/>
          <p:cNvSpPr txBox="1"/>
          <p:nvPr/>
        </p:nvSpPr>
        <p:spPr>
          <a:xfrm>
            <a:off x="8342206" y="5530334"/>
            <a:ext cx="825867" cy="369332"/>
          </a:xfrm>
          <a:prstGeom prst="rect">
            <a:avLst/>
          </a:prstGeom>
          <a:noFill/>
        </p:spPr>
        <p:txBody>
          <a:bodyPr wrap="none" rtlCol="0">
            <a:spAutoFit/>
          </a:bodyPr>
          <a:lstStyle/>
          <a:p>
            <a:r>
              <a:rPr lang="en-US" dirty="0" smtClean="0"/>
              <a:t>output</a:t>
            </a:r>
            <a:endParaRPr lang="en-US" dirty="0"/>
          </a:p>
        </p:txBody>
      </p:sp>
      <p:sp>
        <p:nvSpPr>
          <p:cNvPr id="58" name="TextBox 57"/>
          <p:cNvSpPr txBox="1"/>
          <p:nvPr/>
        </p:nvSpPr>
        <p:spPr>
          <a:xfrm>
            <a:off x="73659" y="2334699"/>
            <a:ext cx="461665" cy="1399101"/>
          </a:xfrm>
          <a:prstGeom prst="rect">
            <a:avLst/>
          </a:prstGeom>
          <a:noFill/>
        </p:spPr>
        <p:txBody>
          <a:bodyPr vert="vert270" wrap="none" rtlCol="0">
            <a:spAutoFit/>
          </a:bodyPr>
          <a:lstStyle/>
          <a:p>
            <a:r>
              <a:rPr lang="en-US" dirty="0" smtClean="0"/>
              <a:t>Price and cost</a:t>
            </a:r>
            <a:endParaRPr lang="en-US" dirty="0"/>
          </a:p>
        </p:txBody>
      </p:sp>
      <p:sp>
        <p:nvSpPr>
          <p:cNvPr id="59" name="TextBox 58"/>
          <p:cNvSpPr txBox="1"/>
          <p:nvPr/>
        </p:nvSpPr>
        <p:spPr>
          <a:xfrm>
            <a:off x="5803900" y="1725099"/>
            <a:ext cx="461665" cy="1399101"/>
          </a:xfrm>
          <a:prstGeom prst="rect">
            <a:avLst/>
          </a:prstGeom>
          <a:noFill/>
        </p:spPr>
        <p:txBody>
          <a:bodyPr vert="vert270" wrap="none" rtlCol="0">
            <a:spAutoFit/>
          </a:bodyPr>
          <a:lstStyle/>
          <a:p>
            <a:r>
              <a:rPr lang="en-US" dirty="0" smtClean="0"/>
              <a:t>Price and cost</a:t>
            </a:r>
            <a:endParaRPr lang="en-US" dirty="0"/>
          </a:p>
        </p:txBody>
      </p:sp>
      <p:sp>
        <p:nvSpPr>
          <p:cNvPr id="60" name="TextBox 59"/>
          <p:cNvSpPr txBox="1"/>
          <p:nvPr/>
        </p:nvSpPr>
        <p:spPr>
          <a:xfrm>
            <a:off x="2995506" y="3707368"/>
            <a:ext cx="306494" cy="369332"/>
          </a:xfrm>
          <a:prstGeom prst="rect">
            <a:avLst/>
          </a:prstGeom>
          <a:noFill/>
        </p:spPr>
        <p:txBody>
          <a:bodyPr wrap="none" rtlCol="0">
            <a:spAutoFit/>
          </a:bodyPr>
          <a:lstStyle/>
          <a:p>
            <a:r>
              <a:rPr lang="en-US" dirty="0" smtClean="0"/>
              <a:t>p</a:t>
            </a:r>
            <a:endParaRPr lang="en-US" dirty="0"/>
          </a:p>
        </p:txBody>
      </p:sp>
      <p:sp>
        <p:nvSpPr>
          <p:cNvPr id="61" name="TextBox 60"/>
          <p:cNvSpPr txBox="1"/>
          <p:nvPr/>
        </p:nvSpPr>
        <p:spPr>
          <a:xfrm>
            <a:off x="6112318" y="3721100"/>
            <a:ext cx="306494" cy="369332"/>
          </a:xfrm>
          <a:prstGeom prst="rect">
            <a:avLst/>
          </a:prstGeom>
          <a:noFill/>
        </p:spPr>
        <p:txBody>
          <a:bodyPr wrap="none" rtlCol="0">
            <a:spAutoFit/>
          </a:bodyPr>
          <a:lstStyle/>
          <a:p>
            <a:r>
              <a:rPr lang="en-US" dirty="0" smtClean="0"/>
              <a:t>p</a:t>
            </a:r>
            <a:endParaRPr lang="en-US" dirty="0"/>
          </a:p>
        </p:txBody>
      </p:sp>
      <p:cxnSp>
        <p:nvCxnSpPr>
          <p:cNvPr id="6" name="Straight Connector 5"/>
          <p:cNvCxnSpPr/>
          <p:nvPr/>
        </p:nvCxnSpPr>
        <p:spPr>
          <a:xfrm flipH="1">
            <a:off x="3302000" y="4532015"/>
            <a:ext cx="964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4796" y="4584689"/>
            <a:ext cx="84060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65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normAutofit/>
          </a:bodyPr>
          <a:lstStyle/>
          <a:p>
            <a:pPr algn="l"/>
            <a:r>
              <a:rPr lang="en-US" sz="3200" b="1" dirty="0" smtClean="0">
                <a:solidFill>
                  <a:srgbClr val="00B0F0"/>
                </a:solidFill>
              </a:rPr>
              <a:t>Monopoly </a:t>
            </a:r>
            <a:endParaRPr lang="en-US" sz="3200" b="1" dirty="0">
              <a:solidFill>
                <a:srgbClr val="00B0F0"/>
              </a:solidFill>
            </a:endParaRPr>
          </a:p>
        </p:txBody>
      </p:sp>
      <p:sp>
        <p:nvSpPr>
          <p:cNvPr id="3" name="Content Placeholder 2"/>
          <p:cNvSpPr>
            <a:spLocks noGrp="1"/>
          </p:cNvSpPr>
          <p:nvPr>
            <p:ph idx="1"/>
          </p:nvPr>
        </p:nvSpPr>
        <p:spPr/>
        <p:txBody>
          <a:bodyPr/>
          <a:lstStyle/>
          <a:p>
            <a:pPr marL="514350" indent="-514350">
              <a:buAutoNum type="arabicPeriod"/>
            </a:pPr>
            <a:r>
              <a:rPr lang="en-US" dirty="0" smtClean="0"/>
              <a:t>Single seller and large number of buyers</a:t>
            </a:r>
          </a:p>
          <a:p>
            <a:pPr marL="514350" indent="-514350">
              <a:buAutoNum type="arabicPeriod"/>
            </a:pPr>
            <a:r>
              <a:rPr lang="en-US" dirty="0" smtClean="0"/>
              <a:t>No close substitutes</a:t>
            </a:r>
          </a:p>
          <a:p>
            <a:pPr marL="514350" indent="-514350">
              <a:buAutoNum type="arabicPeriod"/>
            </a:pPr>
            <a:r>
              <a:rPr lang="en-US" dirty="0" smtClean="0"/>
              <a:t>Barriers to entry of new firms</a:t>
            </a:r>
          </a:p>
          <a:p>
            <a:pPr marL="514350" indent="-514350">
              <a:buAutoNum type="arabicPeriod"/>
            </a:pPr>
            <a:r>
              <a:rPr lang="en-US" dirty="0" smtClean="0"/>
              <a:t>Imperfect knowledge about the market</a:t>
            </a:r>
          </a:p>
          <a:p>
            <a:pPr marL="514350" indent="-514350">
              <a:buAutoNum type="arabicPeriod"/>
            </a:pPr>
            <a:r>
              <a:rPr lang="en-US" dirty="0" smtClean="0"/>
              <a:t>Price maker/ firm has market power</a:t>
            </a:r>
          </a:p>
          <a:p>
            <a:pPr marL="0" indent="0">
              <a:buNone/>
            </a:pPr>
            <a:endParaRPr lang="en-US" dirty="0"/>
          </a:p>
        </p:txBody>
      </p:sp>
    </p:spTree>
    <p:extLst>
      <p:ext uri="{BB962C8B-B14F-4D97-AF65-F5344CB8AC3E}">
        <p14:creationId xmlns:p14="http://schemas.microsoft.com/office/powerpoint/2010/main" val="386496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838200"/>
          </a:xfrm>
        </p:spPr>
        <p:txBody>
          <a:bodyPr>
            <a:normAutofit/>
          </a:bodyPr>
          <a:lstStyle/>
          <a:p>
            <a:pPr algn="l"/>
            <a:r>
              <a:rPr lang="en-US" sz="3200" b="1" dirty="0" smtClean="0">
                <a:solidFill>
                  <a:srgbClr val="00B0F0"/>
                </a:solidFill>
              </a:rPr>
              <a:t>Monopolistic competition</a:t>
            </a:r>
            <a:endParaRPr lang="en-US" sz="3200" b="1" dirty="0">
              <a:solidFill>
                <a:srgbClr val="00B0F0"/>
              </a:solidFill>
            </a:endParaRPr>
          </a:p>
        </p:txBody>
      </p:sp>
      <p:sp>
        <p:nvSpPr>
          <p:cNvPr id="3" name="Content Placeholder 2"/>
          <p:cNvSpPr>
            <a:spLocks noGrp="1"/>
          </p:cNvSpPr>
          <p:nvPr>
            <p:ph idx="1"/>
          </p:nvPr>
        </p:nvSpPr>
        <p:spPr>
          <a:xfrm>
            <a:off x="457200" y="1219200"/>
            <a:ext cx="8229600" cy="4983163"/>
          </a:xfrm>
        </p:spPr>
        <p:txBody>
          <a:bodyPr>
            <a:normAutofit lnSpcReduction="10000"/>
          </a:bodyPr>
          <a:lstStyle/>
          <a:p>
            <a:pPr marL="514350" indent="-514350">
              <a:buAutoNum type="arabicPeriod"/>
            </a:pPr>
            <a:r>
              <a:rPr lang="en-US" dirty="0" smtClean="0"/>
              <a:t>Large number of buyers and many sellers</a:t>
            </a:r>
          </a:p>
          <a:p>
            <a:pPr marL="514350" indent="-514350">
              <a:buAutoNum type="arabicPeriod"/>
            </a:pPr>
            <a:r>
              <a:rPr lang="en-US" dirty="0" smtClean="0"/>
              <a:t>Differentiated products</a:t>
            </a:r>
          </a:p>
          <a:p>
            <a:pPr marL="514350" indent="-514350">
              <a:buAutoNum type="arabicPeriod"/>
            </a:pPr>
            <a:r>
              <a:rPr lang="en-US" dirty="0" smtClean="0"/>
              <a:t>Imperfect knowledge about the market</a:t>
            </a:r>
          </a:p>
          <a:p>
            <a:pPr marL="514350" indent="-514350">
              <a:buAutoNum type="arabicPeriod"/>
            </a:pPr>
            <a:r>
              <a:rPr lang="en-US" dirty="0" smtClean="0"/>
              <a:t>Free entry and exist of the firms</a:t>
            </a:r>
          </a:p>
          <a:p>
            <a:pPr marL="514350" indent="-514350">
              <a:buAutoNum type="arabicPeriod"/>
            </a:pPr>
            <a:r>
              <a:rPr lang="en-US" dirty="0" smtClean="0"/>
              <a:t>Non-price competitions and selling costs</a:t>
            </a:r>
          </a:p>
          <a:p>
            <a:pPr marL="514350" indent="-514350">
              <a:buAutoNum type="arabicPeriod"/>
            </a:pPr>
            <a:r>
              <a:rPr lang="en-US" dirty="0" smtClean="0"/>
              <a:t>Firm has market power</a:t>
            </a:r>
          </a:p>
          <a:p>
            <a:pPr marL="514350" indent="-514350">
              <a:buAutoNum type="arabicPeriod"/>
            </a:pPr>
            <a:r>
              <a:rPr lang="en-US" dirty="0" smtClean="0"/>
              <a:t>Prices of factors and technology are given.</a:t>
            </a:r>
          </a:p>
          <a:p>
            <a:pPr marL="514350" indent="-514350">
              <a:buAutoNum type="arabicPeriod"/>
            </a:pPr>
            <a:r>
              <a:rPr lang="en-US" dirty="0" smtClean="0"/>
              <a:t>Heroic assumptions ( all firms has identical demand and cost curve) </a:t>
            </a:r>
            <a:endParaRPr lang="en-US" dirty="0"/>
          </a:p>
        </p:txBody>
      </p:sp>
    </p:spTree>
    <p:extLst>
      <p:ext uri="{BB962C8B-B14F-4D97-AF65-F5344CB8AC3E}">
        <p14:creationId xmlns:p14="http://schemas.microsoft.com/office/powerpoint/2010/main" val="364522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685800"/>
          </a:xfrm>
        </p:spPr>
        <p:txBody>
          <a:bodyPr>
            <a:normAutofit/>
          </a:bodyPr>
          <a:lstStyle/>
          <a:p>
            <a:pPr algn="l"/>
            <a:r>
              <a:rPr lang="en-US" sz="3200" dirty="0" smtClean="0">
                <a:solidFill>
                  <a:srgbClr val="00B0F0"/>
                </a:solidFill>
              </a:rPr>
              <a:t>Oligopoly market </a:t>
            </a:r>
            <a:endParaRPr lang="en-US" sz="3200" dirty="0">
              <a:solidFill>
                <a:srgbClr val="00B0F0"/>
              </a:solidFill>
            </a:endParaRPr>
          </a:p>
        </p:txBody>
      </p:sp>
      <p:sp>
        <p:nvSpPr>
          <p:cNvPr id="3" name="Content Placeholder 2"/>
          <p:cNvSpPr>
            <a:spLocks noGrp="1"/>
          </p:cNvSpPr>
          <p:nvPr>
            <p:ph idx="1"/>
          </p:nvPr>
        </p:nvSpPr>
        <p:spPr>
          <a:xfrm>
            <a:off x="304800" y="1143000"/>
            <a:ext cx="8686800" cy="4937125"/>
          </a:xfrm>
        </p:spPr>
        <p:txBody>
          <a:bodyPr>
            <a:normAutofit lnSpcReduction="10000"/>
          </a:bodyPr>
          <a:lstStyle/>
          <a:p>
            <a:pPr marL="514350" indent="-514350">
              <a:buAutoNum type="arabicPeriod"/>
            </a:pPr>
            <a:r>
              <a:rPr lang="en-US" dirty="0" smtClean="0"/>
              <a:t>Small number of (few) sellers</a:t>
            </a:r>
          </a:p>
          <a:p>
            <a:pPr marL="514350" indent="-514350">
              <a:buAutoNum type="arabicPeriod"/>
            </a:pPr>
            <a:r>
              <a:rPr lang="en-US" dirty="0" smtClean="0"/>
              <a:t>Homogeneous as well as heterogeneous product</a:t>
            </a:r>
          </a:p>
          <a:p>
            <a:pPr marL="514350" indent="-514350">
              <a:buAutoNum type="arabicPeriod"/>
            </a:pPr>
            <a:r>
              <a:rPr lang="en-US" dirty="0" smtClean="0"/>
              <a:t>Interdependence of decision making</a:t>
            </a:r>
          </a:p>
          <a:p>
            <a:pPr marL="514350" indent="-514350">
              <a:buAutoNum type="arabicPeriod"/>
            </a:pPr>
            <a:r>
              <a:rPr lang="en-US" dirty="0" smtClean="0"/>
              <a:t>Barriers to entry but not impossible </a:t>
            </a:r>
          </a:p>
          <a:p>
            <a:pPr marL="514350" indent="-514350">
              <a:buAutoNum type="arabicPeriod"/>
            </a:pPr>
            <a:r>
              <a:rPr lang="en-US" dirty="0" smtClean="0"/>
              <a:t>Imperfect knowledge about the market</a:t>
            </a:r>
          </a:p>
          <a:p>
            <a:pPr marL="514350" indent="-514350">
              <a:buAutoNum type="arabicPeriod"/>
            </a:pPr>
            <a:r>
              <a:rPr lang="en-US" dirty="0" smtClean="0"/>
              <a:t>Non-price competition and selling costs</a:t>
            </a:r>
          </a:p>
          <a:p>
            <a:pPr marL="514350" indent="-514350">
              <a:buAutoNum type="arabicPeriod"/>
            </a:pPr>
            <a:r>
              <a:rPr lang="en-US" dirty="0" smtClean="0"/>
              <a:t>Price rigidity</a:t>
            </a:r>
          </a:p>
          <a:p>
            <a:pPr marL="514350" indent="-514350">
              <a:buAutoNum type="arabicPeriod"/>
            </a:pPr>
            <a:r>
              <a:rPr lang="en-US" dirty="0" smtClean="0"/>
              <a:t>Indeterminate price and output</a:t>
            </a:r>
          </a:p>
          <a:p>
            <a:pPr marL="0" indent="0">
              <a:buNone/>
            </a:pPr>
            <a:endParaRPr lang="en-US" dirty="0" smtClean="0"/>
          </a:p>
          <a:p>
            <a:endParaRPr lang="en-US" dirty="0"/>
          </a:p>
        </p:txBody>
      </p:sp>
    </p:spTree>
    <p:extLst>
      <p:ext uri="{BB962C8B-B14F-4D97-AF65-F5344CB8AC3E}">
        <p14:creationId xmlns:p14="http://schemas.microsoft.com/office/powerpoint/2010/main" val="171214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295400"/>
          </a:xfrm>
        </p:spPr>
        <p:txBody>
          <a:bodyPr>
            <a:noAutofit/>
          </a:bodyPr>
          <a:lstStyle/>
          <a:p>
            <a:r>
              <a:rPr lang="en-US" sz="2800" b="1" dirty="0" smtClean="0">
                <a:solidFill>
                  <a:srgbClr val="00B050"/>
                </a:solidFill>
              </a:rPr>
              <a:t>PRRICE AND OUTPUT DETERMINATION BY </a:t>
            </a:r>
            <a:r>
              <a:rPr lang="en-US" sz="2800" b="1" dirty="0" err="1" smtClean="0">
                <a:solidFill>
                  <a:srgbClr val="00B050"/>
                </a:solidFill>
              </a:rPr>
              <a:t>tr</a:t>
            </a:r>
            <a:r>
              <a:rPr lang="en-US" sz="2800" b="1" dirty="0" smtClean="0">
                <a:solidFill>
                  <a:srgbClr val="00B050"/>
                </a:solidFill>
              </a:rPr>
              <a:t> (TOTAL REVENUE) AND </a:t>
            </a:r>
            <a:r>
              <a:rPr lang="en-US" sz="2800" b="1" dirty="0" err="1" smtClean="0">
                <a:solidFill>
                  <a:srgbClr val="00B050"/>
                </a:solidFill>
              </a:rPr>
              <a:t>Tc</a:t>
            </a:r>
            <a:r>
              <a:rPr lang="en-US" sz="2800" b="1" dirty="0" smtClean="0">
                <a:solidFill>
                  <a:srgbClr val="00B050"/>
                </a:solidFill>
              </a:rPr>
              <a:t> (TOTAL COST) and marginal revenue and marginal cost approach</a:t>
            </a:r>
            <a:endParaRPr lang="en-US" sz="2800" b="1" dirty="0">
              <a:solidFill>
                <a:srgbClr val="00B050"/>
              </a:solidFill>
            </a:endParaRPr>
          </a:p>
        </p:txBody>
      </p:sp>
      <p:sp>
        <p:nvSpPr>
          <p:cNvPr id="3" name="Content Placeholder 2"/>
          <p:cNvSpPr>
            <a:spLocks noGrp="1"/>
          </p:cNvSpPr>
          <p:nvPr>
            <p:ph idx="1"/>
          </p:nvPr>
        </p:nvSpPr>
        <p:spPr/>
        <p:txBody>
          <a:bodyPr>
            <a:normAutofit/>
          </a:bodyPr>
          <a:lstStyle/>
          <a:p>
            <a:r>
              <a:rPr lang="en-US" sz="2600" dirty="0" smtClean="0"/>
              <a:t>In all market structures firm has the profit maximization objectives. So when firm is able to get maximum profit under the given situation of cost and revenue determines the price and quantity.</a:t>
            </a:r>
          </a:p>
          <a:p>
            <a:r>
              <a:rPr lang="en-US" sz="2600" dirty="0" smtClean="0"/>
              <a:t>In the long run and short run there is no difference in the price and output determination process but just it should be consider long run total cost and revenue in the long run and short run total cost and short run total revenue in the short run</a:t>
            </a:r>
            <a:r>
              <a:rPr lang="en-US" dirty="0" smtClean="0"/>
              <a:t>.</a:t>
            </a:r>
            <a:endParaRPr lang="en-US" dirty="0"/>
          </a:p>
        </p:txBody>
      </p:sp>
    </p:spTree>
    <p:extLst>
      <p:ext uri="{BB962C8B-B14F-4D97-AF65-F5344CB8AC3E}">
        <p14:creationId xmlns:p14="http://schemas.microsoft.com/office/powerpoint/2010/main" val="346870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21363"/>
          </a:xfrm>
        </p:spPr>
        <p:txBody>
          <a:bodyPr>
            <a:normAutofit/>
          </a:bodyPr>
          <a:lstStyle/>
          <a:p>
            <a:pPr marL="0" indent="0">
              <a:buNone/>
            </a:pPr>
            <a:r>
              <a:rPr lang="en-US" b="1" dirty="0" smtClean="0">
                <a:solidFill>
                  <a:srgbClr val="00B0F0"/>
                </a:solidFill>
              </a:rPr>
              <a:t>OBJECTIVES OF THE FIRM IS PROFIT MAXIMIZATION</a:t>
            </a:r>
          </a:p>
          <a:p>
            <a:pPr marL="514350" indent="-514350">
              <a:buAutoNum type="alphaUcPeriod"/>
            </a:pPr>
            <a:r>
              <a:rPr lang="en-US" b="1" dirty="0" smtClean="0">
                <a:solidFill>
                  <a:srgbClr val="00B0F0"/>
                </a:solidFill>
              </a:rPr>
              <a:t>TR-TC Approach:</a:t>
            </a:r>
          </a:p>
          <a:p>
            <a:pPr>
              <a:buFont typeface="Wingdings" pitchFamily="2" charset="2"/>
              <a:buChar char="ü"/>
            </a:pPr>
            <a:r>
              <a:rPr lang="en-US" sz="2800" b="1" dirty="0" smtClean="0"/>
              <a:t>According to this approach profit will be maximized when the gap between TR and TC will be maximum.</a:t>
            </a:r>
          </a:p>
          <a:p>
            <a:pPr>
              <a:buFont typeface="Wingdings" pitchFamily="2" charset="2"/>
              <a:buChar char="ü"/>
            </a:pPr>
            <a:r>
              <a:rPr lang="en-US" sz="2800" b="1" dirty="0" smtClean="0"/>
              <a:t>Graphically, when the vertical distance between TR curve and TC curve is maximum</a:t>
            </a:r>
          </a:p>
          <a:p>
            <a:pPr>
              <a:buFont typeface="Wingdings" pitchFamily="2" charset="2"/>
              <a:buChar char="ü"/>
            </a:pPr>
            <a:r>
              <a:rPr lang="en-US" sz="2800" b="1" dirty="0" smtClean="0"/>
              <a:t>Trend of TC has traditional types that is TC increases at decreasing rate at initially and after a certain output level increases at increasing rate, it means U shaped average cost </a:t>
            </a:r>
          </a:p>
          <a:p>
            <a:pPr marL="0" indent="0">
              <a:buNone/>
            </a:pPr>
            <a:endParaRPr lang="en-US" b="1" dirty="0"/>
          </a:p>
        </p:txBody>
      </p:sp>
    </p:spTree>
    <p:extLst>
      <p:ext uri="{BB962C8B-B14F-4D97-AF65-F5344CB8AC3E}">
        <p14:creationId xmlns:p14="http://schemas.microsoft.com/office/powerpoint/2010/main" val="2752752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714</TotalTime>
  <Words>2840</Words>
  <Application>Microsoft Office PowerPoint</Application>
  <PresentationFormat>On-screen Show (4:3)</PresentationFormat>
  <Paragraphs>501</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Trek</vt:lpstr>
      <vt:lpstr>Unit 6 Market Structures</vt:lpstr>
      <vt:lpstr>PowerPoint Presentation</vt:lpstr>
      <vt:lpstr>Market structure</vt:lpstr>
      <vt:lpstr>Perfect competition</vt:lpstr>
      <vt:lpstr>Monopoly </vt:lpstr>
      <vt:lpstr>Monopolistic competition</vt:lpstr>
      <vt:lpstr>Oligopoly market </vt:lpstr>
      <vt:lpstr>PRRICE AND OUTPUT DETERMINATION BY tr (TOTAL REVENUE) AND Tc (TOTAL COST) and marginal revenue and marginal cost approach</vt:lpstr>
      <vt:lpstr>PowerPoint Presentation</vt:lpstr>
      <vt:lpstr>PERFECTLY competitive market</vt:lpstr>
      <vt:lpstr>B. MR-MC Approach:</vt:lpstr>
      <vt:lpstr> perfectly competitive market</vt:lpstr>
      <vt:lpstr>Imperfect competitive market</vt:lpstr>
      <vt:lpstr>In imperfect competitive market</vt:lpstr>
      <vt:lpstr>Price and output determination under perfect competition</vt:lpstr>
      <vt:lpstr>PowerPoint Presentation</vt:lpstr>
      <vt:lpstr>Short run equilibrium: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Price discrimination:</vt:lpstr>
      <vt:lpstr>Conditions for Price discrimination</vt:lpstr>
      <vt:lpstr>Degrees of Price discrimination:</vt:lpstr>
      <vt:lpstr>Third degree of price discrimination or price output determination under price discrimination</vt:lpstr>
      <vt:lpstr>PowerPoint Presentation</vt:lpstr>
      <vt:lpstr>PowerPoint Presentation</vt:lpstr>
      <vt:lpstr>PowerPoint Presentation</vt:lpstr>
      <vt:lpstr>Oligopoly market </vt:lpstr>
      <vt:lpstr>Factors causing oligopoly</vt:lpstr>
      <vt:lpstr>Types of oligopoly:</vt:lpstr>
      <vt:lpstr>Cartel arrangement</vt:lpstr>
      <vt:lpstr>Pricing under cartel (Aiming at joint profit maximization)</vt:lpstr>
      <vt:lpstr>Price output determination under cartel with joint profit maximization: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54</cp:revision>
  <dcterms:created xsi:type="dcterms:W3CDTF">2006-08-16T00:00:00Z</dcterms:created>
  <dcterms:modified xsi:type="dcterms:W3CDTF">2021-08-29T06:44:44Z</dcterms:modified>
</cp:coreProperties>
</file>