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07/28/21</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07/28/21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07/28/21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07/28/21</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07/28/21</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07/28/21</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07/28/21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07/28/21</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07/28/21</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07/28/21</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07/28/21</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07/28/21</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Unit-8</a:t>
            </a:r>
            <a:endParaRPr lang="en-US" dirty="0"/>
          </a:p>
        </p:txBody>
      </p:sp>
      <p:sp>
        <p:nvSpPr>
          <p:cNvPr id="3" name="Subtitle 2"/>
          <p:cNvSpPr>
            <a:spLocks noGrp="1"/>
          </p:cNvSpPr>
          <p:nvPr>
            <p:ph type="subTitle" idx="1"/>
          </p:nvPr>
        </p:nvSpPr>
        <p:spPr/>
        <p:txBody>
          <a:bodyPr/>
          <a:lstStyle/>
          <a:p>
            <a:r>
              <a:rPr lang="en-US" dirty="0" smtClean="0"/>
              <a:t>Macroeconomic policies</a:t>
            </a:r>
          </a:p>
          <a:p>
            <a:endParaRPr lang="en-US" dirty="0"/>
          </a:p>
        </p:txBody>
      </p:sp>
    </p:spTree>
    <p:extLst>
      <p:ext uri="{BB962C8B-B14F-4D97-AF65-F5344CB8AC3E}">
        <p14:creationId xmlns:p14="http://schemas.microsoft.com/office/powerpoint/2010/main" val="447848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533400"/>
          </a:xfrm>
        </p:spPr>
        <p:txBody>
          <a:bodyPr>
            <a:normAutofit fontScale="90000"/>
          </a:bodyPr>
          <a:lstStyle/>
          <a:p>
            <a:r>
              <a:rPr lang="en-US" b="1" dirty="0" smtClean="0">
                <a:solidFill>
                  <a:srgbClr val="0070C0"/>
                </a:solidFill>
              </a:rPr>
              <a:t>Types of fiscal policy</a:t>
            </a:r>
            <a:endParaRPr lang="en-US" b="1" dirty="0">
              <a:solidFill>
                <a:srgbClr val="0070C0"/>
              </a:solidFill>
            </a:endParaRPr>
          </a:p>
        </p:txBody>
      </p:sp>
      <p:sp>
        <p:nvSpPr>
          <p:cNvPr id="3" name="Content Placeholder 2"/>
          <p:cNvSpPr>
            <a:spLocks noGrp="1"/>
          </p:cNvSpPr>
          <p:nvPr>
            <p:ph idx="1"/>
          </p:nvPr>
        </p:nvSpPr>
        <p:spPr>
          <a:xfrm>
            <a:off x="304800" y="1295400"/>
            <a:ext cx="8686800" cy="4953000"/>
          </a:xfrm>
        </p:spPr>
        <p:txBody>
          <a:bodyPr>
            <a:normAutofit fontScale="85000" lnSpcReduction="20000"/>
          </a:bodyPr>
          <a:lstStyle/>
          <a:p>
            <a:pPr marL="514350" indent="-514350">
              <a:buFont typeface="+mj-lt"/>
              <a:buAutoNum type="arabicPeriod"/>
            </a:pPr>
            <a:r>
              <a:rPr lang="en-US" b="1" dirty="0" smtClean="0">
                <a:solidFill>
                  <a:srgbClr val="0070C0"/>
                </a:solidFill>
              </a:rPr>
              <a:t>Expansionary fiscal policy:</a:t>
            </a:r>
            <a:r>
              <a:rPr lang="en-US" dirty="0" smtClean="0">
                <a:solidFill>
                  <a:srgbClr val="0070C0"/>
                </a:solidFill>
              </a:rPr>
              <a:t> </a:t>
            </a:r>
            <a:r>
              <a:rPr lang="en-US" dirty="0" smtClean="0"/>
              <a:t>it increased government spending, reduced taxes or a combination of two. The main objective of fiscal expansion is to increase aggregate demand for the goods and services across the economy. It has multiplier effect, in which each dollar spent  by government generates additional demand.</a:t>
            </a:r>
            <a:endParaRPr lang="en-US" b="1" dirty="0" smtClean="0">
              <a:solidFill>
                <a:srgbClr val="0070C0"/>
              </a:solidFill>
            </a:endParaRPr>
          </a:p>
          <a:p>
            <a:pPr marL="514350" indent="-514350">
              <a:buFont typeface="+mj-lt"/>
              <a:buAutoNum type="arabicPeriod"/>
            </a:pPr>
            <a:r>
              <a:rPr lang="en-US" b="1" dirty="0" err="1" smtClean="0">
                <a:solidFill>
                  <a:srgbClr val="0070C0"/>
                </a:solidFill>
              </a:rPr>
              <a:t>Contractionary</a:t>
            </a:r>
            <a:r>
              <a:rPr lang="en-US" b="1" dirty="0" smtClean="0">
                <a:solidFill>
                  <a:srgbClr val="0070C0"/>
                </a:solidFill>
              </a:rPr>
              <a:t> fiscal policy: </a:t>
            </a:r>
            <a:r>
              <a:rPr lang="en-US" dirty="0" smtClean="0"/>
              <a:t>it cuts government spending or increase taxes. These include reducing the overall size and scope of government activity or lowering budget deficit. Main objective of the </a:t>
            </a:r>
            <a:r>
              <a:rPr lang="en-US" dirty="0" err="1" smtClean="0"/>
              <a:t>contractionary</a:t>
            </a:r>
            <a:r>
              <a:rPr lang="en-US" dirty="0" smtClean="0"/>
              <a:t> fiscal policy is to decrease the aggregate demand of the goods and services in the economy.</a:t>
            </a:r>
            <a:endParaRPr lang="en-US" b="1" dirty="0"/>
          </a:p>
        </p:txBody>
      </p:sp>
    </p:spTree>
    <p:extLst>
      <p:ext uri="{BB962C8B-B14F-4D97-AF65-F5344CB8AC3E}">
        <p14:creationId xmlns:p14="http://schemas.microsoft.com/office/powerpoint/2010/main" val="354041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324600"/>
          </a:xfrm>
        </p:spPr>
        <p:txBody>
          <a:bodyPr>
            <a:normAutofit fontScale="85000" lnSpcReduction="20000"/>
          </a:bodyPr>
          <a:lstStyle/>
          <a:p>
            <a:pPr marL="0" indent="0">
              <a:buNone/>
            </a:pPr>
            <a:r>
              <a:rPr lang="en-US" sz="3300" b="1" dirty="0" smtClean="0">
                <a:solidFill>
                  <a:srgbClr val="0070C0"/>
                </a:solidFill>
              </a:rPr>
              <a:t>Objectives of fiscal policy:</a:t>
            </a:r>
            <a:r>
              <a:rPr lang="en-US" dirty="0" smtClean="0"/>
              <a:t> the objectives of fiscal policy in developed countries are to maintain the condition of full employment, economic stability and stabilized in the rate of growth. for an underdeveloped country is to accelerate the rate of capital formation and investment.</a:t>
            </a:r>
          </a:p>
          <a:p>
            <a:pPr marL="514350" indent="-514350">
              <a:buFont typeface="+mj-lt"/>
              <a:buAutoNum type="arabicPeriod"/>
            </a:pPr>
            <a:r>
              <a:rPr lang="en-US" dirty="0" smtClean="0"/>
              <a:t>Full employment</a:t>
            </a:r>
          </a:p>
          <a:p>
            <a:pPr marL="514350" indent="-514350">
              <a:buFont typeface="+mj-lt"/>
              <a:buAutoNum type="arabicPeriod"/>
            </a:pPr>
            <a:r>
              <a:rPr lang="en-US" dirty="0" smtClean="0"/>
              <a:t>Economics growth and development</a:t>
            </a:r>
          </a:p>
          <a:p>
            <a:pPr marL="514350" indent="-514350">
              <a:buFont typeface="+mj-lt"/>
              <a:buAutoNum type="arabicPeriod"/>
            </a:pPr>
            <a:r>
              <a:rPr lang="en-US" dirty="0" smtClean="0"/>
              <a:t>Price stability</a:t>
            </a:r>
          </a:p>
          <a:p>
            <a:pPr marL="514350" indent="-514350">
              <a:buFont typeface="+mj-lt"/>
              <a:buAutoNum type="arabicPeriod"/>
            </a:pPr>
            <a:r>
              <a:rPr lang="en-US" dirty="0" smtClean="0"/>
              <a:t>Efficient allocation of financial resources</a:t>
            </a:r>
          </a:p>
          <a:p>
            <a:pPr marL="514350" indent="-514350">
              <a:buFont typeface="+mj-lt"/>
              <a:buAutoNum type="arabicPeriod"/>
            </a:pPr>
            <a:r>
              <a:rPr lang="en-US" dirty="0" smtClean="0"/>
              <a:t>Reduction in inequality of income and wealth distribution</a:t>
            </a:r>
          </a:p>
          <a:p>
            <a:pPr marL="514350" indent="-514350">
              <a:buFont typeface="+mj-lt"/>
              <a:buAutoNum type="arabicPeriod"/>
            </a:pPr>
            <a:r>
              <a:rPr lang="en-US" dirty="0" smtClean="0"/>
              <a:t>Balanced regional development</a:t>
            </a:r>
          </a:p>
          <a:p>
            <a:pPr marL="514350" indent="-514350">
              <a:buFont typeface="+mj-lt"/>
              <a:buAutoNum type="arabicPeriod"/>
            </a:pPr>
            <a:r>
              <a:rPr lang="en-US" dirty="0" smtClean="0"/>
              <a:t>Reducing the deficit in the balance of payment</a:t>
            </a:r>
          </a:p>
          <a:p>
            <a:pPr marL="514350" indent="-514350">
              <a:buFont typeface="+mj-lt"/>
              <a:buAutoNum type="arabicPeriod"/>
            </a:pPr>
            <a:r>
              <a:rPr lang="en-US" dirty="0" smtClean="0"/>
              <a:t>Capital formation</a:t>
            </a:r>
          </a:p>
          <a:p>
            <a:pPr marL="514350" indent="-514350">
              <a:buFont typeface="+mj-lt"/>
              <a:buAutoNum type="arabicPeriod"/>
            </a:pPr>
            <a:r>
              <a:rPr lang="en-US" dirty="0" smtClean="0"/>
              <a:t>Development of infrastructure</a:t>
            </a:r>
          </a:p>
          <a:p>
            <a:pPr marL="514350" indent="-514350">
              <a:buFont typeface="+mj-lt"/>
              <a:buAutoNum type="arabicPeriod"/>
            </a:pPr>
            <a:r>
              <a:rPr lang="en-US" dirty="0" smtClean="0"/>
              <a:t>Economic stability</a:t>
            </a:r>
          </a:p>
        </p:txBody>
      </p:sp>
    </p:spTree>
    <p:extLst>
      <p:ext uri="{BB962C8B-B14F-4D97-AF65-F5344CB8AC3E}">
        <p14:creationId xmlns:p14="http://schemas.microsoft.com/office/powerpoint/2010/main" val="475266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86800" cy="5791200"/>
          </a:xfrm>
        </p:spPr>
        <p:txBody>
          <a:bodyPr>
            <a:normAutofit fontScale="92500" lnSpcReduction="20000"/>
          </a:bodyPr>
          <a:lstStyle/>
          <a:p>
            <a:pPr marL="0" indent="0">
              <a:buNone/>
            </a:pPr>
            <a:r>
              <a:rPr lang="en-US" b="1" dirty="0" smtClean="0">
                <a:solidFill>
                  <a:srgbClr val="0070C0"/>
                </a:solidFill>
              </a:rPr>
              <a:t>Instrument of fiscal policy/ fiscal instrument:</a:t>
            </a:r>
            <a:endParaRPr lang="en-US" dirty="0" smtClean="0"/>
          </a:p>
          <a:p>
            <a:pPr marL="514350" indent="-514350">
              <a:buFont typeface="+mj-lt"/>
              <a:buAutoNum type="arabicPeriod"/>
            </a:pPr>
            <a:r>
              <a:rPr lang="en-US" dirty="0" smtClean="0"/>
              <a:t>Budget</a:t>
            </a:r>
          </a:p>
          <a:p>
            <a:pPr marL="514350" indent="-514350">
              <a:buFont typeface="+mj-lt"/>
              <a:buAutoNum type="arabicPeriod"/>
            </a:pPr>
            <a:r>
              <a:rPr lang="en-US" dirty="0" smtClean="0"/>
              <a:t>Public expenditure</a:t>
            </a:r>
          </a:p>
          <a:p>
            <a:pPr marL="514350" indent="-514350">
              <a:buFont typeface="+mj-lt"/>
              <a:buAutoNum type="arabicPeriod"/>
            </a:pPr>
            <a:r>
              <a:rPr lang="en-US" dirty="0" smtClean="0"/>
              <a:t>Public revenue</a:t>
            </a:r>
          </a:p>
          <a:p>
            <a:pPr marL="514350" indent="-514350">
              <a:buFont typeface="+mj-lt"/>
              <a:buAutoNum type="arabicPeriod"/>
            </a:pPr>
            <a:r>
              <a:rPr lang="en-US" dirty="0" smtClean="0"/>
              <a:t>Public debt</a:t>
            </a:r>
            <a:endParaRPr lang="en-US" dirty="0" smtClean="0">
              <a:solidFill>
                <a:srgbClr val="0070C0"/>
              </a:solidFill>
            </a:endParaRPr>
          </a:p>
          <a:p>
            <a:pPr marL="0" indent="0">
              <a:buNone/>
            </a:pPr>
            <a:r>
              <a:rPr lang="en-US" dirty="0" smtClean="0">
                <a:solidFill>
                  <a:srgbClr val="0070C0"/>
                </a:solidFill>
              </a:rPr>
              <a:t>Automatic stabilization:</a:t>
            </a:r>
          </a:p>
          <a:p>
            <a:r>
              <a:rPr lang="en-US" dirty="0" smtClean="0"/>
              <a:t>Automatic stabilizers are a types of fiscal policy, design to offset fluctuations in a nation’s economic activities through their normal operation without additional, timely authorization by the government or policymakers. Automatic stabilizers are called this because they act to stabilize economic cycles and are automatically triggered without additional government action.</a:t>
            </a:r>
            <a:endParaRPr lang="en-US" dirty="0"/>
          </a:p>
        </p:txBody>
      </p:sp>
    </p:spTree>
    <p:extLst>
      <p:ext uri="{BB962C8B-B14F-4D97-AF65-F5344CB8AC3E}">
        <p14:creationId xmlns:p14="http://schemas.microsoft.com/office/powerpoint/2010/main" val="223516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Unit-8 Macroeconomic policies</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Concept of expansionary and </a:t>
            </a:r>
            <a:r>
              <a:rPr lang="en-US" dirty="0" err="1" smtClean="0"/>
              <a:t>contractionary</a:t>
            </a:r>
            <a:r>
              <a:rPr lang="en-US" dirty="0" smtClean="0"/>
              <a:t> fiscal and monetary policies, tools of fiscal and monetary policies.</a:t>
            </a:r>
            <a:endParaRPr lang="en-US" dirty="0"/>
          </a:p>
        </p:txBody>
      </p:sp>
    </p:spTree>
    <p:extLst>
      <p:ext uri="{BB962C8B-B14F-4D97-AF65-F5344CB8AC3E}">
        <p14:creationId xmlns:p14="http://schemas.microsoft.com/office/powerpoint/2010/main" val="3414055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Macroeconomic policies </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It refers to a program of economic action undertaken by the government of control, regulate and manipulate macroeconomic variables to achieve certain predetermined macroeconomic goals. </a:t>
            </a:r>
          </a:p>
          <a:p>
            <a:r>
              <a:rPr lang="en-US" dirty="0" smtClean="0"/>
              <a:t>General macroeconomic goals are economic growth, price stability, BOP equilibrium economic stability, </a:t>
            </a:r>
            <a:r>
              <a:rPr lang="en-US" smtClean="0"/>
              <a:t>full employment,</a:t>
            </a:r>
            <a:endParaRPr lang="en-US" dirty="0"/>
          </a:p>
        </p:txBody>
      </p:sp>
    </p:spTree>
    <p:extLst>
      <p:ext uri="{BB962C8B-B14F-4D97-AF65-F5344CB8AC3E}">
        <p14:creationId xmlns:p14="http://schemas.microsoft.com/office/powerpoint/2010/main" val="406981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pPr algn="l"/>
            <a:r>
              <a:rPr lang="en-US" sz="3200" b="1" dirty="0" smtClean="0">
                <a:solidFill>
                  <a:srgbClr val="0070C0"/>
                </a:solidFill>
              </a:rPr>
              <a:t>Monetary Policy</a:t>
            </a:r>
            <a:endParaRPr lang="en-US" sz="3200" b="1" dirty="0">
              <a:solidFill>
                <a:srgbClr val="0070C0"/>
              </a:solidFill>
            </a:endParaRPr>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US" dirty="0" smtClean="0"/>
              <a:t>It refers to the action of central bank that affects the money supply and thereby interest rate, exchange rate, inflation, unemployment and real GDP.</a:t>
            </a:r>
          </a:p>
          <a:p>
            <a:r>
              <a:rPr lang="en-US" dirty="0" smtClean="0"/>
              <a:t>Primarily, the monetary policy influence the amount of loanable fund (money supply and credit) and the cost of fund (rate of interest) so it is a powerful force affecting  the economy as well as our lives.</a:t>
            </a:r>
          </a:p>
          <a:p>
            <a:r>
              <a:rPr lang="en-US" dirty="0" smtClean="0"/>
              <a:t>Effectiveness of monetary policy depends on money market and banking system of a country</a:t>
            </a:r>
          </a:p>
          <a:p>
            <a:r>
              <a:rPr lang="en-US" dirty="0" smtClean="0"/>
              <a:t>In developed money and strong banking system, monetary policy is highly effective and vice-versa</a:t>
            </a:r>
          </a:p>
          <a:p>
            <a:r>
              <a:rPr lang="en-US" dirty="0" smtClean="0"/>
              <a:t>The monetary policy tries to achieve the macroeconomic goals by using monetary policy instruments.</a:t>
            </a:r>
            <a:endParaRPr lang="en-US" dirty="0"/>
          </a:p>
        </p:txBody>
      </p:sp>
    </p:spTree>
    <p:extLst>
      <p:ext uri="{BB962C8B-B14F-4D97-AF65-F5344CB8AC3E}">
        <p14:creationId xmlns:p14="http://schemas.microsoft.com/office/powerpoint/2010/main" val="315815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200" b="1" dirty="0" smtClean="0">
                <a:solidFill>
                  <a:srgbClr val="0070C0"/>
                </a:solidFill>
              </a:rPr>
              <a:t>Types of monetary policy</a:t>
            </a:r>
            <a:endParaRPr lang="en-US" sz="3200" b="1" dirty="0">
              <a:solidFill>
                <a:srgbClr val="0070C0"/>
              </a:solidFill>
            </a:endParaRPr>
          </a:p>
        </p:txBody>
      </p:sp>
      <p:sp>
        <p:nvSpPr>
          <p:cNvPr id="3" name="Content Placeholder 2"/>
          <p:cNvSpPr>
            <a:spLocks noGrp="1"/>
          </p:cNvSpPr>
          <p:nvPr>
            <p:ph idx="1"/>
          </p:nvPr>
        </p:nvSpPr>
        <p:spPr>
          <a:xfrm>
            <a:off x="457200" y="990600"/>
            <a:ext cx="8229600" cy="5659582"/>
          </a:xfrm>
        </p:spPr>
        <p:txBody>
          <a:bodyPr>
            <a:normAutofit fontScale="77500" lnSpcReduction="20000"/>
          </a:bodyPr>
          <a:lstStyle/>
          <a:p>
            <a:pPr marL="514350" indent="-514350" algn="just">
              <a:buFont typeface="+mj-lt"/>
              <a:buAutoNum type="arabicPeriod"/>
            </a:pPr>
            <a:r>
              <a:rPr lang="en-US" b="1" dirty="0" smtClean="0">
                <a:solidFill>
                  <a:srgbClr val="0070C0"/>
                </a:solidFill>
              </a:rPr>
              <a:t>Expansionary monetary policy:</a:t>
            </a:r>
            <a:r>
              <a:rPr lang="en-US" dirty="0" smtClean="0"/>
              <a:t> during the </a:t>
            </a:r>
            <a:r>
              <a:rPr lang="en-US" dirty="0" err="1" smtClean="0"/>
              <a:t>contractionary</a:t>
            </a:r>
            <a:r>
              <a:rPr lang="en-US" dirty="0" smtClean="0"/>
              <a:t> (recession and depression) phase of economy, aggregate demand falls, central bank adopts the expansionary monetary policy. It refers to the increase in money supply and decrease in rate of interest in economy. During this policy central bank purchases the securities, decrease the bank rate, decrease the cash reserve ratio and encourage people for more credit expansion.</a:t>
            </a:r>
            <a:endParaRPr lang="en-US" b="1" dirty="0" smtClean="0"/>
          </a:p>
          <a:p>
            <a:pPr marL="514350" indent="-514350" algn="just">
              <a:buFont typeface="+mj-lt"/>
              <a:buAutoNum type="arabicPeriod"/>
            </a:pPr>
            <a:r>
              <a:rPr lang="en-US" b="1" dirty="0" smtClean="0">
                <a:solidFill>
                  <a:srgbClr val="0070C0"/>
                </a:solidFill>
              </a:rPr>
              <a:t>Contractionary monetary policy:</a:t>
            </a:r>
            <a:r>
              <a:rPr lang="en-US" dirty="0" smtClean="0"/>
              <a:t> it refers to the decrease in money supply and increase in rate of interest. when consumption expenditure or investment expenditure increases, aggregate demand increases as a result demand pull inflation occurs in the economy this policy is applicable. During this policy, the central bank absorbs money by selling the securities, increase the bank rate, increase reserve ratio and discourage consumer, businessmen and banking sector for credit.</a:t>
            </a:r>
            <a:endParaRPr lang="en-US" b="1" dirty="0"/>
          </a:p>
        </p:txBody>
      </p:sp>
    </p:spTree>
    <p:extLst>
      <p:ext uri="{BB962C8B-B14F-4D97-AF65-F5344CB8AC3E}">
        <p14:creationId xmlns:p14="http://schemas.microsoft.com/office/powerpoint/2010/main" val="83846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200" b="1" dirty="0" smtClean="0">
                <a:solidFill>
                  <a:srgbClr val="0070C0"/>
                </a:solidFill>
              </a:rPr>
              <a:t>Instruments of monetary policy:</a:t>
            </a:r>
            <a:endParaRPr lang="en-US" sz="3200" b="1"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marL="0" indent="0">
              <a:buNone/>
            </a:pPr>
            <a:r>
              <a:rPr lang="en-US" dirty="0"/>
              <a:t>are the variables that affects the money supply and thereby macroeconomic goals. These instruments are categorized as</a:t>
            </a:r>
            <a:r>
              <a:rPr lang="en-US" sz="3600" dirty="0"/>
              <a:t> quantitative and qualitative</a:t>
            </a:r>
            <a:endParaRPr lang="en-US" dirty="0" smtClean="0">
              <a:solidFill>
                <a:srgbClr val="0070C0"/>
              </a:solidFill>
            </a:endParaRPr>
          </a:p>
          <a:p>
            <a:pPr marL="514350" indent="-514350">
              <a:buFont typeface="+mj-lt"/>
              <a:buAutoNum type="arabicPeriod"/>
            </a:pPr>
            <a:r>
              <a:rPr lang="en-US" dirty="0" smtClean="0">
                <a:solidFill>
                  <a:srgbClr val="0070C0"/>
                </a:solidFill>
              </a:rPr>
              <a:t>Quantitative instruments:</a:t>
            </a:r>
            <a:r>
              <a:rPr lang="en-US" dirty="0" smtClean="0"/>
              <a:t> it is also known as general instruments, affects the total volume of money supply and credit in economy as a whole without discriminating a specific sector of economy. a) open market operation b) Bank rate and c) Cash reserve ratio are the quantitative instruments.</a:t>
            </a:r>
            <a:endParaRPr lang="en-US" dirty="0" smtClean="0">
              <a:solidFill>
                <a:srgbClr val="0070C0"/>
              </a:solidFill>
            </a:endParaRPr>
          </a:p>
          <a:p>
            <a:pPr marL="514350" indent="-514350">
              <a:buFont typeface="+mj-lt"/>
              <a:buAutoNum type="arabicPeriod"/>
            </a:pPr>
            <a:r>
              <a:rPr lang="en-US" dirty="0" smtClean="0">
                <a:solidFill>
                  <a:srgbClr val="0070C0"/>
                </a:solidFill>
              </a:rPr>
              <a:t>Qualitative instruments:</a:t>
            </a:r>
          </a:p>
        </p:txBody>
      </p:sp>
    </p:spTree>
    <p:extLst>
      <p:ext uri="{BB962C8B-B14F-4D97-AF65-F5344CB8AC3E}">
        <p14:creationId xmlns:p14="http://schemas.microsoft.com/office/powerpoint/2010/main" val="2915608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pPr marL="0" indent="0">
              <a:buNone/>
            </a:pPr>
            <a:r>
              <a:rPr lang="en-US" dirty="0" err="1" smtClean="0"/>
              <a:t>Contd</a:t>
            </a:r>
            <a:r>
              <a:rPr lang="en-US" dirty="0" smtClean="0"/>
              <a:t>…</a:t>
            </a:r>
            <a:endParaRPr lang="en-US" dirty="0" smtClean="0">
              <a:solidFill>
                <a:srgbClr val="0070C0"/>
              </a:solidFill>
            </a:endParaRPr>
          </a:p>
          <a:p>
            <a:pPr marL="0" indent="0">
              <a:buNone/>
            </a:pPr>
            <a:r>
              <a:rPr lang="en-US" b="1" dirty="0" smtClean="0">
                <a:solidFill>
                  <a:srgbClr val="0070C0"/>
                </a:solidFill>
              </a:rPr>
              <a:t>2. Qualitative instruments</a:t>
            </a:r>
            <a:r>
              <a:rPr lang="en-US" dirty="0" smtClean="0">
                <a:solidFill>
                  <a:srgbClr val="0070C0"/>
                </a:solidFill>
              </a:rPr>
              <a:t>:</a:t>
            </a:r>
            <a:r>
              <a:rPr lang="en-US" dirty="0" smtClean="0"/>
              <a:t> it is also known as selective instruments, affects only the volume of money supply and credit in some selected sector of the economy.</a:t>
            </a:r>
          </a:p>
          <a:p>
            <a:pPr marL="514350" indent="-514350">
              <a:buAutoNum type="alphaLcParenR"/>
            </a:pPr>
            <a:r>
              <a:rPr lang="en-US" dirty="0" smtClean="0"/>
              <a:t>Regulation </a:t>
            </a:r>
            <a:r>
              <a:rPr lang="en-US" smtClean="0"/>
              <a:t>of </a:t>
            </a:r>
            <a:r>
              <a:rPr lang="en-US" smtClean="0"/>
              <a:t>consumers </a:t>
            </a:r>
            <a:r>
              <a:rPr lang="en-US" dirty="0" smtClean="0"/>
              <a:t>credit</a:t>
            </a:r>
          </a:p>
          <a:p>
            <a:pPr marL="514350" indent="-514350">
              <a:buAutoNum type="alphaLcParenR"/>
            </a:pPr>
            <a:r>
              <a:rPr lang="en-US" dirty="0" smtClean="0"/>
              <a:t>Regulation of margin requirements</a:t>
            </a:r>
          </a:p>
          <a:p>
            <a:pPr marL="514350" indent="-514350">
              <a:buAutoNum type="alphaLcParenR"/>
            </a:pPr>
            <a:r>
              <a:rPr lang="en-US" dirty="0" smtClean="0"/>
              <a:t>Rationing of credit</a:t>
            </a:r>
          </a:p>
          <a:p>
            <a:pPr marL="514350" indent="-514350">
              <a:buAutoNum type="alphaLcParenR"/>
            </a:pPr>
            <a:r>
              <a:rPr lang="en-US" dirty="0" smtClean="0"/>
              <a:t>Moral suasion/persuasion and advice</a:t>
            </a:r>
          </a:p>
          <a:p>
            <a:pPr marL="514350" indent="-514350">
              <a:buAutoNum type="alphaLcParenR"/>
            </a:pPr>
            <a:r>
              <a:rPr lang="en-US" dirty="0" smtClean="0"/>
              <a:t>Direct action</a:t>
            </a:r>
          </a:p>
          <a:p>
            <a:pPr marL="514350" indent="-514350">
              <a:buAutoNum type="alphaLcParenR"/>
            </a:pPr>
            <a:endParaRPr lang="en-US" dirty="0"/>
          </a:p>
        </p:txBody>
      </p:sp>
    </p:spTree>
    <p:extLst>
      <p:ext uri="{BB962C8B-B14F-4D97-AF65-F5344CB8AC3E}">
        <p14:creationId xmlns:p14="http://schemas.microsoft.com/office/powerpoint/2010/main" val="365654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pPr algn="l"/>
            <a:r>
              <a:rPr lang="en-US" sz="3200" b="1" dirty="0" smtClean="0">
                <a:solidFill>
                  <a:srgbClr val="0070C0"/>
                </a:solidFill>
              </a:rPr>
              <a:t>Objective Of Monetary Policy</a:t>
            </a:r>
            <a:endParaRPr lang="en-US" sz="3200" b="1" dirty="0">
              <a:solidFill>
                <a:srgbClr val="0070C0"/>
              </a:solidFill>
            </a:endParaRPr>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pPr marL="0" indent="0" algn="just">
              <a:buNone/>
            </a:pPr>
            <a:r>
              <a:rPr lang="en-US" dirty="0" smtClean="0"/>
              <a:t>Objectives of  monetary policy are the macroeconomic goals to be achieved by changing in money supply. Different countries have different objectives of monetary policy base on economic situation, moreover these objectives differ for different economic problems of the economy. </a:t>
            </a:r>
          </a:p>
          <a:p>
            <a:pPr marL="514350" indent="-514350">
              <a:buFont typeface="+mj-lt"/>
              <a:buAutoNum type="arabicPeriod"/>
            </a:pPr>
            <a:r>
              <a:rPr lang="en-US" dirty="0" smtClean="0"/>
              <a:t>Price stability</a:t>
            </a:r>
          </a:p>
          <a:p>
            <a:pPr marL="514350" indent="-514350">
              <a:buFont typeface="+mj-lt"/>
              <a:buAutoNum type="arabicPeriod"/>
            </a:pPr>
            <a:r>
              <a:rPr lang="en-US" dirty="0" smtClean="0"/>
              <a:t>Full employment</a:t>
            </a:r>
          </a:p>
          <a:p>
            <a:pPr marL="514350" indent="-514350">
              <a:buFont typeface="+mj-lt"/>
              <a:buAutoNum type="arabicPeriod"/>
            </a:pPr>
            <a:r>
              <a:rPr lang="en-US" dirty="0" smtClean="0"/>
              <a:t>Economic growth </a:t>
            </a:r>
          </a:p>
          <a:p>
            <a:pPr marL="514350" indent="-514350">
              <a:buFont typeface="+mj-lt"/>
              <a:buAutoNum type="arabicPeriod"/>
            </a:pPr>
            <a:r>
              <a:rPr lang="en-US" dirty="0" smtClean="0"/>
              <a:t>External sector stability/to correct BOP disequilibrium </a:t>
            </a:r>
          </a:p>
          <a:p>
            <a:pPr marL="514350" indent="-514350">
              <a:buFont typeface="+mj-lt"/>
              <a:buAutoNum type="arabicPeriod"/>
            </a:pPr>
            <a:r>
              <a:rPr lang="en-US" dirty="0" smtClean="0"/>
              <a:t>Financial sector stability</a:t>
            </a:r>
          </a:p>
          <a:p>
            <a:pPr marL="0" indent="0">
              <a:buNone/>
            </a:pPr>
            <a:endParaRPr lang="en-US" dirty="0"/>
          </a:p>
        </p:txBody>
      </p:sp>
    </p:spTree>
    <p:extLst>
      <p:ext uri="{BB962C8B-B14F-4D97-AF65-F5344CB8AC3E}">
        <p14:creationId xmlns:p14="http://schemas.microsoft.com/office/powerpoint/2010/main" val="1809151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609600"/>
          </a:xfrm>
        </p:spPr>
        <p:txBody>
          <a:bodyPr>
            <a:normAutofit fontScale="90000"/>
          </a:bodyPr>
          <a:lstStyle/>
          <a:p>
            <a:r>
              <a:rPr lang="en-US" b="1" dirty="0" smtClean="0">
                <a:solidFill>
                  <a:srgbClr val="0070C0"/>
                </a:solidFill>
              </a:rPr>
              <a:t>Fiscal policy</a:t>
            </a:r>
            <a:endParaRPr lang="en-US" b="1" dirty="0">
              <a:solidFill>
                <a:srgbClr val="0070C0"/>
              </a:solidFill>
            </a:endParaRPr>
          </a:p>
        </p:txBody>
      </p:sp>
      <p:sp>
        <p:nvSpPr>
          <p:cNvPr id="3" name="Content Placeholder 2"/>
          <p:cNvSpPr>
            <a:spLocks noGrp="1"/>
          </p:cNvSpPr>
          <p:nvPr>
            <p:ph idx="1"/>
          </p:nvPr>
        </p:nvSpPr>
        <p:spPr>
          <a:xfrm>
            <a:off x="304800" y="1295400"/>
            <a:ext cx="8686800" cy="5105400"/>
          </a:xfrm>
        </p:spPr>
        <p:txBody>
          <a:bodyPr>
            <a:normAutofit fontScale="85000" lnSpcReduction="10000"/>
          </a:bodyPr>
          <a:lstStyle/>
          <a:p>
            <a:r>
              <a:rPr lang="en-US" dirty="0" smtClean="0"/>
              <a:t>The term fiscal was originated from Greek word which means basket, this denotes the government purse.</a:t>
            </a:r>
          </a:p>
          <a:p>
            <a:r>
              <a:rPr lang="en-US" dirty="0" smtClean="0"/>
              <a:t>It is define as a policy concerning to the income and expenditure of government.</a:t>
            </a:r>
          </a:p>
          <a:p>
            <a:r>
              <a:rPr lang="en-US" dirty="0" smtClean="0"/>
              <a:t>It refers to the budgetary policy of the government</a:t>
            </a:r>
          </a:p>
          <a:p>
            <a:r>
              <a:rPr lang="en-US" dirty="0" smtClean="0"/>
              <a:t>It operates through changes in the government expenditures, taxation and public borrowings.</a:t>
            </a:r>
          </a:p>
          <a:p>
            <a:r>
              <a:rPr lang="en-US" dirty="0" smtClean="0"/>
              <a:t>According to Arthur Smithies, fiscal policy refers to a policy under which the government uses its expenditure and revenue </a:t>
            </a:r>
            <a:r>
              <a:rPr lang="en-US" dirty="0" err="1" smtClean="0"/>
              <a:t>programme</a:t>
            </a:r>
            <a:r>
              <a:rPr lang="en-US" dirty="0" smtClean="0"/>
              <a:t> to produce desirable effects and avoid undesirable effects on the national production and employment.</a:t>
            </a:r>
            <a:endParaRPr lang="en-US" dirty="0"/>
          </a:p>
        </p:txBody>
      </p:sp>
    </p:spTree>
    <p:extLst>
      <p:ext uri="{BB962C8B-B14F-4D97-AF65-F5344CB8AC3E}">
        <p14:creationId xmlns:p14="http://schemas.microsoft.com/office/powerpoint/2010/main" val="2438369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60</TotalTime>
  <Words>891</Words>
  <Application>Microsoft Office PowerPoint</Application>
  <PresentationFormat>On-screen Show (4:3)</PresentationFormat>
  <Paragraphs>61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Trek</vt:lpstr>
      <vt:lpstr>Unit-8</vt:lpstr>
      <vt:lpstr>Unit-8 Macroeconomic policies</vt:lpstr>
      <vt:lpstr>Macroeconomic policies </vt:lpstr>
      <vt:lpstr>Monetary Policy</vt:lpstr>
      <vt:lpstr>Types of monetary policy</vt:lpstr>
      <vt:lpstr>Instruments of monetary policy:</vt:lpstr>
      <vt:lpstr>PowerPoint Presentation</vt:lpstr>
      <vt:lpstr>Objective Of Monetary Policy</vt:lpstr>
      <vt:lpstr>Fiscal policy</vt:lpstr>
      <vt:lpstr>Types of fiscal policy</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Unit-8</dc:title>
  <dc:creator>user</dc:creator>
  <cp:lastModifiedBy>user</cp:lastModifiedBy>
  <cp:revision>5</cp:revision>
  <dcterms:created xsi:type="dcterms:W3CDTF">2006-08-16T00:00:00Z</dcterms:created>
  <dcterms:modified xsi:type="dcterms:W3CDTF">2021-07-28T04:01:53Z</dcterms:modified>
</cp:coreProperties>
</file>