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4" r:id="rId8"/>
    <p:sldId id="265" r:id="rId9"/>
    <p:sldId id="266" r:id="rId10"/>
    <p:sldId id="260" r:id="rId11"/>
    <p:sldId id="261" r:id="rId12"/>
    <p:sldId id="267" r:id="rId13"/>
    <p:sldId id="269" r:id="rId14"/>
    <p:sldId id="273" r:id="rId15"/>
    <p:sldId id="274" r:id="rId16"/>
    <p:sldId id="275" r:id="rId17"/>
    <p:sldId id="270" r:id="rId18"/>
    <p:sldId id="271" r:id="rId19"/>
    <p:sldId id="272" r:id="rId20"/>
    <p:sldId id="26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AC042A-6E7B-429B-ADF7-2B251D4EEF1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88699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C042A-6E7B-429B-ADF7-2B251D4EEF1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2805311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C042A-6E7B-429B-ADF7-2B251D4EEF1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281535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AC042A-6E7B-429B-ADF7-2B251D4EEF1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203122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AC042A-6E7B-429B-ADF7-2B251D4EEF19}" type="datetimeFigureOut">
              <a:rPr lang="en-US" smtClean="0"/>
              <a:t>12/15/2022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289182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AC042A-6E7B-429B-ADF7-2B251D4EEF1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4227804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AC042A-6E7B-429B-ADF7-2B251D4EEF19}" type="datetimeFigureOut">
              <a:rPr lang="en-US" smtClean="0"/>
              <a:t>12/15/2022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403573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AC042A-6E7B-429B-ADF7-2B251D4EEF19}" type="datetimeFigureOut">
              <a:rPr lang="en-US" smtClean="0"/>
              <a:t>12/15/2022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2295907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042A-6E7B-429B-ADF7-2B251D4EEF19}" type="datetimeFigureOut">
              <a:rPr lang="en-US" smtClean="0"/>
              <a:t>12/15/2022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380252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C042A-6E7B-429B-ADF7-2B251D4EEF1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138572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AC042A-6E7B-429B-ADF7-2B251D4EEF19}" type="datetimeFigureOut">
              <a:rPr lang="en-US" smtClean="0"/>
              <a:t>12/15/2022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4ED2E3-AC35-477A-95C9-FCB1CC246DD7}" type="slidenum">
              <a:rPr lang="en-US" smtClean="0"/>
              <a:t>‹#›</a:t>
            </a:fld>
            <a:endParaRPr lang="en-US"/>
          </a:p>
        </p:txBody>
      </p:sp>
    </p:spTree>
    <p:extLst>
      <p:ext uri="{BB962C8B-B14F-4D97-AF65-F5344CB8AC3E}">
        <p14:creationId xmlns:p14="http://schemas.microsoft.com/office/powerpoint/2010/main" val="778114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C042A-6E7B-429B-ADF7-2B251D4EEF19}" type="datetimeFigureOut">
              <a:rPr lang="en-US" smtClean="0"/>
              <a:t>12/15/2022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4ED2E3-AC35-477A-95C9-FCB1CC246DD7}" type="slidenum">
              <a:rPr lang="en-US" smtClean="0"/>
              <a:t>‹#›</a:t>
            </a:fld>
            <a:endParaRPr lang="en-US"/>
          </a:p>
        </p:txBody>
      </p:sp>
    </p:spTree>
    <p:extLst>
      <p:ext uri="{BB962C8B-B14F-4D97-AF65-F5344CB8AC3E}">
        <p14:creationId xmlns:p14="http://schemas.microsoft.com/office/powerpoint/2010/main" val="2029736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828800"/>
            <a:ext cx="7772400" cy="1470025"/>
          </a:xfrm>
        </p:spPr>
        <p:txBody>
          <a:bodyPr>
            <a:normAutofit fontScale="90000"/>
          </a:bodyPr>
          <a:lstStyle/>
          <a:p>
            <a:r>
              <a:rPr lang="en-US" b="1" dirty="0"/>
              <a:t>CONSTRUCTORS AND DESTRUCTORS</a:t>
            </a:r>
            <a:r>
              <a:rPr lang="en-US" dirty="0"/>
              <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97329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smtClean="0"/>
              <a:t>User-defined/parameterized constructor</a:t>
            </a:r>
            <a:endParaRPr lang="en-US" dirty="0"/>
          </a:p>
        </p:txBody>
      </p:sp>
      <p:sp>
        <p:nvSpPr>
          <p:cNvPr id="3" name="Content Placeholder 2"/>
          <p:cNvSpPr>
            <a:spLocks noGrp="1"/>
          </p:cNvSpPr>
          <p:nvPr>
            <p:ph idx="1"/>
          </p:nvPr>
        </p:nvSpPr>
        <p:spPr/>
        <p:txBody>
          <a:bodyPr>
            <a:normAutofit fontScale="92500"/>
          </a:bodyPr>
          <a:lstStyle/>
          <a:p>
            <a:pPr algn="just"/>
            <a:r>
              <a:rPr lang="en-US" dirty="0"/>
              <a:t>If initialization of data of objects is required while creating an object, then the programmer has to define his own constructor for that purpose. </a:t>
            </a:r>
            <a:endParaRPr lang="en-US" dirty="0" smtClean="0"/>
          </a:p>
          <a:p>
            <a:pPr algn="just"/>
            <a:r>
              <a:rPr lang="en-US" dirty="0" smtClean="0"/>
              <a:t>The </a:t>
            </a:r>
            <a:r>
              <a:rPr lang="en-US" dirty="0"/>
              <a:t>name for constructor should always be same as class name. </a:t>
            </a:r>
            <a:endParaRPr lang="en-US" dirty="0" smtClean="0"/>
          </a:p>
          <a:p>
            <a:pPr algn="just"/>
            <a:r>
              <a:rPr lang="en-US" dirty="0" smtClean="0"/>
              <a:t>The </a:t>
            </a:r>
            <a:r>
              <a:rPr lang="en-US" dirty="0"/>
              <a:t>code of a user-defined constructor does not actually cause memory to be reserved for the data because it is still done by default constructor automatically</a:t>
            </a:r>
          </a:p>
        </p:txBody>
      </p:sp>
    </p:spTree>
    <p:extLst>
      <p:ext uri="{BB962C8B-B14F-4D97-AF65-F5344CB8AC3E}">
        <p14:creationId xmlns:p14="http://schemas.microsoft.com/office/powerpoint/2010/main" val="39048786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a:t>
            </a:r>
            <a:endParaRPr lang="en-US" dirty="0"/>
          </a:p>
        </p:txBody>
      </p:sp>
      <p:sp>
        <p:nvSpPr>
          <p:cNvPr id="3" name="Content Placeholder 2"/>
          <p:cNvSpPr>
            <a:spLocks noGrp="1"/>
          </p:cNvSpPr>
          <p:nvPr>
            <p:ph idx="1"/>
          </p:nvPr>
        </p:nvSpPr>
        <p:spPr>
          <a:xfrm>
            <a:off x="76200" y="1600200"/>
            <a:ext cx="8839200" cy="4876800"/>
          </a:xfrm>
        </p:spPr>
        <p:txBody>
          <a:bodyPr>
            <a:normAutofit fontScale="85000" lnSpcReduction="10000"/>
          </a:bodyPr>
          <a:lstStyle/>
          <a:p>
            <a:pPr lvl="0" algn="just"/>
            <a:r>
              <a:rPr lang="en-US" dirty="0"/>
              <a:t>The copy constructor creates an object as an exact copy of another object in terms of its attributes.</a:t>
            </a:r>
          </a:p>
          <a:p>
            <a:pPr lvl="0" algn="just"/>
            <a:r>
              <a:rPr lang="en-US" dirty="0"/>
              <a:t>The parameter of a constructor can be of any of the data types except an object of its own class as value parameter. However, a class’s own object can be passed as a reference parameter. The constructor having a reference parameter is known as copy constructor.</a:t>
            </a:r>
          </a:p>
          <a:p>
            <a:pPr lvl="0" algn="just"/>
            <a:r>
              <a:rPr lang="en-US" dirty="0"/>
              <a:t>In copy constructor, one newly instantiated object equals another existing object of the same class.</a:t>
            </a:r>
          </a:p>
          <a:p>
            <a:pPr lvl="0" algn="just"/>
            <a:r>
              <a:rPr lang="en-US" dirty="0"/>
              <a:t>It uses the = (assignment) operator when creating new object. Hence newly created object inherit the attributes of existing object</a:t>
            </a:r>
            <a:r>
              <a:rPr lang="en-US" dirty="0" smtClean="0"/>
              <a:t>.</a:t>
            </a:r>
            <a:endParaRPr lang="en-US" dirty="0"/>
          </a:p>
        </p:txBody>
      </p:sp>
    </p:spTree>
    <p:extLst>
      <p:ext uri="{BB962C8B-B14F-4D97-AF65-F5344CB8AC3E}">
        <p14:creationId xmlns:p14="http://schemas.microsoft.com/office/powerpoint/2010/main" val="452742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4525963"/>
          </a:xfrm>
        </p:spPr>
        <p:txBody>
          <a:bodyPr>
            <a:noAutofit/>
          </a:bodyPr>
          <a:lstStyle/>
          <a:p>
            <a:pPr marL="0" indent="0">
              <a:buNone/>
            </a:pPr>
            <a:r>
              <a:rPr lang="en-US" sz="2800" dirty="0"/>
              <a:t>class Test</a:t>
            </a:r>
          </a:p>
          <a:p>
            <a:pPr marL="0" indent="0">
              <a:buNone/>
            </a:pPr>
            <a:r>
              <a:rPr lang="en-US" sz="2800" dirty="0"/>
              <a:t>{</a:t>
            </a:r>
          </a:p>
          <a:p>
            <a:pPr marL="0" indent="0">
              <a:buNone/>
            </a:pPr>
            <a:r>
              <a:rPr lang="en-US" sz="2800" dirty="0"/>
              <a:t>private:</a:t>
            </a:r>
          </a:p>
          <a:p>
            <a:pPr marL="0" indent="0">
              <a:buNone/>
            </a:pPr>
            <a:r>
              <a:rPr lang="en-US" sz="2800" dirty="0" smtClean="0"/>
              <a:t>---------</a:t>
            </a:r>
            <a:endParaRPr lang="en-US" sz="2800" dirty="0"/>
          </a:p>
          <a:p>
            <a:pPr marL="0" indent="0">
              <a:buNone/>
            </a:pPr>
            <a:r>
              <a:rPr lang="en-US" sz="2800" dirty="0"/>
              <a:t>public:</a:t>
            </a:r>
          </a:p>
          <a:p>
            <a:pPr marL="0" indent="0">
              <a:buNone/>
            </a:pPr>
            <a:r>
              <a:rPr lang="en-US" sz="2800" dirty="0"/>
              <a:t>Test(Test &amp;t</a:t>
            </a:r>
            <a:r>
              <a:rPr lang="en-US" sz="2800" dirty="0" smtClean="0"/>
              <a:t>);//</a:t>
            </a:r>
            <a:r>
              <a:rPr lang="en-US" sz="2800" dirty="0"/>
              <a:t>copy constructor, reference object as parameter</a:t>
            </a:r>
          </a:p>
          <a:p>
            <a:pPr marL="0" indent="0">
              <a:buNone/>
            </a:pPr>
            <a:r>
              <a:rPr lang="en-US" sz="2800" dirty="0"/>
              <a:t>--------</a:t>
            </a:r>
          </a:p>
          <a:p>
            <a:pPr marL="0" indent="0">
              <a:buNone/>
            </a:pPr>
            <a:r>
              <a:rPr lang="en-US" sz="2800" dirty="0"/>
              <a:t> };</a:t>
            </a:r>
          </a:p>
          <a:p>
            <a:pPr marL="0" indent="0">
              <a:buNone/>
            </a:pPr>
            <a:r>
              <a:rPr lang="en-US" sz="2800" dirty="0"/>
              <a:t>Test T1; //object T1 created, default constructor</a:t>
            </a:r>
          </a:p>
          <a:p>
            <a:pPr marL="0" indent="0">
              <a:buNone/>
            </a:pPr>
            <a:r>
              <a:rPr lang="en-US" sz="2800" dirty="0"/>
              <a:t>Test T2=T1;  //copy constructor</a:t>
            </a:r>
          </a:p>
          <a:p>
            <a:pPr marL="0" indent="0">
              <a:buNone/>
            </a:pPr>
            <a:r>
              <a:rPr lang="en-US" sz="2800" dirty="0"/>
              <a:t>//Alternative</a:t>
            </a:r>
          </a:p>
          <a:p>
            <a:pPr marL="0" indent="0">
              <a:buNone/>
            </a:pPr>
            <a:r>
              <a:rPr lang="en-US" sz="2800" dirty="0"/>
              <a:t> Test T2(T1);</a:t>
            </a:r>
            <a:endParaRPr lang="en-US" sz="2800" dirty="0"/>
          </a:p>
        </p:txBody>
      </p:sp>
    </p:spTree>
    <p:extLst>
      <p:ext uri="{BB962C8B-B14F-4D97-AF65-F5344CB8AC3E}">
        <p14:creationId xmlns:p14="http://schemas.microsoft.com/office/powerpoint/2010/main" val="1624100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Calling the constructor:</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a:t>Default</a:t>
            </a:r>
            <a:endParaRPr lang="en-US" dirty="0"/>
          </a:p>
          <a:p>
            <a:pPr lvl="0" algn="just"/>
            <a:r>
              <a:rPr lang="en-US" dirty="0"/>
              <a:t>Whenever an object is instantiated, a default constructor is called automatically to reserve the memory for that object.</a:t>
            </a:r>
          </a:p>
          <a:p>
            <a:pPr lvl="0" algn="just"/>
            <a:r>
              <a:rPr lang="en-US" dirty="0"/>
              <a:t>A default constructor is called if no user-defined constructor is provided in class definition and it allocates memory for objects.</a:t>
            </a:r>
          </a:p>
          <a:p>
            <a:pPr lvl="0" algn="just"/>
            <a:r>
              <a:rPr lang="en-US" dirty="0"/>
              <a:t>It is not possible to pass any parameters to the default constructor and  to make it perform or call any other </a:t>
            </a:r>
            <a:r>
              <a:rPr lang="en-US" dirty="0" smtClean="0"/>
              <a:t>process.</a:t>
            </a:r>
          </a:p>
          <a:p>
            <a:pPr marL="0" lvl="0" indent="0" algn="just">
              <a:buNone/>
            </a:pPr>
            <a:r>
              <a:rPr lang="en-US" dirty="0"/>
              <a:t>	</a:t>
            </a:r>
            <a:r>
              <a:rPr lang="en-US" dirty="0" smtClean="0"/>
              <a:t>Account </a:t>
            </a:r>
            <a:r>
              <a:rPr lang="en-US" dirty="0"/>
              <a:t>acc1, acc2;  //default constructor is called.</a:t>
            </a:r>
          </a:p>
          <a:p>
            <a:pPr algn="just"/>
            <a:endParaRPr lang="en-US" dirty="0"/>
          </a:p>
        </p:txBody>
      </p:sp>
    </p:spTree>
    <p:extLst>
      <p:ext uri="{BB962C8B-B14F-4D97-AF65-F5344CB8AC3E}">
        <p14:creationId xmlns:p14="http://schemas.microsoft.com/office/powerpoint/2010/main" val="387871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Calling the constructor</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User-defined/parameterized</a:t>
            </a:r>
            <a:endParaRPr lang="en-US" dirty="0"/>
          </a:p>
          <a:p>
            <a:pPr lvl="0"/>
            <a:r>
              <a:rPr lang="en-US" dirty="0"/>
              <a:t>The main advantage of user-defined constructor is to initialize the object while it is created.</a:t>
            </a:r>
          </a:p>
          <a:p>
            <a:pPr lvl="0"/>
            <a:r>
              <a:rPr lang="en-US" dirty="0"/>
              <a:t>A user-defined constructor have following special characteristics</a:t>
            </a:r>
          </a:p>
          <a:p>
            <a:pPr lvl="1"/>
            <a:r>
              <a:rPr lang="en-US" dirty="0"/>
              <a:t>It takes same name as that of class.</a:t>
            </a:r>
          </a:p>
          <a:p>
            <a:pPr lvl="1"/>
            <a:r>
              <a:rPr lang="en-US" dirty="0"/>
              <a:t>Should be declared in the public section of class definition.</a:t>
            </a:r>
          </a:p>
          <a:p>
            <a:pPr lvl="1"/>
            <a:r>
              <a:rPr lang="en-US" dirty="0"/>
              <a:t>They are invoked automatically when the object are created.</a:t>
            </a:r>
          </a:p>
          <a:p>
            <a:pPr lvl="1"/>
            <a:r>
              <a:rPr lang="en-US" dirty="0"/>
              <a:t>May take argument but do not have any return type.</a:t>
            </a:r>
          </a:p>
          <a:p>
            <a:endParaRPr lang="en-US" dirty="0"/>
          </a:p>
        </p:txBody>
      </p:sp>
    </p:spTree>
    <p:extLst>
      <p:ext uri="{BB962C8B-B14F-4D97-AF65-F5344CB8AC3E}">
        <p14:creationId xmlns:p14="http://schemas.microsoft.com/office/powerpoint/2010/main" val="232779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the constructor:</a:t>
            </a:r>
            <a:endParaRPr lang="en-US" dirty="0"/>
          </a:p>
        </p:txBody>
      </p:sp>
      <p:sp>
        <p:nvSpPr>
          <p:cNvPr id="3" name="Content Placeholder 2"/>
          <p:cNvSpPr>
            <a:spLocks noGrp="1"/>
          </p:cNvSpPr>
          <p:nvPr>
            <p:ph idx="1"/>
          </p:nvPr>
        </p:nvSpPr>
        <p:spPr/>
        <p:txBody>
          <a:bodyPr/>
          <a:lstStyle/>
          <a:p>
            <a:pPr marL="0" indent="0">
              <a:buNone/>
            </a:pPr>
            <a:r>
              <a:rPr lang="en-US" b="1" dirty="0"/>
              <a:t>Copy constructor:</a:t>
            </a:r>
            <a:endParaRPr lang="en-US" dirty="0"/>
          </a:p>
          <a:p>
            <a:pPr lvl="0"/>
            <a:r>
              <a:rPr lang="en-US" dirty="0"/>
              <a:t>Called using assignment operator or object as arguments automatically.</a:t>
            </a:r>
          </a:p>
          <a:p>
            <a:endParaRPr lang="en-US" dirty="0"/>
          </a:p>
        </p:txBody>
      </p:sp>
    </p:spTree>
    <p:extLst>
      <p:ext uri="{BB962C8B-B14F-4D97-AF65-F5344CB8AC3E}">
        <p14:creationId xmlns:p14="http://schemas.microsoft.com/office/powerpoint/2010/main" val="2379696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US" dirty="0"/>
          </a:p>
        </p:txBody>
      </p:sp>
      <p:sp>
        <p:nvSpPr>
          <p:cNvPr id="3" name="Content Placeholder 2"/>
          <p:cNvSpPr>
            <a:spLocks noGrp="1"/>
          </p:cNvSpPr>
          <p:nvPr>
            <p:ph idx="1"/>
          </p:nvPr>
        </p:nvSpPr>
        <p:spPr/>
        <p:txBody>
          <a:bodyPr/>
          <a:lstStyle/>
          <a:p>
            <a:pPr algn="just"/>
            <a:r>
              <a:rPr lang="en-US" dirty="0"/>
              <a:t>A class can have multiple constructors.  If more than one constructors are used in a class, it is known as constructor overloading. All the constructors have the same name as the corresponding class, and they differ in terms of number of arguments, data types of argument or both. This makes the creation of object flexible</a:t>
            </a:r>
            <a:endParaRPr lang="en-US" dirty="0"/>
          </a:p>
        </p:txBody>
      </p:sp>
    </p:spTree>
    <p:extLst>
      <p:ext uri="{BB962C8B-B14F-4D97-AF65-F5344CB8AC3E}">
        <p14:creationId xmlns:p14="http://schemas.microsoft.com/office/powerpoint/2010/main" val="127826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400800"/>
          </a:xfrm>
        </p:spPr>
        <p:txBody>
          <a:bodyPr numCol="2">
            <a:normAutofit fontScale="70000" lnSpcReduction="20000"/>
          </a:bodyPr>
          <a:lstStyle/>
          <a:p>
            <a:pPr marL="0" indent="0">
              <a:buNone/>
            </a:pPr>
            <a:r>
              <a:rPr lang="en-US" dirty="0"/>
              <a:t>//constructor overloading</a:t>
            </a:r>
          </a:p>
          <a:p>
            <a:pPr marL="0" indent="0">
              <a:buNone/>
            </a:pPr>
            <a:r>
              <a:rPr lang="en-US" dirty="0"/>
              <a:t>#include &lt;</a:t>
            </a:r>
            <a:r>
              <a:rPr lang="en-US" dirty="0" err="1"/>
              <a:t>iostream.h</a:t>
            </a:r>
            <a:r>
              <a:rPr lang="en-US" dirty="0"/>
              <a:t>&gt;</a:t>
            </a:r>
          </a:p>
          <a:p>
            <a:pPr marL="0" indent="0">
              <a:buNone/>
            </a:pPr>
            <a:r>
              <a:rPr lang="en-US" dirty="0"/>
              <a:t>#include &lt;</a:t>
            </a:r>
            <a:r>
              <a:rPr lang="en-US" dirty="0" err="1"/>
              <a:t>conio.h</a:t>
            </a:r>
            <a:r>
              <a:rPr lang="en-US" dirty="0"/>
              <a:t>&gt;</a:t>
            </a:r>
          </a:p>
          <a:p>
            <a:pPr marL="0" indent="0">
              <a:buNone/>
            </a:pPr>
            <a:r>
              <a:rPr lang="en-US" dirty="0"/>
              <a:t> </a:t>
            </a:r>
          </a:p>
          <a:p>
            <a:pPr marL="0" indent="0">
              <a:buNone/>
            </a:pPr>
            <a:r>
              <a:rPr lang="en-US" dirty="0"/>
              <a:t>class Account</a:t>
            </a:r>
          </a:p>
          <a:p>
            <a:pPr marL="0" indent="0">
              <a:buNone/>
            </a:pPr>
            <a:r>
              <a:rPr lang="en-US" dirty="0" smtClean="0"/>
              <a:t>{</a:t>
            </a:r>
          </a:p>
          <a:p>
            <a:pPr marL="0" indent="0">
              <a:buNone/>
            </a:pPr>
            <a:r>
              <a:rPr lang="en-US" dirty="0" smtClean="0"/>
              <a:t>private</a:t>
            </a:r>
            <a:r>
              <a:rPr lang="en-US" dirty="0"/>
              <a:t>:</a:t>
            </a:r>
          </a:p>
          <a:p>
            <a:pPr marL="0" indent="0">
              <a:buNone/>
            </a:pPr>
            <a:r>
              <a:rPr lang="en-US" dirty="0" err="1" smtClean="0"/>
              <a:t>int</a:t>
            </a:r>
            <a:r>
              <a:rPr lang="en-US" dirty="0" smtClean="0"/>
              <a:t> </a:t>
            </a:r>
            <a:r>
              <a:rPr lang="en-US" dirty="0" err="1"/>
              <a:t>accno</a:t>
            </a:r>
            <a:r>
              <a:rPr lang="en-US" dirty="0" smtClean="0"/>
              <a:t>;</a:t>
            </a:r>
          </a:p>
          <a:p>
            <a:pPr marL="0" indent="0">
              <a:buNone/>
            </a:pPr>
            <a:r>
              <a:rPr lang="en-US" dirty="0" smtClean="0"/>
              <a:t>float </a:t>
            </a:r>
            <a:r>
              <a:rPr lang="en-US" dirty="0"/>
              <a:t>balance;</a:t>
            </a:r>
          </a:p>
          <a:p>
            <a:pPr marL="0" indent="0">
              <a:buNone/>
            </a:pPr>
            <a:r>
              <a:rPr lang="en-US" dirty="0"/>
              <a:t> </a:t>
            </a:r>
            <a:r>
              <a:rPr lang="en-US" dirty="0" smtClean="0"/>
              <a:t>public</a:t>
            </a:r>
            <a:r>
              <a:rPr lang="en-US" dirty="0"/>
              <a:t>:</a:t>
            </a:r>
          </a:p>
          <a:p>
            <a:pPr marL="0" indent="0">
              <a:buNone/>
            </a:pPr>
            <a:r>
              <a:rPr lang="en-US" dirty="0" smtClean="0"/>
              <a:t>Account</a:t>
            </a:r>
            <a:r>
              <a:rPr lang="en-US" dirty="0"/>
              <a:t>()   //constructor1</a:t>
            </a:r>
          </a:p>
          <a:p>
            <a:pPr marL="0" indent="0">
              <a:buNone/>
            </a:pPr>
            <a:r>
              <a:rPr lang="en-US" dirty="0" smtClean="0"/>
              <a:t>{ </a:t>
            </a:r>
            <a:r>
              <a:rPr lang="en-US" dirty="0" err="1"/>
              <a:t>accno</a:t>
            </a:r>
            <a:r>
              <a:rPr lang="en-US" dirty="0"/>
              <a:t>=1024,balance=5000.55;}</a:t>
            </a:r>
          </a:p>
          <a:p>
            <a:pPr marL="0" indent="0">
              <a:buNone/>
            </a:pPr>
            <a:r>
              <a:rPr lang="en-US" dirty="0"/>
              <a:t> </a:t>
            </a:r>
            <a:r>
              <a:rPr lang="en-US" dirty="0" smtClean="0"/>
              <a:t>Account(</a:t>
            </a:r>
            <a:r>
              <a:rPr lang="en-US" dirty="0" err="1" smtClean="0"/>
              <a:t>int</a:t>
            </a:r>
            <a:r>
              <a:rPr lang="en-US" dirty="0" smtClean="0"/>
              <a:t> </a:t>
            </a:r>
            <a:r>
              <a:rPr lang="en-US" dirty="0" err="1"/>
              <a:t>acc</a:t>
            </a:r>
            <a:r>
              <a:rPr lang="en-US" dirty="0"/>
              <a:t>)   //constructor2 with one argument</a:t>
            </a:r>
          </a:p>
          <a:p>
            <a:pPr marL="0" indent="0">
              <a:buNone/>
            </a:pPr>
            <a:r>
              <a:rPr lang="en-US" dirty="0" smtClean="0"/>
              <a:t>{</a:t>
            </a:r>
            <a:endParaRPr lang="en-US" dirty="0"/>
          </a:p>
          <a:p>
            <a:pPr marL="0" indent="0">
              <a:buNone/>
            </a:pPr>
            <a:r>
              <a:rPr lang="en-US" dirty="0"/>
              <a:t>	  </a:t>
            </a:r>
            <a:r>
              <a:rPr lang="en-US" dirty="0" err="1" smtClean="0"/>
              <a:t>accno</a:t>
            </a:r>
            <a:r>
              <a:rPr lang="en-US" dirty="0" smtClean="0"/>
              <a:t>=</a:t>
            </a:r>
            <a:r>
              <a:rPr lang="en-US" dirty="0" err="1" smtClean="0"/>
              <a:t>acc</a:t>
            </a:r>
            <a:r>
              <a:rPr lang="en-US" dirty="0"/>
              <a:t>;</a:t>
            </a:r>
          </a:p>
          <a:p>
            <a:pPr marL="0" indent="0">
              <a:buNone/>
            </a:pPr>
            <a:r>
              <a:rPr lang="en-US" dirty="0"/>
              <a:t>	  		balance=0.0;</a:t>
            </a:r>
          </a:p>
          <a:p>
            <a:pPr marL="0" indent="0">
              <a:buNone/>
            </a:pPr>
            <a:r>
              <a:rPr lang="en-US" dirty="0" smtClean="0"/>
              <a:t>}</a:t>
            </a:r>
            <a:endParaRPr lang="en-US" dirty="0"/>
          </a:p>
          <a:p>
            <a:pPr marL="0" indent="0">
              <a:buNone/>
            </a:pPr>
            <a:r>
              <a:rPr lang="en-US" dirty="0"/>
              <a:t> </a:t>
            </a:r>
          </a:p>
          <a:p>
            <a:pPr marL="0" indent="0">
              <a:buNone/>
            </a:pPr>
            <a:r>
              <a:rPr lang="en-US" dirty="0" smtClean="0"/>
              <a:t>Account(</a:t>
            </a:r>
            <a:r>
              <a:rPr lang="en-US" dirty="0" err="1" smtClean="0"/>
              <a:t>int</a:t>
            </a:r>
            <a:r>
              <a:rPr lang="en-US" dirty="0" smtClean="0"/>
              <a:t> </a:t>
            </a:r>
            <a:r>
              <a:rPr lang="en-US" dirty="0" err="1"/>
              <a:t>acc</a:t>
            </a:r>
            <a:r>
              <a:rPr lang="en-US" dirty="0"/>
              <a:t>, </a:t>
            </a:r>
            <a:r>
              <a:rPr lang="en-US" dirty="0" smtClean="0"/>
              <a:t>float </a:t>
            </a:r>
            <a:r>
              <a:rPr lang="en-US" dirty="0" err="1" smtClean="0"/>
              <a:t>bal</a:t>
            </a:r>
            <a:r>
              <a:rPr lang="en-US" dirty="0"/>
              <a:t>)//constructor3,with two arguments</a:t>
            </a:r>
          </a:p>
          <a:p>
            <a:pPr marL="0" indent="0">
              <a:buNone/>
            </a:pPr>
            <a:r>
              <a:rPr lang="en-US" dirty="0"/>
              <a:t>		{</a:t>
            </a:r>
          </a:p>
          <a:p>
            <a:pPr marL="0" indent="0">
              <a:buNone/>
            </a:pPr>
            <a:r>
              <a:rPr lang="en-US" dirty="0"/>
              <a:t>	  		</a:t>
            </a:r>
            <a:r>
              <a:rPr lang="en-US" dirty="0" err="1"/>
              <a:t>accno</a:t>
            </a:r>
            <a:r>
              <a:rPr lang="en-US" dirty="0"/>
              <a:t>=</a:t>
            </a:r>
            <a:r>
              <a:rPr lang="en-US" dirty="0" err="1"/>
              <a:t>acc</a:t>
            </a:r>
            <a:r>
              <a:rPr lang="en-US" dirty="0"/>
              <a:t>; balance=</a:t>
            </a:r>
            <a:r>
              <a:rPr lang="en-US" dirty="0" err="1"/>
              <a:t>bal</a:t>
            </a:r>
            <a:r>
              <a:rPr lang="en-US" dirty="0"/>
              <a:t>;</a:t>
            </a:r>
          </a:p>
          <a:p>
            <a:pPr marL="0" indent="0">
              <a:buNone/>
            </a:pPr>
            <a:r>
              <a:rPr lang="en-US" dirty="0"/>
              <a:t>   		}</a:t>
            </a:r>
          </a:p>
          <a:p>
            <a:pPr marL="0" indent="0">
              <a:buNone/>
            </a:pPr>
            <a:r>
              <a:rPr lang="en-US" dirty="0"/>
              <a:t> </a:t>
            </a:r>
          </a:p>
          <a:p>
            <a:pPr marL="0" indent="0">
              <a:buNone/>
            </a:pPr>
            <a:r>
              <a:rPr lang="en-US" dirty="0"/>
              <a:t>		void display()</a:t>
            </a:r>
          </a:p>
          <a:p>
            <a:pPr marL="0" indent="0">
              <a:buNone/>
            </a:pPr>
            <a:r>
              <a:rPr lang="en-US" dirty="0"/>
              <a:t>		{</a:t>
            </a:r>
          </a:p>
          <a:p>
            <a:pPr marL="0" indent="0">
              <a:buNone/>
            </a:pPr>
            <a:r>
              <a:rPr lang="en-US" dirty="0"/>
              <a:t>	  		</a:t>
            </a:r>
            <a:r>
              <a:rPr lang="en-US" dirty="0" err="1"/>
              <a:t>cout</a:t>
            </a:r>
            <a:r>
              <a:rPr lang="en-US" dirty="0"/>
              <a:t>&lt;&lt;"Account no.="&lt;&lt;</a:t>
            </a:r>
            <a:r>
              <a:rPr lang="en-US" dirty="0" err="1"/>
              <a:t>accno</a:t>
            </a:r>
            <a:r>
              <a:rPr lang="en-US" dirty="0"/>
              <a:t>&lt;&lt;</a:t>
            </a:r>
            <a:r>
              <a:rPr lang="en-US" dirty="0" err="1"/>
              <a:t>endl</a:t>
            </a:r>
            <a:r>
              <a:rPr lang="en-US" dirty="0"/>
              <a:t>;</a:t>
            </a:r>
          </a:p>
          <a:p>
            <a:pPr marL="0" indent="0">
              <a:buNone/>
            </a:pPr>
            <a:r>
              <a:rPr lang="en-US" dirty="0"/>
              <a:t>	  		</a:t>
            </a:r>
            <a:r>
              <a:rPr lang="en-US" dirty="0" err="1"/>
              <a:t>cout</a:t>
            </a:r>
            <a:r>
              <a:rPr lang="en-US" dirty="0"/>
              <a:t>&lt;&lt;"Balance="&lt;&lt;balance&lt;&lt;</a:t>
            </a:r>
            <a:r>
              <a:rPr lang="en-US" dirty="0" err="1"/>
              <a:t>endl</a:t>
            </a:r>
            <a:r>
              <a:rPr lang="en-US" dirty="0"/>
              <a:t>;</a:t>
            </a:r>
          </a:p>
          <a:p>
            <a:pPr marL="0" indent="0">
              <a:buNone/>
            </a:pPr>
            <a:r>
              <a:rPr lang="en-US" dirty="0"/>
              <a:t>		}</a:t>
            </a:r>
          </a:p>
          <a:p>
            <a:pPr marL="0" indent="0">
              <a:buNone/>
            </a:pPr>
            <a:r>
              <a:rPr lang="en-US" dirty="0"/>
              <a:t> };  //end of class definition</a:t>
            </a:r>
          </a:p>
          <a:p>
            <a:pPr marL="0" indent="0">
              <a:buNone/>
            </a:pPr>
            <a:endParaRPr lang="en-US" dirty="0"/>
          </a:p>
        </p:txBody>
      </p:sp>
    </p:spTree>
    <p:extLst>
      <p:ext uri="{BB962C8B-B14F-4D97-AF65-F5344CB8AC3E}">
        <p14:creationId xmlns:p14="http://schemas.microsoft.com/office/powerpoint/2010/main" val="289939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Constructor </a:t>
            </a:r>
            <a:r>
              <a:rPr lang="en-US" dirty="0"/>
              <a:t>o</a:t>
            </a:r>
            <a:r>
              <a:rPr lang="en-US" dirty="0" smtClean="0"/>
              <a:t>verloading</a:t>
            </a:r>
            <a:endParaRPr lang="en-US" dirty="0"/>
          </a:p>
        </p:txBody>
      </p:sp>
      <p:sp>
        <p:nvSpPr>
          <p:cNvPr id="3" name="Content Placeholder 2"/>
          <p:cNvSpPr>
            <a:spLocks noGrp="1"/>
          </p:cNvSpPr>
          <p:nvPr>
            <p:ph idx="1"/>
          </p:nvPr>
        </p:nvSpPr>
        <p:spPr>
          <a:xfrm>
            <a:off x="457200" y="1371600"/>
            <a:ext cx="8229600" cy="5257800"/>
          </a:xfrm>
        </p:spPr>
        <p:txBody>
          <a:bodyPr>
            <a:noAutofit/>
          </a:bodyPr>
          <a:lstStyle/>
          <a:p>
            <a:pPr marL="0" indent="0">
              <a:buNone/>
            </a:pPr>
            <a:r>
              <a:rPr lang="en-US" sz="2000" dirty="0"/>
              <a:t> void main()</a:t>
            </a:r>
          </a:p>
          <a:p>
            <a:pPr marL="0" indent="0">
              <a:buNone/>
            </a:pPr>
            <a:r>
              <a:rPr lang="en-US" sz="2000" dirty="0"/>
              <a:t> </a:t>
            </a:r>
            <a:r>
              <a:rPr lang="en-US" sz="2000" dirty="0" smtClean="0"/>
              <a:t>{	Account </a:t>
            </a:r>
            <a:r>
              <a:rPr lang="en-US" sz="2000" dirty="0"/>
              <a:t>acc1;  //constructor1</a:t>
            </a:r>
          </a:p>
          <a:p>
            <a:pPr marL="0" indent="0">
              <a:buNone/>
            </a:pPr>
            <a:r>
              <a:rPr lang="en-US" sz="2000" dirty="0"/>
              <a:t>	Account acc2(100);  //constructor2</a:t>
            </a:r>
          </a:p>
          <a:p>
            <a:pPr marL="0" indent="0">
              <a:buNone/>
            </a:pPr>
            <a:r>
              <a:rPr lang="en-US" sz="2000" dirty="0"/>
              <a:t>	Account acc3(200, 8000.50);  //constructor3</a:t>
            </a:r>
          </a:p>
          <a:p>
            <a:pPr marL="0" indent="0">
              <a:buNone/>
            </a:pPr>
            <a:r>
              <a:rPr lang="en-US" sz="2000" dirty="0"/>
              <a:t>	</a:t>
            </a:r>
            <a:r>
              <a:rPr lang="en-US" sz="2000" dirty="0" err="1"/>
              <a:t>cout</a:t>
            </a:r>
            <a:r>
              <a:rPr lang="en-US" sz="2000" dirty="0"/>
              <a:t>&lt;&lt;</a:t>
            </a:r>
            <a:r>
              <a:rPr lang="en-US" sz="2000" dirty="0" err="1"/>
              <a:t>endl</a:t>
            </a:r>
            <a:r>
              <a:rPr lang="en-US" sz="2000" dirty="0"/>
              <a:t>&lt;&lt;"Account information"&lt;&lt;</a:t>
            </a:r>
            <a:r>
              <a:rPr lang="en-US" sz="2000" dirty="0" err="1"/>
              <a:t>endl</a:t>
            </a:r>
            <a:r>
              <a:rPr lang="en-US" sz="2000" dirty="0"/>
              <a:t>;</a:t>
            </a:r>
          </a:p>
          <a:p>
            <a:pPr marL="0" indent="0">
              <a:buNone/>
            </a:pPr>
            <a:r>
              <a:rPr lang="en-US" sz="2000" dirty="0"/>
              <a:t>	acc1.display();</a:t>
            </a:r>
          </a:p>
          <a:p>
            <a:pPr marL="0" indent="0">
              <a:buNone/>
            </a:pPr>
            <a:r>
              <a:rPr lang="en-US" sz="2000" dirty="0"/>
              <a:t>	acc2.display();</a:t>
            </a:r>
          </a:p>
          <a:p>
            <a:pPr marL="0" indent="0">
              <a:buNone/>
            </a:pPr>
            <a:r>
              <a:rPr lang="en-US" sz="2000" dirty="0"/>
              <a:t>	acc3.display();</a:t>
            </a:r>
          </a:p>
          <a:p>
            <a:pPr marL="0" indent="0">
              <a:buNone/>
            </a:pPr>
            <a:r>
              <a:rPr lang="en-US" sz="2000" dirty="0"/>
              <a:t>	</a:t>
            </a:r>
            <a:r>
              <a:rPr lang="en-US" sz="2000" dirty="0" err="1"/>
              <a:t>cout</a:t>
            </a:r>
            <a:r>
              <a:rPr lang="en-US" sz="2000" dirty="0"/>
              <a:t>&lt;&lt;"Account information"&lt;&lt;</a:t>
            </a:r>
            <a:r>
              <a:rPr lang="en-US" sz="2000" dirty="0" err="1"/>
              <a:t>endl</a:t>
            </a:r>
            <a:r>
              <a:rPr lang="en-US" sz="2000" dirty="0"/>
              <a:t>;</a:t>
            </a:r>
          </a:p>
          <a:p>
            <a:pPr marL="0" indent="0">
              <a:buNone/>
            </a:pPr>
            <a:r>
              <a:rPr lang="en-US" sz="2000" dirty="0"/>
              <a:t>	acc1.display();</a:t>
            </a:r>
          </a:p>
          <a:p>
            <a:pPr marL="0" indent="0">
              <a:buNone/>
            </a:pPr>
            <a:r>
              <a:rPr lang="en-US" sz="2000" dirty="0"/>
              <a:t>	acc2.display();</a:t>
            </a:r>
          </a:p>
          <a:p>
            <a:pPr marL="0" indent="0">
              <a:buNone/>
            </a:pPr>
            <a:r>
              <a:rPr lang="en-US" sz="2000" dirty="0"/>
              <a:t>	acc3.display();</a:t>
            </a:r>
          </a:p>
          <a:p>
            <a:pPr marL="0" indent="0">
              <a:buNone/>
            </a:pPr>
            <a:r>
              <a:rPr lang="en-US" sz="2000" dirty="0" smtClean="0"/>
              <a:t>}</a:t>
            </a:r>
            <a:endParaRPr lang="en-US" sz="2000" dirty="0"/>
          </a:p>
        </p:txBody>
      </p:sp>
    </p:spTree>
    <p:extLst>
      <p:ext uri="{BB962C8B-B14F-4D97-AF65-F5344CB8AC3E}">
        <p14:creationId xmlns:p14="http://schemas.microsoft.com/office/powerpoint/2010/main" val="3942030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97827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t>A constructor is a special member function of a class whose task is to allocate the required memory as well as initialize the objects of its class. A constructor has the same name as its class</a:t>
            </a:r>
            <a:r>
              <a:rPr lang="en-US" dirty="0" smtClean="0"/>
              <a:t>.</a:t>
            </a:r>
          </a:p>
          <a:p>
            <a:pPr marL="0" indent="0" algn="just">
              <a:buNone/>
            </a:pPr>
            <a:r>
              <a:rPr lang="en-US" dirty="0"/>
              <a:t>A constructor has no return value specification. The constructor is such member function which is executed automatically when an object is created for that class.</a:t>
            </a:r>
          </a:p>
          <a:p>
            <a:pPr marL="0" indent="0" algn="just">
              <a:buNone/>
            </a:pPr>
            <a:endParaRPr lang="en-US" dirty="0"/>
          </a:p>
        </p:txBody>
      </p:sp>
    </p:spTree>
    <p:extLst>
      <p:ext uri="{BB962C8B-B14F-4D97-AF65-F5344CB8AC3E}">
        <p14:creationId xmlns:p14="http://schemas.microsoft.com/office/powerpoint/2010/main" val="14463475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 Overloading</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117290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dirty="0"/>
          </a:p>
        </p:txBody>
      </p:sp>
      <p:sp>
        <p:nvSpPr>
          <p:cNvPr id="3" name="Content Placeholder 2"/>
          <p:cNvSpPr>
            <a:spLocks noGrp="1"/>
          </p:cNvSpPr>
          <p:nvPr>
            <p:ph idx="1"/>
          </p:nvPr>
        </p:nvSpPr>
        <p:spPr>
          <a:xfrm>
            <a:off x="457200" y="1295400"/>
            <a:ext cx="8229600" cy="5181600"/>
          </a:xfrm>
        </p:spPr>
        <p:txBody>
          <a:bodyPr>
            <a:noAutofit/>
          </a:bodyPr>
          <a:lstStyle/>
          <a:p>
            <a:pPr marL="0" indent="0">
              <a:buNone/>
            </a:pPr>
            <a:r>
              <a:rPr lang="en-US" sz="2400" dirty="0"/>
              <a:t>class sample</a:t>
            </a:r>
          </a:p>
          <a:p>
            <a:pPr marL="0" indent="0">
              <a:buNone/>
            </a:pPr>
            <a:r>
              <a:rPr lang="en-US" sz="2400" dirty="0"/>
              <a:t>{</a:t>
            </a:r>
          </a:p>
          <a:p>
            <a:pPr marL="0" indent="0">
              <a:buNone/>
            </a:pPr>
            <a:r>
              <a:rPr lang="en-US" sz="2400" dirty="0"/>
              <a:t>private:</a:t>
            </a:r>
          </a:p>
          <a:p>
            <a:pPr marL="0" indent="0">
              <a:buNone/>
            </a:pPr>
            <a:r>
              <a:rPr lang="en-US" sz="2400" dirty="0"/>
              <a:t>--------------</a:t>
            </a:r>
          </a:p>
          <a:p>
            <a:pPr marL="0" indent="0">
              <a:buNone/>
            </a:pPr>
            <a:r>
              <a:rPr lang="en-US" sz="2400" dirty="0"/>
              <a:t>--------------</a:t>
            </a:r>
          </a:p>
          <a:p>
            <a:pPr marL="0" indent="0">
              <a:buNone/>
            </a:pPr>
            <a:r>
              <a:rPr lang="en-US" sz="2400" dirty="0"/>
              <a:t>public:</a:t>
            </a:r>
          </a:p>
          <a:p>
            <a:pPr marL="0" indent="0">
              <a:buNone/>
            </a:pPr>
            <a:r>
              <a:rPr lang="en-US" sz="2400" dirty="0"/>
              <a:t>   		sample</a:t>
            </a:r>
            <a:r>
              <a:rPr lang="en-US" sz="2400" dirty="0" smtClean="0"/>
              <a:t>() </a:t>
            </a:r>
            <a:r>
              <a:rPr lang="en-US" sz="2400" dirty="0"/>
              <a:t>//</a:t>
            </a:r>
            <a:r>
              <a:rPr lang="en-US" sz="2400" dirty="0" smtClean="0"/>
              <a:t>constructor</a:t>
            </a:r>
          </a:p>
          <a:p>
            <a:pPr marL="0" indent="0">
              <a:buNone/>
            </a:pPr>
            <a:r>
              <a:rPr lang="en-US" sz="2400" dirty="0" smtClean="0"/>
              <a:t>{</a:t>
            </a:r>
          </a:p>
          <a:p>
            <a:pPr marL="0" indent="0">
              <a:buNone/>
            </a:pPr>
            <a:r>
              <a:rPr lang="en-US" sz="2400" dirty="0" smtClean="0"/>
              <a:t>//Body of Constructor</a:t>
            </a:r>
          </a:p>
          <a:p>
            <a:pPr marL="0" indent="0">
              <a:buNone/>
            </a:pPr>
            <a:r>
              <a:rPr lang="en-US" sz="2400" dirty="0"/>
              <a:t>}</a:t>
            </a:r>
          </a:p>
          <a:p>
            <a:pPr marL="0" indent="0">
              <a:buNone/>
            </a:pPr>
            <a:r>
              <a:rPr lang="en-US" sz="2400" dirty="0"/>
              <a:t>};</a:t>
            </a:r>
          </a:p>
          <a:p>
            <a:pPr marL="0" indent="0">
              <a:buNone/>
            </a:pPr>
            <a:r>
              <a:rPr lang="en-US" sz="2400" dirty="0"/>
              <a:t> </a:t>
            </a:r>
            <a:r>
              <a:rPr lang="en-US" sz="2400" dirty="0" smtClean="0"/>
              <a:t>//constructor defined inside the class</a:t>
            </a:r>
            <a:endParaRPr lang="en-US" sz="2400" dirty="0"/>
          </a:p>
          <a:p>
            <a:pPr marL="0" indent="0">
              <a:buNone/>
            </a:pPr>
            <a:endParaRPr lang="en-US" sz="2400" dirty="0"/>
          </a:p>
        </p:txBody>
      </p:sp>
    </p:spTree>
    <p:extLst>
      <p:ext uri="{BB962C8B-B14F-4D97-AF65-F5344CB8AC3E}">
        <p14:creationId xmlns:p14="http://schemas.microsoft.com/office/powerpoint/2010/main" val="1054909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dirty="0"/>
          </a:p>
        </p:txBody>
      </p:sp>
      <p:sp>
        <p:nvSpPr>
          <p:cNvPr id="3" name="Content Placeholder 2"/>
          <p:cNvSpPr>
            <a:spLocks noGrp="1"/>
          </p:cNvSpPr>
          <p:nvPr>
            <p:ph idx="1"/>
          </p:nvPr>
        </p:nvSpPr>
        <p:spPr>
          <a:xfrm>
            <a:off x="304800" y="1219200"/>
            <a:ext cx="8610600" cy="5410200"/>
          </a:xfrm>
        </p:spPr>
        <p:txBody>
          <a:bodyPr>
            <a:normAutofit fontScale="85000" lnSpcReduction="20000"/>
          </a:bodyPr>
          <a:lstStyle/>
          <a:p>
            <a:pPr marL="0" indent="0">
              <a:buNone/>
            </a:pPr>
            <a:r>
              <a:rPr lang="en-US" dirty="0"/>
              <a:t>class sample</a:t>
            </a:r>
          </a:p>
          <a:p>
            <a:pPr marL="0" indent="0">
              <a:buNone/>
            </a:pPr>
            <a:r>
              <a:rPr lang="en-US" dirty="0"/>
              <a:t>{</a:t>
            </a:r>
          </a:p>
          <a:p>
            <a:pPr marL="0" indent="0">
              <a:buNone/>
            </a:pPr>
            <a:r>
              <a:rPr lang="en-US" dirty="0"/>
              <a:t>private:</a:t>
            </a:r>
          </a:p>
          <a:p>
            <a:pPr marL="0" indent="0">
              <a:buNone/>
            </a:pPr>
            <a:r>
              <a:rPr lang="en-US" dirty="0"/>
              <a:t>--------------</a:t>
            </a:r>
          </a:p>
          <a:p>
            <a:pPr marL="0" indent="0">
              <a:buNone/>
            </a:pPr>
            <a:r>
              <a:rPr lang="en-US" dirty="0"/>
              <a:t>--------------</a:t>
            </a:r>
          </a:p>
          <a:p>
            <a:pPr marL="0" indent="0">
              <a:buNone/>
            </a:pPr>
            <a:r>
              <a:rPr lang="en-US" dirty="0"/>
              <a:t>public:</a:t>
            </a:r>
          </a:p>
          <a:p>
            <a:pPr marL="0" indent="0">
              <a:buNone/>
            </a:pPr>
            <a:r>
              <a:rPr lang="en-US" dirty="0"/>
              <a:t>   		sample(); //constructor</a:t>
            </a:r>
          </a:p>
          <a:p>
            <a:pPr marL="0" indent="0">
              <a:buNone/>
            </a:pPr>
            <a:r>
              <a:rPr lang="en-US" dirty="0"/>
              <a:t>};</a:t>
            </a:r>
          </a:p>
          <a:p>
            <a:pPr marL="0" indent="0">
              <a:buNone/>
            </a:pPr>
            <a:r>
              <a:rPr lang="en-US" dirty="0"/>
              <a:t> </a:t>
            </a:r>
          </a:p>
          <a:p>
            <a:pPr marL="0" indent="0">
              <a:buNone/>
            </a:pPr>
            <a:r>
              <a:rPr lang="en-US" dirty="0"/>
              <a:t>sample ::sample()   //note no return type required</a:t>
            </a:r>
          </a:p>
          <a:p>
            <a:pPr marL="0" indent="0">
              <a:buNone/>
            </a:pPr>
            <a:r>
              <a:rPr lang="en-US" dirty="0"/>
              <a:t>{</a:t>
            </a:r>
          </a:p>
          <a:p>
            <a:pPr marL="0" indent="0">
              <a:buNone/>
            </a:pPr>
            <a:r>
              <a:rPr lang="en-US" dirty="0"/>
              <a:t>    //Body of constructor if defined outside the class</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3374545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dirty="0"/>
          </a:p>
        </p:txBody>
      </p:sp>
      <p:sp>
        <p:nvSpPr>
          <p:cNvPr id="3" name="Content Placeholder 2"/>
          <p:cNvSpPr>
            <a:spLocks noGrp="1"/>
          </p:cNvSpPr>
          <p:nvPr>
            <p:ph idx="1"/>
          </p:nvPr>
        </p:nvSpPr>
        <p:spPr>
          <a:xfrm>
            <a:off x="152400" y="1219200"/>
            <a:ext cx="8839200" cy="5410200"/>
          </a:xfrm>
        </p:spPr>
        <p:txBody>
          <a:bodyPr>
            <a:normAutofit/>
          </a:bodyPr>
          <a:lstStyle/>
          <a:p>
            <a:pPr lvl="0" algn="just"/>
            <a:r>
              <a:rPr lang="en-US" dirty="0"/>
              <a:t>When an object is created, the following process will take </a:t>
            </a:r>
            <a:r>
              <a:rPr lang="en-US" dirty="0" smtClean="0"/>
              <a:t>place:</a:t>
            </a:r>
          </a:p>
          <a:p>
            <a:pPr lvl="1" algn="just">
              <a:buFont typeface="Wingdings" pitchFamily="2" charset="2"/>
              <a:buChar char="Ø"/>
            </a:pPr>
            <a:r>
              <a:rPr lang="en-US" dirty="0" smtClean="0"/>
              <a:t>The </a:t>
            </a:r>
            <a:r>
              <a:rPr lang="en-US" dirty="0"/>
              <a:t>object occupies space at </a:t>
            </a:r>
            <a:r>
              <a:rPr lang="en-US" dirty="0" smtClean="0"/>
              <a:t>that </a:t>
            </a:r>
            <a:r>
              <a:rPr lang="en-US" dirty="0"/>
              <a:t>particular time. Instantiation of an object always involves reserving enough memory space for the data of that object.</a:t>
            </a:r>
          </a:p>
          <a:p>
            <a:pPr lvl="1" algn="just">
              <a:buFont typeface="Wingdings" pitchFamily="2" charset="2"/>
              <a:buChar char="Ø"/>
            </a:pPr>
            <a:r>
              <a:rPr lang="en-US" dirty="0"/>
              <a:t>The instantiation does not reserve the memory for the methods. They exist only once for class, not once for every object.</a:t>
            </a:r>
          </a:p>
          <a:p>
            <a:pPr lvl="1" algn="just">
              <a:buFont typeface="Wingdings" pitchFamily="2" charset="2"/>
              <a:buChar char="Ø"/>
            </a:pPr>
            <a:r>
              <a:rPr lang="en-US" dirty="0"/>
              <a:t>In addition to the reservation of space, the constructor may also be extended to other processes for initialization of data of that object.</a:t>
            </a:r>
          </a:p>
          <a:p>
            <a:pPr algn="just"/>
            <a:endParaRPr lang="en-US" dirty="0"/>
          </a:p>
        </p:txBody>
      </p:sp>
    </p:spTree>
    <p:extLst>
      <p:ext uri="{BB962C8B-B14F-4D97-AF65-F5344CB8AC3E}">
        <p14:creationId xmlns:p14="http://schemas.microsoft.com/office/powerpoint/2010/main" val="3439548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CONSTRUCTOR</a:t>
            </a:r>
            <a:endParaRPr lang="en-US" dirty="0"/>
          </a:p>
        </p:txBody>
      </p:sp>
      <p:sp>
        <p:nvSpPr>
          <p:cNvPr id="3" name="Content Placeholder 2"/>
          <p:cNvSpPr>
            <a:spLocks noGrp="1"/>
          </p:cNvSpPr>
          <p:nvPr>
            <p:ph idx="1"/>
          </p:nvPr>
        </p:nvSpPr>
        <p:spPr/>
        <p:txBody>
          <a:bodyPr/>
          <a:lstStyle/>
          <a:p>
            <a:pPr algn="just"/>
            <a:r>
              <a:rPr lang="en-US" dirty="0"/>
              <a:t>The C++ run time system makes sure that the constructor of a class is the first member function to be executed automatically when an object of the class is created</a:t>
            </a:r>
          </a:p>
        </p:txBody>
      </p:sp>
    </p:spTree>
    <p:extLst>
      <p:ext uri="{BB962C8B-B14F-4D97-AF65-F5344CB8AC3E}">
        <p14:creationId xmlns:p14="http://schemas.microsoft.com/office/powerpoint/2010/main" val="1762901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constructor</a:t>
            </a:r>
            <a:r>
              <a:rPr lang="en-US" dirty="0"/>
              <a:t/>
            </a:r>
            <a:br>
              <a:rPr lang="en-US" dirty="0"/>
            </a:br>
            <a:endParaRPr lang="en-US" dirty="0"/>
          </a:p>
        </p:txBody>
      </p:sp>
      <p:sp>
        <p:nvSpPr>
          <p:cNvPr id="3" name="Content Placeholder 2"/>
          <p:cNvSpPr>
            <a:spLocks noGrp="1"/>
          </p:cNvSpPr>
          <p:nvPr>
            <p:ph idx="1"/>
          </p:nvPr>
        </p:nvSpPr>
        <p:spPr/>
        <p:txBody>
          <a:bodyPr/>
          <a:lstStyle/>
          <a:p>
            <a:pPr lvl="0">
              <a:buFont typeface="Wingdings" pitchFamily="2" charset="2"/>
              <a:buChar char="Ø"/>
            </a:pPr>
            <a:r>
              <a:rPr lang="en-US" sz="2800" dirty="0"/>
              <a:t>The default constructor</a:t>
            </a:r>
          </a:p>
          <a:p>
            <a:pPr lvl="0">
              <a:buFont typeface="Wingdings" pitchFamily="2" charset="2"/>
              <a:buChar char="Ø"/>
            </a:pPr>
            <a:r>
              <a:rPr lang="en-US" sz="2800" dirty="0"/>
              <a:t>User-defined </a:t>
            </a:r>
            <a:r>
              <a:rPr lang="en-US" sz="2800" dirty="0" smtClean="0"/>
              <a:t>/Parameterized constructor</a:t>
            </a:r>
            <a:endParaRPr lang="en-US" sz="2800" dirty="0"/>
          </a:p>
          <a:p>
            <a:pPr lvl="0">
              <a:buFont typeface="Wingdings" pitchFamily="2" charset="2"/>
              <a:buChar char="Ø"/>
            </a:pPr>
            <a:r>
              <a:rPr lang="en-US" sz="2800" dirty="0"/>
              <a:t>Copy constructor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3657600"/>
            <a:ext cx="84582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0996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efault Constructor</a:t>
            </a:r>
            <a:endParaRPr lang="en-US" dirty="0"/>
          </a:p>
        </p:txBody>
      </p:sp>
      <p:sp>
        <p:nvSpPr>
          <p:cNvPr id="3" name="Content Placeholder 2"/>
          <p:cNvSpPr>
            <a:spLocks noGrp="1"/>
          </p:cNvSpPr>
          <p:nvPr>
            <p:ph idx="1"/>
          </p:nvPr>
        </p:nvSpPr>
        <p:spPr/>
        <p:txBody>
          <a:bodyPr>
            <a:normAutofit fontScale="92500" lnSpcReduction="20000"/>
          </a:bodyPr>
          <a:lstStyle/>
          <a:p>
            <a:pPr lvl="0" algn="just">
              <a:buFont typeface="Wingdings" pitchFamily="2" charset="2"/>
              <a:buChar char="Ø"/>
            </a:pPr>
            <a:r>
              <a:rPr lang="en-US" dirty="0"/>
              <a:t>This constructor is called implicit constructor.</a:t>
            </a:r>
          </a:p>
          <a:p>
            <a:pPr lvl="0" algn="just">
              <a:buFont typeface="Wingdings" pitchFamily="2" charset="2"/>
              <a:buChar char="Ø"/>
            </a:pPr>
            <a:r>
              <a:rPr lang="en-US" dirty="0"/>
              <a:t>The compiler provides a (hidden) default constructor that has no arguments.</a:t>
            </a:r>
          </a:p>
          <a:p>
            <a:pPr lvl="0" algn="just">
              <a:buFont typeface="Wingdings" pitchFamily="2" charset="2"/>
              <a:buChar char="Ø"/>
            </a:pPr>
            <a:r>
              <a:rPr lang="en-US" dirty="0"/>
              <a:t>The default constructor takes no arguments and performs no processing other than reservation of memory.</a:t>
            </a:r>
          </a:p>
          <a:p>
            <a:pPr lvl="0" algn="just">
              <a:buFont typeface="Wingdings" pitchFamily="2" charset="2"/>
              <a:buChar char="Ø"/>
            </a:pPr>
            <a:r>
              <a:rPr lang="en-US" dirty="0"/>
              <a:t>This constructor is always called by compiler if no user-defined constructor is provided.</a:t>
            </a:r>
          </a:p>
          <a:p>
            <a:pPr algn="just">
              <a:buFont typeface="Wingdings" pitchFamily="2" charset="2"/>
              <a:buChar char="Ø"/>
            </a:pPr>
            <a:r>
              <a:rPr lang="en-US" dirty="0"/>
              <a:t>This constructor is automatically called while creating the object</a:t>
            </a:r>
          </a:p>
        </p:txBody>
      </p:sp>
    </p:spTree>
    <p:extLst>
      <p:ext uri="{BB962C8B-B14F-4D97-AF65-F5344CB8AC3E}">
        <p14:creationId xmlns:p14="http://schemas.microsoft.com/office/powerpoint/2010/main" val="3069956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Default Constructor</a:t>
            </a:r>
            <a:endParaRPr lang="en-US" dirty="0"/>
          </a:p>
        </p:txBody>
      </p:sp>
      <p:sp>
        <p:nvSpPr>
          <p:cNvPr id="3" name="Content Placeholder 2"/>
          <p:cNvSpPr>
            <a:spLocks noGrp="1"/>
          </p:cNvSpPr>
          <p:nvPr>
            <p:ph idx="1"/>
          </p:nvPr>
        </p:nvSpPr>
        <p:spPr/>
        <p:txBody>
          <a:bodyPr>
            <a:normAutofit/>
          </a:bodyPr>
          <a:lstStyle/>
          <a:p>
            <a:pPr marL="0" indent="0" algn="just">
              <a:buNone/>
            </a:pPr>
            <a:r>
              <a:rPr lang="en-US" sz="3600" dirty="0"/>
              <a:t>Even if we do not define any constructor explicitly, the compiler will automatically provide a default constructor implicitly.</a:t>
            </a:r>
          </a:p>
        </p:txBody>
      </p:sp>
    </p:spTree>
    <p:extLst>
      <p:ext uri="{BB962C8B-B14F-4D97-AF65-F5344CB8AC3E}">
        <p14:creationId xmlns:p14="http://schemas.microsoft.com/office/powerpoint/2010/main" val="1230571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771</Words>
  <Application>Microsoft Office PowerPoint</Application>
  <PresentationFormat>On-screen Show (4:3)</PresentationFormat>
  <Paragraphs>134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CONSTRUCTORS AND DESTRUCTORS </vt:lpstr>
      <vt:lpstr>CONSTRUCTOR</vt:lpstr>
      <vt:lpstr>CONSTRUCTOR</vt:lpstr>
      <vt:lpstr>CONSTRUCTOR</vt:lpstr>
      <vt:lpstr>CONSTRUCTOR</vt:lpstr>
      <vt:lpstr>CONSTRUCTOR</vt:lpstr>
      <vt:lpstr>Types of constructor </vt:lpstr>
      <vt:lpstr>Default Constructor</vt:lpstr>
      <vt:lpstr>Default Constructor</vt:lpstr>
      <vt:lpstr>User-defined/parameterized constructor</vt:lpstr>
      <vt:lpstr>Copy constructor</vt:lpstr>
      <vt:lpstr>PowerPoint Presentation</vt:lpstr>
      <vt:lpstr>Calling the constructor: </vt:lpstr>
      <vt:lpstr>Calling the constructor:</vt:lpstr>
      <vt:lpstr>Calling the constructor:</vt:lpstr>
      <vt:lpstr>Constructor Overloading</vt:lpstr>
      <vt:lpstr>PowerPoint Presentation</vt:lpstr>
      <vt:lpstr>Constructor overloading</vt:lpstr>
      <vt:lpstr>PowerPoint Presentation</vt:lpstr>
      <vt:lpstr>Constructor Overloading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AND DESTRUCTORS </dc:title>
  <dc:creator>Dadhi Ghimire</dc:creator>
  <cp:lastModifiedBy>Dadhi Ghimire</cp:lastModifiedBy>
  <cp:revision>11</cp:revision>
  <dcterms:created xsi:type="dcterms:W3CDTF">2022-12-13T04:47:57Z</dcterms:created>
  <dcterms:modified xsi:type="dcterms:W3CDTF">2022-12-15T05:16:51Z</dcterms:modified>
</cp:coreProperties>
</file>