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26"/>
  </p:notesMasterIdLst>
  <p:sldIdLst>
    <p:sldId id="256" r:id="rId2"/>
    <p:sldId id="257" r:id="rId3"/>
    <p:sldId id="258" r:id="rId4"/>
    <p:sldId id="259" r:id="rId5"/>
    <p:sldId id="263" r:id="rId6"/>
    <p:sldId id="260" r:id="rId7"/>
    <p:sldId id="261" r:id="rId8"/>
    <p:sldId id="262" r:id="rId9"/>
    <p:sldId id="280" r:id="rId10"/>
    <p:sldId id="264" r:id="rId11"/>
    <p:sldId id="281"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9"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93" d="100"/>
          <a:sy n="93" d="100"/>
        </p:scale>
        <p:origin x="1162" y="67"/>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dhi Ram Ghimire" userId="9cefaac4-a360-41a3-bdcf-edc30561e8d9" providerId="ADAL" clId="{E918146D-9235-4283-A84B-DD07FB7F4979}"/>
    <pc:docChg chg="modSld">
      <pc:chgData name="Dadhi Ram Ghimire" userId="9cefaac4-a360-41a3-bdcf-edc30561e8d9" providerId="ADAL" clId="{E918146D-9235-4283-A84B-DD07FB7F4979}" dt="2024-08-13T05:34:09.917" v="6" actId="20577"/>
      <pc:docMkLst>
        <pc:docMk/>
      </pc:docMkLst>
      <pc:sldChg chg="modSp mod">
        <pc:chgData name="Dadhi Ram Ghimire" userId="9cefaac4-a360-41a3-bdcf-edc30561e8d9" providerId="ADAL" clId="{E918146D-9235-4283-A84B-DD07FB7F4979}" dt="2024-08-13T05:34:09.917" v="6" actId="20577"/>
        <pc:sldMkLst>
          <pc:docMk/>
          <pc:sldMk cId="2701863111" sldId="281"/>
        </pc:sldMkLst>
        <pc:spChg chg="mod">
          <ac:chgData name="Dadhi Ram Ghimire" userId="9cefaac4-a360-41a3-bdcf-edc30561e8d9" providerId="ADAL" clId="{E918146D-9235-4283-A84B-DD07FB7F4979}" dt="2024-08-13T05:34:09.917" v="6" actId="20577"/>
          <ac:spMkLst>
            <pc:docMk/>
            <pc:sldMk cId="2701863111" sldId="281"/>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71A3427-ED79-411B-BBD3-32FBA885DC80}" type="datetimeFigureOut">
              <a:rPr lang="en-GB" smtClean="0"/>
              <a:t>13/08/2024</a:t>
            </a:fld>
            <a:endParaRPr lang="en-GB"/>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ED884F-5413-4CE7-849E-764E59833510}" type="slidenum">
              <a:rPr lang="en-GB" smtClean="0"/>
              <a:t>‹#›</a:t>
            </a:fld>
            <a:endParaRPr lang="en-GB"/>
          </a:p>
        </p:txBody>
      </p:sp>
    </p:spTree>
    <p:extLst>
      <p:ext uri="{BB962C8B-B14F-4D97-AF65-F5344CB8AC3E}">
        <p14:creationId xmlns:p14="http://schemas.microsoft.com/office/powerpoint/2010/main" val="37991383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6ED884F-5413-4CE7-849E-764E59833510}" type="slidenum">
              <a:rPr lang="en-GB" smtClean="0"/>
              <a:t>13</a:t>
            </a:fld>
            <a:endParaRPr lang="en-GB"/>
          </a:p>
        </p:txBody>
      </p:sp>
    </p:spTree>
    <p:extLst>
      <p:ext uri="{BB962C8B-B14F-4D97-AF65-F5344CB8AC3E}">
        <p14:creationId xmlns:p14="http://schemas.microsoft.com/office/powerpoint/2010/main" val="22690871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p:txBody>
          <a:bodyPr/>
          <a:lstStyle/>
          <a:p>
            <a:fld id="{29C4A25A-412B-4F5E-B538-170F00437AAE}" type="datetimeFigureOut">
              <a:rPr lang="en-US" smtClean="0"/>
              <a:t>8/13/2024</a:t>
            </a:fld>
            <a:endParaRPr lang="en-US"/>
          </a:p>
        </p:txBody>
      </p:sp>
      <p:sp>
        <p:nvSpPr>
          <p:cNvPr id="17" name="Footer Placeholder 16"/>
          <p:cNvSpPr>
            <a:spLocks noGrp="1"/>
          </p:cNvSpPr>
          <p:nvPr>
            <p:ph type="ftr" sz="quarter" idx="11"/>
          </p:nvPr>
        </p:nvSpPr>
        <p:spPr/>
        <p:txBody>
          <a:bodyPr/>
          <a:lstStyle/>
          <a:p>
            <a:endParaRPr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6DB241B3-9AD6-47ED-88EE-283BA790D885}" type="slidenum">
              <a:rPr lang="en-US" smtClean="0"/>
              <a:t>‹#›</a:t>
            </a:fld>
            <a:endParaRPr lang="en-US"/>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9C4A25A-412B-4F5E-B538-170F00437AAE}" type="datetimeFigureOut">
              <a:rPr lang="en-US" smtClean="0"/>
              <a:t>8/13/2024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B241B3-9AD6-47ED-88EE-283BA790D885}"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6DB241B3-9AD6-47ED-88EE-283BA790D885}" type="slidenum">
              <a:rPr lang="en-US" smtClean="0"/>
              <a:t>‹#›</a:t>
            </a:fld>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9C4A25A-412B-4F5E-B538-170F00437AAE}" type="datetimeFigureOut">
              <a:rPr lang="en-US" smtClean="0"/>
              <a:t>8/13/2024</a:t>
            </a:fld>
            <a:endParaRPr lang="en-US"/>
          </a:p>
        </p:txBody>
      </p:sp>
      <p:sp>
        <p:nvSpPr>
          <p:cNvPr id="5" name="Footer Placeholder 4"/>
          <p:cNvSpPr>
            <a:spLocks noGrp="1"/>
          </p:cNvSpPr>
          <p:nvPr>
            <p:ph type="ftr" sz="quarter" idx="11"/>
          </p:nvPr>
        </p:nvSpPr>
        <p:spPr/>
        <p:txBody>
          <a:bodyPr/>
          <a:lstStyle/>
          <a:p>
            <a:endParaRPr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a:t>Click to edit Master title style</a:t>
            </a:r>
          </a:p>
        </p:txBody>
      </p:sp>
      <p:sp>
        <p:nvSpPr>
          <p:cNvPr id="4" name="Date Placeholder 3"/>
          <p:cNvSpPr>
            <a:spLocks noGrp="1"/>
          </p:cNvSpPr>
          <p:nvPr>
            <p:ph type="dt" sz="half" idx="10"/>
          </p:nvPr>
        </p:nvSpPr>
        <p:spPr/>
        <p:txBody>
          <a:bodyPr/>
          <a:lstStyle/>
          <a:p>
            <a:fld id="{29C4A25A-412B-4F5E-B538-170F00437AAE}" type="datetimeFigureOut">
              <a:rPr lang="en-US" smtClean="0"/>
              <a:t>8/13/2024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4361688" y="1026372"/>
            <a:ext cx="457200" cy="441325"/>
          </a:xfrm>
        </p:spPr>
        <p:txBody>
          <a:bodyPr/>
          <a:lstStyle/>
          <a:p>
            <a:fld id="{6DB241B3-9AD6-47ED-88EE-283BA790D885}" type="slidenum">
              <a:rPr lang="en-US" smtClean="0"/>
              <a:t>‹#›</a:t>
            </a:fld>
            <a:endParaRPr 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29C4A25A-412B-4F5E-B538-170F00437AAE}" type="datetimeFigureOut">
              <a:rPr lang="en-US" smtClean="0"/>
              <a:t>8/13/2024</a:t>
            </a:fld>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6DB241B3-9AD6-47ED-88EE-283BA790D885}" type="slidenum">
              <a:rPr lang="en-US" smtClean="0"/>
              <a:t>‹#›</a:t>
            </a:fld>
            <a:endParaRPr 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a:t>Click to edit Master title style</a:t>
            </a:r>
          </a:p>
        </p:txBody>
      </p:sp>
      <p:sp>
        <p:nvSpPr>
          <p:cNvPr id="5" name="Date Placeholder 4"/>
          <p:cNvSpPr>
            <a:spLocks noGrp="1"/>
          </p:cNvSpPr>
          <p:nvPr>
            <p:ph type="dt" sz="half" idx="10"/>
          </p:nvPr>
        </p:nvSpPr>
        <p:spPr>
          <a:xfrm>
            <a:off x="5791200" y="6409944"/>
            <a:ext cx="3044952" cy="365760"/>
          </a:xfrm>
        </p:spPr>
        <p:txBody>
          <a:bodyPr/>
          <a:lstStyle/>
          <a:p>
            <a:fld id="{29C4A25A-412B-4F5E-B538-170F00437AAE}" type="datetimeFigureOut">
              <a:rPr lang="en-US" smtClean="0"/>
              <a:t>8/13/2024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B241B3-9AD6-47ED-88EE-283BA790D885}" type="slidenum">
              <a:rPr lang="en-US" smtClean="0"/>
              <a:t>‹#›</a:t>
            </a:fld>
            <a:endParaRPr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29C4A25A-412B-4F5E-B538-170F00437AAE}" type="datetimeFigureOut">
              <a:rPr lang="en-US" smtClean="0"/>
              <a:t>8/13/2024</a:t>
            </a:fld>
            <a:endParaRPr lang="en-US"/>
          </a:p>
        </p:txBody>
      </p:sp>
      <p:sp>
        <p:nvSpPr>
          <p:cNvPr id="8" name="Footer Placeholder 7"/>
          <p:cNvSpPr>
            <a:spLocks noGrp="1"/>
          </p:cNvSpPr>
          <p:nvPr>
            <p:ph type="ftr" sz="quarter" idx="11"/>
          </p:nvPr>
        </p:nvSpPr>
        <p:spPr>
          <a:xfrm>
            <a:off x="304800" y="6409944"/>
            <a:ext cx="3581400" cy="365760"/>
          </a:xfrm>
        </p:spPr>
        <p:txBody>
          <a:bodyPr/>
          <a:lstStyle/>
          <a:p>
            <a:endParaRPr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6DB241B3-9AD6-47ED-88EE-283BA790D885}" type="slidenum">
              <a:rPr lang="en-US" smtClean="0"/>
              <a:t>‹#›</a:t>
            </a:fld>
            <a:endParaRPr lang="en-US"/>
          </a:p>
        </p:txBody>
      </p:sp>
      <p:sp>
        <p:nvSpPr>
          <p:cNvPr id="23" name="Title 22"/>
          <p:cNvSpPr>
            <a:spLocks noGrp="1"/>
          </p:cNvSpPr>
          <p:nvPr>
            <p:ph type="title"/>
          </p:nvPr>
        </p:nvSpPr>
        <p:spPr/>
        <p:txBody>
          <a:bodyPr rtlCol="0" anchor="b" anchorCtr="0"/>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29C4A25A-412B-4F5E-B538-170F00437AAE}" type="datetimeFigureOut">
              <a:rPr lang="en-US" smtClean="0"/>
              <a:t>8/13/2024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4343400" y="1036020"/>
            <a:ext cx="457200" cy="441325"/>
          </a:xfrm>
        </p:spPr>
        <p:txBody>
          <a:bodyPr/>
          <a:lstStyle/>
          <a:p>
            <a:fld id="{6DB241B3-9AD6-47ED-88EE-283BA790D885}"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29C4A25A-412B-4F5E-B538-170F00437AAE}" type="datetimeFigureOut">
              <a:rPr lang="en-US" smtClean="0"/>
              <a:t>8/13/2024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6DB241B3-9AD6-47ED-88EE-283BA790D885}"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a:t>Click to edit Master title style</a:t>
            </a:r>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6DB241B3-9AD6-47ED-88EE-283BA790D885}" type="slidenum">
              <a:rPr lang="en-US" smtClean="0"/>
              <a:t>‹#›</a:t>
            </a:fld>
            <a:endParaRPr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29C4A25A-412B-4F5E-B538-170F00437AAE}" type="datetimeFigureOut">
              <a:rPr lang="en-US" smtClean="0"/>
              <a:t>8/13/2024</a:t>
            </a:fld>
            <a:endParaRPr lang="en-US"/>
          </a:p>
        </p:txBody>
      </p:sp>
      <p:sp>
        <p:nvSpPr>
          <p:cNvPr id="6" name="Footer Placeholder 5"/>
          <p:cNvSpPr>
            <a:spLocks noGrp="1"/>
          </p:cNvSpPr>
          <p:nvPr>
            <p:ph type="ftr" sz="quarter" idx="11"/>
          </p:nvPr>
        </p:nvSpPr>
        <p:spPr>
          <a:xfrm>
            <a:off x="301752" y="6410848"/>
            <a:ext cx="3383280" cy="365760"/>
          </a:xfrm>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6DB241B3-9AD6-47ED-88EE-283BA790D885}" type="slidenum">
              <a:rPr lang="en-US" smtClean="0"/>
              <a:t>‹#›</a:t>
            </a:fld>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a:t>Click to edit Master title style</a:t>
            </a:r>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29C4A25A-412B-4F5E-B538-170F00437AAE}" type="datetimeFigureOut">
              <a:rPr lang="en-US" smtClean="0"/>
              <a:t>8/13/2024</a:t>
            </a:fld>
            <a:endParaRPr lang="en-US"/>
          </a:p>
        </p:txBody>
      </p:sp>
      <p:sp>
        <p:nvSpPr>
          <p:cNvPr id="6" name="Footer Placeholder 5"/>
          <p:cNvSpPr>
            <a:spLocks noGrp="1"/>
          </p:cNvSpPr>
          <p:nvPr>
            <p:ph type="ftr" sz="quarter" idx="11"/>
          </p:nvPr>
        </p:nvSpPr>
        <p:spPr>
          <a:xfrm>
            <a:off x="301752" y="6410848"/>
            <a:ext cx="3584448" cy="365760"/>
          </a:xfr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29C4A25A-412B-4F5E-B538-170F00437AAE}" type="datetimeFigureOut">
              <a:rPr lang="en-US" smtClean="0"/>
              <a:t>8/13/2024</a:t>
            </a:fld>
            <a:endParaRPr lang="en-US"/>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US"/>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6DB241B3-9AD6-47ED-88EE-283BA790D885}" type="slidenum">
              <a:rPr lang="en-US" smtClean="0"/>
              <a:t>‹#›</a:t>
            </a:fld>
            <a:endParaRPr lang="en-US"/>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geeksforgeeks.org/pure-virtual-functions-and-abstract-classes/" TargetMode="External"/><Relationship Id="rId2" Type="http://schemas.openxmlformats.org/officeDocument/2006/relationships/hyperlink" Target="https://www.geeksforgeeks.org/virtual-function-cpp/"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a:t>Prepared By: Dadhi R. Ghimire</a:t>
            </a:r>
          </a:p>
          <a:p>
            <a:r>
              <a:rPr lang="en-US" dirty="0"/>
              <a:t>Lecturer, PATAN Multiple Campus</a:t>
            </a:r>
          </a:p>
          <a:p>
            <a:r>
              <a:rPr lang="en-US" dirty="0"/>
              <a:t>Tribhuvan University</a:t>
            </a:r>
          </a:p>
        </p:txBody>
      </p:sp>
      <p:sp>
        <p:nvSpPr>
          <p:cNvPr id="2" name="Title 1"/>
          <p:cNvSpPr>
            <a:spLocks noGrp="1"/>
          </p:cNvSpPr>
          <p:nvPr>
            <p:ph type="ctrTitle"/>
          </p:nvPr>
        </p:nvSpPr>
        <p:spPr/>
        <p:txBody>
          <a:bodyPr/>
          <a:lstStyle/>
          <a:p>
            <a:r>
              <a:rPr lang="en-US" dirty="0"/>
              <a:t>Polymorphism in C++</a:t>
            </a:r>
          </a:p>
        </p:txBody>
      </p:sp>
    </p:spTree>
    <p:extLst>
      <p:ext uri="{BB962C8B-B14F-4D97-AF65-F5344CB8AC3E}">
        <p14:creationId xmlns:p14="http://schemas.microsoft.com/office/powerpoint/2010/main" val="36930035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 Class</a:t>
            </a:r>
          </a:p>
        </p:txBody>
      </p:sp>
      <p:sp>
        <p:nvSpPr>
          <p:cNvPr id="3" name="Content Placeholder 2"/>
          <p:cNvSpPr>
            <a:spLocks noGrp="1"/>
          </p:cNvSpPr>
          <p:nvPr>
            <p:ph sz="quarter" idx="1"/>
          </p:nvPr>
        </p:nvSpPr>
        <p:spPr/>
        <p:txBody>
          <a:bodyPr/>
          <a:lstStyle/>
          <a:p>
            <a:pPr algn="just"/>
            <a:r>
              <a:rPr lang="en-US" dirty="0"/>
              <a:t>When the objects of base class are never instantiated, such a class is called abstract base class or simply or simply abstract class. Such a class only exists to act as a parent of derived classes from which objects are instantiated. It may also provide interface for class hierarchy.</a:t>
            </a:r>
          </a:p>
          <a:p>
            <a:pPr algn="just"/>
            <a:r>
              <a:rPr lang="en-US" dirty="0"/>
              <a:t>To make a class abstract so that object instantiation is not allowed and derivation of child classes are allowed, at least one pure virtual function should be placed in the class.</a:t>
            </a:r>
          </a:p>
        </p:txBody>
      </p:sp>
    </p:spTree>
    <p:extLst>
      <p:ext uri="{BB962C8B-B14F-4D97-AF65-F5344CB8AC3E}">
        <p14:creationId xmlns:p14="http://schemas.microsoft.com/office/powerpoint/2010/main" val="30820710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hlinkClick r:id="rId2"/>
              </a:rPr>
              <a:t>Virtual Function</a:t>
            </a:r>
            <a:r>
              <a:rPr lang="en-US" dirty="0"/>
              <a:t> and </a:t>
            </a:r>
            <a:r>
              <a:rPr lang="en-US" dirty="0">
                <a:hlinkClick r:id="rId3"/>
              </a:rPr>
              <a:t>Pure Virtual Functions </a:t>
            </a:r>
            <a:endParaRPr lang="en-US" dirty="0"/>
          </a:p>
        </p:txBody>
      </p:sp>
      <p:sp>
        <p:nvSpPr>
          <p:cNvPr id="3" name="Content Placeholder 2"/>
          <p:cNvSpPr>
            <a:spLocks noGrp="1"/>
          </p:cNvSpPr>
          <p:nvPr>
            <p:ph sz="quarter" idx="1"/>
          </p:nvPr>
        </p:nvSpPr>
        <p:spPr/>
        <p:txBody>
          <a:bodyPr>
            <a:normAutofit fontScale="92500" lnSpcReduction="20000"/>
          </a:bodyPr>
          <a:lstStyle/>
          <a:p>
            <a:pPr fontAlgn="base"/>
            <a:r>
              <a:rPr lang="en-US" u="sng" dirty="0">
                <a:hlinkClick r:id="rId2"/>
              </a:rPr>
              <a:t>Virtual Function in C++</a:t>
            </a:r>
            <a:br>
              <a:rPr lang="en-US" dirty="0"/>
            </a:br>
            <a:r>
              <a:rPr lang="en-US" dirty="0"/>
              <a:t>A virtual function is a member function which is declared within a base class with keyword virtual and is re-defined(Overridden) by a derived class. When you refer to a derived class object using a pointer or a reference to the base class, you can call a virtual function for that object and execute the derived class’s version of the function.</a:t>
            </a:r>
          </a:p>
          <a:p>
            <a:pPr fontAlgn="base"/>
            <a:r>
              <a:rPr lang="en-US" u="sng" dirty="0">
                <a:hlinkClick r:id="rId3"/>
              </a:rPr>
              <a:t>Pure Virtual Functions in C++</a:t>
            </a:r>
            <a:br>
              <a:rPr lang="en-US" dirty="0"/>
            </a:br>
            <a:r>
              <a:rPr lang="en-US" dirty="0"/>
              <a:t>A pure virtual function (or abstract function) in C++ is a virtual function for which we don’t have an implementation, we only declare it. A pure virtual function is declared by assigning 0 (=0) in the declaration.</a:t>
            </a:r>
          </a:p>
          <a:p>
            <a:endParaRPr lang="en-US" dirty="0"/>
          </a:p>
        </p:txBody>
      </p:sp>
    </p:spTree>
    <p:extLst>
      <p:ext uri="{BB962C8B-B14F-4D97-AF65-F5344CB8AC3E}">
        <p14:creationId xmlns:p14="http://schemas.microsoft.com/office/powerpoint/2010/main" val="27018631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Pure Virtual Function</a:t>
            </a:r>
          </a:p>
        </p:txBody>
      </p:sp>
      <p:sp>
        <p:nvSpPr>
          <p:cNvPr id="3" name="Content Placeholder 2"/>
          <p:cNvSpPr>
            <a:spLocks noGrp="1"/>
          </p:cNvSpPr>
          <p:nvPr>
            <p:ph sz="quarter" idx="1"/>
          </p:nvPr>
        </p:nvSpPr>
        <p:spPr/>
        <p:txBody>
          <a:bodyPr>
            <a:normAutofit fontScale="92500" lnSpcReduction="10000"/>
          </a:bodyPr>
          <a:lstStyle/>
          <a:p>
            <a:r>
              <a:rPr lang="en-US" dirty="0"/>
              <a:t>A pure virtual function is one with the expression = 0 is added to the declaration of virtual function</a:t>
            </a:r>
          </a:p>
          <a:p>
            <a:endParaRPr lang="en-US" dirty="0"/>
          </a:p>
          <a:p>
            <a:endParaRPr lang="en-US" dirty="0"/>
          </a:p>
          <a:p>
            <a:endParaRPr lang="en-US" dirty="0"/>
          </a:p>
          <a:p>
            <a:endParaRPr lang="en-US" dirty="0"/>
          </a:p>
          <a:p>
            <a:endParaRPr lang="en-US" dirty="0"/>
          </a:p>
          <a:p>
            <a:r>
              <a:rPr lang="en-US" dirty="0"/>
              <a:t>Here class A become abstract since there is presence of pure virtual function show ( ). The expression = 0 has no any other meaning the equal sign = 0 does not assign 0 to function show ().</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2286000"/>
            <a:ext cx="7010400" cy="1981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588671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Pure Virtual Function</a:t>
            </a:r>
          </a:p>
        </p:txBody>
      </p:sp>
      <p:sp>
        <p:nvSpPr>
          <p:cNvPr id="3" name="Content Placeholder 2"/>
          <p:cNvSpPr>
            <a:spLocks noGrp="1"/>
          </p:cNvSpPr>
          <p:nvPr>
            <p:ph sz="quarter" idx="1"/>
          </p:nvPr>
        </p:nvSpPr>
        <p:spPr/>
        <p:txBody>
          <a:bodyPr/>
          <a:lstStyle/>
          <a:p>
            <a:r>
              <a:rPr lang="en-US" dirty="0"/>
              <a:t> A pure virtual function has following properties:</a:t>
            </a:r>
          </a:p>
          <a:p>
            <a:pPr marL="0" indent="0">
              <a:buNone/>
            </a:pPr>
            <a:endParaRPr lang="en-US" dirty="0"/>
          </a:p>
          <a:p>
            <a:pPr lvl="2">
              <a:buFont typeface="Wingdings" pitchFamily="2" charset="2"/>
              <a:buChar char="Ø"/>
            </a:pPr>
            <a:r>
              <a:rPr lang="en-US" sz="2400" dirty="0"/>
              <a:t>A pure virtual function has no implementation in the base class.</a:t>
            </a:r>
          </a:p>
          <a:p>
            <a:pPr lvl="2">
              <a:buFont typeface="Wingdings" pitchFamily="2" charset="2"/>
              <a:buChar char="Ø"/>
            </a:pPr>
            <a:r>
              <a:rPr lang="en-US" sz="2400" dirty="0"/>
              <a:t>It acts as an empty bucket (virtual function is partially filled bucket) that the derived class are supposed to fill it.</a:t>
            </a:r>
          </a:p>
          <a:p>
            <a:pPr lvl="2">
              <a:buFont typeface="Wingdings" pitchFamily="2" charset="2"/>
              <a:buChar char="Ø"/>
            </a:pPr>
            <a:r>
              <a:rPr lang="en-US" sz="2400" dirty="0"/>
              <a:t>A pure virtual function can be invoked by its derived class.</a:t>
            </a:r>
          </a:p>
          <a:p>
            <a:pPr marL="274320" lvl="1" indent="0">
              <a:buNone/>
            </a:pPr>
            <a:endParaRPr lang="en-US" dirty="0"/>
          </a:p>
        </p:txBody>
      </p:sp>
    </p:spTree>
    <p:extLst>
      <p:ext uri="{BB962C8B-B14F-4D97-AF65-F5344CB8AC3E}">
        <p14:creationId xmlns:p14="http://schemas.microsoft.com/office/powerpoint/2010/main" val="17860543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Pure Virtual Function</a:t>
            </a:r>
          </a:p>
        </p:txBody>
      </p:sp>
      <p:sp>
        <p:nvSpPr>
          <p:cNvPr id="3" name="Content Placeholder 2"/>
          <p:cNvSpPr>
            <a:spLocks noGrp="1"/>
          </p:cNvSpPr>
          <p:nvPr>
            <p:ph sz="quarter" idx="1"/>
          </p:nvPr>
        </p:nvSpPr>
        <p:spPr/>
        <p:txBody>
          <a:bodyPr numCol="2">
            <a:noAutofit/>
          </a:bodyPr>
          <a:lstStyle/>
          <a:p>
            <a:pPr marL="0" indent="0">
              <a:buNone/>
            </a:pPr>
            <a:r>
              <a:rPr lang="en-US" sz="1600" dirty="0"/>
              <a:t>//pure virtual function</a:t>
            </a:r>
          </a:p>
          <a:p>
            <a:pPr marL="0" indent="0">
              <a:buNone/>
            </a:pPr>
            <a:r>
              <a:rPr lang="en-US" sz="1600" dirty="0"/>
              <a:t>#include&lt;</a:t>
            </a:r>
            <a:r>
              <a:rPr lang="en-US" sz="1600" dirty="0" err="1"/>
              <a:t>iostream.h</a:t>
            </a:r>
            <a:r>
              <a:rPr lang="en-US" sz="1600" dirty="0"/>
              <a:t>&gt;</a:t>
            </a:r>
          </a:p>
          <a:p>
            <a:pPr marL="0" indent="0">
              <a:buNone/>
            </a:pPr>
            <a:r>
              <a:rPr lang="en-US" sz="1600" dirty="0"/>
              <a:t>#include&lt;</a:t>
            </a:r>
            <a:r>
              <a:rPr lang="en-US" sz="1600" dirty="0" err="1"/>
              <a:t>conio.h</a:t>
            </a:r>
            <a:r>
              <a:rPr lang="en-US" sz="1600" dirty="0"/>
              <a:t>&gt;</a:t>
            </a:r>
          </a:p>
          <a:p>
            <a:pPr marL="0" indent="0">
              <a:buNone/>
            </a:pPr>
            <a:r>
              <a:rPr lang="en-US" sz="1600" dirty="0"/>
              <a:t>class Base</a:t>
            </a:r>
          </a:p>
          <a:p>
            <a:pPr marL="0" indent="0">
              <a:buNone/>
            </a:pPr>
            <a:r>
              <a:rPr lang="en-US" sz="1600" dirty="0"/>
              <a:t>{</a:t>
            </a:r>
          </a:p>
          <a:p>
            <a:pPr marL="0" indent="0">
              <a:buNone/>
            </a:pPr>
            <a:r>
              <a:rPr lang="en-US" sz="1600" dirty="0"/>
              <a:t>public:</a:t>
            </a:r>
          </a:p>
          <a:p>
            <a:pPr marL="0" indent="0">
              <a:buNone/>
            </a:pPr>
            <a:r>
              <a:rPr lang="en-US" sz="1600" dirty="0"/>
              <a:t>virtual void show()=0;//pure virtual function</a:t>
            </a:r>
          </a:p>
          <a:p>
            <a:pPr marL="0" indent="0">
              <a:buNone/>
            </a:pPr>
            <a:r>
              <a:rPr lang="en-US" sz="1600" dirty="0"/>
              <a:t>};</a:t>
            </a:r>
          </a:p>
          <a:p>
            <a:pPr marL="0" indent="0">
              <a:buNone/>
            </a:pPr>
            <a:r>
              <a:rPr lang="en-US" sz="1600" dirty="0"/>
              <a:t>class Derv1: public Base</a:t>
            </a:r>
          </a:p>
          <a:p>
            <a:pPr marL="0" indent="0">
              <a:buNone/>
            </a:pPr>
            <a:r>
              <a:rPr lang="en-US" sz="1600" dirty="0"/>
              <a:t>{</a:t>
            </a:r>
          </a:p>
          <a:p>
            <a:pPr marL="0" indent="0">
              <a:buNone/>
            </a:pPr>
            <a:r>
              <a:rPr lang="en-US" sz="1600" dirty="0"/>
              <a:t>	public:</a:t>
            </a:r>
          </a:p>
          <a:p>
            <a:pPr marL="0" indent="0">
              <a:buNone/>
            </a:pPr>
            <a:r>
              <a:rPr lang="en-US" sz="1600" dirty="0"/>
              <a:t>   	void show()</a:t>
            </a:r>
          </a:p>
          <a:p>
            <a:pPr marL="0" indent="0">
              <a:buNone/>
            </a:pPr>
            <a:r>
              <a:rPr lang="en-US" sz="1600" dirty="0"/>
              <a:t>      {</a:t>
            </a:r>
            <a:r>
              <a:rPr lang="en-US" sz="1600" dirty="0" err="1"/>
              <a:t>cout</a:t>
            </a:r>
            <a:r>
              <a:rPr lang="en-US" sz="1600" dirty="0"/>
              <a:t>&lt;&lt;"\n I am Derv1 class";}</a:t>
            </a:r>
          </a:p>
          <a:p>
            <a:pPr marL="0" indent="0">
              <a:buNone/>
            </a:pPr>
            <a:r>
              <a:rPr lang="en-US" sz="1600" dirty="0"/>
              <a:t>}; </a:t>
            </a:r>
          </a:p>
          <a:p>
            <a:pPr marL="0" indent="0">
              <a:buNone/>
            </a:pPr>
            <a:r>
              <a:rPr lang="en-US" sz="1600" dirty="0"/>
              <a:t>class Derv2: public Base</a:t>
            </a:r>
          </a:p>
          <a:p>
            <a:pPr marL="0" indent="0">
              <a:buNone/>
            </a:pPr>
            <a:r>
              <a:rPr lang="en-US" sz="1600" dirty="0"/>
              <a:t>{</a:t>
            </a:r>
          </a:p>
          <a:p>
            <a:pPr marL="0" indent="0">
              <a:buNone/>
            </a:pPr>
            <a:r>
              <a:rPr lang="en-US" sz="1600" dirty="0"/>
              <a:t>	public:</a:t>
            </a:r>
          </a:p>
          <a:p>
            <a:pPr marL="0" indent="0">
              <a:buNone/>
            </a:pPr>
            <a:r>
              <a:rPr lang="en-US" sz="1600" dirty="0"/>
              <a:t>   	void show()</a:t>
            </a:r>
          </a:p>
          <a:p>
            <a:pPr marL="0" indent="0">
              <a:buNone/>
            </a:pPr>
            <a:r>
              <a:rPr lang="en-US" sz="1600" dirty="0"/>
              <a:t>      {</a:t>
            </a:r>
            <a:r>
              <a:rPr lang="en-US" sz="1600" dirty="0" err="1"/>
              <a:t>cout</a:t>
            </a:r>
            <a:r>
              <a:rPr lang="en-US" sz="1600" dirty="0"/>
              <a:t>&lt;&lt;"\n I am Derv2 class";}</a:t>
            </a:r>
          </a:p>
          <a:p>
            <a:pPr marL="0" indent="0">
              <a:buNone/>
            </a:pPr>
            <a:r>
              <a:rPr lang="en-US" sz="1600" dirty="0"/>
              <a:t>};</a:t>
            </a:r>
          </a:p>
          <a:p>
            <a:pPr marL="0" indent="0">
              <a:buNone/>
            </a:pPr>
            <a:r>
              <a:rPr lang="en-US" sz="1600" dirty="0"/>
              <a:t>void main()</a:t>
            </a:r>
          </a:p>
          <a:p>
            <a:pPr marL="0" indent="0">
              <a:buNone/>
            </a:pPr>
            <a:r>
              <a:rPr lang="en-US" sz="1600" dirty="0"/>
              <a:t>{</a:t>
            </a:r>
          </a:p>
          <a:p>
            <a:pPr marL="0" indent="0">
              <a:buNone/>
            </a:pPr>
            <a:r>
              <a:rPr lang="en-US" sz="1600" dirty="0"/>
              <a:t>	Derv1 dv1;</a:t>
            </a:r>
          </a:p>
          <a:p>
            <a:pPr marL="0" indent="0">
              <a:buNone/>
            </a:pPr>
            <a:r>
              <a:rPr lang="en-US" sz="1600" dirty="0"/>
              <a:t>   	Derv2 dv2;</a:t>
            </a:r>
          </a:p>
          <a:p>
            <a:pPr marL="0" indent="0">
              <a:buNone/>
            </a:pPr>
            <a:r>
              <a:rPr lang="en-US" sz="1600" dirty="0"/>
              <a:t>   	Base *</a:t>
            </a:r>
            <a:r>
              <a:rPr lang="en-US" sz="1600" dirty="0" err="1"/>
              <a:t>ptr</a:t>
            </a:r>
            <a:r>
              <a:rPr lang="en-US" sz="1600" dirty="0"/>
              <a:t>;//pointer to base class</a:t>
            </a:r>
          </a:p>
          <a:p>
            <a:pPr marL="0" indent="0">
              <a:buNone/>
            </a:pPr>
            <a:r>
              <a:rPr lang="en-US" sz="1600" dirty="0"/>
              <a:t>   	</a:t>
            </a:r>
            <a:r>
              <a:rPr lang="en-US" sz="1600" dirty="0" err="1"/>
              <a:t>ptr</a:t>
            </a:r>
            <a:r>
              <a:rPr lang="en-US" sz="1600" dirty="0"/>
              <a:t>=&amp;dv1;//address of dv1 in pointer</a:t>
            </a:r>
          </a:p>
          <a:p>
            <a:pPr marL="0" indent="0">
              <a:buNone/>
            </a:pPr>
            <a:r>
              <a:rPr lang="en-US" sz="1600" dirty="0"/>
              <a:t>   	</a:t>
            </a:r>
            <a:r>
              <a:rPr lang="en-US" sz="1600" dirty="0" err="1"/>
              <a:t>ptr</a:t>
            </a:r>
            <a:r>
              <a:rPr lang="en-US" sz="1600" dirty="0"/>
              <a:t>-&gt;show();//called from Derv1</a:t>
            </a:r>
          </a:p>
          <a:p>
            <a:pPr marL="0" indent="0">
              <a:buNone/>
            </a:pPr>
            <a:r>
              <a:rPr lang="en-US" sz="1600" dirty="0"/>
              <a:t>   	</a:t>
            </a:r>
            <a:r>
              <a:rPr lang="en-US" sz="1600" dirty="0" err="1"/>
              <a:t>ptr</a:t>
            </a:r>
            <a:r>
              <a:rPr lang="en-US" sz="1600" dirty="0"/>
              <a:t>=&amp;dv2;</a:t>
            </a:r>
          </a:p>
          <a:p>
            <a:pPr marL="0" indent="0">
              <a:buNone/>
            </a:pPr>
            <a:r>
              <a:rPr lang="en-US" sz="1600" dirty="0"/>
              <a:t>   	</a:t>
            </a:r>
            <a:r>
              <a:rPr lang="en-US" sz="1600" dirty="0" err="1"/>
              <a:t>ptr</a:t>
            </a:r>
            <a:r>
              <a:rPr lang="en-US" sz="1600" dirty="0"/>
              <a:t>-&gt;show();//called from Dev2</a:t>
            </a:r>
          </a:p>
          <a:p>
            <a:pPr marL="0" indent="0">
              <a:buNone/>
            </a:pPr>
            <a:r>
              <a:rPr lang="en-US" sz="1600" dirty="0"/>
              <a:t>	</a:t>
            </a:r>
            <a:r>
              <a:rPr lang="en-US" sz="1600" dirty="0" err="1"/>
              <a:t>getch</a:t>
            </a:r>
            <a:r>
              <a:rPr lang="en-US" sz="1600" dirty="0"/>
              <a:t>();</a:t>
            </a:r>
          </a:p>
          <a:p>
            <a:pPr marL="0" indent="0">
              <a:buNone/>
            </a:pPr>
            <a:r>
              <a:rPr lang="en-US" sz="1600" dirty="0"/>
              <a:t>}</a:t>
            </a:r>
          </a:p>
          <a:p>
            <a:pPr marL="0" indent="0">
              <a:buNone/>
            </a:pPr>
            <a:endParaRPr lang="en-US" sz="1600" dirty="0"/>
          </a:p>
        </p:txBody>
      </p:sp>
    </p:spTree>
    <p:extLst>
      <p:ext uri="{BB962C8B-B14F-4D97-AF65-F5344CB8AC3E}">
        <p14:creationId xmlns:p14="http://schemas.microsoft.com/office/powerpoint/2010/main" val="39068737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Pure Virtual Function</a:t>
            </a:r>
          </a:p>
        </p:txBody>
      </p:sp>
      <p:sp>
        <p:nvSpPr>
          <p:cNvPr id="3" name="Content Placeholder 2"/>
          <p:cNvSpPr>
            <a:spLocks noGrp="1"/>
          </p:cNvSpPr>
          <p:nvPr>
            <p:ph sz="quarter" idx="1"/>
          </p:nvPr>
        </p:nvSpPr>
        <p:spPr/>
        <p:txBody>
          <a:bodyPr/>
          <a:lstStyle/>
          <a:p>
            <a:r>
              <a:rPr lang="en-US" dirty="0"/>
              <a:t>The pure virtual function in the base class must </a:t>
            </a:r>
            <a:r>
              <a:rPr lang="en-US"/>
              <a:t>be overridden </a:t>
            </a:r>
            <a:r>
              <a:rPr lang="en-US" dirty="0"/>
              <a:t>in all its derived class from which we want to instantiate objects. If a class doesn't override pure virtual function, it itself becomes abstract and objects cannot be instantiated. </a:t>
            </a:r>
          </a:p>
          <a:p>
            <a:endParaRPr lang="en-US" dirty="0"/>
          </a:p>
        </p:txBody>
      </p:sp>
    </p:spTree>
    <p:extLst>
      <p:ext uri="{BB962C8B-B14F-4D97-AF65-F5344CB8AC3E}">
        <p14:creationId xmlns:p14="http://schemas.microsoft.com/office/powerpoint/2010/main" val="30119765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Array of Pointers to Base class objects</a:t>
            </a:r>
          </a:p>
        </p:txBody>
      </p:sp>
      <p:sp>
        <p:nvSpPr>
          <p:cNvPr id="3" name="Content Placeholder 2"/>
          <p:cNvSpPr>
            <a:spLocks noGrp="1"/>
          </p:cNvSpPr>
          <p:nvPr>
            <p:ph sz="quarter" idx="1"/>
          </p:nvPr>
        </p:nvSpPr>
        <p:spPr/>
        <p:txBody>
          <a:bodyPr numCol="2">
            <a:normAutofit fontScale="40000" lnSpcReduction="20000"/>
          </a:bodyPr>
          <a:lstStyle/>
          <a:p>
            <a:pPr marL="0" indent="0">
              <a:buNone/>
            </a:pPr>
            <a:r>
              <a:rPr lang="en-US" dirty="0"/>
              <a:t>//array of pointers to base class object</a:t>
            </a:r>
          </a:p>
          <a:p>
            <a:pPr marL="0" indent="0">
              <a:buNone/>
            </a:pPr>
            <a:r>
              <a:rPr lang="en-US" dirty="0"/>
              <a:t>#include&lt;</a:t>
            </a:r>
            <a:r>
              <a:rPr lang="en-US" dirty="0" err="1"/>
              <a:t>iostream.h</a:t>
            </a:r>
            <a:r>
              <a:rPr lang="en-US" dirty="0"/>
              <a:t>&gt;</a:t>
            </a:r>
          </a:p>
          <a:p>
            <a:pPr marL="0" indent="0">
              <a:buNone/>
            </a:pPr>
            <a:r>
              <a:rPr lang="en-US" dirty="0"/>
              <a:t>#include&lt;</a:t>
            </a:r>
            <a:r>
              <a:rPr lang="en-US" dirty="0" err="1"/>
              <a:t>conio.h</a:t>
            </a:r>
            <a:r>
              <a:rPr lang="en-US" dirty="0"/>
              <a:t>&gt;</a:t>
            </a:r>
          </a:p>
          <a:p>
            <a:pPr marL="0" indent="0">
              <a:buNone/>
            </a:pPr>
            <a:r>
              <a:rPr lang="en-US" dirty="0"/>
              <a:t>class Base</a:t>
            </a:r>
          </a:p>
          <a:p>
            <a:pPr marL="0" indent="0">
              <a:buNone/>
            </a:pPr>
            <a:r>
              <a:rPr lang="en-US" dirty="0"/>
              <a:t>{</a:t>
            </a:r>
          </a:p>
          <a:p>
            <a:pPr marL="0" indent="0">
              <a:buNone/>
            </a:pPr>
            <a:r>
              <a:rPr lang="en-US" dirty="0"/>
              <a:t>	public:</a:t>
            </a:r>
          </a:p>
          <a:p>
            <a:pPr marL="0" indent="0">
              <a:buNone/>
            </a:pPr>
            <a:r>
              <a:rPr lang="en-US" dirty="0"/>
              <a:t>		virtual void show()=0 ;  // pure virtual function</a:t>
            </a:r>
          </a:p>
          <a:p>
            <a:pPr marL="0" indent="0">
              <a:buNone/>
            </a:pPr>
            <a:r>
              <a:rPr lang="en-US" dirty="0"/>
              <a:t>};</a:t>
            </a:r>
          </a:p>
          <a:p>
            <a:pPr marL="0" indent="0">
              <a:buNone/>
            </a:pPr>
            <a:r>
              <a:rPr lang="en-US" dirty="0"/>
              <a:t>class Derived1 : public Base</a:t>
            </a:r>
          </a:p>
          <a:p>
            <a:pPr marL="0" indent="0">
              <a:buNone/>
            </a:pPr>
            <a:r>
              <a:rPr lang="en-US" dirty="0"/>
              <a:t>{</a:t>
            </a:r>
          </a:p>
          <a:p>
            <a:pPr marL="0" indent="0">
              <a:buNone/>
            </a:pPr>
            <a:r>
              <a:rPr lang="en-US" dirty="0"/>
              <a:t>	public :</a:t>
            </a:r>
          </a:p>
          <a:p>
            <a:pPr marL="0" indent="0">
              <a:buNone/>
            </a:pPr>
            <a:r>
              <a:rPr lang="en-US" dirty="0"/>
              <a:t>		void show() { </a:t>
            </a:r>
            <a:r>
              <a:rPr lang="en-US" dirty="0" err="1"/>
              <a:t>cout</a:t>
            </a:r>
            <a:r>
              <a:rPr lang="en-US" dirty="0"/>
              <a:t> &lt;&lt;" Derived1 \n"; }</a:t>
            </a:r>
          </a:p>
          <a:p>
            <a:pPr marL="0" indent="0">
              <a:buNone/>
            </a:pPr>
            <a:r>
              <a:rPr lang="en-US" dirty="0"/>
              <a:t>};</a:t>
            </a:r>
          </a:p>
          <a:p>
            <a:pPr marL="0" indent="0">
              <a:buNone/>
            </a:pPr>
            <a:r>
              <a:rPr lang="en-US" dirty="0"/>
              <a:t>class Derived2 : public Base	// derived class 2</a:t>
            </a:r>
          </a:p>
          <a:p>
            <a:pPr marL="0" indent="0">
              <a:buNone/>
            </a:pPr>
            <a:r>
              <a:rPr lang="en-US" dirty="0"/>
              <a:t>{</a:t>
            </a:r>
          </a:p>
          <a:p>
            <a:pPr marL="0" indent="0">
              <a:buNone/>
            </a:pPr>
            <a:r>
              <a:rPr lang="en-US" dirty="0"/>
              <a:t>	public:</a:t>
            </a:r>
          </a:p>
          <a:p>
            <a:pPr marL="0" indent="0">
              <a:buNone/>
            </a:pPr>
            <a:r>
              <a:rPr lang="en-US" dirty="0"/>
              <a:t>		void show() { </a:t>
            </a:r>
            <a:r>
              <a:rPr lang="en-US" dirty="0" err="1"/>
              <a:t>cout</a:t>
            </a:r>
            <a:r>
              <a:rPr lang="en-US" dirty="0"/>
              <a:t> &lt;&lt;" Derived2 \n" ; }</a:t>
            </a:r>
          </a:p>
          <a:p>
            <a:pPr marL="0" indent="0">
              <a:buNone/>
            </a:pPr>
            <a:r>
              <a:rPr lang="en-US" dirty="0"/>
              <a:t>};</a:t>
            </a:r>
          </a:p>
          <a:p>
            <a:pPr marL="0" indent="0">
              <a:buNone/>
            </a:pPr>
            <a:r>
              <a:rPr lang="en-US" dirty="0"/>
              <a:t>class Derived3 : public Base</a:t>
            </a:r>
          </a:p>
          <a:p>
            <a:pPr marL="0" indent="0">
              <a:buNone/>
            </a:pPr>
            <a:r>
              <a:rPr lang="en-US" dirty="0"/>
              <a:t>{</a:t>
            </a:r>
          </a:p>
          <a:p>
            <a:pPr marL="0" indent="0">
              <a:buNone/>
            </a:pPr>
            <a:r>
              <a:rPr lang="en-US" dirty="0"/>
              <a:t>	public:</a:t>
            </a:r>
          </a:p>
          <a:p>
            <a:pPr marL="0" indent="0">
              <a:buNone/>
            </a:pPr>
            <a:r>
              <a:rPr lang="en-US" dirty="0"/>
              <a:t>		void show() { </a:t>
            </a:r>
            <a:r>
              <a:rPr lang="en-US" dirty="0" err="1"/>
              <a:t>cout</a:t>
            </a:r>
            <a:r>
              <a:rPr lang="en-US" dirty="0"/>
              <a:t> &lt;&lt;" Derived3 \n" ; }</a:t>
            </a:r>
          </a:p>
          <a:p>
            <a:pPr marL="0" indent="0">
              <a:buNone/>
            </a:pPr>
            <a:r>
              <a:rPr lang="en-US" dirty="0"/>
              <a:t>};</a:t>
            </a:r>
          </a:p>
          <a:p>
            <a:pPr marL="0" indent="0">
              <a:buNone/>
            </a:pPr>
            <a:r>
              <a:rPr lang="en-US" dirty="0"/>
              <a:t>class Derived4 : public Base</a:t>
            </a:r>
          </a:p>
          <a:p>
            <a:pPr marL="0" indent="0">
              <a:buNone/>
            </a:pPr>
            <a:r>
              <a:rPr lang="en-US" dirty="0"/>
              <a:t>{</a:t>
            </a:r>
          </a:p>
          <a:p>
            <a:pPr marL="0" indent="0">
              <a:buNone/>
            </a:pPr>
            <a:r>
              <a:rPr lang="en-US" dirty="0"/>
              <a:t>	public:</a:t>
            </a:r>
          </a:p>
          <a:p>
            <a:pPr marL="0" indent="0">
              <a:buNone/>
            </a:pPr>
            <a:r>
              <a:rPr lang="en-US" dirty="0"/>
              <a:t>		void show() { </a:t>
            </a:r>
            <a:r>
              <a:rPr lang="en-US" dirty="0" err="1"/>
              <a:t>cout</a:t>
            </a:r>
            <a:r>
              <a:rPr lang="en-US" dirty="0"/>
              <a:t> &lt;&lt;" Derived4 \n" ; }</a:t>
            </a:r>
          </a:p>
          <a:p>
            <a:pPr marL="0" indent="0">
              <a:buNone/>
            </a:pPr>
            <a:r>
              <a:rPr lang="en-US" dirty="0"/>
              <a:t>};</a:t>
            </a:r>
          </a:p>
          <a:p>
            <a:pPr marL="0" indent="0">
              <a:buNone/>
            </a:pPr>
            <a:r>
              <a:rPr lang="en-US" dirty="0"/>
              <a:t>void main()</a:t>
            </a:r>
          </a:p>
          <a:p>
            <a:pPr marL="0" indent="0">
              <a:buNone/>
            </a:pPr>
            <a:r>
              <a:rPr lang="en-US" dirty="0"/>
              <a:t>{</a:t>
            </a:r>
          </a:p>
          <a:p>
            <a:pPr marL="0" indent="0">
              <a:buNone/>
            </a:pPr>
            <a:r>
              <a:rPr lang="en-US" dirty="0"/>
              <a:t>	// Base </a:t>
            </a:r>
            <a:r>
              <a:rPr lang="en-US" dirty="0" err="1"/>
              <a:t>baseobj</a:t>
            </a:r>
            <a:r>
              <a:rPr lang="en-US" dirty="0"/>
              <a:t> ;	// can't make object of abstract class</a:t>
            </a:r>
          </a:p>
          <a:p>
            <a:pPr marL="0" indent="0">
              <a:buNone/>
            </a:pPr>
            <a:r>
              <a:rPr lang="en-US" dirty="0"/>
              <a:t> </a:t>
            </a:r>
          </a:p>
          <a:p>
            <a:pPr marL="0" indent="0">
              <a:buNone/>
            </a:pPr>
            <a:r>
              <a:rPr lang="en-US" dirty="0"/>
              <a:t>	Derived1 dv1 ; 		// object of derived1</a:t>
            </a:r>
          </a:p>
          <a:p>
            <a:pPr marL="0" indent="0">
              <a:buNone/>
            </a:pPr>
            <a:r>
              <a:rPr lang="en-US" dirty="0"/>
              <a:t>	Derived2 dv2 ; 		//  object of derived2.</a:t>
            </a:r>
          </a:p>
          <a:p>
            <a:pPr marL="0" indent="0">
              <a:buNone/>
            </a:pPr>
            <a:r>
              <a:rPr lang="en-US" dirty="0"/>
              <a:t>   	Derived3 dv3 ;</a:t>
            </a:r>
          </a:p>
          <a:p>
            <a:pPr marL="0" indent="0">
              <a:buNone/>
            </a:pPr>
            <a:r>
              <a:rPr lang="en-US" dirty="0"/>
              <a:t>	Derived4 dv4 ;</a:t>
            </a:r>
          </a:p>
          <a:p>
            <a:pPr marL="0" indent="0">
              <a:buNone/>
            </a:pPr>
            <a:r>
              <a:rPr lang="en-US" dirty="0"/>
              <a:t>   	Base *</a:t>
            </a:r>
            <a:r>
              <a:rPr lang="en-US" dirty="0" err="1"/>
              <a:t>ptr</a:t>
            </a:r>
            <a:r>
              <a:rPr lang="en-US" dirty="0"/>
              <a:t>[]={&amp;dv1,&amp;dv2,&amp;dv3, &amp;dv4} ;// array of </a:t>
            </a:r>
            <a:r>
              <a:rPr lang="en-US" dirty="0" err="1"/>
              <a:t>ptr</a:t>
            </a:r>
            <a:r>
              <a:rPr lang="en-US" dirty="0"/>
              <a:t> of base 								//class.</a:t>
            </a:r>
          </a:p>
          <a:p>
            <a:pPr marL="0" indent="0">
              <a:buNone/>
            </a:pPr>
            <a:r>
              <a:rPr lang="en-US" dirty="0"/>
              <a:t>	</a:t>
            </a:r>
            <a:r>
              <a:rPr lang="en-US" dirty="0" err="1"/>
              <a:t>cout</a:t>
            </a:r>
            <a:r>
              <a:rPr lang="en-US" dirty="0"/>
              <a:t>&lt;&lt;"Calling functions..."&lt;&lt;</a:t>
            </a:r>
            <a:r>
              <a:rPr lang="en-US" dirty="0" err="1"/>
              <a:t>endl</a:t>
            </a:r>
            <a:r>
              <a:rPr lang="en-US" dirty="0"/>
              <a:t>;</a:t>
            </a:r>
          </a:p>
          <a:p>
            <a:pPr marL="0" indent="0">
              <a:buNone/>
            </a:pPr>
            <a:r>
              <a:rPr lang="en-US" dirty="0"/>
              <a:t>   	for(</a:t>
            </a:r>
            <a:r>
              <a:rPr lang="en-US" dirty="0" err="1"/>
              <a:t>int</a:t>
            </a:r>
            <a:r>
              <a:rPr lang="en-US" dirty="0"/>
              <a:t> i=0;i&lt;4;i++)</a:t>
            </a:r>
          </a:p>
          <a:p>
            <a:pPr marL="0" indent="0">
              <a:buNone/>
            </a:pPr>
            <a:r>
              <a:rPr lang="en-US" dirty="0"/>
              <a:t>		</a:t>
            </a:r>
            <a:r>
              <a:rPr lang="en-US" dirty="0" err="1"/>
              <a:t>ptr</a:t>
            </a:r>
            <a:r>
              <a:rPr lang="en-US" dirty="0"/>
              <a:t>[i]-&gt;show();</a:t>
            </a:r>
          </a:p>
          <a:p>
            <a:pPr marL="0" indent="0">
              <a:buNone/>
            </a:pPr>
            <a:r>
              <a:rPr lang="en-US" dirty="0"/>
              <a:t>	</a:t>
            </a:r>
            <a:r>
              <a:rPr lang="en-US" dirty="0" err="1"/>
              <a:t>getch</a:t>
            </a:r>
            <a:r>
              <a:rPr lang="en-US" dirty="0"/>
              <a:t>();</a:t>
            </a:r>
          </a:p>
          <a:p>
            <a:pPr marL="0" indent="0">
              <a:buNone/>
            </a:pPr>
            <a:r>
              <a:rPr lang="en-US" dirty="0"/>
              <a:t>}</a:t>
            </a:r>
          </a:p>
          <a:p>
            <a:pPr marL="0" indent="0">
              <a:buNone/>
            </a:pPr>
            <a:endParaRPr lang="en-US" dirty="0"/>
          </a:p>
        </p:txBody>
      </p:sp>
    </p:spTree>
    <p:extLst>
      <p:ext uri="{BB962C8B-B14F-4D97-AF65-F5344CB8AC3E}">
        <p14:creationId xmlns:p14="http://schemas.microsoft.com/office/powerpoint/2010/main" val="10967473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Virtual destructors</a:t>
            </a:r>
          </a:p>
        </p:txBody>
      </p:sp>
      <p:sp>
        <p:nvSpPr>
          <p:cNvPr id="3" name="Content Placeholder 2"/>
          <p:cNvSpPr>
            <a:spLocks noGrp="1"/>
          </p:cNvSpPr>
          <p:nvPr>
            <p:ph sz="quarter" idx="1"/>
          </p:nvPr>
        </p:nvSpPr>
        <p:spPr/>
        <p:txBody>
          <a:bodyPr>
            <a:normAutofit lnSpcReduction="10000"/>
          </a:bodyPr>
          <a:lstStyle/>
          <a:p>
            <a:pPr algn="just"/>
            <a:r>
              <a:rPr lang="en-US" dirty="0"/>
              <a:t>Since destructors are member functions, they can be made virtual with placing keyword virtual before it. The syntax is</a:t>
            </a:r>
          </a:p>
          <a:p>
            <a:pPr marL="0" indent="0" algn="just">
              <a:buNone/>
            </a:pPr>
            <a:r>
              <a:rPr lang="en-US" dirty="0"/>
              <a:t>	virtual ~ </a:t>
            </a:r>
            <a:r>
              <a:rPr lang="en-US" dirty="0" err="1"/>
              <a:t>classname</a:t>
            </a:r>
            <a:r>
              <a:rPr lang="en-US" dirty="0"/>
              <a:t> ( ) ; // virtual destructor.</a:t>
            </a:r>
          </a:p>
          <a:p>
            <a:pPr algn="just"/>
            <a:r>
              <a:rPr lang="en-US" dirty="0"/>
              <a:t> The destructor in base class should always be virtual. If we use </a:t>
            </a:r>
            <a:r>
              <a:rPr lang="en-US" b="1" dirty="0"/>
              <a:t>delete</a:t>
            </a:r>
            <a:r>
              <a:rPr lang="en-US" dirty="0"/>
              <a:t> with a base class object to destroy the derived class object, then the</a:t>
            </a:r>
            <a:r>
              <a:rPr lang="en-US" b="1" dirty="0"/>
              <a:t> delete</a:t>
            </a:r>
            <a:r>
              <a:rPr lang="en-US" dirty="0"/>
              <a:t> calls the member function destructor for base class. This causes the base class object to be destroyed. Hence making destructor of base class virtual, we can prevent such miss-operation.</a:t>
            </a:r>
          </a:p>
          <a:p>
            <a:pPr algn="just"/>
            <a:endParaRPr lang="en-US" dirty="0"/>
          </a:p>
        </p:txBody>
      </p:sp>
    </p:spTree>
    <p:extLst>
      <p:ext uri="{BB962C8B-B14F-4D97-AF65-F5344CB8AC3E}">
        <p14:creationId xmlns:p14="http://schemas.microsoft.com/office/powerpoint/2010/main" val="23313765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sz="quarter" idx="1"/>
          </p:nvPr>
        </p:nvSpPr>
        <p:spPr/>
        <p:txBody>
          <a:bodyPr numCol="2">
            <a:normAutofit fontScale="62500" lnSpcReduction="20000"/>
          </a:bodyPr>
          <a:lstStyle/>
          <a:p>
            <a:pPr marL="0" indent="0">
              <a:buNone/>
            </a:pPr>
            <a:r>
              <a:rPr lang="en-US" dirty="0"/>
              <a:t>#include&lt;</a:t>
            </a:r>
            <a:r>
              <a:rPr lang="en-US" dirty="0" err="1"/>
              <a:t>iostream.h</a:t>
            </a:r>
            <a:r>
              <a:rPr lang="en-US" dirty="0"/>
              <a:t>&gt;</a:t>
            </a:r>
          </a:p>
          <a:p>
            <a:pPr marL="0" indent="0">
              <a:buNone/>
            </a:pPr>
            <a:r>
              <a:rPr lang="en-US" dirty="0"/>
              <a:t>class Base</a:t>
            </a:r>
          </a:p>
          <a:p>
            <a:pPr marL="0" indent="0">
              <a:buNone/>
            </a:pPr>
            <a:r>
              <a:rPr lang="en-US" dirty="0"/>
              <a:t>{</a:t>
            </a:r>
          </a:p>
          <a:p>
            <a:pPr marL="0" indent="0">
              <a:buNone/>
            </a:pPr>
            <a:r>
              <a:rPr lang="en-US" dirty="0"/>
              <a:t> public:</a:t>
            </a:r>
          </a:p>
          <a:p>
            <a:pPr marL="0" indent="0">
              <a:buNone/>
            </a:pPr>
            <a:r>
              <a:rPr lang="en-US" dirty="0"/>
              <a:t>	   ~Base ( ) ; 	// non virtual</a:t>
            </a:r>
          </a:p>
          <a:p>
            <a:pPr marL="0" indent="0">
              <a:buNone/>
            </a:pPr>
            <a:r>
              <a:rPr lang="en-US" dirty="0"/>
              <a:t>	//virtual ~Base()</a:t>
            </a:r>
          </a:p>
          <a:p>
            <a:pPr marL="0" indent="0">
              <a:buNone/>
            </a:pPr>
            <a:r>
              <a:rPr lang="en-US" dirty="0"/>
              <a:t> 	{</a:t>
            </a:r>
            <a:r>
              <a:rPr lang="en-US" dirty="0" err="1"/>
              <a:t>cout</a:t>
            </a:r>
            <a:r>
              <a:rPr lang="en-US" dirty="0"/>
              <a:t>&lt;&lt;"Base </a:t>
            </a:r>
            <a:r>
              <a:rPr lang="en-US" dirty="0" err="1"/>
              <a:t>Destryed</a:t>
            </a:r>
            <a:r>
              <a:rPr lang="en-US" dirty="0"/>
              <a:t>\n";}</a:t>
            </a:r>
          </a:p>
          <a:p>
            <a:pPr marL="0" indent="0">
              <a:buNone/>
            </a:pPr>
            <a:r>
              <a:rPr lang="en-US" dirty="0"/>
              <a:t>};</a:t>
            </a:r>
          </a:p>
          <a:p>
            <a:pPr marL="0" indent="0">
              <a:buNone/>
            </a:pPr>
            <a:r>
              <a:rPr lang="en-US" dirty="0"/>
              <a:t> class Derv1:public Base</a:t>
            </a:r>
          </a:p>
          <a:p>
            <a:pPr marL="0" indent="0">
              <a:buNone/>
            </a:pPr>
            <a:r>
              <a:rPr lang="en-US" dirty="0"/>
              <a:t> {</a:t>
            </a:r>
          </a:p>
          <a:p>
            <a:pPr marL="0" indent="0">
              <a:buNone/>
            </a:pPr>
            <a:r>
              <a:rPr lang="en-US" dirty="0"/>
              <a:t>	public:</a:t>
            </a:r>
          </a:p>
          <a:p>
            <a:pPr marL="0" indent="0">
              <a:buNone/>
            </a:pPr>
            <a:r>
              <a:rPr lang="en-US" dirty="0"/>
              <a:t>	~Derv1()</a:t>
            </a:r>
          </a:p>
          <a:p>
            <a:pPr marL="0" indent="0">
              <a:buNone/>
            </a:pPr>
            <a:r>
              <a:rPr lang="en-US" dirty="0"/>
              <a:t>	{</a:t>
            </a:r>
          </a:p>
          <a:p>
            <a:pPr marL="0" indent="0">
              <a:buNone/>
            </a:pPr>
            <a:r>
              <a:rPr lang="en-US" dirty="0"/>
              <a:t>	</a:t>
            </a:r>
            <a:r>
              <a:rPr lang="en-US" dirty="0" err="1"/>
              <a:t>cout</a:t>
            </a:r>
            <a:r>
              <a:rPr lang="en-US" dirty="0"/>
              <a:t>&lt;&lt;"Derived1 destroyed\n";</a:t>
            </a:r>
          </a:p>
          <a:p>
            <a:pPr marL="0" indent="0">
              <a:buNone/>
            </a:pPr>
            <a:r>
              <a:rPr lang="en-US" dirty="0"/>
              <a:t>	}</a:t>
            </a:r>
          </a:p>
          <a:p>
            <a:pPr marL="0" indent="0">
              <a:buNone/>
            </a:pPr>
            <a:r>
              <a:rPr lang="en-US" dirty="0"/>
              <a:t> };</a:t>
            </a:r>
          </a:p>
          <a:p>
            <a:pPr marL="0" indent="0">
              <a:buNone/>
            </a:pPr>
            <a:r>
              <a:rPr lang="en-US" dirty="0"/>
              <a:t> class Derv2:public Base</a:t>
            </a:r>
          </a:p>
          <a:p>
            <a:pPr marL="0" indent="0">
              <a:buNone/>
            </a:pPr>
            <a:r>
              <a:rPr lang="en-US" dirty="0"/>
              <a:t> {</a:t>
            </a:r>
          </a:p>
          <a:p>
            <a:pPr marL="0" indent="0">
              <a:buNone/>
            </a:pPr>
            <a:r>
              <a:rPr lang="en-US" dirty="0"/>
              <a:t>	public:</a:t>
            </a:r>
          </a:p>
          <a:p>
            <a:pPr marL="0" indent="0">
              <a:buNone/>
            </a:pPr>
            <a:r>
              <a:rPr lang="en-US" dirty="0"/>
              <a:t>	~Derv2()</a:t>
            </a:r>
          </a:p>
          <a:p>
            <a:pPr marL="0" indent="0">
              <a:buNone/>
            </a:pPr>
            <a:r>
              <a:rPr lang="en-US" dirty="0"/>
              <a:t>	{</a:t>
            </a:r>
          </a:p>
          <a:p>
            <a:pPr marL="0" indent="0">
              <a:buNone/>
            </a:pPr>
            <a:r>
              <a:rPr lang="en-US" dirty="0"/>
              <a:t>	</a:t>
            </a:r>
            <a:r>
              <a:rPr lang="en-US" dirty="0" err="1"/>
              <a:t>cout</a:t>
            </a:r>
            <a:r>
              <a:rPr lang="en-US" dirty="0"/>
              <a:t>&lt;&lt;"Derived2 destroyed\n";</a:t>
            </a:r>
          </a:p>
          <a:p>
            <a:pPr marL="0" indent="0">
              <a:buNone/>
            </a:pPr>
            <a:r>
              <a:rPr lang="en-US" dirty="0"/>
              <a:t>	}</a:t>
            </a:r>
          </a:p>
          <a:p>
            <a:pPr marL="0" indent="0">
              <a:buNone/>
            </a:pPr>
            <a:r>
              <a:rPr lang="en-US" dirty="0"/>
              <a:t> };</a:t>
            </a:r>
          </a:p>
          <a:p>
            <a:pPr marL="0" indent="0">
              <a:buNone/>
            </a:pPr>
            <a:r>
              <a:rPr lang="en-US" dirty="0"/>
              <a:t> void main()</a:t>
            </a:r>
          </a:p>
          <a:p>
            <a:pPr marL="0" indent="0">
              <a:buNone/>
            </a:pPr>
            <a:r>
              <a:rPr lang="en-US" dirty="0"/>
              <a:t> {</a:t>
            </a:r>
          </a:p>
          <a:p>
            <a:pPr marL="0" indent="0">
              <a:buNone/>
            </a:pPr>
            <a:r>
              <a:rPr lang="en-US" dirty="0"/>
              <a:t>  Base * </a:t>
            </a:r>
            <a:r>
              <a:rPr lang="en-US" dirty="0" err="1"/>
              <a:t>pBase</a:t>
            </a:r>
            <a:r>
              <a:rPr lang="en-US" dirty="0"/>
              <a:t> = new Derv1;</a:t>
            </a:r>
          </a:p>
          <a:p>
            <a:pPr marL="0" indent="0">
              <a:buNone/>
            </a:pPr>
            <a:r>
              <a:rPr lang="en-US" dirty="0"/>
              <a:t>  delete </a:t>
            </a:r>
            <a:r>
              <a:rPr lang="en-US" dirty="0" err="1"/>
              <a:t>pBase</a:t>
            </a:r>
            <a:r>
              <a:rPr lang="en-US" dirty="0"/>
              <a:t>;</a:t>
            </a:r>
          </a:p>
          <a:p>
            <a:pPr marL="0" indent="0">
              <a:buNone/>
            </a:pPr>
            <a:r>
              <a:rPr lang="en-US" dirty="0"/>
              <a:t> }</a:t>
            </a:r>
          </a:p>
          <a:p>
            <a:pPr marL="0" indent="0">
              <a:buNone/>
            </a:pPr>
            <a:endParaRPr lang="en-US" dirty="0"/>
          </a:p>
        </p:txBody>
      </p:sp>
    </p:spTree>
    <p:extLst>
      <p:ext uri="{BB962C8B-B14F-4D97-AF65-F5344CB8AC3E}">
        <p14:creationId xmlns:p14="http://schemas.microsoft.com/office/powerpoint/2010/main" val="10570589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'this' pointer</a:t>
            </a:r>
          </a:p>
        </p:txBody>
      </p:sp>
      <p:sp>
        <p:nvSpPr>
          <p:cNvPr id="3" name="Content Placeholder 2"/>
          <p:cNvSpPr>
            <a:spLocks noGrp="1"/>
          </p:cNvSpPr>
          <p:nvPr>
            <p:ph sz="quarter" idx="1"/>
          </p:nvPr>
        </p:nvSpPr>
        <p:spPr/>
        <p:txBody>
          <a:bodyPr/>
          <a:lstStyle/>
          <a:p>
            <a:pPr algn="just"/>
            <a:r>
              <a:rPr lang="en-US" dirty="0"/>
              <a:t>The member functions of every object have access to a magic pointer named '</a:t>
            </a:r>
            <a:r>
              <a:rPr lang="en-US" b="1" dirty="0"/>
              <a:t>this</a:t>
            </a:r>
            <a:r>
              <a:rPr lang="en-US" dirty="0"/>
              <a:t>' which points to the object itself. The </a:t>
            </a:r>
            <a:r>
              <a:rPr lang="en-US" b="1" dirty="0"/>
              <a:t>this</a:t>
            </a:r>
            <a:r>
              <a:rPr lang="en-US" dirty="0"/>
              <a:t> pointer is implicitly defined in each member function.</a:t>
            </a:r>
          </a:p>
          <a:p>
            <a:pPr lvl="1" algn="just">
              <a:buFont typeface="Wingdings" pitchFamily="2" charset="2"/>
              <a:buChar char="Ø"/>
            </a:pPr>
            <a:r>
              <a:rPr lang="en-US" b="1" dirty="0"/>
              <a:t>Every member function of a class is born with a pointer called this. Which points to the object with which the member function is associated.</a:t>
            </a:r>
          </a:p>
          <a:p>
            <a:pPr lvl="1" algn="just">
              <a:buFont typeface="Wingdings" pitchFamily="2" charset="2"/>
              <a:buChar char="Ø"/>
            </a:pPr>
            <a:r>
              <a:rPr lang="en-US" b="1" dirty="0"/>
              <a:t>When member function is invoked, it comes into existence with the value of this set to the address of the object for which it is called.</a:t>
            </a:r>
          </a:p>
          <a:p>
            <a:pPr algn="just"/>
            <a:endParaRPr lang="en-US" dirty="0"/>
          </a:p>
        </p:txBody>
      </p:sp>
    </p:spTree>
    <p:extLst>
      <p:ext uri="{BB962C8B-B14F-4D97-AF65-F5344CB8AC3E}">
        <p14:creationId xmlns:p14="http://schemas.microsoft.com/office/powerpoint/2010/main" val="19165182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Polymorphism</a:t>
            </a:r>
          </a:p>
        </p:txBody>
      </p:sp>
      <p:sp>
        <p:nvSpPr>
          <p:cNvPr id="3" name="Content Placeholder 2"/>
          <p:cNvSpPr>
            <a:spLocks noGrp="1"/>
          </p:cNvSpPr>
          <p:nvPr>
            <p:ph sz="quarter" idx="1"/>
          </p:nvPr>
        </p:nvSpPr>
        <p:spPr/>
        <p:txBody>
          <a:bodyPr/>
          <a:lstStyle/>
          <a:p>
            <a:r>
              <a:rPr lang="en-US" dirty="0"/>
              <a:t>The word polymorphism means having many forms.</a:t>
            </a:r>
          </a:p>
          <a:p>
            <a:r>
              <a:rPr lang="en-US" dirty="0"/>
              <a:t>In simple words, we can define polymorphism as the ability of a message to be displayed in more than one form.</a:t>
            </a:r>
          </a:p>
          <a:p>
            <a:pPr marL="0" indent="0" fontAlgn="base">
              <a:buNone/>
            </a:pPr>
            <a:r>
              <a:rPr lang="en-US" b="1" dirty="0"/>
              <a:t>In C++ polymorphism is mainly divided into two types:</a:t>
            </a:r>
            <a:endParaRPr lang="en-US" dirty="0"/>
          </a:p>
          <a:p>
            <a:pPr lvl="1" fontAlgn="base">
              <a:buFont typeface="Wingdings" pitchFamily="2" charset="2"/>
              <a:buChar char="Ø"/>
            </a:pPr>
            <a:r>
              <a:rPr lang="en-US" sz="2600" b="1" dirty="0"/>
              <a:t>Compile time Polymorphism</a:t>
            </a:r>
          </a:p>
          <a:p>
            <a:pPr lvl="1" fontAlgn="base">
              <a:buFont typeface="Wingdings" pitchFamily="2" charset="2"/>
              <a:buChar char="Ø"/>
            </a:pPr>
            <a:r>
              <a:rPr lang="en-US" sz="2600" b="1" dirty="0"/>
              <a:t>Runtime Polymorphism</a:t>
            </a:r>
          </a:p>
          <a:p>
            <a:endParaRPr lang="en-US" dirty="0"/>
          </a:p>
        </p:txBody>
      </p:sp>
    </p:spTree>
    <p:extLst>
      <p:ext uri="{BB962C8B-B14F-4D97-AF65-F5344CB8AC3E}">
        <p14:creationId xmlns:p14="http://schemas.microsoft.com/office/powerpoint/2010/main" val="15300042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'this' pointer</a:t>
            </a:r>
          </a:p>
        </p:txBody>
      </p:sp>
      <p:pic>
        <p:nvPicPr>
          <p:cNvPr id="1026"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1743476" y="1905000"/>
            <a:ext cx="6105123" cy="381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700550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sz="quarter" idx="1"/>
          </p:nvPr>
        </p:nvSpPr>
        <p:spPr/>
        <p:txBody>
          <a:bodyPr numCol="2">
            <a:normAutofit fontScale="70000" lnSpcReduction="20000"/>
          </a:bodyPr>
          <a:lstStyle/>
          <a:p>
            <a:pPr marL="0" indent="0">
              <a:buNone/>
            </a:pPr>
            <a:r>
              <a:rPr lang="en-US" dirty="0"/>
              <a:t>#include&lt;</a:t>
            </a:r>
            <a:r>
              <a:rPr lang="en-US" dirty="0" err="1"/>
              <a:t>iostream.h</a:t>
            </a:r>
            <a:r>
              <a:rPr lang="en-US" dirty="0"/>
              <a:t>&gt;</a:t>
            </a:r>
          </a:p>
          <a:p>
            <a:pPr marL="0" indent="0">
              <a:buNone/>
            </a:pPr>
            <a:r>
              <a:rPr lang="en-US" dirty="0"/>
              <a:t>class Test</a:t>
            </a:r>
          </a:p>
          <a:p>
            <a:pPr marL="0" indent="0">
              <a:buNone/>
            </a:pPr>
            <a:r>
              <a:rPr lang="en-US" dirty="0"/>
              <a:t>{</a:t>
            </a:r>
          </a:p>
          <a:p>
            <a:pPr marL="0" indent="0">
              <a:buNone/>
            </a:pPr>
            <a:r>
              <a:rPr lang="en-US" dirty="0"/>
              <a:t>	</a:t>
            </a:r>
            <a:r>
              <a:rPr lang="en-US" dirty="0" err="1"/>
              <a:t>int</a:t>
            </a:r>
            <a:r>
              <a:rPr lang="en-US" dirty="0"/>
              <a:t> a;</a:t>
            </a:r>
          </a:p>
          <a:p>
            <a:pPr marL="0" indent="0">
              <a:buNone/>
            </a:pPr>
            <a:r>
              <a:rPr lang="en-US" dirty="0"/>
              <a:t>	public:</a:t>
            </a:r>
          </a:p>
          <a:p>
            <a:pPr marL="0" indent="0">
              <a:buNone/>
            </a:pPr>
            <a:r>
              <a:rPr lang="en-US" dirty="0"/>
              <a:t>	void </a:t>
            </a:r>
            <a:r>
              <a:rPr lang="en-US" dirty="0" err="1"/>
              <a:t>setdata</a:t>
            </a:r>
            <a:r>
              <a:rPr lang="en-US" dirty="0"/>
              <a:t>(</a:t>
            </a:r>
            <a:r>
              <a:rPr lang="en-US" dirty="0" err="1"/>
              <a:t>int</a:t>
            </a:r>
            <a:r>
              <a:rPr lang="en-US" dirty="0"/>
              <a:t> x)</a:t>
            </a:r>
          </a:p>
          <a:p>
            <a:pPr marL="0" indent="0">
              <a:buNone/>
            </a:pPr>
            <a:r>
              <a:rPr lang="en-US" dirty="0"/>
              <a:t>	{ a=x;	//or this-&gt;a=x;</a:t>
            </a:r>
          </a:p>
          <a:p>
            <a:pPr marL="0" indent="0">
              <a:buNone/>
            </a:pPr>
            <a:r>
              <a:rPr lang="en-US" dirty="0"/>
              <a:t>	</a:t>
            </a:r>
            <a:r>
              <a:rPr lang="en-US" dirty="0" err="1"/>
              <a:t>cout</a:t>
            </a:r>
            <a:r>
              <a:rPr lang="en-US" dirty="0"/>
              <a:t>&lt;&lt;"Address of my object 	is :"&lt;&lt;this&lt;&lt;</a:t>
            </a:r>
            <a:r>
              <a:rPr lang="en-US" dirty="0" err="1"/>
              <a:t>endl</a:t>
            </a:r>
            <a:r>
              <a:rPr lang="en-US" dirty="0"/>
              <a:t>;</a:t>
            </a:r>
          </a:p>
          <a:p>
            <a:pPr marL="0" indent="0">
              <a:buNone/>
            </a:pPr>
            <a:r>
              <a:rPr lang="en-US" dirty="0"/>
              <a:t>	}</a:t>
            </a:r>
          </a:p>
          <a:p>
            <a:pPr marL="0" indent="0">
              <a:buNone/>
            </a:pPr>
            <a:r>
              <a:rPr lang="en-US" dirty="0"/>
              <a:t>	void </a:t>
            </a:r>
            <a:r>
              <a:rPr lang="en-US" dirty="0" err="1"/>
              <a:t>showdata</a:t>
            </a:r>
            <a:r>
              <a:rPr lang="en-US" dirty="0"/>
              <a:t>()</a:t>
            </a:r>
          </a:p>
          <a:p>
            <a:pPr marL="0" indent="0">
              <a:buNone/>
            </a:pPr>
            <a:r>
              <a:rPr lang="en-US" dirty="0"/>
              <a:t>	{	// normal way.</a:t>
            </a:r>
          </a:p>
          <a:p>
            <a:pPr marL="0" indent="0">
              <a:buNone/>
            </a:pPr>
            <a:r>
              <a:rPr lang="en-US" dirty="0"/>
              <a:t>		</a:t>
            </a:r>
            <a:r>
              <a:rPr lang="en-US" dirty="0" err="1"/>
              <a:t>cout</a:t>
            </a:r>
            <a:r>
              <a:rPr lang="en-US" dirty="0"/>
              <a:t>&lt;&lt;"Data accessed normally:"&lt;&lt;a&lt;&lt;</a:t>
            </a:r>
            <a:r>
              <a:rPr lang="en-US" dirty="0" err="1"/>
              <a:t>endl</a:t>
            </a:r>
            <a:r>
              <a:rPr lang="en-US" dirty="0"/>
              <a:t>;</a:t>
            </a:r>
          </a:p>
          <a:p>
            <a:pPr marL="0" indent="0">
              <a:buNone/>
            </a:pPr>
            <a:r>
              <a:rPr lang="en-US" dirty="0"/>
              <a:t>		</a:t>
            </a:r>
            <a:r>
              <a:rPr lang="en-US" dirty="0" err="1"/>
              <a:t>cout</a:t>
            </a:r>
            <a:r>
              <a:rPr lang="en-US" dirty="0"/>
              <a:t>&lt;&lt;"Address of object in </a:t>
            </a:r>
            <a:r>
              <a:rPr lang="en-US" dirty="0" err="1"/>
              <a:t>showdata</a:t>
            </a:r>
            <a:r>
              <a:rPr lang="en-US" dirty="0"/>
              <a:t>():" </a:t>
            </a:r>
          </a:p>
          <a:p>
            <a:pPr marL="0" indent="0">
              <a:buNone/>
            </a:pPr>
            <a:r>
              <a:rPr lang="en-US" dirty="0"/>
              <a:t>&lt;&lt;this&lt;</a:t>
            </a:r>
            <a:r>
              <a:rPr lang="en-US" dirty="0" err="1"/>
              <a:t>endl</a:t>
            </a:r>
            <a:r>
              <a:rPr lang="en-US" dirty="0"/>
              <a:t>;</a:t>
            </a:r>
          </a:p>
          <a:p>
            <a:pPr marL="0" indent="0">
              <a:buNone/>
            </a:pPr>
            <a:r>
              <a:rPr lang="en-US" dirty="0"/>
              <a:t>		// data access through this </a:t>
            </a:r>
          </a:p>
          <a:p>
            <a:pPr marL="0" indent="0">
              <a:buNone/>
            </a:pPr>
            <a:r>
              <a:rPr lang="en-US" dirty="0"/>
              <a:t>		</a:t>
            </a:r>
            <a:r>
              <a:rPr lang="en-US" dirty="0" err="1"/>
              <a:t>cout</a:t>
            </a:r>
            <a:r>
              <a:rPr lang="en-US" dirty="0"/>
              <a:t>&lt;&lt;"\</a:t>
            </a:r>
            <a:r>
              <a:rPr lang="en-US" dirty="0" err="1"/>
              <a:t>nthis</a:t>
            </a:r>
            <a:r>
              <a:rPr lang="en-US" dirty="0"/>
              <a:t>-&gt;a:"&lt;&lt;this-&gt;a;</a:t>
            </a:r>
          </a:p>
          <a:p>
            <a:pPr marL="0" indent="0">
              <a:buNone/>
            </a:pPr>
            <a:r>
              <a:rPr lang="en-US" dirty="0"/>
              <a:t>	}</a:t>
            </a:r>
          </a:p>
          <a:p>
            <a:pPr marL="0" indent="0">
              <a:buNone/>
            </a:pPr>
            <a:r>
              <a:rPr lang="en-US" dirty="0"/>
              <a:t>};</a:t>
            </a:r>
          </a:p>
          <a:p>
            <a:pPr marL="0" indent="0">
              <a:buNone/>
            </a:pPr>
            <a:r>
              <a:rPr lang="en-US" dirty="0"/>
              <a:t>	void main()</a:t>
            </a:r>
          </a:p>
          <a:p>
            <a:pPr marL="0" indent="0">
              <a:buNone/>
            </a:pPr>
            <a:r>
              <a:rPr lang="en-US" dirty="0"/>
              <a:t>	{</a:t>
            </a:r>
          </a:p>
          <a:p>
            <a:pPr marL="0" indent="0">
              <a:buNone/>
            </a:pPr>
            <a:r>
              <a:rPr lang="en-US" dirty="0"/>
              <a:t>		Test </a:t>
            </a:r>
            <a:r>
              <a:rPr lang="en-US" dirty="0" err="1"/>
              <a:t>myobj</a:t>
            </a:r>
            <a:r>
              <a:rPr lang="en-US" dirty="0"/>
              <a:t>;</a:t>
            </a:r>
          </a:p>
          <a:p>
            <a:pPr marL="0" indent="0">
              <a:buNone/>
            </a:pPr>
            <a:r>
              <a:rPr lang="en-US" dirty="0"/>
              <a:t>		</a:t>
            </a:r>
            <a:r>
              <a:rPr lang="en-US" dirty="0" err="1"/>
              <a:t>myobj.setdata</a:t>
            </a:r>
            <a:r>
              <a:rPr lang="en-US" dirty="0"/>
              <a:t>(20);</a:t>
            </a:r>
          </a:p>
          <a:p>
            <a:pPr marL="0" indent="0">
              <a:buNone/>
            </a:pPr>
            <a:r>
              <a:rPr lang="en-US" dirty="0"/>
              <a:t>		</a:t>
            </a:r>
            <a:r>
              <a:rPr lang="en-US" dirty="0" err="1"/>
              <a:t>myobj.showdata</a:t>
            </a:r>
            <a:r>
              <a:rPr lang="en-US" dirty="0"/>
              <a:t>();</a:t>
            </a:r>
          </a:p>
          <a:p>
            <a:pPr marL="0" indent="0">
              <a:buNone/>
            </a:pPr>
            <a:r>
              <a:rPr lang="en-US" dirty="0"/>
              <a:t>	}</a:t>
            </a:r>
          </a:p>
          <a:p>
            <a:pPr marL="0" indent="0">
              <a:buNone/>
            </a:pPr>
            <a:endParaRPr lang="en-US" dirty="0"/>
          </a:p>
        </p:txBody>
      </p:sp>
    </p:spTree>
    <p:extLst>
      <p:ext uri="{BB962C8B-B14F-4D97-AF65-F5344CB8AC3E}">
        <p14:creationId xmlns:p14="http://schemas.microsoft.com/office/powerpoint/2010/main" val="37214795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‘this’ for returning values</a:t>
            </a:r>
          </a:p>
        </p:txBody>
      </p:sp>
      <p:sp>
        <p:nvSpPr>
          <p:cNvPr id="3" name="Content Placeholder 2"/>
          <p:cNvSpPr>
            <a:spLocks noGrp="1"/>
          </p:cNvSpPr>
          <p:nvPr>
            <p:ph sz="quarter" idx="1"/>
          </p:nvPr>
        </p:nvSpPr>
        <p:spPr/>
        <p:txBody>
          <a:bodyPr/>
          <a:lstStyle/>
          <a:p>
            <a:pPr algn="just"/>
            <a:r>
              <a:rPr lang="en-US" dirty="0"/>
              <a:t>For returning values from member functions, </a:t>
            </a:r>
            <a:r>
              <a:rPr lang="en-US" b="1" dirty="0"/>
              <a:t>this</a:t>
            </a:r>
            <a:r>
              <a:rPr lang="en-US" dirty="0"/>
              <a:t> can play important role. When an object is local to a function, the object will be destroyed when function terminates. So it is necessary for a more permanent object while returning it by reference.</a:t>
            </a:r>
          </a:p>
          <a:p>
            <a:r>
              <a:rPr lang="en-US" dirty="0"/>
              <a:t>Consider a function add() for addition of two complex object called as</a:t>
            </a:r>
          </a:p>
          <a:p>
            <a:pPr marL="0" indent="0">
              <a:buNone/>
            </a:pPr>
            <a:r>
              <a:rPr lang="en-US" dirty="0"/>
              <a:t>	c</a:t>
            </a:r>
            <a:r>
              <a:rPr lang="en-US" baseline="-25000" dirty="0"/>
              <a:t>3</a:t>
            </a:r>
            <a:r>
              <a:rPr lang="en-US" dirty="0"/>
              <a:t>=c</a:t>
            </a:r>
            <a:r>
              <a:rPr lang="en-US" baseline="-25000" dirty="0"/>
              <a:t>1</a:t>
            </a:r>
            <a:r>
              <a:rPr lang="en-US" dirty="0"/>
              <a:t>. add(c</a:t>
            </a:r>
            <a:r>
              <a:rPr lang="en-US" baseline="-25000" dirty="0"/>
              <a:t>2</a:t>
            </a:r>
            <a:r>
              <a:rPr lang="en-US" dirty="0"/>
              <a:t>); Where c</a:t>
            </a:r>
            <a:r>
              <a:rPr lang="en-US" baseline="-25000" dirty="0"/>
              <a:t>1</a:t>
            </a:r>
            <a:r>
              <a:rPr lang="en-US" dirty="0"/>
              <a:t>, c</a:t>
            </a:r>
            <a:r>
              <a:rPr lang="en-US" baseline="-25000" dirty="0"/>
              <a:t>2, </a:t>
            </a:r>
            <a:r>
              <a:rPr lang="en-US" dirty="0"/>
              <a:t>c</a:t>
            </a:r>
            <a:r>
              <a:rPr lang="en-US" baseline="-25000" dirty="0"/>
              <a:t>3</a:t>
            </a:r>
            <a:r>
              <a:rPr lang="en-US" dirty="0"/>
              <a:t> are complex no. objects. </a:t>
            </a:r>
          </a:p>
        </p:txBody>
      </p:sp>
    </p:spTree>
    <p:extLst>
      <p:ext uri="{BB962C8B-B14F-4D97-AF65-F5344CB8AC3E}">
        <p14:creationId xmlns:p14="http://schemas.microsoft.com/office/powerpoint/2010/main" val="35960927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‘this’ for returning values</a:t>
            </a:r>
            <a:endParaRPr lang="en-US" dirty="0"/>
          </a:p>
        </p:txBody>
      </p:sp>
      <p:sp>
        <p:nvSpPr>
          <p:cNvPr id="4" name="Content Placeholder 3"/>
          <p:cNvSpPr>
            <a:spLocks noGrp="1"/>
          </p:cNvSpPr>
          <p:nvPr>
            <p:ph sz="quarter" idx="1"/>
          </p:nvPr>
        </p:nvSpPr>
        <p:spPr/>
        <p:txBody>
          <a:bodyPr/>
          <a:lstStyle/>
          <a:p>
            <a:endParaRPr lang="en-US" dirty="0"/>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1828800"/>
            <a:ext cx="5105399" cy="212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861727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Exercise</a:t>
            </a:r>
          </a:p>
        </p:txBody>
      </p:sp>
      <p:sp>
        <p:nvSpPr>
          <p:cNvPr id="3" name="Content Placeholder 2"/>
          <p:cNvSpPr>
            <a:spLocks noGrp="1"/>
          </p:cNvSpPr>
          <p:nvPr>
            <p:ph sz="quarter" idx="1"/>
          </p:nvPr>
        </p:nvSpPr>
        <p:spPr>
          <a:xfrm>
            <a:off x="301752" y="1066800"/>
            <a:ext cx="8503920" cy="5562600"/>
          </a:xfrm>
        </p:spPr>
        <p:txBody>
          <a:bodyPr>
            <a:noAutofit/>
          </a:bodyPr>
          <a:lstStyle/>
          <a:p>
            <a:pPr algn="just">
              <a:buFont typeface="Wingdings" pitchFamily="2" charset="2"/>
              <a:buChar char="Ø"/>
            </a:pPr>
            <a:endParaRPr lang="en-US" sz="2200" dirty="0">
              <a:latin typeface="Times New Roman" pitchFamily="18" charset="0"/>
              <a:cs typeface="Times New Roman" pitchFamily="18" charset="0"/>
            </a:endParaRPr>
          </a:p>
          <a:p>
            <a:pPr algn="just">
              <a:buFont typeface="Wingdings" pitchFamily="2" charset="2"/>
              <a:buChar char="Ø"/>
            </a:pPr>
            <a:r>
              <a:rPr lang="en-US" sz="2200" dirty="0">
                <a:latin typeface="Times New Roman" pitchFamily="18" charset="0"/>
                <a:cs typeface="Times New Roman" pitchFamily="18" charset="0"/>
              </a:rPr>
              <a:t>Write a program to create a class shape with functions to find the area of the shapes and display the names of the shapes and other essential components of the class. Create derived classes circle, rectangle, and trapezoid each having overriding functions area() and display(). Write a suitable program to illustrate virtual functions and virtual destructors.</a:t>
            </a:r>
          </a:p>
          <a:p>
            <a:pPr algn="just">
              <a:buFont typeface="Wingdings" pitchFamily="2" charset="2"/>
              <a:buChar char="Ø"/>
            </a:pPr>
            <a:r>
              <a:rPr lang="en-US" sz="2200" dirty="0">
                <a:latin typeface="Times New Roman" pitchFamily="18" charset="0"/>
                <a:cs typeface="Times New Roman" pitchFamily="18" charset="0"/>
              </a:rPr>
              <a:t>Write a program demonstrating use of virtual destructor.</a:t>
            </a:r>
          </a:p>
          <a:p>
            <a:pPr algn="just">
              <a:buFont typeface="Wingdings" pitchFamily="2" charset="2"/>
              <a:buChar char="Ø"/>
            </a:pPr>
            <a:r>
              <a:rPr lang="en-US" sz="2200" dirty="0">
                <a:latin typeface="Times New Roman" pitchFamily="18" charset="0"/>
                <a:cs typeface="Times New Roman" pitchFamily="18" charset="0"/>
              </a:rPr>
              <a:t>Write a program demonstrating this pointer.</a:t>
            </a:r>
          </a:p>
          <a:p>
            <a:pPr algn="just">
              <a:buFont typeface="Wingdings" pitchFamily="2" charset="2"/>
              <a:buChar char="Ø"/>
            </a:pPr>
            <a:r>
              <a:rPr lang="en-US" sz="2200" dirty="0">
                <a:latin typeface="Times New Roman" pitchFamily="18" charset="0"/>
                <a:cs typeface="Times New Roman" pitchFamily="18" charset="0"/>
              </a:rPr>
              <a:t>Write a program with an abstract class Student and create derive classes Engineering, Medicine and Science</a:t>
            </a:r>
            <a:r>
              <a:rPr lang="en-US" sz="2200" b="1" dirty="0">
                <a:latin typeface="Times New Roman" pitchFamily="18" charset="0"/>
                <a:cs typeface="Times New Roman" pitchFamily="18" charset="0"/>
              </a:rPr>
              <a:t> </a:t>
            </a:r>
            <a:r>
              <a:rPr lang="en-US" sz="2200" dirty="0">
                <a:latin typeface="Times New Roman" pitchFamily="18" charset="0"/>
                <a:cs typeface="Times New Roman" pitchFamily="18" charset="0"/>
              </a:rPr>
              <a:t>from base class Student. Create the objects of the derived classes and process them and access them using an array of pointers of type base class Student.</a:t>
            </a:r>
          </a:p>
        </p:txBody>
      </p:sp>
    </p:spTree>
    <p:extLst>
      <p:ext uri="{BB962C8B-B14F-4D97-AF65-F5344CB8AC3E}">
        <p14:creationId xmlns:p14="http://schemas.microsoft.com/office/powerpoint/2010/main" val="12199350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Polymorphism</a:t>
            </a:r>
          </a:p>
        </p:txBody>
      </p:sp>
      <p:pic>
        <p:nvPicPr>
          <p:cNvPr id="1026"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609600" y="1676400"/>
            <a:ext cx="7696199" cy="403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79697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Compile Time Polymorphism</a:t>
            </a:r>
          </a:p>
        </p:txBody>
      </p:sp>
      <p:sp>
        <p:nvSpPr>
          <p:cNvPr id="3" name="Content Placeholder 2"/>
          <p:cNvSpPr>
            <a:spLocks noGrp="1"/>
          </p:cNvSpPr>
          <p:nvPr>
            <p:ph sz="quarter" idx="1"/>
          </p:nvPr>
        </p:nvSpPr>
        <p:spPr/>
        <p:txBody>
          <a:bodyPr/>
          <a:lstStyle/>
          <a:p>
            <a:pPr marL="0" indent="0" algn="just">
              <a:buNone/>
            </a:pPr>
            <a:r>
              <a:rPr lang="en-US" b="1" u="sng" dirty="0">
                <a:solidFill>
                  <a:srgbClr val="FF0000"/>
                </a:solidFill>
              </a:rPr>
              <a:t>Function Overloading</a:t>
            </a:r>
            <a:r>
              <a:rPr lang="en-US" dirty="0"/>
              <a:t>: When there are multiple functions with same name but different parameters then these functions are said to be overloaded. Functions can be overloaded by change in number of arguments or/and change in type of arguments</a:t>
            </a:r>
          </a:p>
        </p:txBody>
      </p:sp>
    </p:spTree>
    <p:extLst>
      <p:ext uri="{BB962C8B-B14F-4D97-AF65-F5344CB8AC3E}">
        <p14:creationId xmlns:p14="http://schemas.microsoft.com/office/powerpoint/2010/main" val="12903551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Compile Time Polymorphism</a:t>
            </a:r>
          </a:p>
        </p:txBody>
      </p:sp>
      <p:sp>
        <p:nvSpPr>
          <p:cNvPr id="3" name="Content Placeholder 2"/>
          <p:cNvSpPr>
            <a:spLocks noGrp="1"/>
          </p:cNvSpPr>
          <p:nvPr>
            <p:ph sz="quarter" idx="1"/>
          </p:nvPr>
        </p:nvSpPr>
        <p:spPr/>
        <p:txBody>
          <a:bodyPr/>
          <a:lstStyle/>
          <a:p>
            <a:pPr marL="0" indent="0" algn="just">
              <a:buNone/>
            </a:pPr>
            <a:r>
              <a:rPr lang="en-US" b="1" u="sng" dirty="0">
                <a:solidFill>
                  <a:srgbClr val="FF0000"/>
                </a:solidFill>
              </a:rPr>
              <a:t>Operator Overloading</a:t>
            </a:r>
            <a:r>
              <a:rPr lang="en-US" dirty="0"/>
              <a:t>: C++ also provide option to overload operators. For example, we can make the operator (‘+’) for string class to concatenate two strings. We know that this is the addition operator whose task is to add two operands. So a single operator ‘+’ when placed between integer operands , adds them and when placed between string operands, concatenates them.</a:t>
            </a:r>
          </a:p>
        </p:txBody>
      </p:sp>
    </p:spTree>
    <p:extLst>
      <p:ext uri="{BB962C8B-B14F-4D97-AF65-F5344CB8AC3E}">
        <p14:creationId xmlns:p14="http://schemas.microsoft.com/office/powerpoint/2010/main" val="12838456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Runtime Polymorphism</a:t>
            </a:r>
          </a:p>
        </p:txBody>
      </p:sp>
      <p:sp>
        <p:nvSpPr>
          <p:cNvPr id="3" name="Content Placeholder 2"/>
          <p:cNvSpPr>
            <a:spLocks noGrp="1"/>
          </p:cNvSpPr>
          <p:nvPr>
            <p:ph sz="quarter" idx="1"/>
          </p:nvPr>
        </p:nvSpPr>
        <p:spPr/>
        <p:txBody>
          <a:bodyPr/>
          <a:lstStyle/>
          <a:p>
            <a:pPr marL="0" indent="0">
              <a:buNone/>
            </a:pPr>
            <a:r>
              <a:rPr lang="en-US" dirty="0"/>
              <a:t>This type of polymorphism is achieved by </a:t>
            </a:r>
            <a:r>
              <a:rPr lang="en-US" b="1" dirty="0"/>
              <a:t>Function Overriding</a:t>
            </a:r>
            <a:r>
              <a:rPr lang="en-US" dirty="0"/>
              <a:t> and </a:t>
            </a:r>
            <a:r>
              <a:rPr lang="en-US" b="1" dirty="0"/>
              <a:t>Virtual Function</a:t>
            </a:r>
            <a:r>
              <a:rPr lang="en-US" dirty="0"/>
              <a:t>.</a:t>
            </a:r>
          </a:p>
          <a:p>
            <a:pPr algn="just">
              <a:buFont typeface="Wingdings" pitchFamily="2" charset="2"/>
              <a:buChar char="Ø"/>
            </a:pPr>
            <a:r>
              <a:rPr lang="en-US" b="1" u="sng" dirty="0">
                <a:solidFill>
                  <a:srgbClr val="FF0000"/>
                </a:solidFill>
              </a:rPr>
              <a:t>Function overriding</a:t>
            </a:r>
            <a:r>
              <a:rPr lang="en-US" dirty="0"/>
              <a:t> on the other hand occurs when a derived class has a definition for one of the member functions of the base class. That base function is said to be </a:t>
            </a:r>
            <a:r>
              <a:rPr lang="en-US" b="1" dirty="0"/>
              <a:t>overridden</a:t>
            </a:r>
            <a:r>
              <a:rPr lang="en-US" dirty="0"/>
              <a:t>.</a:t>
            </a:r>
          </a:p>
        </p:txBody>
      </p:sp>
    </p:spTree>
    <p:extLst>
      <p:ext uri="{BB962C8B-B14F-4D97-AF65-F5344CB8AC3E}">
        <p14:creationId xmlns:p14="http://schemas.microsoft.com/office/powerpoint/2010/main" val="14628621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Virtual Function</a:t>
            </a:r>
          </a:p>
        </p:txBody>
      </p:sp>
      <p:sp>
        <p:nvSpPr>
          <p:cNvPr id="3" name="Content Placeholder 2"/>
          <p:cNvSpPr>
            <a:spLocks noGrp="1"/>
          </p:cNvSpPr>
          <p:nvPr>
            <p:ph sz="quarter" idx="1"/>
          </p:nvPr>
        </p:nvSpPr>
        <p:spPr/>
        <p:txBody>
          <a:bodyPr/>
          <a:lstStyle/>
          <a:p>
            <a:pPr algn="just"/>
            <a:r>
              <a:rPr lang="en-US" dirty="0"/>
              <a:t>A </a:t>
            </a:r>
            <a:r>
              <a:rPr lang="en-US" b="1" dirty="0"/>
              <a:t>virtual</a:t>
            </a:r>
            <a:r>
              <a:rPr lang="en-US" dirty="0"/>
              <a:t> function is a </a:t>
            </a:r>
            <a:r>
              <a:rPr lang="en-US" i="1" dirty="0"/>
              <a:t>member</a:t>
            </a:r>
            <a:r>
              <a:rPr lang="en-US" dirty="0"/>
              <a:t> function which is declared in the </a:t>
            </a:r>
            <a:r>
              <a:rPr lang="en-US" i="1" dirty="0"/>
              <a:t>base</a:t>
            </a:r>
            <a:r>
              <a:rPr lang="en-US" dirty="0"/>
              <a:t> class using the keyword virtual and is re-defined (</a:t>
            </a:r>
            <a:r>
              <a:rPr lang="en-US" dirty="0" err="1"/>
              <a:t>Overriden</a:t>
            </a:r>
            <a:r>
              <a:rPr lang="en-US" dirty="0"/>
              <a:t>) by the </a:t>
            </a:r>
            <a:r>
              <a:rPr lang="en-US" i="1" dirty="0"/>
              <a:t>derived</a:t>
            </a:r>
            <a:r>
              <a:rPr lang="en-US" dirty="0"/>
              <a:t> class.</a:t>
            </a:r>
          </a:p>
          <a:p>
            <a:pPr marL="0" indent="0" algn="just">
              <a:buNone/>
            </a:pPr>
            <a:endParaRPr lang="en-US" dirty="0"/>
          </a:p>
        </p:txBody>
      </p:sp>
    </p:spTree>
    <p:extLst>
      <p:ext uri="{BB962C8B-B14F-4D97-AF65-F5344CB8AC3E}">
        <p14:creationId xmlns:p14="http://schemas.microsoft.com/office/powerpoint/2010/main" val="1981482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Function Overriding without Virtual Function </a:t>
            </a:r>
          </a:p>
        </p:txBody>
      </p:sp>
      <p:sp>
        <p:nvSpPr>
          <p:cNvPr id="3" name="Content Placeholder 2"/>
          <p:cNvSpPr>
            <a:spLocks noGrp="1"/>
          </p:cNvSpPr>
          <p:nvPr>
            <p:ph sz="quarter" idx="1"/>
          </p:nvPr>
        </p:nvSpPr>
        <p:spPr/>
        <p:txBody>
          <a:bodyPr numCol="2">
            <a:noAutofit/>
          </a:bodyPr>
          <a:lstStyle/>
          <a:p>
            <a:pPr marL="0" indent="0">
              <a:buNone/>
            </a:pPr>
            <a:r>
              <a:rPr lang="en-US" sz="1000" dirty="0"/>
              <a:t>using namespace </a:t>
            </a:r>
            <a:r>
              <a:rPr lang="en-US" sz="1000" dirty="0" err="1"/>
              <a:t>std</a:t>
            </a:r>
            <a:r>
              <a:rPr lang="en-US" sz="1000" dirty="0"/>
              <a:t>;</a:t>
            </a:r>
          </a:p>
          <a:p>
            <a:pPr marL="0" indent="0">
              <a:buNone/>
            </a:pPr>
            <a:r>
              <a:rPr lang="en-US" sz="1000" dirty="0"/>
              <a:t>class Shape</a:t>
            </a:r>
          </a:p>
          <a:p>
            <a:pPr marL="0" indent="0">
              <a:buNone/>
            </a:pPr>
            <a:r>
              <a:rPr lang="en-US" sz="1000" dirty="0"/>
              <a:t>{</a:t>
            </a:r>
          </a:p>
          <a:p>
            <a:pPr marL="0" indent="0">
              <a:buNone/>
            </a:pPr>
            <a:r>
              <a:rPr lang="en-US" sz="1000" dirty="0"/>
              <a:t>public:</a:t>
            </a:r>
          </a:p>
          <a:p>
            <a:pPr marL="0" indent="0">
              <a:buNone/>
            </a:pPr>
            <a:r>
              <a:rPr lang="en-US" sz="1000" dirty="0"/>
              <a:t>	Shape(</a:t>
            </a:r>
            <a:r>
              <a:rPr lang="en-US" sz="1000" dirty="0" err="1"/>
              <a:t>int</a:t>
            </a:r>
            <a:r>
              <a:rPr lang="en-US" sz="1000" dirty="0"/>
              <a:t> l, </a:t>
            </a:r>
            <a:r>
              <a:rPr lang="en-US" sz="1000" dirty="0" err="1"/>
              <a:t>int</a:t>
            </a:r>
            <a:r>
              <a:rPr lang="en-US" sz="1000" dirty="0"/>
              <a:t> w)</a:t>
            </a:r>
          </a:p>
          <a:p>
            <a:pPr marL="0" indent="0">
              <a:buNone/>
            </a:pPr>
            <a:r>
              <a:rPr lang="en-US" sz="1000" dirty="0"/>
              <a:t>	{</a:t>
            </a:r>
          </a:p>
          <a:p>
            <a:pPr marL="0" indent="0">
              <a:buNone/>
            </a:pPr>
            <a:r>
              <a:rPr lang="en-US" sz="1000" dirty="0"/>
              <a:t>		length = l;</a:t>
            </a:r>
          </a:p>
          <a:p>
            <a:pPr marL="0" indent="0">
              <a:buNone/>
            </a:pPr>
            <a:r>
              <a:rPr lang="en-US" sz="1000" dirty="0"/>
              <a:t>		width = w;</a:t>
            </a:r>
          </a:p>
          <a:p>
            <a:pPr marL="0" indent="0">
              <a:buNone/>
            </a:pPr>
            <a:r>
              <a:rPr lang="en-US" sz="1000" dirty="0"/>
              <a:t>	}</a:t>
            </a:r>
          </a:p>
          <a:p>
            <a:pPr marL="0" indent="0">
              <a:buNone/>
            </a:pPr>
            <a:r>
              <a:rPr lang="en-US" sz="1000" dirty="0"/>
              <a:t>	</a:t>
            </a:r>
            <a:r>
              <a:rPr lang="en-US" sz="1000" dirty="0" err="1"/>
              <a:t>int</a:t>
            </a:r>
            <a:r>
              <a:rPr lang="en-US" sz="1000" dirty="0"/>
              <a:t> </a:t>
            </a:r>
            <a:r>
              <a:rPr lang="en-US" sz="1000" dirty="0" err="1"/>
              <a:t>get_Area</a:t>
            </a:r>
            <a:r>
              <a:rPr lang="en-US" sz="1000" dirty="0"/>
              <a:t>()</a:t>
            </a:r>
          </a:p>
          <a:p>
            <a:pPr marL="0" indent="0">
              <a:buNone/>
            </a:pPr>
            <a:r>
              <a:rPr lang="en-US" sz="1000" dirty="0"/>
              <a:t>	{</a:t>
            </a:r>
          </a:p>
          <a:p>
            <a:pPr marL="0" indent="0">
              <a:buNone/>
            </a:pPr>
            <a:r>
              <a:rPr lang="en-US" sz="1000" dirty="0"/>
              <a:t>	</a:t>
            </a:r>
            <a:r>
              <a:rPr lang="en-US" sz="1000" dirty="0" err="1"/>
              <a:t>cout</a:t>
            </a:r>
            <a:r>
              <a:rPr lang="en-US" sz="1000" dirty="0"/>
              <a:t> &lt;&lt; "This is call to parent class area\n";</a:t>
            </a:r>
          </a:p>
          <a:p>
            <a:pPr marL="0" indent="0">
              <a:buNone/>
            </a:pPr>
            <a:r>
              <a:rPr lang="en-US" sz="1000" dirty="0"/>
              <a:t>		return 1; }</a:t>
            </a:r>
          </a:p>
          <a:p>
            <a:pPr marL="0" indent="0">
              <a:buNone/>
            </a:pPr>
            <a:endParaRPr lang="en-US" sz="1000" dirty="0"/>
          </a:p>
          <a:p>
            <a:pPr marL="0" indent="0">
              <a:buNone/>
            </a:pPr>
            <a:r>
              <a:rPr lang="en-US" sz="1000" dirty="0"/>
              <a:t>protected:</a:t>
            </a:r>
          </a:p>
          <a:p>
            <a:pPr marL="0" indent="0">
              <a:buNone/>
            </a:pPr>
            <a:r>
              <a:rPr lang="en-US" sz="1000" dirty="0"/>
              <a:t>	</a:t>
            </a:r>
            <a:r>
              <a:rPr lang="en-US" sz="1000" dirty="0" err="1"/>
              <a:t>int</a:t>
            </a:r>
            <a:r>
              <a:rPr lang="en-US" sz="1000" dirty="0"/>
              <a:t> length, width;</a:t>
            </a:r>
          </a:p>
          <a:p>
            <a:pPr marL="0" indent="0">
              <a:buNone/>
            </a:pPr>
            <a:r>
              <a:rPr lang="en-US" sz="1000" dirty="0"/>
              <a:t>};</a:t>
            </a:r>
          </a:p>
          <a:p>
            <a:pPr marL="0" indent="0">
              <a:buNone/>
            </a:pPr>
            <a:r>
              <a:rPr lang="en-US" sz="1000" dirty="0"/>
              <a:t>class Square : public Shape</a:t>
            </a:r>
          </a:p>
          <a:p>
            <a:pPr marL="0" indent="0">
              <a:buNone/>
            </a:pPr>
            <a:r>
              <a:rPr lang="en-US" sz="1000" dirty="0"/>
              <a:t>{</a:t>
            </a:r>
          </a:p>
          <a:p>
            <a:pPr marL="0" indent="0">
              <a:buNone/>
            </a:pPr>
            <a:r>
              <a:rPr lang="en-US" sz="1000" dirty="0"/>
              <a:t>public:</a:t>
            </a:r>
          </a:p>
          <a:p>
            <a:pPr marL="0" indent="0">
              <a:buNone/>
            </a:pPr>
            <a:r>
              <a:rPr lang="en-US" sz="1000" dirty="0"/>
              <a:t>	Square(</a:t>
            </a:r>
            <a:r>
              <a:rPr lang="en-US" sz="1000" dirty="0" err="1"/>
              <a:t>int</a:t>
            </a:r>
            <a:r>
              <a:rPr lang="en-US" sz="1000" dirty="0"/>
              <a:t> l = 0, </a:t>
            </a:r>
            <a:r>
              <a:rPr lang="en-US" sz="1000" dirty="0" err="1"/>
              <a:t>int</a:t>
            </a:r>
            <a:r>
              <a:rPr lang="en-US" sz="1000" dirty="0"/>
              <a:t> w = 0) : Shape(l, w)</a:t>
            </a:r>
          </a:p>
          <a:p>
            <a:pPr marL="0" indent="0">
              <a:buNone/>
            </a:pPr>
            <a:r>
              <a:rPr lang="en-US" sz="1000" dirty="0"/>
              <a:t>	{</a:t>
            </a:r>
          </a:p>
          <a:p>
            <a:pPr marL="0" indent="0">
              <a:buNone/>
            </a:pPr>
            <a:r>
              <a:rPr lang="en-US" sz="1000" dirty="0"/>
              <a:t>	} 	</a:t>
            </a:r>
            <a:r>
              <a:rPr lang="en-US" sz="1000" dirty="0" err="1"/>
              <a:t>int</a:t>
            </a:r>
            <a:r>
              <a:rPr lang="en-US" sz="1000" dirty="0"/>
              <a:t> </a:t>
            </a:r>
            <a:r>
              <a:rPr lang="en-US" sz="1000" dirty="0" err="1"/>
              <a:t>get_Area</a:t>
            </a:r>
            <a:r>
              <a:rPr lang="en-US" sz="1000" dirty="0"/>
              <a:t>() {</a:t>
            </a:r>
          </a:p>
          <a:p>
            <a:pPr marL="0" indent="0">
              <a:buNone/>
            </a:pPr>
            <a:r>
              <a:rPr lang="en-US" sz="1000" dirty="0"/>
              <a:t>		</a:t>
            </a:r>
            <a:r>
              <a:rPr lang="en-US" sz="1000" dirty="0" err="1"/>
              <a:t>cout</a:t>
            </a:r>
            <a:r>
              <a:rPr lang="en-US" sz="1000" dirty="0"/>
              <a:t> &lt;&lt; "Square area: " &lt;&lt; length * width &lt;&lt; '\n';</a:t>
            </a:r>
          </a:p>
          <a:p>
            <a:pPr marL="0" indent="0">
              <a:buNone/>
            </a:pPr>
            <a:r>
              <a:rPr lang="en-US" sz="1000" dirty="0"/>
              <a:t>		return (length * width);</a:t>
            </a:r>
          </a:p>
          <a:p>
            <a:pPr marL="0" indent="0">
              <a:buNone/>
            </a:pPr>
            <a:r>
              <a:rPr lang="en-US" sz="1000" dirty="0"/>
              <a:t>	}</a:t>
            </a:r>
          </a:p>
          <a:p>
            <a:pPr marL="0" indent="0">
              <a:buNone/>
            </a:pPr>
            <a:r>
              <a:rPr lang="en-US" sz="1000" dirty="0"/>
              <a:t>};</a:t>
            </a:r>
          </a:p>
          <a:p>
            <a:pPr marL="0" indent="0">
              <a:buNone/>
            </a:pPr>
            <a:r>
              <a:rPr lang="en-US" sz="1000" dirty="0"/>
              <a:t>class Rectangle : public Shape</a:t>
            </a:r>
          </a:p>
          <a:p>
            <a:pPr marL="0" indent="0">
              <a:buNone/>
            </a:pPr>
            <a:r>
              <a:rPr lang="en-US" sz="1000" dirty="0"/>
              <a:t>{</a:t>
            </a:r>
          </a:p>
          <a:p>
            <a:pPr marL="0" indent="0">
              <a:buNone/>
            </a:pPr>
            <a:r>
              <a:rPr lang="en-US" sz="1000" dirty="0"/>
              <a:t>public:</a:t>
            </a:r>
          </a:p>
          <a:p>
            <a:pPr marL="0" indent="0">
              <a:buNone/>
            </a:pPr>
            <a:r>
              <a:rPr lang="en-US" sz="1000" dirty="0"/>
              <a:t>	Rectangle(</a:t>
            </a:r>
            <a:r>
              <a:rPr lang="en-US" sz="1000" dirty="0" err="1"/>
              <a:t>int</a:t>
            </a:r>
            <a:r>
              <a:rPr lang="en-US" sz="1000" dirty="0"/>
              <a:t> l = 0, </a:t>
            </a:r>
            <a:r>
              <a:rPr lang="en-US" sz="1000" dirty="0" err="1"/>
              <a:t>int</a:t>
            </a:r>
            <a:r>
              <a:rPr lang="en-US" sz="1000" dirty="0"/>
              <a:t> w = 0) : Shape(l, w)</a:t>
            </a:r>
          </a:p>
          <a:p>
            <a:pPr marL="0" indent="0">
              <a:buNone/>
            </a:pPr>
            <a:r>
              <a:rPr lang="en-US" sz="1000" dirty="0"/>
              <a:t>	{</a:t>
            </a:r>
          </a:p>
          <a:p>
            <a:pPr marL="0" indent="0">
              <a:buNone/>
            </a:pPr>
            <a:r>
              <a:rPr lang="en-US" sz="1000" dirty="0"/>
              <a:t>	} 	</a:t>
            </a:r>
            <a:r>
              <a:rPr lang="en-US" sz="1000" dirty="0" err="1"/>
              <a:t>int</a:t>
            </a:r>
            <a:r>
              <a:rPr lang="en-US" sz="1000" dirty="0"/>
              <a:t> </a:t>
            </a:r>
            <a:r>
              <a:rPr lang="en-US" sz="1000" dirty="0" err="1"/>
              <a:t>get_Area</a:t>
            </a:r>
            <a:r>
              <a:rPr lang="en-US" sz="1000" dirty="0"/>
              <a:t>()</a:t>
            </a:r>
          </a:p>
          <a:p>
            <a:pPr marL="0" indent="0">
              <a:buNone/>
            </a:pPr>
            <a:r>
              <a:rPr lang="en-US" sz="1000" dirty="0"/>
              <a:t>	{</a:t>
            </a:r>
          </a:p>
          <a:p>
            <a:pPr marL="0" indent="0">
              <a:buNone/>
            </a:pPr>
            <a:r>
              <a:rPr lang="en-US" sz="1000" dirty="0"/>
              <a:t>	</a:t>
            </a:r>
            <a:r>
              <a:rPr lang="en-US" sz="1000" dirty="0" err="1"/>
              <a:t>cout</a:t>
            </a:r>
            <a:r>
              <a:rPr lang="en-US" sz="1000" dirty="0"/>
              <a:t> &lt;&lt; "Rectangle area: " &lt;&lt; length * width &lt;&lt; '\n';</a:t>
            </a:r>
          </a:p>
          <a:p>
            <a:pPr marL="0" indent="0">
              <a:buNone/>
            </a:pPr>
            <a:r>
              <a:rPr lang="en-US" sz="1000" dirty="0"/>
              <a:t>		return (length * width); }</a:t>
            </a:r>
          </a:p>
          <a:p>
            <a:pPr marL="0" indent="0">
              <a:buNone/>
            </a:pPr>
            <a:r>
              <a:rPr lang="en-US" sz="1000" dirty="0"/>
              <a:t>};</a:t>
            </a:r>
          </a:p>
          <a:p>
            <a:pPr marL="0" indent="0">
              <a:buNone/>
            </a:pPr>
            <a:r>
              <a:rPr lang="en-US" sz="1000" dirty="0" err="1"/>
              <a:t>int</a:t>
            </a:r>
            <a:r>
              <a:rPr lang="en-US" sz="1000" dirty="0"/>
              <a:t> main()</a:t>
            </a:r>
          </a:p>
          <a:p>
            <a:pPr marL="0" indent="0">
              <a:buNone/>
            </a:pPr>
            <a:r>
              <a:rPr lang="en-US" sz="1000" dirty="0"/>
              <a:t>{</a:t>
            </a:r>
          </a:p>
          <a:p>
            <a:pPr marL="0" indent="0">
              <a:buNone/>
            </a:pPr>
            <a:r>
              <a:rPr lang="en-US" sz="1000" dirty="0"/>
              <a:t>	Shape* s;</a:t>
            </a:r>
          </a:p>
          <a:p>
            <a:pPr marL="0" indent="0">
              <a:buNone/>
            </a:pPr>
            <a:r>
              <a:rPr lang="en-US" sz="1000" dirty="0"/>
              <a:t>	Square </a:t>
            </a:r>
            <a:r>
              <a:rPr lang="en-US" sz="1000" dirty="0" err="1"/>
              <a:t>sq</a:t>
            </a:r>
            <a:r>
              <a:rPr lang="en-US" sz="1000" dirty="0"/>
              <a:t>(5, 5);</a:t>
            </a:r>
          </a:p>
          <a:p>
            <a:pPr marL="0" indent="0">
              <a:buNone/>
            </a:pPr>
            <a:r>
              <a:rPr lang="en-US" sz="1000" dirty="0"/>
              <a:t>	Rectangle rec(4, 5);</a:t>
            </a:r>
          </a:p>
          <a:p>
            <a:pPr marL="0" indent="0">
              <a:buNone/>
            </a:pPr>
            <a:r>
              <a:rPr lang="en-US" sz="1000" dirty="0"/>
              <a:t>	s = &amp;</a:t>
            </a:r>
            <a:r>
              <a:rPr lang="en-US" sz="1000" dirty="0" err="1"/>
              <a:t>sq</a:t>
            </a:r>
            <a:r>
              <a:rPr lang="en-US" sz="1000" dirty="0"/>
              <a:t>;</a:t>
            </a:r>
          </a:p>
          <a:p>
            <a:pPr marL="0" indent="0">
              <a:buNone/>
            </a:pPr>
            <a:r>
              <a:rPr lang="en-US" sz="1000" dirty="0"/>
              <a:t>	s-&gt;</a:t>
            </a:r>
            <a:r>
              <a:rPr lang="en-US" sz="1000" dirty="0" err="1"/>
              <a:t>get_Area</a:t>
            </a:r>
            <a:r>
              <a:rPr lang="en-US" sz="1000" dirty="0"/>
              <a:t>();</a:t>
            </a:r>
          </a:p>
          <a:p>
            <a:pPr marL="0" indent="0">
              <a:buNone/>
            </a:pPr>
            <a:r>
              <a:rPr lang="en-US" sz="1000" dirty="0"/>
              <a:t>	s = &amp;rec;</a:t>
            </a:r>
          </a:p>
          <a:p>
            <a:pPr marL="0" indent="0">
              <a:buNone/>
            </a:pPr>
            <a:r>
              <a:rPr lang="en-US" sz="1000" dirty="0"/>
              <a:t>	s-&gt;</a:t>
            </a:r>
            <a:r>
              <a:rPr lang="en-US" sz="1000" dirty="0" err="1"/>
              <a:t>get_Area</a:t>
            </a:r>
            <a:r>
              <a:rPr lang="en-US" sz="1000" dirty="0"/>
              <a:t>();</a:t>
            </a:r>
          </a:p>
          <a:p>
            <a:pPr marL="0" indent="0">
              <a:buNone/>
            </a:pPr>
            <a:r>
              <a:rPr lang="en-US" sz="1000" dirty="0"/>
              <a:t>	return 0;</a:t>
            </a:r>
          </a:p>
          <a:p>
            <a:pPr marL="0" indent="0">
              <a:buNone/>
            </a:pPr>
            <a:r>
              <a:rPr lang="en-US" sz="1000" dirty="0"/>
              <a:t>	}</a:t>
            </a:r>
          </a:p>
          <a:p>
            <a:pPr marL="0" indent="0">
              <a:buNone/>
            </a:pPr>
            <a:endParaRPr lang="en-US" sz="1000" dirty="0"/>
          </a:p>
        </p:txBody>
      </p:sp>
    </p:spTree>
    <p:extLst>
      <p:ext uri="{BB962C8B-B14F-4D97-AF65-F5344CB8AC3E}">
        <p14:creationId xmlns:p14="http://schemas.microsoft.com/office/powerpoint/2010/main" val="39923488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 Overloading VS Overriding</a:t>
            </a:r>
          </a:p>
        </p:txBody>
      </p:sp>
      <p:pic>
        <p:nvPicPr>
          <p:cNvPr id="1027" name="Picture 3"/>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533400" y="1600200"/>
            <a:ext cx="8001000" cy="44957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84701892"/>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Civic</Template>
  <TotalTime>822</TotalTime>
  <Words>2000</Words>
  <Application>Microsoft Office PowerPoint</Application>
  <PresentationFormat>On-screen Show (4:3)</PresentationFormat>
  <Paragraphs>243</Paragraphs>
  <Slides>24</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Arial</vt:lpstr>
      <vt:lpstr>Calibri</vt:lpstr>
      <vt:lpstr>Georgia</vt:lpstr>
      <vt:lpstr>Times New Roman</vt:lpstr>
      <vt:lpstr>Wingdings</vt:lpstr>
      <vt:lpstr>Wingdings 2</vt:lpstr>
      <vt:lpstr>Civic</vt:lpstr>
      <vt:lpstr>Polymorphism in C++</vt:lpstr>
      <vt:lpstr>Polymorphism</vt:lpstr>
      <vt:lpstr>Polymorphism</vt:lpstr>
      <vt:lpstr>Compile Time Polymorphism</vt:lpstr>
      <vt:lpstr>Compile Time Polymorphism</vt:lpstr>
      <vt:lpstr>Runtime Polymorphism</vt:lpstr>
      <vt:lpstr>Virtual Function</vt:lpstr>
      <vt:lpstr>Function Overriding without Virtual Function </vt:lpstr>
      <vt:lpstr>Function Overloading VS Overriding</vt:lpstr>
      <vt:lpstr>Abstract Class</vt:lpstr>
      <vt:lpstr>Virtual Function and Pure Virtual Functions </vt:lpstr>
      <vt:lpstr>Pure Virtual Function</vt:lpstr>
      <vt:lpstr>Pure Virtual Function</vt:lpstr>
      <vt:lpstr>Pure Virtual Function</vt:lpstr>
      <vt:lpstr>Pure Virtual Function</vt:lpstr>
      <vt:lpstr>Array of Pointers to Base class objects</vt:lpstr>
      <vt:lpstr>Virtual destructors</vt:lpstr>
      <vt:lpstr>Example</vt:lpstr>
      <vt:lpstr>'this' pointer</vt:lpstr>
      <vt:lpstr>'this' pointer</vt:lpstr>
      <vt:lpstr>Example</vt:lpstr>
      <vt:lpstr>‘this’ for returning values</vt:lpstr>
      <vt:lpstr>‘this’ for returning values</vt:lpstr>
      <vt:lpstr>Lab Exercise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Polymorphism in C++</dc:title>
  <dc:creator>Dadhi Ghimire</dc:creator>
  <cp:lastModifiedBy>Dadhi Ram Ghimire</cp:lastModifiedBy>
  <cp:revision>27</cp:revision>
  <dcterms:created xsi:type="dcterms:W3CDTF">2022-04-19T04:19:44Z</dcterms:created>
  <dcterms:modified xsi:type="dcterms:W3CDTF">2024-08-13T11:51:00Z</dcterms:modified>
</cp:coreProperties>
</file>