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9.xml" ContentType="application/vnd.openxmlformats-officedocument.theme+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theme/theme10.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2" r:id="rId3"/>
    <p:sldMasterId id="2147483684" r:id="rId4"/>
    <p:sldMasterId id="2147483696" r:id="rId5"/>
    <p:sldMasterId id="2147483708" r:id="rId6"/>
    <p:sldMasterId id="2147483720" r:id="rId7"/>
    <p:sldMasterId id="2147483732" r:id="rId8"/>
    <p:sldMasterId id="2147483744" r:id="rId9"/>
    <p:sldMasterId id="2147483756" r:id="rId10"/>
  </p:sldMasterIdLst>
  <p:sldIdLst>
    <p:sldId id="316" r:id="rId11"/>
    <p:sldId id="317" r:id="rId12"/>
    <p:sldId id="318" r:id="rId13"/>
    <p:sldId id="319" r:id="rId14"/>
    <p:sldId id="320" r:id="rId15"/>
    <p:sldId id="321" r:id="rId16"/>
    <p:sldId id="322" r:id="rId17"/>
    <p:sldId id="323" r:id="rId18"/>
    <p:sldId id="324" r:id="rId19"/>
    <p:sldId id="325" r:id="rId20"/>
    <p:sldId id="292" r:id="rId21"/>
    <p:sldId id="291" r:id="rId22"/>
    <p:sldId id="294" r:id="rId23"/>
    <p:sldId id="293" r:id="rId24"/>
    <p:sldId id="257" r:id="rId25"/>
    <p:sldId id="258" r:id="rId26"/>
    <p:sldId id="259" r:id="rId27"/>
    <p:sldId id="260" r:id="rId28"/>
    <p:sldId id="261" r:id="rId29"/>
    <p:sldId id="262" r:id="rId30"/>
    <p:sldId id="263" r:id="rId31"/>
    <p:sldId id="264" r:id="rId32"/>
    <p:sldId id="265" r:id="rId33"/>
    <p:sldId id="266" r:id="rId34"/>
    <p:sldId id="267" r:id="rId35"/>
    <p:sldId id="268" r:id="rId36"/>
    <p:sldId id="269" r:id="rId37"/>
    <p:sldId id="270" r:id="rId38"/>
    <p:sldId id="271" r:id="rId39"/>
    <p:sldId id="272" r:id="rId40"/>
    <p:sldId id="273" r:id="rId41"/>
    <p:sldId id="274" r:id="rId42"/>
    <p:sldId id="276" r:id="rId43"/>
    <p:sldId id="275" r:id="rId44"/>
    <p:sldId id="277" r:id="rId45"/>
    <p:sldId id="278" r:id="rId46"/>
    <p:sldId id="279" r:id="rId47"/>
    <p:sldId id="280" r:id="rId48"/>
    <p:sldId id="281" r:id="rId49"/>
    <p:sldId id="282" r:id="rId50"/>
    <p:sldId id="283" r:id="rId51"/>
    <p:sldId id="284" r:id="rId52"/>
    <p:sldId id="285" r:id="rId53"/>
    <p:sldId id="295" r:id="rId54"/>
    <p:sldId id="296" r:id="rId55"/>
    <p:sldId id="297" r:id="rId56"/>
    <p:sldId id="299" r:id="rId57"/>
    <p:sldId id="290" r:id="rId58"/>
    <p:sldId id="286" r:id="rId59"/>
    <p:sldId id="289" r:id="rId60"/>
    <p:sldId id="287" r:id="rId61"/>
    <p:sldId id="288" r:id="rId62"/>
    <p:sldId id="300" r:id="rId63"/>
    <p:sldId id="301" r:id="rId64"/>
    <p:sldId id="303" r:id="rId65"/>
    <p:sldId id="304" r:id="rId66"/>
    <p:sldId id="305" r:id="rId67"/>
    <p:sldId id="306" r:id="rId68"/>
    <p:sldId id="307" r:id="rId69"/>
    <p:sldId id="308" r:id="rId70"/>
    <p:sldId id="309" r:id="rId71"/>
    <p:sldId id="310" r:id="rId72"/>
    <p:sldId id="311" r:id="rId73"/>
    <p:sldId id="312" r:id="rId7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765" autoAdjust="0"/>
  </p:normalViewPr>
  <p:slideViewPr>
    <p:cSldViewPr>
      <p:cViewPr varScale="1">
        <p:scale>
          <a:sx n="63" d="100"/>
          <a:sy n="63" d="100"/>
        </p:scale>
        <p:origin x="-159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16.xml"/><Relationship Id="rId21" Type="http://schemas.openxmlformats.org/officeDocument/2006/relationships/slide" Target="slides/slide11.xml"/><Relationship Id="rId42" Type="http://schemas.openxmlformats.org/officeDocument/2006/relationships/slide" Target="slides/slide32.xml"/><Relationship Id="rId47" Type="http://schemas.openxmlformats.org/officeDocument/2006/relationships/slide" Target="slides/slide37.xml"/><Relationship Id="rId63" Type="http://schemas.openxmlformats.org/officeDocument/2006/relationships/slide" Target="slides/slide53.xml"/><Relationship Id="rId68" Type="http://schemas.openxmlformats.org/officeDocument/2006/relationships/slide" Target="slides/slide58.xml"/><Relationship Id="rId16" Type="http://schemas.openxmlformats.org/officeDocument/2006/relationships/slide" Target="slides/slide6.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slide" Target="slides/slide22.xml"/><Relationship Id="rId37" Type="http://schemas.openxmlformats.org/officeDocument/2006/relationships/slide" Target="slides/slide27.xml"/><Relationship Id="rId40" Type="http://schemas.openxmlformats.org/officeDocument/2006/relationships/slide" Target="slides/slide30.xml"/><Relationship Id="rId45" Type="http://schemas.openxmlformats.org/officeDocument/2006/relationships/slide" Target="slides/slide35.xml"/><Relationship Id="rId53" Type="http://schemas.openxmlformats.org/officeDocument/2006/relationships/slide" Target="slides/slide43.xml"/><Relationship Id="rId58" Type="http://schemas.openxmlformats.org/officeDocument/2006/relationships/slide" Target="slides/slide48.xml"/><Relationship Id="rId66" Type="http://schemas.openxmlformats.org/officeDocument/2006/relationships/slide" Target="slides/slide56.xml"/><Relationship Id="rId74" Type="http://schemas.openxmlformats.org/officeDocument/2006/relationships/slide" Target="slides/slide64.xml"/><Relationship Id="rId5" Type="http://schemas.openxmlformats.org/officeDocument/2006/relationships/slideMaster" Target="slideMasters/slideMaster5.xml"/><Relationship Id="rId61" Type="http://schemas.openxmlformats.org/officeDocument/2006/relationships/slide" Target="slides/slide51.xml"/><Relationship Id="rId19" Type="http://schemas.openxmlformats.org/officeDocument/2006/relationships/slide" Target="slides/slide9.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slide" Target="slides/slide20.xml"/><Relationship Id="rId35" Type="http://schemas.openxmlformats.org/officeDocument/2006/relationships/slide" Target="slides/slide25.xml"/><Relationship Id="rId43" Type="http://schemas.openxmlformats.org/officeDocument/2006/relationships/slide" Target="slides/slide33.xml"/><Relationship Id="rId48" Type="http://schemas.openxmlformats.org/officeDocument/2006/relationships/slide" Target="slides/slide38.xml"/><Relationship Id="rId56" Type="http://schemas.openxmlformats.org/officeDocument/2006/relationships/slide" Target="slides/slide46.xml"/><Relationship Id="rId64" Type="http://schemas.openxmlformats.org/officeDocument/2006/relationships/slide" Target="slides/slide54.xml"/><Relationship Id="rId69" Type="http://schemas.openxmlformats.org/officeDocument/2006/relationships/slide" Target="slides/slide59.xml"/><Relationship Id="rId77" Type="http://schemas.openxmlformats.org/officeDocument/2006/relationships/theme" Target="theme/theme1.xml"/><Relationship Id="rId8" Type="http://schemas.openxmlformats.org/officeDocument/2006/relationships/slideMaster" Target="slideMasters/slideMaster8.xml"/><Relationship Id="rId51" Type="http://schemas.openxmlformats.org/officeDocument/2006/relationships/slide" Target="slides/slide41.xml"/><Relationship Id="rId72" Type="http://schemas.openxmlformats.org/officeDocument/2006/relationships/slide" Target="slides/slide62.xml"/><Relationship Id="rId3" Type="http://schemas.openxmlformats.org/officeDocument/2006/relationships/slideMaster" Target="slideMasters/slideMaster3.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slide" Target="slides/slide23.xml"/><Relationship Id="rId38" Type="http://schemas.openxmlformats.org/officeDocument/2006/relationships/slide" Target="slides/slide28.xml"/><Relationship Id="rId46" Type="http://schemas.openxmlformats.org/officeDocument/2006/relationships/slide" Target="slides/slide36.xml"/><Relationship Id="rId59" Type="http://schemas.openxmlformats.org/officeDocument/2006/relationships/slide" Target="slides/slide49.xml"/><Relationship Id="rId67" Type="http://schemas.openxmlformats.org/officeDocument/2006/relationships/slide" Target="slides/slide57.xml"/><Relationship Id="rId20" Type="http://schemas.openxmlformats.org/officeDocument/2006/relationships/slide" Target="slides/slide10.xml"/><Relationship Id="rId41" Type="http://schemas.openxmlformats.org/officeDocument/2006/relationships/slide" Target="slides/slide31.xml"/><Relationship Id="rId54" Type="http://schemas.openxmlformats.org/officeDocument/2006/relationships/slide" Target="slides/slide44.xml"/><Relationship Id="rId62" Type="http://schemas.openxmlformats.org/officeDocument/2006/relationships/slide" Target="slides/slide52.xml"/><Relationship Id="rId70" Type="http://schemas.openxmlformats.org/officeDocument/2006/relationships/slide" Target="slides/slide60.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36" Type="http://schemas.openxmlformats.org/officeDocument/2006/relationships/slide" Target="slides/slide26.xml"/><Relationship Id="rId49" Type="http://schemas.openxmlformats.org/officeDocument/2006/relationships/slide" Target="slides/slide39.xml"/><Relationship Id="rId57" Type="http://schemas.openxmlformats.org/officeDocument/2006/relationships/slide" Target="slides/slide47.xml"/><Relationship Id="rId10" Type="http://schemas.openxmlformats.org/officeDocument/2006/relationships/slideMaster" Target="slideMasters/slideMaster10.xml"/><Relationship Id="rId31" Type="http://schemas.openxmlformats.org/officeDocument/2006/relationships/slide" Target="slides/slide21.xml"/><Relationship Id="rId44" Type="http://schemas.openxmlformats.org/officeDocument/2006/relationships/slide" Target="slides/slide34.xml"/><Relationship Id="rId52" Type="http://schemas.openxmlformats.org/officeDocument/2006/relationships/slide" Target="slides/slide42.xml"/><Relationship Id="rId60" Type="http://schemas.openxmlformats.org/officeDocument/2006/relationships/slide" Target="slides/slide50.xml"/><Relationship Id="rId65" Type="http://schemas.openxmlformats.org/officeDocument/2006/relationships/slide" Target="slides/slide55.xml"/><Relationship Id="rId73" Type="http://schemas.openxmlformats.org/officeDocument/2006/relationships/slide" Target="slides/slide63.xml"/><Relationship Id="rId78"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Master" Target="slideMasters/slideMaster9.xml"/><Relationship Id="rId13" Type="http://schemas.openxmlformats.org/officeDocument/2006/relationships/slide" Target="slides/slide3.xml"/><Relationship Id="rId18" Type="http://schemas.openxmlformats.org/officeDocument/2006/relationships/slide" Target="slides/slide8.xml"/><Relationship Id="rId39" Type="http://schemas.openxmlformats.org/officeDocument/2006/relationships/slide" Target="slides/slide29.xml"/><Relationship Id="rId34" Type="http://schemas.openxmlformats.org/officeDocument/2006/relationships/slide" Target="slides/slide24.xml"/><Relationship Id="rId50" Type="http://schemas.openxmlformats.org/officeDocument/2006/relationships/slide" Target="slides/slide40.xml"/><Relationship Id="rId55" Type="http://schemas.openxmlformats.org/officeDocument/2006/relationships/slide" Target="slides/slide45.xml"/><Relationship Id="rId76" Type="http://schemas.openxmlformats.org/officeDocument/2006/relationships/viewProps" Target="viewProps.xml"/><Relationship Id="rId7" Type="http://schemas.openxmlformats.org/officeDocument/2006/relationships/slideMaster" Target="slideMasters/slideMaster7.xml"/><Relationship Id="rId71" Type="http://schemas.openxmlformats.org/officeDocument/2006/relationships/slide" Target="slides/slide61.xml"/><Relationship Id="rId2" Type="http://schemas.openxmlformats.org/officeDocument/2006/relationships/slideMaster" Target="slideMasters/slideMaster2.xml"/><Relationship Id="rId29" Type="http://schemas.openxmlformats.org/officeDocument/2006/relationships/slide" Target="slides/slide1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9F89612-4769-4B78-BE59-62DAF65A04A2}" type="datetimeFigureOut">
              <a:rPr lang="en-US" smtClean="0"/>
              <a:t>12/28/2023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70D200-FF58-41EB-9446-514A4B52ECE3}" type="slidenum">
              <a:rPr lang="en-US" smtClean="0"/>
              <a:t>‹#›</a:t>
            </a:fld>
            <a:endParaRPr lang="en-US"/>
          </a:p>
        </p:txBody>
      </p:sp>
    </p:spTree>
    <p:extLst>
      <p:ext uri="{BB962C8B-B14F-4D97-AF65-F5344CB8AC3E}">
        <p14:creationId xmlns:p14="http://schemas.microsoft.com/office/powerpoint/2010/main" val="16468974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F89612-4769-4B78-BE59-62DAF65A04A2}" type="datetimeFigureOut">
              <a:rPr lang="en-US" smtClean="0"/>
              <a:t>12/28/2023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70D200-FF58-41EB-9446-514A4B52ECE3}" type="slidenum">
              <a:rPr lang="en-US" smtClean="0"/>
              <a:t>‹#›</a:t>
            </a:fld>
            <a:endParaRPr lang="en-US"/>
          </a:p>
        </p:txBody>
      </p:sp>
    </p:spTree>
    <p:extLst>
      <p:ext uri="{BB962C8B-B14F-4D97-AF65-F5344CB8AC3E}">
        <p14:creationId xmlns:p14="http://schemas.microsoft.com/office/powerpoint/2010/main" val="3925575268"/>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12/28/2023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81311405"/>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12/28/2023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69657878"/>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12/28/2023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20084662"/>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12/28/2023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74890519"/>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solidFill>
                  <a:prstClr val="black">
                    <a:tint val="75000"/>
                  </a:prstClr>
                </a:solidFill>
              </a:rPr>
              <a:pPr/>
              <a:t>12/28/2023</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1629845"/>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solidFill>
                  <a:prstClr val="black">
                    <a:tint val="75000"/>
                  </a:prstClr>
                </a:solidFill>
              </a:rPr>
              <a:pPr/>
              <a:t>12/28/2023</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9396645"/>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solidFill>
                  <a:prstClr val="black">
                    <a:tint val="75000"/>
                  </a:prstClr>
                </a:solidFill>
              </a:rPr>
              <a:pPr/>
              <a:t>12/28/2023</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28803711"/>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12/28/2023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33449798"/>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12/28/2023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7191959"/>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12/28/2023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97299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F89612-4769-4B78-BE59-62DAF65A04A2}" type="datetimeFigureOut">
              <a:rPr lang="en-US" smtClean="0"/>
              <a:t>12/28/2023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70D200-FF58-41EB-9446-514A4B52ECE3}" type="slidenum">
              <a:rPr lang="en-US" smtClean="0"/>
              <a:t>‹#›</a:t>
            </a:fld>
            <a:endParaRPr lang="en-US"/>
          </a:p>
        </p:txBody>
      </p:sp>
    </p:spTree>
    <p:extLst>
      <p:ext uri="{BB962C8B-B14F-4D97-AF65-F5344CB8AC3E}">
        <p14:creationId xmlns:p14="http://schemas.microsoft.com/office/powerpoint/2010/main" val="3638390660"/>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12/28/2023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284299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12/28/2023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322130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12/28/2023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934330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12/28/2023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255719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12/28/2023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607645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solidFill>
                  <a:prstClr val="black">
                    <a:tint val="75000"/>
                  </a:prstClr>
                </a:solidFill>
              </a:rPr>
              <a:pPr/>
              <a:t>12/28/2023</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12220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solidFill>
                  <a:prstClr val="black">
                    <a:tint val="75000"/>
                  </a:prstClr>
                </a:solidFill>
              </a:rPr>
              <a:pPr/>
              <a:t>12/28/2023</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033600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solidFill>
                  <a:prstClr val="black">
                    <a:tint val="75000"/>
                  </a:prstClr>
                </a:solidFill>
              </a:rPr>
              <a:pPr/>
              <a:t>12/28/2023</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2595065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12/28/2023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970627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9F89612-4769-4B78-BE59-62DAF65A04A2}" type="datetimeFigureOut">
              <a:rPr lang="en-US" smtClean="0"/>
              <a:t>12/28/2023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70D200-FF58-41EB-9446-514A4B52ECE3}" type="slidenum">
              <a:rPr lang="en-US" smtClean="0"/>
              <a:t>‹#›</a:t>
            </a:fld>
            <a:endParaRPr lang="en-US"/>
          </a:p>
        </p:txBody>
      </p:sp>
    </p:spTree>
    <p:extLst>
      <p:ext uri="{BB962C8B-B14F-4D97-AF65-F5344CB8AC3E}">
        <p14:creationId xmlns:p14="http://schemas.microsoft.com/office/powerpoint/2010/main" val="81035203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12/28/2023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3892839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12/28/2023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0753716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12/28/2023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9645190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12/28/2023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3646534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12/28/2023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7204730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12/28/2023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8297467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12/28/2023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0215536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solidFill>
                  <a:prstClr val="black">
                    <a:tint val="75000"/>
                  </a:prstClr>
                </a:solidFill>
              </a:rPr>
              <a:pPr/>
              <a:t>12/28/2023</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5284662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solidFill>
                  <a:prstClr val="black">
                    <a:tint val="75000"/>
                  </a:prstClr>
                </a:solidFill>
              </a:rPr>
              <a:pPr/>
              <a:t>12/28/2023</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9320042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solidFill>
                  <a:prstClr val="black">
                    <a:tint val="75000"/>
                  </a:prstClr>
                </a:solidFill>
              </a:rPr>
              <a:pPr/>
              <a:t>12/28/2023</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186013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9F89612-4769-4B78-BE59-62DAF65A04A2}" type="datetimeFigureOut">
              <a:rPr lang="en-US" smtClean="0"/>
              <a:t>12/28/2023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70D200-FF58-41EB-9446-514A4B52ECE3}" type="slidenum">
              <a:rPr lang="en-US" smtClean="0"/>
              <a:t>‹#›</a:t>
            </a:fld>
            <a:endParaRPr lang="en-US"/>
          </a:p>
        </p:txBody>
      </p:sp>
    </p:spTree>
    <p:extLst>
      <p:ext uri="{BB962C8B-B14F-4D97-AF65-F5344CB8AC3E}">
        <p14:creationId xmlns:p14="http://schemas.microsoft.com/office/powerpoint/2010/main" val="112132585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12/28/2023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2140874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12/28/2023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5271347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12/28/2023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8388812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12/28/2023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7405364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12/28/2023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377085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12/28/2023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6476639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12/28/2023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0942661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12/28/2023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683646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solidFill>
                  <a:prstClr val="black">
                    <a:tint val="75000"/>
                  </a:prstClr>
                </a:solidFill>
              </a:rPr>
              <a:pPr/>
              <a:t>12/28/2023</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0932747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solidFill>
                  <a:prstClr val="black">
                    <a:tint val="75000"/>
                  </a:prstClr>
                </a:solidFill>
              </a:rPr>
              <a:pPr/>
              <a:t>12/28/2023</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23246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9F89612-4769-4B78-BE59-62DAF65A04A2}" type="datetimeFigureOut">
              <a:rPr lang="en-US" smtClean="0"/>
              <a:t>12/28/2023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70D200-FF58-41EB-9446-514A4B52ECE3}" type="slidenum">
              <a:rPr lang="en-US" smtClean="0"/>
              <a:t>‹#›</a:t>
            </a:fld>
            <a:endParaRPr lang="en-US"/>
          </a:p>
        </p:txBody>
      </p:sp>
    </p:spTree>
    <p:extLst>
      <p:ext uri="{BB962C8B-B14F-4D97-AF65-F5344CB8AC3E}">
        <p14:creationId xmlns:p14="http://schemas.microsoft.com/office/powerpoint/2010/main" val="221812812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solidFill>
                  <a:prstClr val="black">
                    <a:tint val="75000"/>
                  </a:prstClr>
                </a:solidFill>
              </a:rPr>
              <a:pPr/>
              <a:t>12/28/2023</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4230266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12/28/2023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8097866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12/28/2023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0075162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12/28/2023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0732111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12/28/2023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6646283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12/28/2023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079838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12/28/2023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9850768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12/28/2023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8189998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12/28/2023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6495566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solidFill>
                  <a:prstClr val="black">
                    <a:tint val="75000"/>
                  </a:prstClr>
                </a:solidFill>
              </a:rPr>
              <a:pPr/>
              <a:t>12/28/2023</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64508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9F89612-4769-4B78-BE59-62DAF65A04A2}" type="datetimeFigureOut">
              <a:rPr lang="en-US" smtClean="0"/>
              <a:t>12/28/2023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670D200-FF58-41EB-9446-514A4B52ECE3}" type="slidenum">
              <a:rPr lang="en-US" smtClean="0"/>
              <a:t>‹#›</a:t>
            </a:fld>
            <a:endParaRPr lang="en-US"/>
          </a:p>
        </p:txBody>
      </p:sp>
    </p:spTree>
    <p:extLst>
      <p:ext uri="{BB962C8B-B14F-4D97-AF65-F5344CB8AC3E}">
        <p14:creationId xmlns:p14="http://schemas.microsoft.com/office/powerpoint/2010/main" val="73659588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solidFill>
                  <a:prstClr val="black">
                    <a:tint val="75000"/>
                  </a:prstClr>
                </a:solidFill>
              </a:rPr>
              <a:pPr/>
              <a:t>12/28/2023</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3492254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solidFill>
                  <a:prstClr val="black">
                    <a:tint val="75000"/>
                  </a:prstClr>
                </a:solidFill>
              </a:rPr>
              <a:pPr/>
              <a:t>12/28/2023</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4286032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12/28/2023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5399397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12/28/2023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2580559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12/28/2023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0909566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12/28/2023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0712565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12/28/2023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8869604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12/28/2023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36738452"/>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12/28/2023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6136787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12/28/2023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818075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9F89612-4769-4B78-BE59-62DAF65A04A2}" type="datetimeFigureOut">
              <a:rPr lang="en-US" smtClean="0"/>
              <a:t>12/28/2023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670D200-FF58-41EB-9446-514A4B52ECE3}" type="slidenum">
              <a:rPr lang="en-US" smtClean="0"/>
              <a:t>‹#›</a:t>
            </a:fld>
            <a:endParaRPr lang="en-US"/>
          </a:p>
        </p:txBody>
      </p:sp>
    </p:spTree>
    <p:extLst>
      <p:ext uri="{BB962C8B-B14F-4D97-AF65-F5344CB8AC3E}">
        <p14:creationId xmlns:p14="http://schemas.microsoft.com/office/powerpoint/2010/main" val="405298227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solidFill>
                  <a:prstClr val="black">
                    <a:tint val="75000"/>
                  </a:prstClr>
                </a:solidFill>
              </a:rPr>
              <a:pPr/>
              <a:t>12/28/2023</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7210751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solidFill>
                  <a:prstClr val="black">
                    <a:tint val="75000"/>
                  </a:prstClr>
                </a:solidFill>
              </a:rPr>
              <a:pPr/>
              <a:t>12/28/2023</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9813894"/>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solidFill>
                  <a:prstClr val="black">
                    <a:tint val="75000"/>
                  </a:prstClr>
                </a:solidFill>
              </a:rPr>
              <a:pPr/>
              <a:t>12/28/2023</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13418909"/>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12/28/2023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51841156"/>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12/28/2023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3316294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12/28/2023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16245765"/>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12/28/2023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87487004"/>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12/28/2023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8182048"/>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12/28/2023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80525668"/>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12/28/2023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109001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F89612-4769-4B78-BE59-62DAF65A04A2}" type="datetimeFigureOut">
              <a:rPr lang="en-US" smtClean="0"/>
              <a:t>12/28/2023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670D200-FF58-41EB-9446-514A4B52ECE3}" type="slidenum">
              <a:rPr lang="en-US" smtClean="0"/>
              <a:t>‹#›</a:t>
            </a:fld>
            <a:endParaRPr lang="en-US"/>
          </a:p>
        </p:txBody>
      </p:sp>
    </p:spTree>
    <p:extLst>
      <p:ext uri="{BB962C8B-B14F-4D97-AF65-F5344CB8AC3E}">
        <p14:creationId xmlns:p14="http://schemas.microsoft.com/office/powerpoint/2010/main" val="4172908852"/>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12/28/2023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68875915"/>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solidFill>
                  <a:prstClr val="black">
                    <a:tint val="75000"/>
                  </a:prstClr>
                </a:solidFill>
              </a:rPr>
              <a:pPr/>
              <a:t>12/28/2023</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73950489"/>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solidFill>
                  <a:prstClr val="black">
                    <a:tint val="75000"/>
                  </a:prstClr>
                </a:solidFill>
              </a:rPr>
              <a:pPr/>
              <a:t>12/28/2023</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86797394"/>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solidFill>
                  <a:prstClr val="black">
                    <a:tint val="75000"/>
                  </a:prstClr>
                </a:solidFill>
              </a:rPr>
              <a:pPr/>
              <a:t>12/28/2023</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22634992"/>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12/28/2023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40893566"/>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12/28/2023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03100415"/>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12/28/2023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5701640"/>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12/28/2023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97307292"/>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12/28/2023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15160834"/>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12/28/2023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015480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9F89612-4769-4B78-BE59-62DAF65A04A2}" type="datetimeFigureOut">
              <a:rPr lang="en-US" smtClean="0"/>
              <a:t>12/28/2023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70D200-FF58-41EB-9446-514A4B52ECE3}" type="slidenum">
              <a:rPr lang="en-US" smtClean="0"/>
              <a:t>‹#›</a:t>
            </a:fld>
            <a:endParaRPr lang="en-US"/>
          </a:p>
        </p:txBody>
      </p:sp>
    </p:spTree>
    <p:extLst>
      <p:ext uri="{BB962C8B-B14F-4D97-AF65-F5344CB8AC3E}">
        <p14:creationId xmlns:p14="http://schemas.microsoft.com/office/powerpoint/2010/main" val="3607870796"/>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12/28/2023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38336231"/>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12/28/2023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21667700"/>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solidFill>
                  <a:prstClr val="black">
                    <a:tint val="75000"/>
                  </a:prstClr>
                </a:solidFill>
              </a:rPr>
              <a:pPr/>
              <a:t>12/28/2023</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02085837"/>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solidFill>
                  <a:prstClr val="black">
                    <a:tint val="75000"/>
                  </a:prstClr>
                </a:solidFill>
              </a:rPr>
              <a:pPr/>
              <a:t>12/28/2023</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72542095"/>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solidFill>
                  <a:prstClr val="black">
                    <a:tint val="75000"/>
                  </a:prstClr>
                </a:solidFill>
              </a:rPr>
              <a:pPr/>
              <a:t>12/28/2023</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15932737"/>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12/28/2023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62052954"/>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12/28/2023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47504072"/>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12/28/2023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28482679"/>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12/28/2023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81465269"/>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12/28/2023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069993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9F89612-4769-4B78-BE59-62DAF65A04A2}" type="datetimeFigureOut">
              <a:rPr lang="en-US" smtClean="0"/>
              <a:t>12/28/2023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70D200-FF58-41EB-9446-514A4B52ECE3}" type="slidenum">
              <a:rPr lang="en-US" smtClean="0"/>
              <a:t>‹#›</a:t>
            </a:fld>
            <a:endParaRPr lang="en-US"/>
          </a:p>
        </p:txBody>
      </p:sp>
    </p:spTree>
    <p:extLst>
      <p:ext uri="{BB962C8B-B14F-4D97-AF65-F5344CB8AC3E}">
        <p14:creationId xmlns:p14="http://schemas.microsoft.com/office/powerpoint/2010/main" val="588430984"/>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12/28/2023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77475165"/>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12/28/2023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90009193"/>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12/28/2023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73947214"/>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solidFill>
                  <a:prstClr val="black">
                    <a:tint val="75000"/>
                  </a:prstClr>
                </a:solidFill>
              </a:rPr>
              <a:pPr/>
              <a:t>12/28/2023</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63368191"/>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solidFill>
                  <a:prstClr val="black">
                    <a:tint val="75000"/>
                  </a:prstClr>
                </a:solidFill>
              </a:rPr>
              <a:pPr/>
              <a:t>12/28/2023</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91043461"/>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solidFill>
                  <a:prstClr val="black">
                    <a:tint val="75000"/>
                  </a:prstClr>
                </a:solidFill>
              </a:rPr>
              <a:pPr/>
              <a:t>12/28/2023</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79963785"/>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12/28/2023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37802542"/>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12/28/2023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64500302"/>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12/28/2023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25719092"/>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12/28/2023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950017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7.xml"/><Relationship Id="rId3" Type="http://schemas.openxmlformats.org/officeDocument/2006/relationships/slideLayout" Target="../slideLayouts/slideLayout102.xml"/><Relationship Id="rId7" Type="http://schemas.openxmlformats.org/officeDocument/2006/relationships/slideLayout" Target="../slideLayouts/slideLayout106.xml"/><Relationship Id="rId12" Type="http://schemas.openxmlformats.org/officeDocument/2006/relationships/theme" Target="../theme/theme10.xml"/><Relationship Id="rId2" Type="http://schemas.openxmlformats.org/officeDocument/2006/relationships/slideLayout" Target="../slideLayouts/slideLayout101.xml"/><Relationship Id="rId1" Type="http://schemas.openxmlformats.org/officeDocument/2006/relationships/slideLayout" Target="../slideLayouts/slideLayout100.xml"/><Relationship Id="rId6" Type="http://schemas.openxmlformats.org/officeDocument/2006/relationships/slideLayout" Target="../slideLayouts/slideLayout105.xml"/><Relationship Id="rId11" Type="http://schemas.openxmlformats.org/officeDocument/2006/relationships/slideLayout" Target="../slideLayouts/slideLayout110.xml"/><Relationship Id="rId5" Type="http://schemas.openxmlformats.org/officeDocument/2006/relationships/slideLayout" Target="../slideLayouts/slideLayout104.xml"/><Relationship Id="rId10" Type="http://schemas.openxmlformats.org/officeDocument/2006/relationships/slideLayout" Target="../slideLayouts/slideLayout109.xml"/><Relationship Id="rId4" Type="http://schemas.openxmlformats.org/officeDocument/2006/relationships/slideLayout" Target="../slideLayouts/slideLayout103.xml"/><Relationship Id="rId9" Type="http://schemas.openxmlformats.org/officeDocument/2006/relationships/slideLayout" Target="../slideLayouts/slideLayout108.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6.xml"/><Relationship Id="rId3" Type="http://schemas.openxmlformats.org/officeDocument/2006/relationships/slideLayout" Target="../slideLayouts/slideLayout91.xml"/><Relationship Id="rId7" Type="http://schemas.openxmlformats.org/officeDocument/2006/relationships/slideLayout" Target="../slideLayouts/slideLayout95.xml"/><Relationship Id="rId12" Type="http://schemas.openxmlformats.org/officeDocument/2006/relationships/theme" Target="../theme/theme9.xml"/><Relationship Id="rId2" Type="http://schemas.openxmlformats.org/officeDocument/2006/relationships/slideLayout" Target="../slideLayouts/slideLayout90.xml"/><Relationship Id="rId1" Type="http://schemas.openxmlformats.org/officeDocument/2006/relationships/slideLayout" Target="../slideLayouts/slideLayout89.xml"/><Relationship Id="rId6" Type="http://schemas.openxmlformats.org/officeDocument/2006/relationships/slideLayout" Target="../slideLayouts/slideLayout94.xml"/><Relationship Id="rId11" Type="http://schemas.openxmlformats.org/officeDocument/2006/relationships/slideLayout" Target="../slideLayouts/slideLayout99.xml"/><Relationship Id="rId5" Type="http://schemas.openxmlformats.org/officeDocument/2006/relationships/slideLayout" Target="../slideLayouts/slideLayout93.xml"/><Relationship Id="rId10" Type="http://schemas.openxmlformats.org/officeDocument/2006/relationships/slideLayout" Target="../slideLayouts/slideLayout98.xml"/><Relationship Id="rId4" Type="http://schemas.openxmlformats.org/officeDocument/2006/relationships/slideLayout" Target="../slideLayouts/slideLayout92.xml"/><Relationship Id="rId9" Type="http://schemas.openxmlformats.org/officeDocument/2006/relationships/slideLayout" Target="../slideLayouts/slideLayout9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F89612-4769-4B78-BE59-62DAF65A04A2}" type="datetimeFigureOut">
              <a:rPr lang="en-US" smtClean="0"/>
              <a:t>12/28/2023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70D200-FF58-41EB-9446-514A4B52ECE3}" type="slidenum">
              <a:rPr lang="en-US" smtClean="0"/>
              <a:t>‹#›</a:t>
            </a:fld>
            <a:endParaRPr lang="en-US"/>
          </a:p>
        </p:txBody>
      </p:sp>
    </p:spTree>
    <p:extLst>
      <p:ext uri="{BB962C8B-B14F-4D97-AF65-F5344CB8AC3E}">
        <p14:creationId xmlns:p14="http://schemas.microsoft.com/office/powerpoint/2010/main" val="41421624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solidFill>
                  <a:prstClr val="black">
                    <a:tint val="75000"/>
                  </a:prstClr>
                </a:solidFill>
              </a:rPr>
              <a:pPr/>
              <a:t>12/28/2023</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09726035"/>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solidFill>
                  <a:prstClr val="black">
                    <a:tint val="75000"/>
                  </a:prstClr>
                </a:solidFill>
              </a:rPr>
              <a:pPr/>
              <a:t>12/28/2023</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2430422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solidFill>
                  <a:prstClr val="black">
                    <a:tint val="75000"/>
                  </a:prstClr>
                </a:solidFill>
              </a:rPr>
              <a:pPr/>
              <a:t>12/28/2023</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203323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solidFill>
                  <a:prstClr val="black">
                    <a:tint val="75000"/>
                  </a:prstClr>
                </a:solidFill>
              </a:rPr>
              <a:pPr/>
              <a:t>12/28/2023</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4536219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solidFill>
                  <a:prstClr val="black">
                    <a:tint val="75000"/>
                  </a:prstClr>
                </a:solidFill>
              </a:rPr>
              <a:pPr/>
              <a:t>12/28/2023</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8529460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solidFill>
                  <a:prstClr val="black">
                    <a:tint val="75000"/>
                  </a:prstClr>
                </a:solidFill>
              </a:rPr>
              <a:pPr/>
              <a:t>12/28/2023</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27318299"/>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solidFill>
                  <a:prstClr val="black">
                    <a:tint val="75000"/>
                  </a:prstClr>
                </a:solidFill>
              </a:rPr>
              <a:pPr/>
              <a:t>12/28/2023</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19356391"/>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solidFill>
                  <a:prstClr val="black">
                    <a:tint val="75000"/>
                  </a:prstClr>
                </a:solidFill>
              </a:rPr>
              <a:pPr/>
              <a:t>12/28/2023</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72862090"/>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solidFill>
                  <a:prstClr val="black">
                    <a:tint val="75000"/>
                  </a:prstClr>
                </a:solidFill>
              </a:rPr>
              <a:pPr/>
              <a:t>12/28/2023</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95541075"/>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www.britannica.com/topic/human-being" TargetMode="External"/><Relationship Id="rId2" Type="http://schemas.openxmlformats.org/officeDocument/2006/relationships/hyperlink" Target="https://www.britannica.com/topic/sociology" TargetMode="External"/><Relationship Id="rId1" Type="http://schemas.openxmlformats.org/officeDocument/2006/relationships/slideLayout" Target="../slideLayouts/slideLayout2.xml"/><Relationship Id="rId4" Type="http://schemas.openxmlformats.org/officeDocument/2006/relationships/hyperlink" Target="https://www.britannica.com/topic/social-change" TargetMode="External"/></Relationships>
</file>

<file path=ppt/slides/_rels/slide39.xml.rels><?xml version="1.0" encoding="UTF-8" standalone="yes"?>
<Relationships xmlns="http://schemas.openxmlformats.org/package/2006/relationships"><Relationship Id="rId8" Type="http://schemas.openxmlformats.org/officeDocument/2006/relationships/hyperlink" Target="https://en.wikipedia.org/wiki/Social_class" TargetMode="External"/><Relationship Id="rId3" Type="http://schemas.openxmlformats.org/officeDocument/2006/relationships/hyperlink" Target="https://www.britannica.com/topic/crime-law" TargetMode="External"/><Relationship Id="rId7" Type="http://schemas.openxmlformats.org/officeDocument/2006/relationships/hyperlink" Target="https://en.wikipedia.org/wiki/Economy" TargetMode="External"/><Relationship Id="rId2" Type="http://schemas.openxmlformats.org/officeDocument/2006/relationships/hyperlink" Target="https://www.merriam-webster.com/dictionary/integration" TargetMode="External"/><Relationship Id="rId1" Type="http://schemas.openxmlformats.org/officeDocument/2006/relationships/slideLayout" Target="../slideLayouts/slideLayout2.xml"/><Relationship Id="rId6" Type="http://schemas.openxmlformats.org/officeDocument/2006/relationships/hyperlink" Target="https://en.wikipedia.org/wiki/Law" TargetMode="External"/><Relationship Id="rId5" Type="http://schemas.openxmlformats.org/officeDocument/2006/relationships/hyperlink" Target="https://en.wikipedia.org/wiki/Religion" TargetMode="External"/><Relationship Id="rId4" Type="http://schemas.openxmlformats.org/officeDocument/2006/relationships/hyperlink" Target="https://en.wikipedia.org/wiki/Family"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www.britannica.com/topic/Community-and-Society" TargetMode="External"/><Relationship Id="rId2" Type="http://schemas.openxmlformats.org/officeDocument/2006/relationships/hyperlink" Target="https://www.britannica.com/biography/Ferdinand-Tonnies" TargetMode="External"/><Relationship Id="rId1" Type="http://schemas.openxmlformats.org/officeDocument/2006/relationships/slideLayout" Target="../slideLayouts/slideLayout2.xml"/><Relationship Id="rId6" Type="http://schemas.openxmlformats.org/officeDocument/2006/relationships/hyperlink" Target="https://www.merriam-webster.com/dictionary/sentiment" TargetMode="External"/><Relationship Id="rId5" Type="http://schemas.openxmlformats.org/officeDocument/2006/relationships/hyperlink" Target="https://www.britannica.com/topic/natural-will" TargetMode="External"/><Relationship Id="rId4" Type="http://schemas.openxmlformats.org/officeDocument/2006/relationships/hyperlink" Target="https://www.merriam-webster.com/dictionary/conception" TargetMode="External"/></Relationships>
</file>

<file path=ppt/slides/_rels/slide41.xml.rels><?xml version="1.0" encoding="UTF-8" standalone="yes"?>
<Relationships xmlns="http://schemas.openxmlformats.org/package/2006/relationships"><Relationship Id="rId3" Type="http://schemas.openxmlformats.org/officeDocument/2006/relationships/hyperlink" Target="https://www.merriam-webster.com/dictionary/cosmopolitan" TargetMode="External"/><Relationship Id="rId2" Type="http://schemas.openxmlformats.org/officeDocument/2006/relationships/hyperlink" Target="https://www.britannica.com/topic/rational-will" TargetMode="External"/><Relationship Id="rId1" Type="http://schemas.openxmlformats.org/officeDocument/2006/relationships/slideLayout" Target="../slideLayouts/slideLayout2.xml"/><Relationship Id="rId5" Type="http://schemas.openxmlformats.org/officeDocument/2006/relationships/hyperlink" Target="https://www.merriam-webster.com/dictionary/efficiency" TargetMode="External"/><Relationship Id="rId4" Type="http://schemas.openxmlformats.org/officeDocument/2006/relationships/hyperlink" Target="https://www.merriam-webster.com/dictionary/bureaucracies" TargetMode="External"/></Relationships>
</file>

<file path=ppt/slides/_rels/slide42.xml.rels><?xml version="1.0" encoding="UTF-8" standalone="yes"?>
<Relationships xmlns="http://schemas.openxmlformats.org/package/2006/relationships"><Relationship Id="rId3" Type="http://schemas.openxmlformats.org/officeDocument/2006/relationships/hyperlink" Target="https://www.merriam-webster.com/dictionary/differentiated" TargetMode="External"/><Relationship Id="rId7" Type="http://schemas.openxmlformats.org/officeDocument/2006/relationships/hyperlink" Target="https://www.britannica.com/science/physical-science" TargetMode="External"/><Relationship Id="rId2" Type="http://schemas.openxmlformats.org/officeDocument/2006/relationships/hyperlink" Target="https://www.britannica.com/biography/Emile-Durkheim" TargetMode="External"/><Relationship Id="rId1" Type="http://schemas.openxmlformats.org/officeDocument/2006/relationships/slideLayout" Target="../slideLayouts/slideLayout2.xml"/><Relationship Id="rId6" Type="http://schemas.openxmlformats.org/officeDocument/2006/relationships/hyperlink" Target="https://www.merriam-webster.com/dictionary/constitute" TargetMode="External"/><Relationship Id="rId5" Type="http://schemas.openxmlformats.org/officeDocument/2006/relationships/hyperlink" Target="https://www.merriam-webster.com/dictionary/integration" TargetMode="External"/><Relationship Id="rId4" Type="http://schemas.openxmlformats.org/officeDocument/2006/relationships/hyperlink" Target="https://www.britannica.com/topic/division-of-labour" TargetMode="External"/></Relationships>
</file>

<file path=ppt/slides/_rels/slide43.xml.rels><?xml version="1.0" encoding="UTF-8" standalone="yes"?>
<Relationships xmlns="http://schemas.openxmlformats.org/package/2006/relationships"><Relationship Id="rId2" Type="http://schemas.openxmlformats.org/officeDocument/2006/relationships/hyperlink" Target="https://www.britannica.com/topic/contract-law"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8" Type="http://schemas.openxmlformats.org/officeDocument/2006/relationships/hyperlink" Target="https://en.wikipedia.org/wiki/Centralization" TargetMode="External"/><Relationship Id="rId13" Type="http://schemas.openxmlformats.org/officeDocument/2006/relationships/hyperlink" Target="https://en.wikipedia.org/wiki/Architecture" TargetMode="External"/><Relationship Id="rId3" Type="http://schemas.openxmlformats.org/officeDocument/2006/relationships/hyperlink" Target="https://en.wikipedia.org/wiki/Social_stratification" TargetMode="External"/><Relationship Id="rId7" Type="http://schemas.openxmlformats.org/officeDocument/2006/relationships/hyperlink" Target="https://en.wikipedia.org/wiki/Writing_system" TargetMode="External"/><Relationship Id="rId12" Type="http://schemas.openxmlformats.org/officeDocument/2006/relationships/hyperlink" Target="https://en.wikipedia.org/wiki/Monument" TargetMode="External"/><Relationship Id="rId2" Type="http://schemas.openxmlformats.org/officeDocument/2006/relationships/hyperlink" Target="https://en.wikipedia.org/wiki/State_(polity)" TargetMode="External"/><Relationship Id="rId16" Type="http://schemas.openxmlformats.org/officeDocument/2006/relationships/hyperlink" Target="https://en.wikipedia.org/wiki/Expansionism" TargetMode="External"/><Relationship Id="rId1" Type="http://schemas.openxmlformats.org/officeDocument/2006/relationships/slideLayout" Target="../slideLayouts/slideLayout2.xml"/><Relationship Id="rId6" Type="http://schemas.openxmlformats.org/officeDocument/2006/relationships/hyperlink" Target="https://en.wikipedia.org/wiki/Natural_language" TargetMode="External"/><Relationship Id="rId11" Type="http://schemas.openxmlformats.org/officeDocument/2006/relationships/hyperlink" Target="https://en.wikipedia.org/wiki/Idea_of_Progress" TargetMode="External"/><Relationship Id="rId5" Type="http://schemas.openxmlformats.org/officeDocument/2006/relationships/hyperlink" Target="https://en.wikipedia.org/wiki/Symbol" TargetMode="External"/><Relationship Id="rId15" Type="http://schemas.openxmlformats.org/officeDocument/2006/relationships/hyperlink" Target="https://en.wikipedia.org/wiki/Farming" TargetMode="External"/><Relationship Id="rId10" Type="http://schemas.openxmlformats.org/officeDocument/2006/relationships/hyperlink" Target="https://en.wikipedia.org/wiki/Division_of_labor" TargetMode="External"/><Relationship Id="rId4" Type="http://schemas.openxmlformats.org/officeDocument/2006/relationships/hyperlink" Target="https://en.wikipedia.org/wiki/Urban_area" TargetMode="External"/><Relationship Id="rId9" Type="http://schemas.openxmlformats.org/officeDocument/2006/relationships/hyperlink" Target="https://en.wikipedia.org/wiki/Domestication" TargetMode="External"/><Relationship Id="rId14" Type="http://schemas.openxmlformats.org/officeDocument/2006/relationships/hyperlink" Target="https://en.wikipedia.org/wiki/Taxation" TargetMode="Externa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0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0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5400" dirty="0" smtClean="0"/>
              <a:t>Unit 2</a:t>
            </a:r>
            <a:endParaRPr lang="en-US" sz="5400" dirty="0"/>
          </a:p>
        </p:txBody>
      </p:sp>
      <p:sp>
        <p:nvSpPr>
          <p:cNvPr id="3" name="Subtitle 2"/>
          <p:cNvSpPr>
            <a:spLocks noGrp="1"/>
          </p:cNvSpPr>
          <p:nvPr>
            <p:ph type="subTitle" idx="1"/>
          </p:nvPr>
        </p:nvSpPr>
        <p:spPr/>
        <p:txBody>
          <a:bodyPr>
            <a:normAutofit fontScale="85000" lnSpcReduction="20000"/>
          </a:bodyPr>
          <a:lstStyle/>
          <a:p>
            <a:r>
              <a:rPr lang="en-US" sz="7200" dirty="0" smtClean="0"/>
              <a:t>The Fundamentals of Society</a:t>
            </a:r>
            <a:endParaRPr lang="en-US" sz="7200" dirty="0"/>
          </a:p>
        </p:txBody>
      </p:sp>
    </p:spTree>
    <p:extLst>
      <p:ext uri="{BB962C8B-B14F-4D97-AF65-F5344CB8AC3E}">
        <p14:creationId xmlns:p14="http://schemas.microsoft.com/office/powerpoint/2010/main" val="10544577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00"/>
            <a:ext cx="7696200" cy="990600"/>
          </a:xfrm>
        </p:spPr>
        <p:txBody>
          <a:bodyPr>
            <a:normAutofit/>
          </a:bodyPr>
          <a:lstStyle/>
          <a:p>
            <a:endParaRPr lang="en-US" dirty="0"/>
          </a:p>
        </p:txBody>
      </p:sp>
      <p:sp>
        <p:nvSpPr>
          <p:cNvPr id="3" name="Subtitle 2"/>
          <p:cNvSpPr>
            <a:spLocks noGrp="1"/>
          </p:cNvSpPr>
          <p:nvPr>
            <p:ph type="subTitle" idx="1"/>
          </p:nvPr>
        </p:nvSpPr>
        <p:spPr>
          <a:xfrm>
            <a:off x="533400" y="762000"/>
            <a:ext cx="8382000" cy="4876800"/>
          </a:xfrm>
        </p:spPr>
        <p:txBody>
          <a:bodyPr>
            <a:noAutofit/>
          </a:bodyPr>
          <a:lstStyle/>
          <a:p>
            <a:r>
              <a:rPr lang="en-US" sz="4400" b="1" dirty="0" smtClean="0">
                <a:solidFill>
                  <a:srgbClr val="3B3B3B"/>
                </a:solidFill>
                <a:latin typeface="Montserrat"/>
              </a:rPr>
              <a:t>CULTURE AND PERSONALITY</a:t>
            </a:r>
          </a:p>
          <a:p>
            <a:pPr marL="342900" indent="-342900">
              <a:buFont typeface="Arial" pitchFamily="34" charset="0"/>
              <a:buChar char="•"/>
            </a:pPr>
            <a:r>
              <a:rPr lang="en-US" sz="2400" b="1" dirty="0">
                <a:solidFill>
                  <a:srgbClr val="3B3B3B"/>
                </a:solidFill>
                <a:latin typeface="Montserrat"/>
              </a:rPr>
              <a:t> culture refers to the shared values, beliefs and norms of a specific group of people</a:t>
            </a:r>
            <a:r>
              <a:rPr lang="en-US" sz="2400" b="1" dirty="0" smtClean="0">
                <a:solidFill>
                  <a:srgbClr val="3B3B3B"/>
                </a:solidFill>
                <a:latin typeface="Montserrat"/>
              </a:rPr>
              <a:t>.</a:t>
            </a:r>
          </a:p>
          <a:p>
            <a:pPr marL="342900" indent="-342900">
              <a:buFont typeface="Arial" pitchFamily="34" charset="0"/>
              <a:buChar char="•"/>
            </a:pPr>
            <a:r>
              <a:rPr lang="en-US" sz="2400" b="1" dirty="0" smtClean="0">
                <a:solidFill>
                  <a:srgbClr val="3B3B3B"/>
                </a:solidFill>
                <a:latin typeface="Montserrat"/>
              </a:rPr>
              <a:t> </a:t>
            </a:r>
            <a:r>
              <a:rPr lang="en-US" sz="2400" b="1" dirty="0">
                <a:solidFill>
                  <a:srgbClr val="3B3B3B"/>
                </a:solidFill>
                <a:latin typeface="Montserrat"/>
              </a:rPr>
              <a:t>Culture, therefore, influences the manner we learn, live and behave. Because of this, many theorists believe that culture is an important shaper of our personality. </a:t>
            </a:r>
            <a:endParaRPr lang="en-US" sz="2400" b="1" dirty="0" smtClean="0">
              <a:solidFill>
                <a:srgbClr val="3B3B3B"/>
              </a:solidFill>
              <a:latin typeface="Montserrat"/>
            </a:endParaRPr>
          </a:p>
          <a:p>
            <a:pPr marL="342900" indent="-342900">
              <a:buFont typeface="Arial" pitchFamily="34" charset="0"/>
              <a:buChar char="•"/>
            </a:pPr>
            <a:r>
              <a:rPr lang="en-US" sz="2400" b="1" dirty="0" smtClean="0">
                <a:solidFill>
                  <a:srgbClr val="3B3B3B"/>
                </a:solidFill>
                <a:latin typeface="Montserrat"/>
              </a:rPr>
              <a:t>One </a:t>
            </a:r>
            <a:r>
              <a:rPr lang="en-US" sz="2400" b="1" dirty="0">
                <a:solidFill>
                  <a:srgbClr val="3B3B3B"/>
                </a:solidFill>
                <a:latin typeface="Montserrat"/>
              </a:rPr>
              <a:t>of the general assumptions asserting the effect of culture to personality is that people who are born and bred in the same culture share common personality traits.</a:t>
            </a:r>
            <a:r>
              <a:rPr lang="en-US" sz="2400" dirty="0" smtClean="0"/>
              <a:t/>
            </a:r>
            <a:br>
              <a:rPr lang="en-US" sz="2400" dirty="0" smtClean="0"/>
            </a:br>
            <a:endParaRPr lang="en-US" sz="2400" dirty="0"/>
          </a:p>
        </p:txBody>
      </p:sp>
    </p:spTree>
    <p:extLst>
      <p:ext uri="{BB962C8B-B14F-4D97-AF65-F5344CB8AC3E}">
        <p14:creationId xmlns:p14="http://schemas.microsoft.com/office/powerpoint/2010/main" val="13271604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a:solidFill>
                  <a:srgbClr val="383939"/>
                </a:solidFill>
                <a:latin typeface="Montserrat"/>
              </a:rPr>
              <a:t>According to Franz Boas, pioneer of Psychological Anthropology </a:t>
            </a:r>
            <a:r>
              <a:rPr lang="en-US" dirty="0" smtClean="0">
                <a:solidFill>
                  <a:srgbClr val="383939"/>
                </a:solidFill>
                <a:latin typeface="Montserrat"/>
              </a:rPr>
              <a:t>for </a:t>
            </a:r>
            <a:r>
              <a:rPr lang="en-US" dirty="0">
                <a:solidFill>
                  <a:srgbClr val="383939"/>
                </a:solidFill>
                <a:latin typeface="Montserrat"/>
              </a:rPr>
              <a:t>the study of the relationship between culture and personality, personality is obtained </a:t>
            </a:r>
            <a:r>
              <a:rPr lang="en-US" dirty="0" smtClean="0">
                <a:solidFill>
                  <a:srgbClr val="383939"/>
                </a:solidFill>
                <a:latin typeface="Montserrat"/>
              </a:rPr>
              <a:t>through </a:t>
            </a:r>
            <a:r>
              <a:rPr lang="en-US" dirty="0">
                <a:solidFill>
                  <a:srgbClr val="383939"/>
                </a:solidFill>
                <a:latin typeface="Montserrat"/>
              </a:rPr>
              <a:t>culture and not biology. </a:t>
            </a:r>
            <a:endParaRPr lang="en-US" dirty="0" smtClean="0">
              <a:solidFill>
                <a:srgbClr val="383939"/>
              </a:solidFill>
              <a:latin typeface="Montserrat"/>
            </a:endParaRPr>
          </a:p>
          <a:p>
            <a:r>
              <a:rPr lang="en-US" dirty="0" smtClean="0">
                <a:solidFill>
                  <a:srgbClr val="383939"/>
                </a:solidFill>
                <a:latin typeface="Montserrat"/>
              </a:rPr>
              <a:t>His </a:t>
            </a:r>
            <a:r>
              <a:rPr lang="en-US" dirty="0">
                <a:solidFill>
                  <a:srgbClr val="383939"/>
                </a:solidFill>
                <a:latin typeface="Montserrat"/>
              </a:rPr>
              <a:t>theory called Cultural Relativism gives a comprehensive understanding of the underlying relationship between culture and personality.</a:t>
            </a:r>
            <a:endParaRPr lang="en-US" dirty="0"/>
          </a:p>
        </p:txBody>
      </p:sp>
    </p:spTree>
    <p:extLst>
      <p:ext uri="{BB962C8B-B14F-4D97-AF65-F5344CB8AC3E}">
        <p14:creationId xmlns:p14="http://schemas.microsoft.com/office/powerpoint/2010/main" val="30208723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00"/>
            <a:ext cx="7696200" cy="990600"/>
          </a:xfrm>
        </p:spPr>
        <p:txBody>
          <a:bodyPr>
            <a:normAutofit/>
          </a:bodyPr>
          <a:lstStyle/>
          <a:p>
            <a:endParaRPr lang="en-US" dirty="0"/>
          </a:p>
        </p:txBody>
      </p:sp>
      <p:sp>
        <p:nvSpPr>
          <p:cNvPr id="3" name="Subtitle 2"/>
          <p:cNvSpPr>
            <a:spLocks noGrp="1"/>
          </p:cNvSpPr>
          <p:nvPr>
            <p:ph type="subTitle" idx="1"/>
          </p:nvPr>
        </p:nvSpPr>
        <p:spPr>
          <a:xfrm>
            <a:off x="533400" y="762000"/>
            <a:ext cx="8382000" cy="4876800"/>
          </a:xfrm>
        </p:spPr>
        <p:txBody>
          <a:bodyPr>
            <a:noAutofit/>
          </a:bodyPr>
          <a:lstStyle/>
          <a:p>
            <a:r>
              <a:rPr lang="en-US" sz="4400" b="1" i="1" u="sng" dirty="0"/>
              <a:t>Culture and human </a:t>
            </a:r>
            <a:r>
              <a:rPr lang="en-US" sz="4400" b="1" i="1" u="sng" dirty="0" smtClean="0"/>
              <a:t>intelligence</a:t>
            </a:r>
            <a:endParaRPr lang="en-US" sz="4400" b="0" i="1" u="sng" dirty="0" smtClean="0">
              <a:effectLst/>
            </a:endParaRPr>
          </a:p>
          <a:p>
            <a:pPr marL="342900" lvl="0" indent="-342900">
              <a:buFont typeface="Arial" pitchFamily="34" charset="0"/>
              <a:buChar char="•"/>
            </a:pPr>
            <a:r>
              <a:rPr lang="en-US" sz="2400" dirty="0" smtClean="0"/>
              <a:t/>
            </a:r>
            <a:br>
              <a:rPr lang="en-US" sz="2400" dirty="0" smtClean="0"/>
            </a:br>
            <a:r>
              <a:rPr lang="en-US" sz="3600" b="1" dirty="0">
                <a:solidFill>
                  <a:srgbClr val="202124"/>
                </a:solidFill>
                <a:latin typeface="arial"/>
              </a:rPr>
              <a:t>Human intelligence is a mental quality that consists of the abilities to learn from experience, adapt to new situations, understand and handle abstract concepts, and use knowledge to manipulate one's environment.</a:t>
            </a:r>
            <a:endParaRPr lang="en-US" sz="3600" b="1" dirty="0"/>
          </a:p>
        </p:txBody>
      </p:sp>
    </p:spTree>
    <p:extLst>
      <p:ext uri="{BB962C8B-B14F-4D97-AF65-F5344CB8AC3E}">
        <p14:creationId xmlns:p14="http://schemas.microsoft.com/office/powerpoint/2010/main" val="18262511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pPr lvl="0" algn="ctr"/>
            <a:r>
              <a:rPr lang="en-US" sz="3600" b="1" dirty="0">
                <a:solidFill>
                  <a:prstClr val="black">
                    <a:tint val="75000"/>
                  </a:prstClr>
                </a:solidFill>
              </a:rPr>
              <a:t>There is relationship between culture and human intelligence. </a:t>
            </a:r>
          </a:p>
          <a:p>
            <a:pPr lvl="0" algn="ctr"/>
            <a:r>
              <a:rPr lang="en-US" sz="3600" b="1" dirty="0">
                <a:solidFill>
                  <a:prstClr val="black">
                    <a:tint val="75000"/>
                  </a:prstClr>
                </a:solidFill>
              </a:rPr>
              <a:t>Human intelligence cannot fully or even meaningfully be understood outside its cultural context. </a:t>
            </a:r>
          </a:p>
          <a:p>
            <a:pPr lvl="0" algn="ctr"/>
            <a:r>
              <a:rPr lang="en-US" sz="3600" b="1" dirty="0">
                <a:solidFill>
                  <a:prstClr val="black">
                    <a:tint val="75000"/>
                  </a:prstClr>
                </a:solidFill>
              </a:rPr>
              <a:t>Behavior that is considered intelligent in one culture may be considered unintelligent in another culture, and vice versa.</a:t>
            </a:r>
          </a:p>
          <a:p>
            <a:endParaRPr lang="en-US" dirty="0"/>
          </a:p>
        </p:txBody>
      </p:sp>
    </p:spTree>
    <p:extLst>
      <p:ext uri="{BB962C8B-B14F-4D97-AF65-F5344CB8AC3E}">
        <p14:creationId xmlns:p14="http://schemas.microsoft.com/office/powerpoint/2010/main" val="21580710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pPr lvl="0" algn="ctr"/>
            <a:r>
              <a:rPr lang="en-US" sz="3600" b="1" i="1" dirty="0">
                <a:solidFill>
                  <a:prstClr val="black">
                    <a:tint val="75000"/>
                  </a:prstClr>
                </a:solidFill>
              </a:rPr>
              <a:t>Moreover, people in different cultures have different implicit (folk) theories of intelligence. </a:t>
            </a:r>
          </a:p>
          <a:p>
            <a:pPr lvl="0" algn="ctr"/>
            <a:r>
              <a:rPr lang="en-US" sz="3600" b="1" i="1" dirty="0">
                <a:solidFill>
                  <a:prstClr val="black">
                    <a:tint val="75000"/>
                  </a:prstClr>
                </a:solidFill>
              </a:rPr>
              <a:t>The relationships between different aspects of intelligence can vary across cultures, with correlations that are positive in one setting proving to be negative in another.</a:t>
            </a:r>
          </a:p>
        </p:txBody>
      </p:sp>
    </p:spTree>
    <p:extLst>
      <p:ext uri="{BB962C8B-B14F-4D97-AF65-F5344CB8AC3E}">
        <p14:creationId xmlns:p14="http://schemas.microsoft.com/office/powerpoint/2010/main" val="8865235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b="1" dirty="0"/>
              <a:t>Culture and </a:t>
            </a:r>
            <a:r>
              <a:rPr lang="en-US" b="1" dirty="0" smtClean="0"/>
              <a:t>society</a:t>
            </a:r>
            <a:r>
              <a:rPr lang="en-US" b="0" dirty="0" smtClean="0">
                <a:effectLst/>
              </a:rPr>
              <a:t/>
            </a:r>
            <a:br>
              <a:rPr lang="en-US" b="0" dirty="0" smtClean="0">
                <a:effectLst/>
              </a:rPr>
            </a:br>
            <a:endParaRPr lang="en-US" b="0" dirty="0" smtClean="0">
              <a:effectLst/>
            </a:endParaRPr>
          </a:p>
          <a:p>
            <a:r>
              <a:rPr lang="en-US" dirty="0" smtClean="0"/>
              <a:t>Culture </a:t>
            </a:r>
            <a:r>
              <a:rPr lang="en-US" dirty="0"/>
              <a:t>and society are intricately related. </a:t>
            </a:r>
            <a:endParaRPr lang="en-US" dirty="0" smtClean="0"/>
          </a:p>
          <a:p>
            <a:r>
              <a:rPr lang="en-US" dirty="0" smtClean="0"/>
              <a:t>A </a:t>
            </a:r>
            <a:r>
              <a:rPr lang="en-US" dirty="0"/>
              <a:t>culture consists of the “objects” of a society, whereas a society consists of the people who share a common culture. </a:t>
            </a:r>
            <a:endParaRPr lang="en-US" dirty="0" smtClean="0"/>
          </a:p>
          <a:p>
            <a:r>
              <a:rPr lang="en-US" dirty="0" smtClean="0"/>
              <a:t>When </a:t>
            </a:r>
            <a:r>
              <a:rPr lang="en-US" dirty="0"/>
              <a:t>the terms </a:t>
            </a:r>
            <a:r>
              <a:rPr lang="en-US" i="1" dirty="0"/>
              <a:t>culture</a:t>
            </a:r>
            <a:r>
              <a:rPr lang="en-US" dirty="0"/>
              <a:t> and </a:t>
            </a:r>
            <a:r>
              <a:rPr lang="en-US" i="1" dirty="0"/>
              <a:t>society</a:t>
            </a:r>
            <a:r>
              <a:rPr lang="en-US" dirty="0"/>
              <a:t> first acquired their current meanings, most people in the world worked and lived in small groups in the same locale. </a:t>
            </a:r>
          </a:p>
        </p:txBody>
      </p:sp>
    </p:spTree>
    <p:extLst>
      <p:ext uri="{BB962C8B-B14F-4D97-AF65-F5344CB8AC3E}">
        <p14:creationId xmlns:p14="http://schemas.microsoft.com/office/powerpoint/2010/main" val="30620196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r>
              <a:rPr lang="en-US" dirty="0"/>
              <a:t>S</a:t>
            </a:r>
            <a:r>
              <a:rPr lang="en-US" dirty="0" smtClean="0"/>
              <a:t>ociologists </a:t>
            </a:r>
            <a:r>
              <a:rPr lang="en-US" dirty="0"/>
              <a:t>define </a:t>
            </a:r>
            <a:r>
              <a:rPr lang="en-US" b="1" dirty="0"/>
              <a:t>society</a:t>
            </a:r>
            <a:r>
              <a:rPr lang="en-US" dirty="0"/>
              <a:t> as the people who interact in such a way as to share a common culture. </a:t>
            </a:r>
            <a:endParaRPr lang="en-US" dirty="0" smtClean="0"/>
          </a:p>
          <a:p>
            <a:r>
              <a:rPr lang="en-US" dirty="0" smtClean="0"/>
              <a:t>The</a:t>
            </a:r>
            <a:r>
              <a:rPr lang="en-US" dirty="0"/>
              <a:t> </a:t>
            </a:r>
            <a:r>
              <a:rPr lang="en-US" b="1" dirty="0"/>
              <a:t>cultural bond</a:t>
            </a:r>
            <a:r>
              <a:rPr lang="en-US" dirty="0"/>
              <a:t> may be ethnic or racial, based on gender, or due to shared beliefs, values, and activities</a:t>
            </a:r>
            <a:r>
              <a:rPr lang="en-US" dirty="0" smtClean="0"/>
              <a:t>.</a:t>
            </a:r>
          </a:p>
          <a:p>
            <a:r>
              <a:rPr lang="en-US" dirty="0" smtClean="0"/>
              <a:t> </a:t>
            </a:r>
            <a:r>
              <a:rPr lang="en-US" dirty="0"/>
              <a:t>The term </a:t>
            </a:r>
            <a:r>
              <a:rPr lang="en-US" i="1" dirty="0"/>
              <a:t>society</a:t>
            </a:r>
            <a:r>
              <a:rPr lang="en-US" dirty="0"/>
              <a:t> can also have a </a:t>
            </a:r>
            <a:r>
              <a:rPr lang="en-US" i="1" dirty="0"/>
              <a:t>geographic</a:t>
            </a:r>
            <a:r>
              <a:rPr lang="en-US" dirty="0"/>
              <a:t> meaning and refer to people who share a common culture in a particular location. </a:t>
            </a:r>
            <a:endParaRPr lang="en-US" dirty="0" smtClean="0"/>
          </a:p>
          <a:p>
            <a:r>
              <a:rPr lang="en-US" dirty="0" smtClean="0"/>
              <a:t>For </a:t>
            </a:r>
            <a:r>
              <a:rPr lang="en-US" dirty="0"/>
              <a:t>example, people living in arctic climates developed different cultures from those living in desert cultures. </a:t>
            </a:r>
            <a:endParaRPr lang="en-US" dirty="0" smtClean="0"/>
          </a:p>
          <a:p>
            <a:r>
              <a:rPr lang="en-US" dirty="0" smtClean="0"/>
              <a:t>In </a:t>
            </a:r>
            <a:r>
              <a:rPr lang="en-US" dirty="0"/>
              <a:t>time, a large variety of human cultures arose around the world.</a:t>
            </a:r>
          </a:p>
        </p:txBody>
      </p:sp>
    </p:spTree>
    <p:extLst>
      <p:ext uri="{BB962C8B-B14F-4D97-AF65-F5344CB8AC3E}">
        <p14:creationId xmlns:p14="http://schemas.microsoft.com/office/powerpoint/2010/main" val="12087571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a:t> </a:t>
            </a:r>
            <a:r>
              <a:rPr lang="en-US" dirty="0" smtClean="0"/>
              <a:t>A nation </a:t>
            </a:r>
            <a:r>
              <a:rPr lang="en-US" dirty="0"/>
              <a:t>is a group of </a:t>
            </a:r>
            <a:r>
              <a:rPr lang="en-US" u="sng" dirty="0"/>
              <a:t>people</a:t>
            </a:r>
            <a:r>
              <a:rPr lang="en-US" dirty="0"/>
              <a:t> who see themselves as a cohesive and coherent unit based on shared cultural or historical criteria</a:t>
            </a:r>
            <a:r>
              <a:rPr lang="en-US" dirty="0" smtClean="0"/>
              <a:t>.</a:t>
            </a:r>
          </a:p>
          <a:p>
            <a:r>
              <a:rPr lang="en-US" dirty="0" smtClean="0"/>
              <a:t> </a:t>
            </a:r>
            <a:r>
              <a:rPr lang="en-US" dirty="0"/>
              <a:t>Nations are socially constructed units, not given by nature. </a:t>
            </a:r>
            <a:endParaRPr lang="en-US" dirty="0" smtClean="0"/>
          </a:p>
          <a:p>
            <a:r>
              <a:rPr lang="en-US" dirty="0" smtClean="0"/>
              <a:t>Their </a:t>
            </a:r>
            <a:r>
              <a:rPr lang="en-US" dirty="0"/>
              <a:t>existence, definition, and members can change dramatically based on circumstances</a:t>
            </a:r>
            <a:r>
              <a:rPr lang="en-US" dirty="0" smtClean="0"/>
              <a:t>.</a:t>
            </a:r>
          </a:p>
          <a:p>
            <a:r>
              <a:rPr lang="en-US" dirty="0" smtClean="0"/>
              <a:t> </a:t>
            </a:r>
            <a:r>
              <a:rPr lang="en-US" dirty="0"/>
              <a:t>Nations in some ways can be thought of as “imagined communities” that are bound together by notions </a:t>
            </a:r>
            <a:r>
              <a:rPr lang="en-US" dirty="0" smtClean="0"/>
              <a:t>of</a:t>
            </a:r>
            <a:endParaRPr lang="en-US" dirty="0"/>
          </a:p>
        </p:txBody>
      </p:sp>
    </p:spTree>
    <p:extLst>
      <p:ext uri="{BB962C8B-B14F-4D97-AF65-F5344CB8AC3E}">
        <p14:creationId xmlns:p14="http://schemas.microsoft.com/office/powerpoint/2010/main" val="32188152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r>
              <a:rPr lang="en-US" dirty="0"/>
              <a:t>unity that can pivot around religion, ethnic identity, language, cultural practice and so forth</a:t>
            </a:r>
            <a:r>
              <a:rPr lang="en-US" dirty="0" smtClean="0"/>
              <a:t>.</a:t>
            </a:r>
          </a:p>
          <a:p>
            <a:r>
              <a:rPr lang="en-US" dirty="0" smtClean="0"/>
              <a:t> The </a:t>
            </a:r>
            <a:r>
              <a:rPr lang="en-US" dirty="0"/>
              <a:t>concept and practice of a nation work to establish who belongs and who does not (insider vs. outsider). </a:t>
            </a:r>
            <a:endParaRPr lang="en-US" dirty="0" smtClean="0"/>
          </a:p>
          <a:p>
            <a:r>
              <a:rPr lang="en-US" dirty="0" smtClean="0"/>
              <a:t>Such </a:t>
            </a:r>
            <a:r>
              <a:rPr lang="en-US" dirty="0"/>
              <a:t>conceptions often ignore political boundaries such that a single nation may “spill over” into multiple states. </a:t>
            </a:r>
            <a:endParaRPr lang="en-US" dirty="0" smtClean="0"/>
          </a:p>
          <a:p>
            <a:r>
              <a:rPr lang="en-US" dirty="0" smtClean="0"/>
              <a:t>Furthermore</a:t>
            </a:r>
            <a:r>
              <a:rPr lang="en-US" dirty="0"/>
              <a:t>, states ≠ nations: not every nation has a state (e.g., Kurds; Roma; Palestine). </a:t>
            </a:r>
            <a:endParaRPr lang="en-US" dirty="0" smtClean="0"/>
          </a:p>
          <a:p>
            <a:r>
              <a:rPr lang="en-US" dirty="0" smtClean="0"/>
              <a:t>Some </a:t>
            </a:r>
            <a:r>
              <a:rPr lang="en-US" dirty="0"/>
              <a:t>states may contain all or parts of multiple </a:t>
            </a:r>
            <a:r>
              <a:rPr lang="en-US" dirty="0" smtClean="0"/>
              <a:t>nations.</a:t>
            </a:r>
            <a:endParaRPr lang="en-US" dirty="0"/>
          </a:p>
          <a:p>
            <a:endParaRPr lang="en-US" dirty="0"/>
          </a:p>
        </p:txBody>
      </p:sp>
    </p:spTree>
    <p:extLst>
      <p:ext uri="{BB962C8B-B14F-4D97-AF65-F5344CB8AC3E}">
        <p14:creationId xmlns:p14="http://schemas.microsoft.com/office/powerpoint/2010/main" val="10124315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Bases of Nationhood</a:t>
            </a:r>
            <a:endParaRPr lang="en-US" dirty="0"/>
          </a:p>
        </p:txBody>
      </p:sp>
      <p:sp>
        <p:nvSpPr>
          <p:cNvPr id="3" name="Content Placeholder 2"/>
          <p:cNvSpPr>
            <a:spLocks noGrp="1"/>
          </p:cNvSpPr>
          <p:nvPr>
            <p:ph idx="1"/>
          </p:nvPr>
        </p:nvSpPr>
        <p:spPr>
          <a:xfrm>
            <a:off x="381000" y="1143000"/>
            <a:ext cx="8305800" cy="5562600"/>
          </a:xfrm>
        </p:spPr>
        <p:txBody>
          <a:bodyPr>
            <a:normAutofit lnSpcReduction="10000"/>
          </a:bodyPr>
          <a:lstStyle/>
          <a:p>
            <a:r>
              <a:rPr lang="en-US" dirty="0" smtClean="0"/>
              <a:t>Language</a:t>
            </a:r>
          </a:p>
          <a:p>
            <a:r>
              <a:rPr lang="en-US" dirty="0" smtClean="0"/>
              <a:t>Culture</a:t>
            </a:r>
          </a:p>
          <a:p>
            <a:r>
              <a:rPr lang="en-US" dirty="0" smtClean="0"/>
              <a:t>Autonomy</a:t>
            </a:r>
          </a:p>
          <a:p>
            <a:r>
              <a:rPr lang="en-US" dirty="0" smtClean="0"/>
              <a:t>Freedom</a:t>
            </a:r>
          </a:p>
          <a:p>
            <a:r>
              <a:rPr lang="en-US" dirty="0" smtClean="0"/>
              <a:t>Coexistence</a:t>
            </a:r>
          </a:p>
          <a:p>
            <a:r>
              <a:rPr lang="en-US" dirty="0" smtClean="0"/>
              <a:t>Psychological Unity</a:t>
            </a:r>
          </a:p>
          <a:p>
            <a:r>
              <a:rPr lang="en-US" dirty="0" smtClean="0"/>
              <a:t>National Indivisibility</a:t>
            </a:r>
          </a:p>
          <a:p>
            <a:r>
              <a:rPr lang="en-US" dirty="0" smtClean="0"/>
              <a:t>Sovereignty</a:t>
            </a:r>
            <a:endParaRPr lang="en-US" dirty="0" smtClean="0"/>
          </a:p>
          <a:p>
            <a:r>
              <a:rPr lang="en-US" dirty="0" smtClean="0"/>
              <a:t>Unity in diversity and national feelings created by that</a:t>
            </a:r>
          </a:p>
          <a:p>
            <a:endParaRPr lang="en-US" dirty="0" smtClean="0"/>
          </a:p>
          <a:p>
            <a:endParaRPr lang="en-US" dirty="0"/>
          </a:p>
        </p:txBody>
      </p:sp>
    </p:spTree>
    <p:extLst>
      <p:ext uri="{BB962C8B-B14F-4D97-AF65-F5344CB8AC3E}">
        <p14:creationId xmlns:p14="http://schemas.microsoft.com/office/powerpoint/2010/main" val="38543224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t>Culture</a:t>
            </a:r>
            <a:endParaRPr lang="en-US" sz="5400" dirty="0"/>
          </a:p>
        </p:txBody>
      </p:sp>
      <p:sp>
        <p:nvSpPr>
          <p:cNvPr id="3" name="Content Placeholder 2"/>
          <p:cNvSpPr>
            <a:spLocks noGrp="1"/>
          </p:cNvSpPr>
          <p:nvPr>
            <p:ph idx="1"/>
          </p:nvPr>
        </p:nvSpPr>
        <p:spPr/>
        <p:txBody>
          <a:bodyPr>
            <a:normAutofit fontScale="77500" lnSpcReduction="20000"/>
          </a:bodyPr>
          <a:lstStyle/>
          <a:p>
            <a:r>
              <a:rPr lang="en-US" dirty="0" smtClean="0"/>
              <a:t>What is a culture?</a:t>
            </a:r>
          </a:p>
          <a:p>
            <a:r>
              <a:rPr lang="en-US" dirty="0" smtClean="0"/>
              <a:t>The term culture refers to the groups shared belief , practices and values for a living . culture is the total peoples or groups way of life , from routine everyday interactions to the most important parts of group members lives. It includes everything produced by a society such as peoples way of talking , dressing ,cooking, mourning, eating, </a:t>
            </a:r>
            <a:r>
              <a:rPr lang="en-US" dirty="0" err="1" smtClean="0"/>
              <a:t>marrying,etc</a:t>
            </a:r>
            <a:r>
              <a:rPr lang="en-US" dirty="0" smtClean="0"/>
              <a:t> including all of the social rules. Adherence to a culture makes one an integrated member of a society.</a:t>
            </a:r>
          </a:p>
          <a:p>
            <a:endParaRPr lang="en-US" dirty="0" smtClean="0"/>
          </a:p>
          <a:p>
            <a:r>
              <a:rPr lang="en-US" dirty="0" smtClean="0"/>
              <a:t>Sociologists often study culture using the sociological imagination.</a:t>
            </a:r>
          </a:p>
          <a:p>
            <a:endParaRPr lang="en-US" dirty="0" smtClean="0"/>
          </a:p>
          <a:p>
            <a:endParaRPr lang="en-US" dirty="0"/>
          </a:p>
        </p:txBody>
      </p:sp>
    </p:spTree>
    <p:extLst>
      <p:ext uri="{BB962C8B-B14F-4D97-AF65-F5344CB8AC3E}">
        <p14:creationId xmlns:p14="http://schemas.microsoft.com/office/powerpoint/2010/main" val="21074021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We feeling</a:t>
            </a:r>
          </a:p>
          <a:p>
            <a:r>
              <a:rPr lang="en-US" dirty="0" smtClean="0"/>
              <a:t>Good Governance</a:t>
            </a:r>
          </a:p>
          <a:p>
            <a:r>
              <a:rPr lang="en-US" dirty="0" smtClean="0"/>
              <a:t>Participation</a:t>
            </a:r>
          </a:p>
          <a:p>
            <a:r>
              <a:rPr lang="en-US" dirty="0" smtClean="0"/>
              <a:t>Regional, Religious and Cultural Unity</a:t>
            </a:r>
            <a:endParaRPr lang="en-US" dirty="0"/>
          </a:p>
        </p:txBody>
      </p:sp>
    </p:spTree>
    <p:extLst>
      <p:ext uri="{BB962C8B-B14F-4D97-AF65-F5344CB8AC3E}">
        <p14:creationId xmlns:p14="http://schemas.microsoft.com/office/powerpoint/2010/main" val="8750752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Components of Culture</a:t>
            </a:r>
            <a:endParaRPr lang="en-US" dirty="0"/>
          </a:p>
        </p:txBody>
      </p:sp>
      <p:sp>
        <p:nvSpPr>
          <p:cNvPr id="3" name="Content Placeholder 2"/>
          <p:cNvSpPr>
            <a:spLocks noGrp="1"/>
          </p:cNvSpPr>
          <p:nvPr>
            <p:ph idx="1"/>
          </p:nvPr>
        </p:nvSpPr>
        <p:spPr/>
        <p:txBody>
          <a:bodyPr/>
          <a:lstStyle/>
          <a:p>
            <a:r>
              <a:rPr lang="en-US" dirty="0" smtClean="0"/>
              <a:t>Norms:- These </a:t>
            </a:r>
            <a:r>
              <a:rPr lang="en-US" dirty="0"/>
              <a:t>are the guidelines people are supposed to follow in their relation with </a:t>
            </a:r>
            <a:r>
              <a:rPr lang="en-US" dirty="0" smtClean="0"/>
              <a:t>one another. They </a:t>
            </a:r>
            <a:r>
              <a:rPr lang="en-US" dirty="0"/>
              <a:t>indicate what people should or should not do in specific </a:t>
            </a:r>
            <a:r>
              <a:rPr lang="en-US" dirty="0" smtClean="0"/>
              <a:t>situation. They indicate </a:t>
            </a:r>
            <a:r>
              <a:rPr lang="en-US" dirty="0"/>
              <a:t>the standard of propriety, morality, legality, and ethics of a society that </a:t>
            </a:r>
            <a:r>
              <a:rPr lang="en-US" dirty="0" smtClean="0"/>
              <a:t>are covered by sanctions </a:t>
            </a:r>
            <a:r>
              <a:rPr lang="en-US" dirty="0"/>
              <a:t>when violation are made.</a:t>
            </a:r>
          </a:p>
        </p:txBody>
      </p:sp>
    </p:spTree>
    <p:extLst>
      <p:ext uri="{BB962C8B-B14F-4D97-AF65-F5344CB8AC3E}">
        <p14:creationId xmlns:p14="http://schemas.microsoft.com/office/powerpoint/2010/main" val="38830571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a:t>Types of Social norms</a:t>
            </a:r>
          </a:p>
          <a:p>
            <a:r>
              <a:rPr lang="en-US" dirty="0"/>
              <a:t>a. Folkways – these are everyday habits; customs, traditions and conventions </a:t>
            </a:r>
            <a:r>
              <a:rPr lang="en-US" dirty="0" smtClean="0"/>
              <a:t>people obey </a:t>
            </a:r>
            <a:r>
              <a:rPr lang="en-US" dirty="0"/>
              <a:t>without giving much thought to the </a:t>
            </a:r>
            <a:r>
              <a:rPr lang="en-US" dirty="0" smtClean="0"/>
              <a:t>matter.</a:t>
            </a:r>
            <a:endParaRPr lang="en-US" dirty="0"/>
          </a:p>
          <a:p>
            <a:r>
              <a:rPr lang="en-US" dirty="0"/>
              <a:t>b. Mores- these are the norms people consider vital to their wellbeing and </a:t>
            </a:r>
            <a:r>
              <a:rPr lang="en-US" dirty="0" smtClean="0"/>
              <a:t>most cherished </a:t>
            </a:r>
            <a:r>
              <a:rPr lang="en-US" dirty="0"/>
              <a:t>values; they are special customs with moral and ethical significance, </a:t>
            </a:r>
            <a:r>
              <a:rPr lang="en-US" dirty="0" smtClean="0"/>
              <a:t>which are </a:t>
            </a:r>
            <a:r>
              <a:rPr lang="en-US" dirty="0"/>
              <a:t>strongly held and emphasized</a:t>
            </a:r>
          </a:p>
          <a:p>
            <a:r>
              <a:rPr lang="en-US" dirty="0"/>
              <a:t>c. Laws- these are formalized norms enacted by people vested with </a:t>
            </a:r>
            <a:r>
              <a:rPr lang="en-US" dirty="0" smtClean="0"/>
              <a:t>legitimate authority.</a:t>
            </a:r>
            <a:endParaRPr lang="en-US" dirty="0"/>
          </a:p>
        </p:txBody>
      </p:sp>
    </p:spTree>
    <p:extLst>
      <p:ext uri="{BB962C8B-B14F-4D97-AF65-F5344CB8AC3E}">
        <p14:creationId xmlns:p14="http://schemas.microsoft.com/office/powerpoint/2010/main" val="41328559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dirty="0" smtClean="0"/>
              <a:t> </a:t>
            </a:r>
            <a:r>
              <a:rPr lang="en-US" dirty="0"/>
              <a:t>BELIEFS, </a:t>
            </a:r>
            <a:r>
              <a:rPr lang="en-US" dirty="0" smtClean="0"/>
              <a:t>VALUES</a:t>
            </a:r>
            <a:endParaRPr lang="en-US" dirty="0"/>
          </a:p>
          <a:p>
            <a:r>
              <a:rPr lang="en-US" dirty="0" smtClean="0"/>
              <a:t> </a:t>
            </a:r>
            <a:r>
              <a:rPr lang="en-US" dirty="0"/>
              <a:t>Beliefs refer to a person’s conviction about a certain idea.</a:t>
            </a:r>
          </a:p>
          <a:p>
            <a:r>
              <a:rPr lang="en-US" dirty="0" smtClean="0"/>
              <a:t> </a:t>
            </a:r>
            <a:r>
              <a:rPr lang="en-US" dirty="0"/>
              <a:t>Values are abstract concepts of what is important and worthwhile, they are</a:t>
            </a:r>
          </a:p>
          <a:p>
            <a:r>
              <a:rPr lang="en-US" dirty="0"/>
              <a:t>general ideas that individuals share about what is good or bad.</a:t>
            </a:r>
          </a:p>
        </p:txBody>
      </p:sp>
    </p:spTree>
    <p:extLst>
      <p:ext uri="{BB962C8B-B14F-4D97-AF65-F5344CB8AC3E}">
        <p14:creationId xmlns:p14="http://schemas.microsoft.com/office/powerpoint/2010/main" val="12858122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dirty="0"/>
              <a:t>1. Material Culture</a:t>
            </a:r>
          </a:p>
          <a:p>
            <a:r>
              <a:rPr lang="en-US" dirty="0"/>
              <a:t>From material culture we understand material and physical objects. For </a:t>
            </a:r>
            <a:r>
              <a:rPr lang="en-US" dirty="0" smtClean="0"/>
              <a:t>instance, house</a:t>
            </a:r>
            <a:r>
              <a:rPr lang="en-US" dirty="0"/>
              <a:t>, road, vehicles, pen, table, radio set, book etc. these are the products of </a:t>
            </a:r>
            <a:r>
              <a:rPr lang="en-US" dirty="0" smtClean="0"/>
              <a:t>human efforts </a:t>
            </a:r>
            <a:r>
              <a:rPr lang="en-US" dirty="0"/>
              <a:t>to control his environment and make his life conformable and safe.</a:t>
            </a:r>
          </a:p>
          <a:p>
            <a:r>
              <a:rPr lang="en-US" dirty="0"/>
              <a:t>2. Non-material culture</a:t>
            </a:r>
          </a:p>
          <a:p>
            <a:r>
              <a:rPr lang="en-US" dirty="0"/>
              <a:t>In non-material culture we include non material objects. For example religion, art, </a:t>
            </a:r>
            <a:r>
              <a:rPr lang="en-US" dirty="0" smtClean="0"/>
              <a:t>ideas, customs</a:t>
            </a:r>
            <a:r>
              <a:rPr lang="en-US" dirty="0"/>
              <a:t>, values system, attitudes, knowledge etc. it does not have physical shape. It </a:t>
            </a:r>
            <a:r>
              <a:rPr lang="en-US" dirty="0" smtClean="0"/>
              <a:t>is very </a:t>
            </a:r>
            <a:r>
              <a:rPr lang="en-US" dirty="0"/>
              <a:t>important in determining human behavior and has strong hold on an individual.</a:t>
            </a:r>
          </a:p>
          <a:p>
            <a:r>
              <a:rPr lang="en-US" dirty="0"/>
              <a:t>Both parts are inter-related with each other</a:t>
            </a:r>
            <a:r>
              <a:rPr lang="en-US" dirty="0" smtClean="0"/>
              <a:t>.</a:t>
            </a:r>
            <a:endParaRPr lang="en-US" dirty="0"/>
          </a:p>
        </p:txBody>
      </p:sp>
    </p:spTree>
    <p:extLst>
      <p:ext uri="{BB962C8B-B14F-4D97-AF65-F5344CB8AC3E}">
        <p14:creationId xmlns:p14="http://schemas.microsoft.com/office/powerpoint/2010/main" val="1203165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dirty="0"/>
              <a:t>3. Real Culture:</a:t>
            </a:r>
          </a:p>
          <a:p>
            <a:r>
              <a:rPr lang="en-US" dirty="0"/>
              <a:t>Real culture is that which can be observed in our social life. The culture on which we </a:t>
            </a:r>
            <a:r>
              <a:rPr lang="en-US" dirty="0" smtClean="0"/>
              <a:t>act upon </a:t>
            </a:r>
            <a:r>
              <a:rPr lang="en-US" dirty="0"/>
              <a:t>in our daily life is real culture. It is that parts of culture, which the people adopt </a:t>
            </a:r>
            <a:r>
              <a:rPr lang="en-US" dirty="0" smtClean="0"/>
              <a:t>in their </a:t>
            </a:r>
            <a:r>
              <a:rPr lang="en-US" dirty="0"/>
              <a:t>social life, for example. If a person/ says that he/she is Muslim, will be, </a:t>
            </a:r>
            <a:r>
              <a:rPr lang="en-US" dirty="0" smtClean="0"/>
              <a:t>when followed </a:t>
            </a:r>
            <a:r>
              <a:rPr lang="en-US" dirty="0"/>
              <a:t>all the principles of Islam is the real and when doesn’t follow, is not a real one.</a:t>
            </a:r>
          </a:p>
          <a:p>
            <a:pPr marL="0" indent="0">
              <a:buNone/>
            </a:pPr>
            <a:r>
              <a:rPr lang="en-US" dirty="0"/>
              <a:t>        4. Ideal Culture:</a:t>
            </a:r>
          </a:p>
          <a:p>
            <a:r>
              <a:rPr lang="en-US" dirty="0"/>
              <a:t>The culture which is presented as a pattern to the people is called ideal culture. It is </a:t>
            </a:r>
            <a:r>
              <a:rPr lang="en-US" dirty="0" smtClean="0"/>
              <a:t>the goal </a:t>
            </a:r>
            <a:r>
              <a:rPr lang="en-US" dirty="0"/>
              <a:t>of society and never achieved fully because some parts remain out of </a:t>
            </a:r>
            <a:r>
              <a:rPr lang="en-US" dirty="0" smtClean="0"/>
              <a:t>practice. This </a:t>
            </a:r>
            <a:r>
              <a:rPr lang="en-US" dirty="0"/>
              <a:t>culture is explained in books, speeches etc.</a:t>
            </a:r>
          </a:p>
          <a:p>
            <a:endParaRPr lang="en-US" dirty="0"/>
          </a:p>
        </p:txBody>
      </p:sp>
    </p:spTree>
    <p:extLst>
      <p:ext uri="{BB962C8B-B14F-4D97-AF65-F5344CB8AC3E}">
        <p14:creationId xmlns:p14="http://schemas.microsoft.com/office/powerpoint/2010/main" val="13176571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smtClean="0"/>
              <a:t>4. Symbols:- It refers to </a:t>
            </a:r>
            <a:r>
              <a:rPr lang="en-US" dirty="0"/>
              <a:t>an object, gesture, sound, color or design that represents something “</a:t>
            </a:r>
            <a:r>
              <a:rPr lang="en-US" dirty="0" smtClean="0"/>
              <a:t>other than </a:t>
            </a:r>
            <a:r>
              <a:rPr lang="en-US" dirty="0"/>
              <a:t>itself”.</a:t>
            </a:r>
          </a:p>
        </p:txBody>
      </p:sp>
    </p:spTree>
    <p:extLst>
      <p:ext uri="{BB962C8B-B14F-4D97-AF65-F5344CB8AC3E}">
        <p14:creationId xmlns:p14="http://schemas.microsoft.com/office/powerpoint/2010/main" val="5599071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Material Culture and Technology</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endParaRPr lang="en-US" dirty="0" smtClean="0"/>
          </a:p>
          <a:p>
            <a:r>
              <a:rPr lang="en-US" dirty="0" smtClean="0"/>
              <a:t>Technology </a:t>
            </a:r>
            <a:r>
              <a:rPr lang="en-US" dirty="0"/>
              <a:t>itself is a material culture. </a:t>
            </a:r>
            <a:endParaRPr lang="en-US" dirty="0" smtClean="0"/>
          </a:p>
          <a:p>
            <a:r>
              <a:rPr lang="en-US" dirty="0" smtClean="0"/>
              <a:t>Technology </a:t>
            </a:r>
            <a:r>
              <a:rPr lang="en-US" dirty="0"/>
              <a:t>differs from culture to </a:t>
            </a:r>
            <a:r>
              <a:rPr lang="en-US" dirty="0" smtClean="0"/>
              <a:t>culture, however </a:t>
            </a:r>
            <a:r>
              <a:rPr lang="en-US" dirty="0"/>
              <a:t>the purpose (to make life easier and comfortable) of technology is </a:t>
            </a:r>
            <a:r>
              <a:rPr lang="en-US" dirty="0" smtClean="0"/>
              <a:t>almost same </a:t>
            </a:r>
            <a:r>
              <a:rPr lang="en-US" dirty="0"/>
              <a:t>in every society. </a:t>
            </a:r>
            <a:endParaRPr lang="en-US" dirty="0"/>
          </a:p>
          <a:p>
            <a:r>
              <a:rPr lang="en-US" dirty="0"/>
              <a:t>T</a:t>
            </a:r>
            <a:r>
              <a:rPr lang="en-US" dirty="0" smtClean="0"/>
              <a:t>he </a:t>
            </a:r>
            <a:r>
              <a:rPr lang="en-US" dirty="0"/>
              <a:t>culture of using technology to make our daily life </a:t>
            </a:r>
            <a:r>
              <a:rPr lang="en-US" dirty="0" smtClean="0"/>
              <a:t>easier and comfortable </a:t>
            </a:r>
            <a:r>
              <a:rPr lang="en-US" dirty="0"/>
              <a:t>is called “techno-culture” of everyday life. </a:t>
            </a:r>
            <a:endParaRPr lang="en-US" dirty="0" smtClean="0"/>
          </a:p>
          <a:p>
            <a:r>
              <a:rPr lang="en-US" dirty="0" smtClean="0"/>
              <a:t>We </a:t>
            </a:r>
            <a:r>
              <a:rPr lang="en-US" dirty="0" smtClean="0"/>
              <a:t>have </a:t>
            </a:r>
            <a:r>
              <a:rPr lang="en-US" dirty="0"/>
              <a:t>become </a:t>
            </a:r>
            <a:r>
              <a:rPr lang="en-US" dirty="0" smtClean="0"/>
              <a:t>habituated to </a:t>
            </a:r>
            <a:r>
              <a:rPr lang="en-US" dirty="0"/>
              <a:t>using technology and our behavior is guided and human interactions shaped </a:t>
            </a:r>
            <a:r>
              <a:rPr lang="en-US" dirty="0" smtClean="0"/>
              <a:t>by material </a:t>
            </a:r>
            <a:r>
              <a:rPr lang="en-US" dirty="0"/>
              <a:t>culture i.e. technology. </a:t>
            </a:r>
            <a:endParaRPr lang="en-US" dirty="0" smtClean="0"/>
          </a:p>
          <a:p>
            <a:r>
              <a:rPr lang="en-US" dirty="0" smtClean="0"/>
              <a:t>For </a:t>
            </a:r>
            <a:r>
              <a:rPr lang="en-US" dirty="0"/>
              <a:t>e.g. using a lawnmower to level the </a:t>
            </a:r>
            <a:r>
              <a:rPr lang="en-US" dirty="0" smtClean="0"/>
              <a:t>ground, decorating </a:t>
            </a:r>
            <a:r>
              <a:rPr lang="en-US" dirty="0"/>
              <a:t>one’s body etc.</a:t>
            </a:r>
          </a:p>
        </p:txBody>
      </p:sp>
    </p:spTree>
    <p:extLst>
      <p:ext uri="{BB962C8B-B14F-4D97-AF65-F5344CB8AC3E}">
        <p14:creationId xmlns:p14="http://schemas.microsoft.com/office/powerpoint/2010/main" val="17254009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New Information Technology and Culture </a:t>
            </a:r>
            <a:endParaRPr lang="en-US" b="1" dirty="0"/>
          </a:p>
        </p:txBody>
      </p:sp>
      <p:sp>
        <p:nvSpPr>
          <p:cNvPr id="3" name="Content Placeholder 2"/>
          <p:cNvSpPr>
            <a:spLocks noGrp="1"/>
          </p:cNvSpPr>
          <p:nvPr>
            <p:ph idx="1"/>
          </p:nvPr>
        </p:nvSpPr>
        <p:spPr/>
        <p:txBody>
          <a:bodyPr>
            <a:normAutofit/>
          </a:bodyPr>
          <a:lstStyle/>
          <a:p>
            <a:r>
              <a:rPr lang="en-US" dirty="0"/>
              <a:t>The globalization of world markets has led to the introduction of information </a:t>
            </a:r>
            <a:r>
              <a:rPr lang="en-US" dirty="0" smtClean="0"/>
              <a:t>technology, most </a:t>
            </a:r>
            <a:r>
              <a:rPr lang="en-US" dirty="0"/>
              <a:t>often developed in western cultures, to other societies. </a:t>
            </a:r>
            <a:endParaRPr lang="en-US" dirty="0" smtClean="0"/>
          </a:p>
          <a:p>
            <a:r>
              <a:rPr lang="en-US" dirty="0" smtClean="0"/>
              <a:t>Cultural </a:t>
            </a:r>
            <a:r>
              <a:rPr lang="en-US" dirty="0"/>
              <a:t>values </a:t>
            </a:r>
            <a:r>
              <a:rPr lang="en-US" dirty="0" smtClean="0"/>
              <a:t>were embedded </a:t>
            </a:r>
            <a:r>
              <a:rPr lang="en-US" dirty="0"/>
              <a:t>in the design and use of these technologies. </a:t>
            </a:r>
            <a:endParaRPr lang="en-US" dirty="0" smtClean="0"/>
          </a:p>
          <a:p>
            <a:r>
              <a:rPr lang="en-US" dirty="0" smtClean="0"/>
              <a:t>Often</a:t>
            </a:r>
            <a:r>
              <a:rPr lang="en-US" dirty="0"/>
              <a:t>, the receiving society </a:t>
            </a:r>
            <a:r>
              <a:rPr lang="en-US" dirty="0" smtClean="0"/>
              <a:t>did not </a:t>
            </a:r>
            <a:r>
              <a:rPr lang="en-US" dirty="0"/>
              <a:t>embrace the technology because </a:t>
            </a:r>
            <a:r>
              <a:rPr lang="en-US" dirty="0" smtClean="0"/>
              <a:t>of their culture.</a:t>
            </a:r>
            <a:endParaRPr lang="en-US" dirty="0"/>
          </a:p>
        </p:txBody>
      </p:sp>
    </p:spTree>
    <p:extLst>
      <p:ext uri="{BB962C8B-B14F-4D97-AF65-F5344CB8AC3E}">
        <p14:creationId xmlns:p14="http://schemas.microsoft.com/office/powerpoint/2010/main" val="38290862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Cultural Universals</a:t>
            </a:r>
          </a:p>
        </p:txBody>
      </p:sp>
      <p:sp>
        <p:nvSpPr>
          <p:cNvPr id="3" name="Content Placeholder 2"/>
          <p:cNvSpPr>
            <a:spLocks noGrp="1"/>
          </p:cNvSpPr>
          <p:nvPr>
            <p:ph idx="1"/>
          </p:nvPr>
        </p:nvSpPr>
        <p:spPr/>
        <p:txBody>
          <a:bodyPr>
            <a:normAutofit fontScale="77500" lnSpcReduction="20000"/>
          </a:bodyPr>
          <a:lstStyle/>
          <a:p>
            <a:r>
              <a:rPr lang="en-US" dirty="0"/>
              <a:t>Often, a comparison of one culture to another will reveal obvious differences. But </a:t>
            </a:r>
            <a:r>
              <a:rPr lang="en-US" dirty="0" smtClean="0"/>
              <a:t>all cultures </a:t>
            </a:r>
            <a:r>
              <a:rPr lang="en-US" dirty="0"/>
              <a:t>share common elements. </a:t>
            </a:r>
            <a:endParaRPr lang="en-US" dirty="0" smtClean="0"/>
          </a:p>
          <a:p>
            <a:r>
              <a:rPr lang="en-US" dirty="0" smtClean="0"/>
              <a:t>Cultural </a:t>
            </a:r>
            <a:r>
              <a:rPr lang="en-US" dirty="0"/>
              <a:t>universals are patterns or traits that </a:t>
            </a:r>
            <a:r>
              <a:rPr lang="en-US" dirty="0" smtClean="0"/>
              <a:t>are globally </a:t>
            </a:r>
            <a:r>
              <a:rPr lang="en-US" dirty="0"/>
              <a:t>common to all societies. One example of a cultural universal is the family unit:</a:t>
            </a:r>
          </a:p>
          <a:p>
            <a:r>
              <a:rPr lang="en-US" dirty="0" smtClean="0"/>
              <a:t>Every </a:t>
            </a:r>
            <a:r>
              <a:rPr lang="en-US" dirty="0"/>
              <a:t>human society recognizes a family structure that regulates sexual </a:t>
            </a:r>
            <a:r>
              <a:rPr lang="en-US" dirty="0" smtClean="0"/>
              <a:t>reproduction and </a:t>
            </a:r>
            <a:r>
              <a:rPr lang="en-US" dirty="0"/>
              <a:t>the care of children. Even so, how that family unit is defined and how it </a:t>
            </a:r>
            <a:r>
              <a:rPr lang="en-US" dirty="0" smtClean="0"/>
              <a:t>functions vary</a:t>
            </a:r>
            <a:r>
              <a:rPr lang="en-US" dirty="0"/>
              <a:t>. </a:t>
            </a:r>
            <a:endParaRPr lang="en-US" dirty="0" smtClean="0"/>
          </a:p>
          <a:p>
            <a:r>
              <a:rPr lang="en-US" dirty="0" smtClean="0"/>
              <a:t>In </a:t>
            </a:r>
            <a:r>
              <a:rPr lang="en-US" dirty="0"/>
              <a:t>many Asian cultures, for example, family members from all </a:t>
            </a:r>
            <a:r>
              <a:rPr lang="en-US" dirty="0" smtClean="0"/>
              <a:t>generations commonly </a:t>
            </a:r>
            <a:r>
              <a:rPr lang="en-US" dirty="0"/>
              <a:t>live together in one household. </a:t>
            </a:r>
          </a:p>
        </p:txBody>
      </p:sp>
    </p:spTree>
    <p:extLst>
      <p:ext uri="{BB962C8B-B14F-4D97-AF65-F5344CB8AC3E}">
        <p14:creationId xmlns:p14="http://schemas.microsoft.com/office/powerpoint/2010/main" val="32911153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“as the handiwork of man and as the medium through which he achieves his end.”-B. Malinowski</a:t>
            </a:r>
          </a:p>
          <a:p>
            <a:r>
              <a:rPr lang="en-US" dirty="0" smtClean="0"/>
              <a:t>“design for living”-Clyde </a:t>
            </a:r>
            <a:r>
              <a:rPr lang="en-US" dirty="0" err="1" smtClean="0"/>
              <a:t>kluckhohn</a:t>
            </a:r>
            <a:endParaRPr lang="en-US" dirty="0" smtClean="0"/>
          </a:p>
          <a:p>
            <a:endParaRPr lang="en-US" dirty="0" smtClean="0"/>
          </a:p>
          <a:p>
            <a:r>
              <a:rPr lang="en-US" dirty="0" smtClean="0"/>
              <a:t>Features or characteristics of culture </a:t>
            </a:r>
          </a:p>
          <a:p>
            <a:pPr marL="285750" indent="-285750"/>
            <a:r>
              <a:rPr lang="en-US" dirty="0" smtClean="0"/>
              <a:t>Culture is inherent in </a:t>
            </a:r>
            <a:r>
              <a:rPr lang="en-US" dirty="0" err="1" smtClean="0"/>
              <a:t>society:culture</a:t>
            </a:r>
            <a:r>
              <a:rPr lang="en-US" dirty="0" smtClean="0"/>
              <a:t> exists in the social </a:t>
            </a:r>
            <a:r>
              <a:rPr lang="en-US" dirty="0" err="1" smtClean="0"/>
              <a:t>system,it</a:t>
            </a:r>
            <a:r>
              <a:rPr lang="en-US" dirty="0" smtClean="0"/>
              <a:t> influences the peoples </a:t>
            </a:r>
            <a:r>
              <a:rPr lang="en-US" dirty="0" err="1" smtClean="0"/>
              <a:t>behaviour</a:t>
            </a:r>
            <a:endParaRPr lang="en-US" dirty="0" smtClean="0"/>
          </a:p>
          <a:p>
            <a:pPr marL="285750" indent="-285750"/>
            <a:r>
              <a:rPr lang="en-US" dirty="0" smtClean="0"/>
              <a:t>Culture </a:t>
            </a:r>
            <a:r>
              <a:rPr lang="en-US" dirty="0" err="1" smtClean="0"/>
              <a:t>satisy</a:t>
            </a:r>
            <a:r>
              <a:rPr lang="en-US" dirty="0" smtClean="0"/>
              <a:t> human/social needs: </a:t>
            </a:r>
          </a:p>
          <a:p>
            <a:pPr marL="285750" indent="-285750"/>
            <a:r>
              <a:rPr lang="en-US" dirty="0" smtClean="0"/>
              <a:t>Culture is not inborn</a:t>
            </a:r>
          </a:p>
          <a:p>
            <a:pPr marL="285750" indent="-285750"/>
            <a:r>
              <a:rPr lang="en-US" dirty="0" smtClean="0"/>
              <a:t>Culture is </a:t>
            </a:r>
            <a:r>
              <a:rPr lang="en-US" dirty="0" err="1" smtClean="0"/>
              <a:t>shared:It</a:t>
            </a:r>
            <a:r>
              <a:rPr lang="en-US" dirty="0" smtClean="0"/>
              <a:t> is transmitted through different institutions</a:t>
            </a:r>
          </a:p>
          <a:p>
            <a:pPr marL="285750" indent="-285750"/>
            <a:r>
              <a:rPr lang="en-US" dirty="0" smtClean="0"/>
              <a:t>Culture is </a:t>
            </a:r>
            <a:r>
              <a:rPr lang="en-US" dirty="0" err="1" smtClean="0"/>
              <a:t>dyanamic</a:t>
            </a:r>
            <a:r>
              <a:rPr lang="en-US" dirty="0" smtClean="0"/>
              <a:t> and </a:t>
            </a:r>
            <a:r>
              <a:rPr lang="en-US" dirty="0" err="1" smtClean="0"/>
              <a:t>adaptive:changes</a:t>
            </a:r>
            <a:r>
              <a:rPr lang="en-US" dirty="0" smtClean="0"/>
              <a:t> as change in environment</a:t>
            </a:r>
          </a:p>
          <a:p>
            <a:pPr marL="285750" indent="-285750"/>
            <a:r>
              <a:rPr lang="en-US" dirty="0" smtClean="0"/>
              <a:t>Culture is </a:t>
            </a:r>
            <a:r>
              <a:rPr lang="en-US" dirty="0" err="1" smtClean="0"/>
              <a:t>transmissive</a:t>
            </a:r>
            <a:r>
              <a:rPr lang="en-US" dirty="0" smtClean="0"/>
              <a:t> in </a:t>
            </a:r>
            <a:r>
              <a:rPr lang="en-US" dirty="0" err="1" smtClean="0"/>
              <a:t>nature:Transmitted</a:t>
            </a:r>
            <a:r>
              <a:rPr lang="en-US" dirty="0" smtClean="0"/>
              <a:t> through one generation to other by </a:t>
            </a:r>
            <a:r>
              <a:rPr lang="en-US" dirty="0" err="1" smtClean="0"/>
              <a:t>language,signs,symbols,etc</a:t>
            </a:r>
            <a:r>
              <a:rPr lang="en-US" dirty="0" smtClean="0"/>
              <a:t> through imitation or instruction.</a:t>
            </a:r>
          </a:p>
          <a:p>
            <a:pPr marL="285750" indent="-285750"/>
            <a:r>
              <a:rPr lang="en-US" dirty="0" smtClean="0"/>
              <a:t>Culture varies from society to society</a:t>
            </a:r>
            <a:endParaRPr lang="en-US" dirty="0"/>
          </a:p>
        </p:txBody>
      </p:sp>
    </p:spTree>
    <p:extLst>
      <p:ext uri="{BB962C8B-B14F-4D97-AF65-F5344CB8AC3E}">
        <p14:creationId xmlns:p14="http://schemas.microsoft.com/office/powerpoint/2010/main" val="31418961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a:t>In these cultures, young adults will </a:t>
            </a:r>
            <a:r>
              <a:rPr lang="en-US" dirty="0" smtClean="0"/>
              <a:t>continue to </a:t>
            </a:r>
            <a:r>
              <a:rPr lang="en-US" dirty="0"/>
              <a:t>live in the extended household family structure until they marry and join </a:t>
            </a:r>
            <a:r>
              <a:rPr lang="en-US" dirty="0" smtClean="0"/>
              <a:t>their spouse’s </a:t>
            </a:r>
            <a:r>
              <a:rPr lang="en-US" dirty="0"/>
              <a:t>household, or they may remain and raise their nuclear family within </a:t>
            </a:r>
            <a:r>
              <a:rPr lang="en-US" dirty="0" smtClean="0"/>
              <a:t>the extended </a:t>
            </a:r>
            <a:r>
              <a:rPr lang="en-US" dirty="0"/>
              <a:t>family’s homestead. </a:t>
            </a:r>
            <a:endParaRPr lang="en-US" dirty="0" smtClean="0"/>
          </a:p>
          <a:p>
            <a:r>
              <a:rPr lang="en-US" dirty="0" smtClean="0"/>
              <a:t>In </a:t>
            </a:r>
            <a:r>
              <a:rPr lang="en-US" dirty="0"/>
              <a:t>Canada, by contrast, individuals are expected to </a:t>
            </a:r>
            <a:r>
              <a:rPr lang="en-US" dirty="0" smtClean="0"/>
              <a:t>leave home </a:t>
            </a:r>
            <a:r>
              <a:rPr lang="en-US" dirty="0"/>
              <a:t>and live independently for a period before forming a family unit consisting </a:t>
            </a:r>
            <a:r>
              <a:rPr lang="en-US" dirty="0" smtClean="0"/>
              <a:t>of parents </a:t>
            </a:r>
            <a:r>
              <a:rPr lang="en-US" dirty="0"/>
              <a:t>and their offspring.</a:t>
            </a:r>
          </a:p>
          <a:p>
            <a:pPr marL="0" indent="0">
              <a:buNone/>
            </a:pPr>
            <a:endParaRPr lang="en-US" dirty="0"/>
          </a:p>
        </p:txBody>
      </p:sp>
    </p:spTree>
    <p:extLst>
      <p:ext uri="{BB962C8B-B14F-4D97-AF65-F5344CB8AC3E}">
        <p14:creationId xmlns:p14="http://schemas.microsoft.com/office/powerpoint/2010/main" val="6671229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a:t>Anthropologist George Murdock first recognized the existence of cultural </a:t>
            </a:r>
            <a:r>
              <a:rPr lang="en-US" dirty="0" smtClean="0"/>
              <a:t>universals while </a:t>
            </a:r>
            <a:r>
              <a:rPr lang="en-US" dirty="0"/>
              <a:t>studying systems of kinship around the world</a:t>
            </a:r>
            <a:r>
              <a:rPr lang="en-US" dirty="0" smtClean="0"/>
              <a:t>.</a:t>
            </a:r>
          </a:p>
          <a:p>
            <a:r>
              <a:rPr lang="en-US" dirty="0" smtClean="0"/>
              <a:t> </a:t>
            </a:r>
            <a:r>
              <a:rPr lang="en-US" dirty="0"/>
              <a:t>Murdock found that </a:t>
            </a:r>
            <a:r>
              <a:rPr lang="en-US" dirty="0" smtClean="0"/>
              <a:t>cultural universals </a:t>
            </a:r>
            <a:r>
              <a:rPr lang="en-US" dirty="0"/>
              <a:t>often revolve around basic human survival, such as finding food, </a:t>
            </a:r>
            <a:r>
              <a:rPr lang="en-US" dirty="0" smtClean="0"/>
              <a:t>clothing, and </a:t>
            </a:r>
            <a:r>
              <a:rPr lang="en-US" dirty="0"/>
              <a:t>shelter, or around shared human experiences, such as birth and death, or </a:t>
            </a:r>
            <a:r>
              <a:rPr lang="en-US" dirty="0" smtClean="0"/>
              <a:t>illness and </a:t>
            </a:r>
            <a:r>
              <a:rPr lang="en-US" dirty="0"/>
              <a:t>healing. </a:t>
            </a:r>
            <a:endParaRPr lang="en-US" dirty="0" smtClean="0"/>
          </a:p>
          <a:p>
            <a:r>
              <a:rPr lang="en-US" dirty="0" smtClean="0"/>
              <a:t>Through </a:t>
            </a:r>
            <a:r>
              <a:rPr lang="en-US" dirty="0"/>
              <a:t>his research, Murdock identified other universals including language, the concept of personal names, and, interestingly, jokes.</a:t>
            </a:r>
          </a:p>
        </p:txBody>
      </p:sp>
    </p:spTree>
    <p:extLst>
      <p:ext uri="{BB962C8B-B14F-4D97-AF65-F5344CB8AC3E}">
        <p14:creationId xmlns:p14="http://schemas.microsoft.com/office/powerpoint/2010/main" val="35893863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Humor seems to </a:t>
            </a:r>
            <a:r>
              <a:rPr lang="en-US" dirty="0" smtClean="0"/>
              <a:t>be a </a:t>
            </a:r>
            <a:r>
              <a:rPr lang="en-US" dirty="0"/>
              <a:t>universal way to release tensions and create a sense of unity among people (</a:t>
            </a:r>
            <a:r>
              <a:rPr lang="en-US" dirty="0" smtClean="0"/>
              <a:t>Murdock1949).</a:t>
            </a:r>
          </a:p>
          <a:p>
            <a:r>
              <a:rPr lang="en-US" dirty="0" smtClean="0"/>
              <a:t> </a:t>
            </a:r>
            <a:r>
              <a:rPr lang="en-US" dirty="0"/>
              <a:t>Sociologists consider </a:t>
            </a:r>
            <a:r>
              <a:rPr lang="en-US" dirty="0" smtClean="0"/>
              <a:t>humor </a:t>
            </a:r>
            <a:r>
              <a:rPr lang="en-US" dirty="0"/>
              <a:t>necessary to human interaction because it </a:t>
            </a:r>
            <a:r>
              <a:rPr lang="en-US" dirty="0" smtClean="0"/>
              <a:t>helps individuals </a:t>
            </a:r>
            <a:r>
              <a:rPr lang="en-US" dirty="0"/>
              <a:t>navigate otherwise tense situations.</a:t>
            </a:r>
          </a:p>
        </p:txBody>
      </p:sp>
    </p:spTree>
    <p:extLst>
      <p:ext uri="{BB962C8B-B14F-4D97-AF65-F5344CB8AC3E}">
        <p14:creationId xmlns:p14="http://schemas.microsoft.com/office/powerpoint/2010/main" val="22219692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Globalization, Diffusion and Technology</a:t>
            </a:r>
            <a:endParaRPr lang="en-US" b="1" dirty="0"/>
          </a:p>
        </p:txBody>
      </p:sp>
      <p:sp>
        <p:nvSpPr>
          <p:cNvPr id="3" name="Content Placeholder 2"/>
          <p:cNvSpPr>
            <a:spLocks noGrp="1"/>
          </p:cNvSpPr>
          <p:nvPr>
            <p:ph idx="1"/>
          </p:nvPr>
        </p:nvSpPr>
        <p:spPr>
          <a:xfrm>
            <a:off x="457200" y="1600200"/>
            <a:ext cx="8229600" cy="5105400"/>
          </a:xfrm>
        </p:spPr>
        <p:txBody>
          <a:bodyPr>
            <a:normAutofit fontScale="92500" lnSpcReduction="20000"/>
          </a:bodyPr>
          <a:lstStyle/>
          <a:p>
            <a:r>
              <a:rPr lang="en-US" dirty="0"/>
              <a:t>Technological globalization is accelerated in large part by technological diffusion, or </a:t>
            </a:r>
            <a:r>
              <a:rPr lang="en-US" dirty="0" smtClean="0"/>
              <a:t>the spread </a:t>
            </a:r>
            <a:r>
              <a:rPr lang="en-US" dirty="0"/>
              <a:t>of technology across borders. </a:t>
            </a:r>
            <a:endParaRPr lang="en-US" dirty="0" smtClean="0"/>
          </a:p>
          <a:p>
            <a:r>
              <a:rPr lang="en-US" dirty="0" smtClean="0"/>
              <a:t>In </a:t>
            </a:r>
            <a:r>
              <a:rPr lang="en-US" dirty="0"/>
              <a:t>the last two decades, there has been </a:t>
            </a:r>
            <a:r>
              <a:rPr lang="en-US" dirty="0" smtClean="0"/>
              <a:t>rapid improvement </a:t>
            </a:r>
            <a:r>
              <a:rPr lang="en-US" dirty="0"/>
              <a:t>in the spread of technology to peripheral and semi-peripheral nations, </a:t>
            </a:r>
            <a:r>
              <a:rPr lang="en-US" dirty="0" smtClean="0"/>
              <a:t>and a </a:t>
            </a:r>
            <a:r>
              <a:rPr lang="en-US" dirty="0"/>
              <a:t>2008 World Bank report discussed both the benefits and ongoing challenges of </a:t>
            </a:r>
            <a:r>
              <a:rPr lang="en-US" dirty="0" smtClean="0"/>
              <a:t>this diffusion</a:t>
            </a:r>
            <a:r>
              <a:rPr lang="en-US" dirty="0"/>
              <a:t>. </a:t>
            </a:r>
            <a:endParaRPr lang="en-US" dirty="0" smtClean="0"/>
          </a:p>
          <a:p>
            <a:r>
              <a:rPr lang="en-US" dirty="0" smtClean="0"/>
              <a:t>In </a:t>
            </a:r>
            <a:r>
              <a:rPr lang="en-US" dirty="0"/>
              <a:t>general, the report found that technological progress and economic </a:t>
            </a:r>
            <a:r>
              <a:rPr lang="en-US" dirty="0" smtClean="0"/>
              <a:t>growth rates </a:t>
            </a:r>
            <a:r>
              <a:rPr lang="en-US" dirty="0"/>
              <a:t>were linked, and that the rise in technological progress helped improve </a:t>
            </a:r>
            <a:r>
              <a:rPr lang="en-US" dirty="0" smtClean="0"/>
              <a:t>the situations </a:t>
            </a:r>
            <a:r>
              <a:rPr lang="en-US" dirty="0"/>
              <a:t>of many living in absolute poverty (World Bank 2008). </a:t>
            </a:r>
          </a:p>
        </p:txBody>
      </p:sp>
    </p:spTree>
    <p:extLst>
      <p:ext uri="{BB962C8B-B14F-4D97-AF65-F5344CB8AC3E}">
        <p14:creationId xmlns:p14="http://schemas.microsoft.com/office/powerpoint/2010/main" val="39864545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Globalization, Diffusion and Technology</a:t>
            </a:r>
            <a:endParaRPr lang="en-US" b="1" dirty="0"/>
          </a:p>
        </p:txBody>
      </p:sp>
      <p:sp>
        <p:nvSpPr>
          <p:cNvPr id="3" name="Content Placeholder 2"/>
          <p:cNvSpPr>
            <a:spLocks noGrp="1"/>
          </p:cNvSpPr>
          <p:nvPr>
            <p:ph idx="1"/>
          </p:nvPr>
        </p:nvSpPr>
        <p:spPr/>
        <p:txBody>
          <a:bodyPr>
            <a:normAutofit fontScale="92500" lnSpcReduction="20000"/>
          </a:bodyPr>
          <a:lstStyle/>
          <a:p>
            <a:r>
              <a:rPr lang="en-US" dirty="0"/>
              <a:t>The report </a:t>
            </a:r>
            <a:r>
              <a:rPr lang="en-US" dirty="0" smtClean="0"/>
              <a:t>recognized that </a:t>
            </a:r>
            <a:r>
              <a:rPr lang="en-US" dirty="0"/>
              <a:t>rural and low-tech products such as corn can benefit from new </a:t>
            </a:r>
            <a:r>
              <a:rPr lang="en-US" dirty="0" smtClean="0"/>
              <a:t>technological innovations</a:t>
            </a:r>
            <a:r>
              <a:rPr lang="en-US" dirty="0"/>
              <a:t>, and that, conversely, technologies like mobile banking can aid those </a:t>
            </a:r>
            <a:r>
              <a:rPr lang="en-US" dirty="0" smtClean="0"/>
              <a:t>whose rural </a:t>
            </a:r>
            <a:r>
              <a:rPr lang="en-US" dirty="0"/>
              <a:t>existence consists of low-tech market vending. </a:t>
            </a:r>
            <a:endParaRPr lang="en-US" dirty="0" smtClean="0"/>
          </a:p>
          <a:p>
            <a:r>
              <a:rPr lang="en-US" dirty="0" smtClean="0"/>
              <a:t>In </a:t>
            </a:r>
            <a:r>
              <a:rPr lang="en-US" dirty="0"/>
              <a:t>addition, technological </a:t>
            </a:r>
            <a:r>
              <a:rPr lang="en-US" dirty="0" smtClean="0"/>
              <a:t>advances in </a:t>
            </a:r>
            <a:r>
              <a:rPr lang="en-US" dirty="0"/>
              <a:t>areas like mobile phones can lead to competition, lowered prices, and </a:t>
            </a:r>
            <a:r>
              <a:rPr lang="en-US" dirty="0" smtClean="0"/>
              <a:t>concurrent improvements </a:t>
            </a:r>
            <a:r>
              <a:rPr lang="en-US" dirty="0"/>
              <a:t>in related areas such as mobile banking and information sharing.</a:t>
            </a:r>
          </a:p>
          <a:p>
            <a:endParaRPr lang="en-US" dirty="0"/>
          </a:p>
        </p:txBody>
      </p:sp>
    </p:spTree>
    <p:extLst>
      <p:ext uri="{BB962C8B-B14F-4D97-AF65-F5344CB8AC3E}">
        <p14:creationId xmlns:p14="http://schemas.microsoft.com/office/powerpoint/2010/main" val="36763769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t>As with any improvement to human society, not everyone has equal access.</a:t>
            </a:r>
          </a:p>
          <a:p>
            <a:r>
              <a:rPr lang="en-US" dirty="0"/>
              <a:t>Technology, in particular, often creates changes that lead to ever greater inequalities. </a:t>
            </a:r>
            <a:r>
              <a:rPr lang="en-US" dirty="0" smtClean="0"/>
              <a:t>In short</a:t>
            </a:r>
            <a:r>
              <a:rPr lang="en-US" dirty="0"/>
              <a:t>, the gap gets wider faster. This technological stratification has led to a new </a:t>
            </a:r>
            <a:r>
              <a:rPr lang="en-US" dirty="0" smtClean="0"/>
              <a:t>focus on </a:t>
            </a:r>
            <a:r>
              <a:rPr lang="en-US" dirty="0"/>
              <a:t>ensuring better access for all.</a:t>
            </a:r>
          </a:p>
        </p:txBody>
      </p:sp>
    </p:spTree>
    <p:extLst>
      <p:ext uri="{BB962C8B-B14F-4D97-AF65-F5344CB8AC3E}">
        <p14:creationId xmlns:p14="http://schemas.microsoft.com/office/powerpoint/2010/main" val="24117826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381000" y="1600200"/>
            <a:ext cx="8305800" cy="5562600"/>
          </a:xfrm>
        </p:spPr>
        <p:txBody>
          <a:bodyPr>
            <a:normAutofit fontScale="85000" lnSpcReduction="20000"/>
          </a:bodyPr>
          <a:lstStyle/>
          <a:p>
            <a:r>
              <a:rPr lang="en-US" dirty="0"/>
              <a:t>There are two forms of technological stratification. The first is differential </a:t>
            </a:r>
            <a:r>
              <a:rPr lang="en-US" dirty="0" smtClean="0"/>
              <a:t>class-based access </a:t>
            </a:r>
            <a:r>
              <a:rPr lang="en-US" dirty="0"/>
              <a:t>to technology in the form of the digital divide. </a:t>
            </a:r>
            <a:endParaRPr lang="en-US" dirty="0" smtClean="0"/>
          </a:p>
          <a:p>
            <a:r>
              <a:rPr lang="en-US" dirty="0" smtClean="0"/>
              <a:t>This </a:t>
            </a:r>
            <a:r>
              <a:rPr lang="en-US" dirty="0"/>
              <a:t>digital divide has led to </a:t>
            </a:r>
            <a:r>
              <a:rPr lang="en-US" dirty="0" smtClean="0"/>
              <a:t>the second </a:t>
            </a:r>
            <a:r>
              <a:rPr lang="en-US" dirty="0"/>
              <a:t>form, a knowledge gap, which is, as it sounds, an ongoing and increasing </a:t>
            </a:r>
            <a:r>
              <a:rPr lang="en-US" dirty="0" smtClean="0"/>
              <a:t>gap in </a:t>
            </a:r>
            <a:r>
              <a:rPr lang="en-US" dirty="0"/>
              <a:t>information for those who have less access to technology. Simply put, students </a:t>
            </a:r>
            <a:r>
              <a:rPr lang="en-US" dirty="0" smtClean="0"/>
              <a:t>in well-funded </a:t>
            </a:r>
            <a:r>
              <a:rPr lang="en-US" dirty="0"/>
              <a:t>schools receive more exposure to technology than students in </a:t>
            </a:r>
            <a:r>
              <a:rPr lang="en-US" dirty="0" smtClean="0"/>
              <a:t>poorly funded </a:t>
            </a:r>
            <a:r>
              <a:rPr lang="en-US" dirty="0"/>
              <a:t>schools. </a:t>
            </a:r>
            <a:endParaRPr lang="en-US" dirty="0" smtClean="0"/>
          </a:p>
          <a:p>
            <a:r>
              <a:rPr lang="en-US" dirty="0" smtClean="0"/>
              <a:t>Those </a:t>
            </a:r>
            <a:r>
              <a:rPr lang="en-US" dirty="0"/>
              <a:t>students with more exposure gain more proficiency, which</a:t>
            </a:r>
          </a:p>
          <a:p>
            <a:r>
              <a:rPr lang="en-US" dirty="0"/>
              <a:t>makes them far more marketable in an increasingly technology-based job market </a:t>
            </a:r>
            <a:r>
              <a:rPr lang="en-US" dirty="0" smtClean="0"/>
              <a:t>and leaves </a:t>
            </a:r>
            <a:r>
              <a:rPr lang="en-US" dirty="0"/>
              <a:t>our society divided into those with technological knowledge and those without.</a:t>
            </a:r>
          </a:p>
        </p:txBody>
      </p:sp>
    </p:spTree>
    <p:extLst>
      <p:ext uri="{BB962C8B-B14F-4D97-AF65-F5344CB8AC3E}">
        <p14:creationId xmlns:p14="http://schemas.microsoft.com/office/powerpoint/2010/main" val="27291892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600" dirty="0" smtClean="0"/>
              <a:t>UNIT IV</a:t>
            </a:r>
            <a:endParaRPr lang="en-US" sz="6600" dirty="0"/>
          </a:p>
        </p:txBody>
      </p:sp>
      <p:sp>
        <p:nvSpPr>
          <p:cNvPr id="3" name="Content Placeholder 2"/>
          <p:cNvSpPr>
            <a:spLocks noGrp="1"/>
          </p:cNvSpPr>
          <p:nvPr>
            <p:ph idx="1"/>
          </p:nvPr>
        </p:nvSpPr>
        <p:spPr/>
        <p:txBody>
          <a:bodyPr>
            <a:normAutofit/>
          </a:bodyPr>
          <a:lstStyle/>
          <a:p>
            <a:r>
              <a:rPr lang="en-US" sz="8000" b="1" i="1" u="sng" dirty="0" smtClean="0"/>
              <a:t>SOCIAL INSTITUTIONS AND PROCESSES</a:t>
            </a:r>
            <a:endParaRPr lang="en-US" sz="8000" b="1" i="1" u="sng" dirty="0"/>
          </a:p>
        </p:txBody>
      </p:sp>
    </p:spTree>
    <p:extLst>
      <p:ext uri="{BB962C8B-B14F-4D97-AF65-F5344CB8AC3E}">
        <p14:creationId xmlns:p14="http://schemas.microsoft.com/office/powerpoint/2010/main" val="18384338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Social Structure</a:t>
            </a:r>
            <a:endParaRPr lang="en-US" dirty="0"/>
          </a:p>
        </p:txBody>
      </p:sp>
      <p:sp>
        <p:nvSpPr>
          <p:cNvPr id="3" name="Content Placeholder 2"/>
          <p:cNvSpPr>
            <a:spLocks noGrp="1"/>
          </p:cNvSpPr>
          <p:nvPr>
            <p:ph idx="1"/>
          </p:nvPr>
        </p:nvSpPr>
        <p:spPr/>
        <p:txBody>
          <a:bodyPr/>
          <a:lstStyle/>
          <a:p>
            <a:r>
              <a:rPr lang="en-US" b="1" dirty="0"/>
              <a:t>Social structure</a:t>
            </a:r>
            <a:r>
              <a:rPr lang="en-US" dirty="0"/>
              <a:t>, in </a:t>
            </a:r>
            <a:r>
              <a:rPr lang="en-US" dirty="0">
                <a:hlinkClick r:id="rId2"/>
              </a:rPr>
              <a:t>sociology</a:t>
            </a:r>
            <a:r>
              <a:rPr lang="en-US" dirty="0"/>
              <a:t>, the distinctive, stable arrangement of institutions whereby </a:t>
            </a:r>
            <a:r>
              <a:rPr lang="en-US" dirty="0">
                <a:hlinkClick r:id="rId3"/>
              </a:rPr>
              <a:t>human</a:t>
            </a:r>
            <a:r>
              <a:rPr lang="en-US" dirty="0"/>
              <a:t> beings in a society interact and live together. Social structure is often treated together with the concept of </a:t>
            </a:r>
            <a:r>
              <a:rPr lang="en-US" dirty="0">
                <a:hlinkClick r:id="rId4"/>
              </a:rPr>
              <a:t>social change</a:t>
            </a:r>
            <a:r>
              <a:rPr lang="en-US" dirty="0"/>
              <a:t>, which deals with the forces that change the social structure and the organization of society.</a:t>
            </a:r>
          </a:p>
        </p:txBody>
      </p:sp>
    </p:spTree>
    <p:extLst>
      <p:ext uri="{BB962C8B-B14F-4D97-AF65-F5344CB8AC3E}">
        <p14:creationId xmlns:p14="http://schemas.microsoft.com/office/powerpoint/2010/main" val="31375842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600200"/>
            <a:ext cx="8229600" cy="5257800"/>
          </a:xfrm>
        </p:spPr>
        <p:txBody>
          <a:bodyPr>
            <a:normAutofit/>
          </a:bodyPr>
          <a:lstStyle/>
          <a:p>
            <a:r>
              <a:rPr lang="en-US" dirty="0"/>
              <a:t>Studies of social structure attempt to explain such matters as </a:t>
            </a:r>
            <a:r>
              <a:rPr lang="en-US" dirty="0">
                <a:hlinkClick r:id="rId2"/>
              </a:rPr>
              <a:t>integration</a:t>
            </a:r>
            <a:r>
              <a:rPr lang="en-US" dirty="0"/>
              <a:t> and trends in inequality. In the study of these phenomena, sociologists analyze organizations, social categories (such as age groups), or rates (such as of </a:t>
            </a:r>
            <a:r>
              <a:rPr lang="en-US" dirty="0">
                <a:hlinkClick r:id="rId3"/>
              </a:rPr>
              <a:t>crime</a:t>
            </a:r>
            <a:r>
              <a:rPr lang="en-US" dirty="0"/>
              <a:t> or birth</a:t>
            </a:r>
            <a:r>
              <a:rPr lang="en-US" dirty="0" smtClean="0"/>
              <a:t>).</a:t>
            </a:r>
            <a:r>
              <a:rPr lang="en-US" dirty="0"/>
              <a:t> </a:t>
            </a:r>
            <a:r>
              <a:rPr lang="en-US" dirty="0" smtClean="0"/>
              <a:t>Examples of                          </a:t>
            </a:r>
            <a:r>
              <a:rPr lang="en-US" dirty="0" err="1" smtClean="0"/>
              <a:t>socialstructureinclude</a:t>
            </a:r>
            <a:r>
              <a:rPr lang="en-US" dirty="0"/>
              <a:t> </a:t>
            </a:r>
            <a:r>
              <a:rPr lang="en-US" dirty="0">
                <a:hlinkClick r:id="rId4"/>
              </a:rPr>
              <a:t>family</a:t>
            </a:r>
            <a:r>
              <a:rPr lang="en-US" dirty="0"/>
              <a:t>, </a:t>
            </a:r>
            <a:r>
              <a:rPr lang="en-US" dirty="0">
                <a:hlinkClick r:id="rId5" tooltip="Economic system"/>
              </a:rPr>
              <a:t>religion</a:t>
            </a:r>
            <a:r>
              <a:rPr lang="en-US" dirty="0"/>
              <a:t>, </a:t>
            </a:r>
            <a:r>
              <a:rPr lang="en-US" dirty="0">
                <a:hlinkClick r:id="rId6" tooltip="Law"/>
              </a:rPr>
              <a:t>law</a:t>
            </a:r>
            <a:r>
              <a:rPr lang="en-US" dirty="0"/>
              <a:t>, </a:t>
            </a:r>
            <a:r>
              <a:rPr lang="en-US" dirty="0">
                <a:hlinkClick r:id="rId7" tooltip="Marxist sociology"/>
              </a:rPr>
              <a:t>economy</a:t>
            </a:r>
            <a:r>
              <a:rPr lang="en-US" dirty="0"/>
              <a:t>, and </a:t>
            </a:r>
            <a:r>
              <a:rPr lang="en-US" dirty="0">
                <a:hlinkClick r:id="rId8"/>
              </a:rPr>
              <a:t>class</a:t>
            </a:r>
            <a:r>
              <a:rPr lang="en-US" dirty="0"/>
              <a:t>.</a:t>
            </a:r>
          </a:p>
        </p:txBody>
      </p:sp>
    </p:spTree>
    <p:extLst>
      <p:ext uri="{BB962C8B-B14F-4D97-AF65-F5344CB8AC3E}">
        <p14:creationId xmlns:p14="http://schemas.microsoft.com/office/powerpoint/2010/main" val="8383606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285750" indent="-285750"/>
            <a:r>
              <a:rPr lang="en-US" dirty="0" smtClean="0"/>
              <a:t>Culture is </a:t>
            </a:r>
            <a:r>
              <a:rPr lang="en-US" dirty="0" smtClean="0"/>
              <a:t>symbolic : the </a:t>
            </a:r>
            <a:r>
              <a:rPr lang="en-US" dirty="0" smtClean="0"/>
              <a:t>meaning of culture is rooted in symbols.</a:t>
            </a:r>
          </a:p>
          <a:p>
            <a:pPr marL="285750" indent="-285750"/>
            <a:r>
              <a:rPr lang="en-US" dirty="0" smtClean="0"/>
              <a:t>Culture is social not individual</a:t>
            </a:r>
          </a:p>
          <a:p>
            <a:pPr marL="285750" indent="-285750"/>
            <a:r>
              <a:rPr lang="en-US" dirty="0" smtClean="0"/>
              <a:t>Culture is </a:t>
            </a:r>
            <a:r>
              <a:rPr lang="en-US" dirty="0" smtClean="0"/>
              <a:t>ideational : helps </a:t>
            </a:r>
            <a:r>
              <a:rPr lang="en-US" dirty="0" smtClean="0"/>
              <a:t>man in formation of </a:t>
            </a:r>
            <a:r>
              <a:rPr lang="en-US" dirty="0" smtClean="0"/>
              <a:t>ideals and norms.</a:t>
            </a:r>
            <a:endParaRPr lang="en-US" dirty="0" smtClean="0"/>
          </a:p>
          <a:p>
            <a:pPr marL="0" indent="0">
              <a:buNone/>
            </a:pPr>
            <a:r>
              <a:rPr lang="en-US" dirty="0" smtClean="0"/>
              <a:t> </a:t>
            </a:r>
          </a:p>
          <a:p>
            <a:endParaRPr lang="en-US" dirty="0"/>
          </a:p>
        </p:txBody>
      </p:sp>
    </p:spTree>
    <p:extLst>
      <p:ext uri="{BB962C8B-B14F-4D97-AF65-F5344CB8AC3E}">
        <p14:creationId xmlns:p14="http://schemas.microsoft.com/office/powerpoint/2010/main" val="328997047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societies</a:t>
            </a:r>
            <a:endParaRPr lang="en-US" dirty="0"/>
          </a:p>
        </p:txBody>
      </p:sp>
      <p:sp>
        <p:nvSpPr>
          <p:cNvPr id="3" name="Content Placeholder 2"/>
          <p:cNvSpPr>
            <a:spLocks noGrp="1"/>
          </p:cNvSpPr>
          <p:nvPr>
            <p:ph idx="1"/>
          </p:nvPr>
        </p:nvSpPr>
        <p:spPr/>
        <p:txBody>
          <a:bodyPr>
            <a:normAutofit fontScale="70000" lnSpcReduction="20000"/>
          </a:bodyPr>
          <a:lstStyle/>
          <a:p>
            <a:r>
              <a:rPr lang="en-US" b="1" dirty="0" err="1"/>
              <a:t>Gemeinschaft</a:t>
            </a:r>
            <a:r>
              <a:rPr lang="en-US" b="1" dirty="0"/>
              <a:t> and </a:t>
            </a:r>
            <a:r>
              <a:rPr lang="en-US" b="1" dirty="0" err="1"/>
              <a:t>Gesellschaft</a:t>
            </a:r>
            <a:r>
              <a:rPr lang="en-US" dirty="0"/>
              <a:t>, ideal types of social organizations that were systematically elaborated by German sociologist </a:t>
            </a:r>
            <a:r>
              <a:rPr lang="en-US" dirty="0">
                <a:hlinkClick r:id="rId2"/>
              </a:rPr>
              <a:t>Ferdinand </a:t>
            </a:r>
            <a:r>
              <a:rPr lang="en-US" dirty="0" err="1">
                <a:hlinkClick r:id="rId2"/>
              </a:rPr>
              <a:t>Tönnies</a:t>
            </a:r>
            <a:r>
              <a:rPr lang="en-US" dirty="0"/>
              <a:t> in his influential work </a:t>
            </a:r>
            <a:r>
              <a:rPr lang="en-US" i="1" dirty="0" err="1"/>
              <a:t>Gemeinschaft</a:t>
            </a:r>
            <a:r>
              <a:rPr lang="en-US" i="1" dirty="0"/>
              <a:t> und </a:t>
            </a:r>
            <a:r>
              <a:rPr lang="en-US" i="1" dirty="0" err="1"/>
              <a:t>Gesellschaft</a:t>
            </a:r>
            <a:r>
              <a:rPr lang="en-US" dirty="0"/>
              <a:t> (1887; </a:t>
            </a:r>
            <a:r>
              <a:rPr lang="en-US" i="1" dirty="0">
                <a:hlinkClick r:id="rId3"/>
              </a:rPr>
              <a:t>Community and Society</a:t>
            </a:r>
            <a:r>
              <a:rPr lang="en-US" dirty="0"/>
              <a:t>).</a:t>
            </a:r>
          </a:p>
          <a:p>
            <a:r>
              <a:rPr lang="en-US" dirty="0" err="1"/>
              <a:t>Tönnies’s</a:t>
            </a:r>
            <a:r>
              <a:rPr lang="en-US" dirty="0"/>
              <a:t> </a:t>
            </a:r>
            <a:r>
              <a:rPr lang="en-US" dirty="0">
                <a:hlinkClick r:id="rId4"/>
              </a:rPr>
              <a:t>conception</a:t>
            </a:r>
            <a:r>
              <a:rPr lang="en-US" dirty="0"/>
              <a:t> of the nature of social systems is based on his distinction between the </a:t>
            </a:r>
            <a:r>
              <a:rPr lang="en-US" i="1" dirty="0" err="1"/>
              <a:t>Gemeinschaft</a:t>
            </a:r>
            <a:r>
              <a:rPr lang="en-US" dirty="0"/>
              <a:t> (communal society) and the </a:t>
            </a:r>
            <a:r>
              <a:rPr lang="en-US" i="1" dirty="0" err="1"/>
              <a:t>Gesellschaft</a:t>
            </a:r>
            <a:r>
              <a:rPr lang="en-US" dirty="0"/>
              <a:t> (associational society). In the rural, peasant societies that typify the </a:t>
            </a:r>
            <a:r>
              <a:rPr lang="en-US" i="1" dirty="0" err="1"/>
              <a:t>Gemeinschaft</a:t>
            </a:r>
            <a:r>
              <a:rPr lang="en-US" dirty="0"/>
              <a:t>, personal relationships are defined and regulated on the basis of traditional social rules. People have simple and direct face-to-face relations with each other that are determined by </a:t>
            </a:r>
            <a:r>
              <a:rPr lang="en-US" i="1" dirty="0" err="1"/>
              <a:t>Wesenwille</a:t>
            </a:r>
            <a:r>
              <a:rPr lang="en-US" dirty="0"/>
              <a:t> (</a:t>
            </a:r>
            <a:r>
              <a:rPr lang="en-US" dirty="0">
                <a:hlinkClick r:id="rId5"/>
              </a:rPr>
              <a:t>natural will</a:t>
            </a:r>
            <a:r>
              <a:rPr lang="en-US" dirty="0"/>
              <a:t>)—i.e., natural and spontaneously arising emotions and expressions of </a:t>
            </a:r>
            <a:r>
              <a:rPr lang="en-US" dirty="0">
                <a:hlinkClick r:id="rId6"/>
              </a:rPr>
              <a:t>sentiment</a:t>
            </a:r>
            <a:r>
              <a:rPr lang="en-US" dirty="0" smtClean="0"/>
              <a:t>.</a:t>
            </a:r>
            <a:endParaRPr lang="en-US" dirty="0"/>
          </a:p>
          <a:p>
            <a:r>
              <a:rPr lang="en-US" dirty="0"/>
              <a:t/>
            </a:r>
            <a:br>
              <a:rPr lang="en-US" dirty="0"/>
            </a:br>
            <a:endParaRPr lang="en-US" dirty="0"/>
          </a:p>
        </p:txBody>
      </p:sp>
    </p:spTree>
    <p:extLst>
      <p:ext uri="{BB962C8B-B14F-4D97-AF65-F5344CB8AC3E}">
        <p14:creationId xmlns:p14="http://schemas.microsoft.com/office/powerpoint/2010/main" val="25779093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dirty="0"/>
              <a:t>The </a:t>
            </a:r>
            <a:r>
              <a:rPr lang="en-US" i="1" dirty="0" err="1"/>
              <a:t>Gesellschaft</a:t>
            </a:r>
            <a:r>
              <a:rPr lang="en-US" dirty="0"/>
              <a:t>, in contrast, is the creation of </a:t>
            </a:r>
            <a:r>
              <a:rPr lang="en-US" i="1" dirty="0" err="1"/>
              <a:t>Kürwille</a:t>
            </a:r>
            <a:r>
              <a:rPr lang="en-US" dirty="0"/>
              <a:t> (</a:t>
            </a:r>
            <a:r>
              <a:rPr lang="en-US" dirty="0">
                <a:hlinkClick r:id="rId2"/>
              </a:rPr>
              <a:t>rational will</a:t>
            </a:r>
            <a:r>
              <a:rPr lang="en-US" dirty="0"/>
              <a:t>) and is typified by modern, </a:t>
            </a:r>
            <a:r>
              <a:rPr lang="en-US" dirty="0">
                <a:hlinkClick r:id="rId3"/>
              </a:rPr>
              <a:t>cosmopolitan</a:t>
            </a:r>
            <a:r>
              <a:rPr lang="en-US" dirty="0"/>
              <a:t> societies with their government </a:t>
            </a:r>
            <a:r>
              <a:rPr lang="en-US" dirty="0">
                <a:hlinkClick r:id="rId4"/>
              </a:rPr>
              <a:t>bureaucracies</a:t>
            </a:r>
            <a:r>
              <a:rPr lang="en-US" dirty="0"/>
              <a:t> and large industrial organizations. In the </a:t>
            </a:r>
            <a:r>
              <a:rPr lang="en-US" i="1" dirty="0" err="1"/>
              <a:t>Gesellschaft</a:t>
            </a:r>
            <a:r>
              <a:rPr lang="en-US" dirty="0"/>
              <a:t>, rational self-interest and calculating conduct act to weaken the traditional bonds of family, kinship, and religion that permeate the </a:t>
            </a:r>
            <a:r>
              <a:rPr lang="en-US" i="1" dirty="0" err="1"/>
              <a:t>Gemeinschaft</a:t>
            </a:r>
            <a:r>
              <a:rPr lang="en-US" dirty="0" err="1"/>
              <a:t>’s</a:t>
            </a:r>
            <a:r>
              <a:rPr lang="en-US" dirty="0"/>
              <a:t> structure. In the </a:t>
            </a:r>
            <a:r>
              <a:rPr lang="en-US" i="1" dirty="0" err="1"/>
              <a:t>Gesellschaft</a:t>
            </a:r>
            <a:r>
              <a:rPr lang="en-US" dirty="0"/>
              <a:t>, human relations are more impersonal and indirect, being rationally constructed in the interest of </a:t>
            </a:r>
            <a:r>
              <a:rPr lang="en-US" dirty="0">
                <a:hlinkClick r:id="rId5"/>
              </a:rPr>
              <a:t>efficiency</a:t>
            </a:r>
            <a:r>
              <a:rPr lang="en-US" dirty="0"/>
              <a:t> or other economic and political considerations.</a:t>
            </a:r>
          </a:p>
        </p:txBody>
      </p:sp>
    </p:spTree>
    <p:extLst>
      <p:ext uri="{BB962C8B-B14F-4D97-AF65-F5344CB8AC3E}">
        <p14:creationId xmlns:p14="http://schemas.microsoft.com/office/powerpoint/2010/main" val="13853363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b="1" dirty="0"/>
              <a:t>Mechanical and organic solidarity</a:t>
            </a:r>
            <a:r>
              <a:rPr lang="en-US" dirty="0"/>
              <a:t>, in the theory of the French social scientist </a:t>
            </a:r>
            <a:r>
              <a:rPr lang="en-US" dirty="0" err="1">
                <a:hlinkClick r:id="rId2"/>
              </a:rPr>
              <a:t>Émile</a:t>
            </a:r>
            <a:r>
              <a:rPr lang="en-US" dirty="0">
                <a:hlinkClick r:id="rId2"/>
              </a:rPr>
              <a:t> Durkheim</a:t>
            </a:r>
            <a:r>
              <a:rPr lang="en-US" dirty="0"/>
              <a:t> (1858–1917), the social cohesiveness of small, undifferentiated societies (mechanical) and of societies </a:t>
            </a:r>
            <a:r>
              <a:rPr lang="en-US" dirty="0">
                <a:hlinkClick r:id="rId3"/>
              </a:rPr>
              <a:t>differentiated</a:t>
            </a:r>
            <a:r>
              <a:rPr lang="en-US" dirty="0"/>
              <a:t> by a relatively complex </a:t>
            </a:r>
            <a:r>
              <a:rPr lang="en-US" dirty="0">
                <a:hlinkClick r:id="rId4"/>
              </a:rPr>
              <a:t>division of </a:t>
            </a:r>
            <a:r>
              <a:rPr lang="en-US" dirty="0" err="1">
                <a:hlinkClick r:id="rId4"/>
              </a:rPr>
              <a:t>labour</a:t>
            </a:r>
            <a:r>
              <a:rPr lang="en-US" dirty="0"/>
              <a:t> (organic).</a:t>
            </a:r>
          </a:p>
          <a:p>
            <a:r>
              <a:rPr lang="en-US" dirty="0"/>
              <a:t>Mechanical solidarity is the social </a:t>
            </a:r>
            <a:r>
              <a:rPr lang="en-US" dirty="0">
                <a:hlinkClick r:id="rId5"/>
              </a:rPr>
              <a:t>integration</a:t>
            </a:r>
            <a:r>
              <a:rPr lang="en-US" dirty="0"/>
              <a:t> of members of a society who have common values and beliefs. These common values and beliefs </a:t>
            </a:r>
            <a:r>
              <a:rPr lang="en-US" dirty="0">
                <a:hlinkClick r:id="rId6"/>
              </a:rPr>
              <a:t>constitute</a:t>
            </a:r>
            <a:r>
              <a:rPr lang="en-US" dirty="0"/>
              <a:t> a “collective conscience” that works internally in individual members to cause them to cooperate. Because, in Durkheim’s view, the forces causing members of society to cooperate were much like the internal energies causing the molecules to cohere in a solid, he drew upon the terminology of </a:t>
            </a:r>
            <a:r>
              <a:rPr lang="en-US" dirty="0">
                <a:hlinkClick r:id="rId7"/>
              </a:rPr>
              <a:t>physical science</a:t>
            </a:r>
            <a:r>
              <a:rPr lang="en-US" dirty="0"/>
              <a:t> in coining the term </a:t>
            </a:r>
            <a:r>
              <a:rPr lang="en-US" i="1" dirty="0"/>
              <a:t>mechanical solidarity</a:t>
            </a:r>
            <a:r>
              <a:rPr lang="en-US" dirty="0"/>
              <a:t>.</a:t>
            </a:r>
          </a:p>
          <a:p>
            <a:endParaRPr lang="en-US" dirty="0"/>
          </a:p>
        </p:txBody>
      </p:sp>
    </p:spTree>
    <p:extLst>
      <p:ext uri="{BB962C8B-B14F-4D97-AF65-F5344CB8AC3E}">
        <p14:creationId xmlns:p14="http://schemas.microsoft.com/office/powerpoint/2010/main" val="221293195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a:t>In contrast to mechanical solidarity, organic solidarity is social integration that arises out of the need of individuals for one another’s services. In a society characterized by organic solidarity, there is relatively greater division of </a:t>
            </a:r>
            <a:r>
              <a:rPr lang="en-US" dirty="0" err="1"/>
              <a:t>labour</a:t>
            </a:r>
            <a:r>
              <a:rPr lang="en-US" dirty="0"/>
              <a:t>, with individuals functioning much like the interdependent but differentiated organs of a living body. Society relies less on imposing uniform rules on everyone and more on regulating the relations between different groups and persons, often through the greater use of </a:t>
            </a:r>
            <a:r>
              <a:rPr lang="en-US" dirty="0">
                <a:hlinkClick r:id="rId2"/>
              </a:rPr>
              <a:t>contracts</a:t>
            </a:r>
            <a:r>
              <a:rPr lang="en-US" dirty="0"/>
              <a:t> and laws.</a:t>
            </a:r>
          </a:p>
        </p:txBody>
      </p:sp>
    </p:spTree>
    <p:extLst>
      <p:ext uri="{BB962C8B-B14F-4D97-AF65-F5344CB8AC3E}">
        <p14:creationId xmlns:p14="http://schemas.microsoft.com/office/powerpoint/2010/main" val="30137727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Main’s Status and Contract</a:t>
            </a:r>
            <a:endParaRPr lang="en-US" dirty="0"/>
          </a:p>
        </p:txBody>
      </p:sp>
      <p:sp>
        <p:nvSpPr>
          <p:cNvPr id="3" name="Content Placeholder 2"/>
          <p:cNvSpPr>
            <a:spLocks noGrp="1"/>
          </p:cNvSpPr>
          <p:nvPr>
            <p:ph idx="1"/>
          </p:nvPr>
        </p:nvSpPr>
        <p:spPr/>
        <p:txBody>
          <a:bodyPr>
            <a:normAutofit/>
          </a:bodyPr>
          <a:lstStyle/>
          <a:p>
            <a:r>
              <a:rPr lang="en-US" dirty="0">
                <a:solidFill>
                  <a:srgbClr val="575757"/>
                </a:solidFill>
                <a:latin typeface="Arial"/>
              </a:rPr>
              <a:t>In his works, especially in </a:t>
            </a:r>
            <a:r>
              <a:rPr lang="en-US" i="1" dirty="0">
                <a:solidFill>
                  <a:srgbClr val="575757"/>
                </a:solidFill>
                <a:latin typeface="Arial"/>
              </a:rPr>
              <a:t>Ancient Law</a:t>
            </a:r>
            <a:r>
              <a:rPr lang="en-US" dirty="0">
                <a:solidFill>
                  <a:srgbClr val="575757"/>
                </a:solidFill>
                <a:latin typeface="Arial"/>
              </a:rPr>
              <a:t> (1861), Maine contrasted early societies in which social relations are dominated by </a:t>
            </a:r>
            <a:r>
              <a:rPr lang="en-US" i="1" dirty="0">
                <a:solidFill>
                  <a:srgbClr val="575757"/>
                </a:solidFill>
                <a:latin typeface="Arial"/>
              </a:rPr>
              <a:t>status</a:t>
            </a:r>
            <a:r>
              <a:rPr lang="en-US" dirty="0">
                <a:solidFill>
                  <a:srgbClr val="575757"/>
                </a:solidFill>
                <a:latin typeface="Arial"/>
              </a:rPr>
              <a:t> with “progressive” (complex) societies in which social relations are predominantly determined by </a:t>
            </a:r>
            <a:r>
              <a:rPr lang="en-US" i="1" dirty="0">
                <a:solidFill>
                  <a:srgbClr val="575757"/>
                </a:solidFill>
                <a:latin typeface="Arial"/>
              </a:rPr>
              <a:t>contract</a:t>
            </a:r>
            <a:r>
              <a:rPr lang="en-US" dirty="0" smtClean="0">
                <a:solidFill>
                  <a:srgbClr val="575757"/>
                </a:solidFill>
                <a:latin typeface="Arial"/>
              </a:rPr>
              <a:t>.</a:t>
            </a:r>
            <a:endParaRPr lang="en-US" dirty="0" smtClean="0">
              <a:solidFill>
                <a:srgbClr val="202124"/>
              </a:solidFill>
              <a:latin typeface="arial"/>
            </a:endParaRPr>
          </a:p>
        </p:txBody>
      </p:sp>
    </p:spTree>
    <p:extLst>
      <p:ext uri="{BB962C8B-B14F-4D97-AF65-F5344CB8AC3E}">
        <p14:creationId xmlns:p14="http://schemas.microsoft.com/office/powerpoint/2010/main" val="13396793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lvl="0"/>
            <a:r>
              <a:rPr lang="en-US" sz="2700" dirty="0">
                <a:solidFill>
                  <a:srgbClr val="202124"/>
                </a:solidFill>
                <a:latin typeface="arial"/>
              </a:rPr>
              <a:t>By status Maine meant “</a:t>
            </a:r>
            <a:r>
              <a:rPr lang="en-US" sz="2700" b="1" dirty="0">
                <a:solidFill>
                  <a:srgbClr val="202124"/>
                </a:solidFill>
                <a:latin typeface="arial"/>
              </a:rPr>
              <a:t>a condition of society in which all the relations of Persons are summed up in the relations of Family</a:t>
            </a:r>
            <a:r>
              <a:rPr lang="en-US" sz="2700" dirty="0">
                <a:solidFill>
                  <a:srgbClr val="202124"/>
                </a:solidFill>
                <a:latin typeface="arial"/>
              </a:rPr>
              <a:t>” .</a:t>
            </a:r>
          </a:p>
          <a:p>
            <a:pPr lvl="0"/>
            <a:r>
              <a:rPr lang="en-US" sz="2700" dirty="0">
                <a:solidFill>
                  <a:srgbClr val="202124"/>
                </a:solidFill>
                <a:latin typeface="arial"/>
              </a:rPr>
              <a:t>These relations are ascribed to the individual as a member of a kinship group</a:t>
            </a:r>
            <a:r>
              <a:rPr lang="en-US" sz="2700" dirty="0" smtClean="0">
                <a:solidFill>
                  <a:srgbClr val="202124"/>
                </a:solidFill>
                <a:latin typeface="arial"/>
              </a:rPr>
              <a:t>.</a:t>
            </a:r>
          </a:p>
          <a:p>
            <a:pPr lvl="0"/>
            <a:r>
              <a:rPr lang="en-US" sz="2800" b="1" dirty="0">
                <a:solidFill>
                  <a:srgbClr val="575757"/>
                </a:solidFill>
                <a:latin typeface="Arial"/>
              </a:rPr>
              <a:t>By contract Maine meant individual obligation arising “from the free agreement of individuals.”</a:t>
            </a:r>
            <a:endParaRPr lang="en-US" sz="2700" b="1" dirty="0">
              <a:solidFill>
                <a:prstClr val="black"/>
              </a:solidFill>
            </a:endParaRPr>
          </a:p>
          <a:p>
            <a:endParaRPr lang="en-US" dirty="0"/>
          </a:p>
        </p:txBody>
      </p:sp>
    </p:spTree>
    <p:extLst>
      <p:ext uri="{BB962C8B-B14F-4D97-AF65-F5344CB8AC3E}">
        <p14:creationId xmlns:p14="http://schemas.microsoft.com/office/powerpoint/2010/main" val="203553346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Spencer’s Militant and Industrial societies</a:t>
            </a:r>
            <a:endParaRPr lang="en-US" dirty="0"/>
          </a:p>
        </p:txBody>
      </p:sp>
      <p:sp>
        <p:nvSpPr>
          <p:cNvPr id="3" name="Content Placeholder 2"/>
          <p:cNvSpPr>
            <a:spLocks noGrp="1"/>
          </p:cNvSpPr>
          <p:nvPr>
            <p:ph idx="1"/>
          </p:nvPr>
        </p:nvSpPr>
        <p:spPr/>
        <p:txBody>
          <a:bodyPr>
            <a:normAutofit lnSpcReduction="10000"/>
          </a:bodyPr>
          <a:lstStyle/>
          <a:p>
            <a:pPr lvl="0"/>
            <a:r>
              <a:rPr lang="en-US" dirty="0">
                <a:solidFill>
                  <a:srgbClr val="202124"/>
                </a:solidFill>
                <a:latin typeface="arial"/>
              </a:rPr>
              <a:t>The evolutionary progression from simple, undifferentiated homogeneity to complex, differentiated heterogeneity was exemplified, Spencer argued, by the development of society. </a:t>
            </a:r>
            <a:endParaRPr lang="en-US" dirty="0" smtClean="0">
              <a:solidFill>
                <a:srgbClr val="202124"/>
              </a:solidFill>
              <a:latin typeface="arial"/>
            </a:endParaRPr>
          </a:p>
          <a:p>
            <a:pPr lvl="0"/>
            <a:r>
              <a:rPr lang="en-US" dirty="0" smtClean="0">
                <a:solidFill>
                  <a:srgbClr val="202124"/>
                </a:solidFill>
                <a:latin typeface="arial"/>
              </a:rPr>
              <a:t>He </a:t>
            </a:r>
            <a:r>
              <a:rPr lang="en-US" dirty="0">
                <a:solidFill>
                  <a:srgbClr val="202124"/>
                </a:solidFill>
                <a:latin typeface="arial"/>
              </a:rPr>
              <a:t>developed a theory of two types of society, </a:t>
            </a:r>
            <a:r>
              <a:rPr lang="en-US" b="1" dirty="0">
                <a:solidFill>
                  <a:srgbClr val="202124"/>
                </a:solidFill>
                <a:latin typeface="arial"/>
              </a:rPr>
              <a:t>the militant and the industrial</a:t>
            </a:r>
            <a:r>
              <a:rPr lang="en-US" dirty="0">
                <a:solidFill>
                  <a:srgbClr val="202124"/>
                </a:solidFill>
                <a:latin typeface="arial"/>
              </a:rPr>
              <a:t>, which corresponded to this evolutionary progression.</a:t>
            </a:r>
            <a:endParaRPr lang="en-US" dirty="0">
              <a:solidFill>
                <a:prstClr val="black"/>
              </a:solidFill>
            </a:endParaRPr>
          </a:p>
          <a:p>
            <a:endParaRPr lang="en-US" dirty="0"/>
          </a:p>
        </p:txBody>
      </p:sp>
    </p:spTree>
    <p:extLst>
      <p:ext uri="{BB962C8B-B14F-4D97-AF65-F5344CB8AC3E}">
        <p14:creationId xmlns:p14="http://schemas.microsoft.com/office/powerpoint/2010/main" val="40092683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lvl="0"/>
            <a:r>
              <a:rPr lang="en-US" b="1" dirty="0">
                <a:solidFill>
                  <a:srgbClr val="202124"/>
                </a:solidFill>
                <a:latin typeface="arial"/>
              </a:rPr>
              <a:t>Militant societies tend to be dominated by the regulative system, whereas industrial societies are characterized by their more highly developed sustaining systems</a:t>
            </a:r>
            <a:r>
              <a:rPr lang="en-US" dirty="0" smtClean="0">
                <a:solidFill>
                  <a:srgbClr val="202124"/>
                </a:solidFill>
                <a:latin typeface="arial"/>
              </a:rPr>
              <a:t>.</a:t>
            </a:r>
          </a:p>
          <a:p>
            <a:pPr lvl="0"/>
            <a:endParaRPr lang="en-US" dirty="0">
              <a:solidFill>
                <a:prstClr val="black"/>
              </a:solidFill>
            </a:endParaRPr>
          </a:p>
          <a:p>
            <a:r>
              <a:rPr lang="en-US" b="1" dirty="0">
                <a:solidFill>
                  <a:srgbClr val="202122"/>
                </a:solidFill>
                <a:latin typeface="Arial"/>
              </a:rPr>
              <a:t>Militant society, structured around relationships of hierarchy and obedience, was simple and </a:t>
            </a:r>
            <a:r>
              <a:rPr lang="en-US" b="1" dirty="0" smtClean="0">
                <a:solidFill>
                  <a:srgbClr val="202122"/>
                </a:solidFill>
                <a:latin typeface="Arial"/>
              </a:rPr>
              <a:t>undifferentiated.</a:t>
            </a:r>
          </a:p>
          <a:p>
            <a:r>
              <a:rPr lang="en-US" b="1" dirty="0" smtClean="0">
                <a:solidFill>
                  <a:srgbClr val="202122"/>
                </a:solidFill>
                <a:latin typeface="Arial"/>
              </a:rPr>
              <a:t>Industrial </a:t>
            </a:r>
            <a:r>
              <a:rPr lang="en-US" b="1" dirty="0">
                <a:solidFill>
                  <a:srgbClr val="202122"/>
                </a:solidFill>
                <a:latin typeface="Arial"/>
              </a:rPr>
              <a:t>society, based on voluntary, contractually assumed social obligations, was complex and differentiated.</a:t>
            </a:r>
            <a:endParaRPr lang="en-US" b="1" dirty="0"/>
          </a:p>
        </p:txBody>
      </p:sp>
    </p:spTree>
    <p:extLst>
      <p:ext uri="{BB962C8B-B14F-4D97-AF65-F5344CB8AC3E}">
        <p14:creationId xmlns:p14="http://schemas.microsoft.com/office/powerpoint/2010/main" val="128537468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Culture and Civilization</a:t>
            </a:r>
            <a:endParaRPr lang="en-US" dirty="0"/>
          </a:p>
        </p:txBody>
      </p:sp>
      <p:sp>
        <p:nvSpPr>
          <p:cNvPr id="3" name="Content Placeholder 2"/>
          <p:cNvSpPr>
            <a:spLocks noGrp="1"/>
          </p:cNvSpPr>
          <p:nvPr>
            <p:ph idx="1"/>
          </p:nvPr>
        </p:nvSpPr>
        <p:spPr/>
        <p:txBody>
          <a:bodyPr>
            <a:normAutofit fontScale="77500" lnSpcReduction="20000"/>
          </a:bodyPr>
          <a:lstStyle/>
          <a:p>
            <a:r>
              <a:rPr lang="en-US" dirty="0"/>
              <a:t>Civilization is described as a process of civilizing or say developing the state of human society, to the extent that the culture, industry, technology, government, etc. reaches the maximum level. The term ‘civilization’ is derived from a Latin term ‘</a:t>
            </a:r>
            <a:r>
              <a:rPr lang="en-US" dirty="0" err="1"/>
              <a:t>civis</a:t>
            </a:r>
            <a:r>
              <a:rPr lang="en-US" dirty="0"/>
              <a:t>’ which indicates ‘someone who resides in a town’.</a:t>
            </a:r>
          </a:p>
          <a:p>
            <a:r>
              <a:rPr lang="en-US" dirty="0"/>
              <a:t>The term ‘civilization’ is not confined to town; rather it talks about adopting better ways of living, and making best possible use of nature’s resources, so as to satisfy the needs of the group of people. Further, it stresses on </a:t>
            </a:r>
            <a:r>
              <a:rPr lang="en-US" dirty="0" err="1"/>
              <a:t>systematising</a:t>
            </a:r>
            <a:r>
              <a:rPr lang="en-US" dirty="0"/>
              <a:t> society into various groups that work collectively and constantly to improve the quality of life, regarding food, education, dress, communication, transportation, and the like.</a:t>
            </a:r>
          </a:p>
          <a:p>
            <a:endParaRPr lang="en-US" dirty="0"/>
          </a:p>
        </p:txBody>
      </p:sp>
    </p:spTree>
    <p:extLst>
      <p:ext uri="{BB962C8B-B14F-4D97-AF65-F5344CB8AC3E}">
        <p14:creationId xmlns:p14="http://schemas.microsoft.com/office/powerpoint/2010/main" val="173106123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b="1" dirty="0"/>
              <a:t>Key Differences Between Culture and Civilization</a:t>
            </a:r>
          </a:p>
          <a:p>
            <a:r>
              <a:rPr lang="en-US" dirty="0"/>
              <a:t>The following points are noteworthy, so far as the difference between culture and civilization is concerned:</a:t>
            </a:r>
          </a:p>
          <a:p>
            <a:r>
              <a:rPr lang="en-US" dirty="0"/>
              <a:t>The term ‘culture’ refers to the embodiment of the manner in which we think, behave and act. On the contrary, the improved stage of human society, where members have the considerable amount of social and political </a:t>
            </a:r>
            <a:r>
              <a:rPr lang="en-US" dirty="0" err="1"/>
              <a:t>organisation</a:t>
            </a:r>
            <a:r>
              <a:rPr lang="en-US" dirty="0"/>
              <a:t> and development, is called Civilization.</a:t>
            </a:r>
          </a:p>
          <a:p>
            <a:r>
              <a:rPr lang="en-US" dirty="0"/>
              <a:t>Our culture describes what we are, but our civilization explains what we have or what we make use of.</a:t>
            </a:r>
          </a:p>
          <a:p>
            <a:endParaRPr lang="en-US" dirty="0"/>
          </a:p>
        </p:txBody>
      </p:sp>
    </p:spTree>
    <p:extLst>
      <p:ext uri="{BB962C8B-B14F-4D97-AF65-F5344CB8AC3E}">
        <p14:creationId xmlns:p14="http://schemas.microsoft.com/office/powerpoint/2010/main" val="38060465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Cultural traits and culture complexes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The smallest unit of culture is called a trait which means that  trait cannot be reduced to further smallest part. For example dance is a collection of traits such as dance </a:t>
            </a:r>
            <a:r>
              <a:rPr lang="en-US" dirty="0" err="1" smtClean="0"/>
              <a:t>steps,formula</a:t>
            </a:r>
            <a:r>
              <a:rPr lang="en-US" dirty="0" smtClean="0"/>
              <a:t> for selecting the performers and musical accompaniment. Moreover dance has a </a:t>
            </a:r>
            <a:r>
              <a:rPr lang="en-US" dirty="0" err="1" smtClean="0"/>
              <a:t>meaning,which</a:t>
            </a:r>
            <a:r>
              <a:rPr lang="en-US" dirty="0" smtClean="0"/>
              <a:t> may mean </a:t>
            </a:r>
            <a:r>
              <a:rPr lang="en-US" dirty="0" err="1" smtClean="0"/>
              <a:t>religious,ceremonial,a</a:t>
            </a:r>
            <a:r>
              <a:rPr lang="en-US" dirty="0" smtClean="0"/>
              <a:t> magical </a:t>
            </a:r>
            <a:r>
              <a:rPr lang="en-US" dirty="0" err="1" smtClean="0"/>
              <a:t>rite,a</a:t>
            </a:r>
            <a:r>
              <a:rPr lang="en-US" dirty="0" smtClean="0"/>
              <a:t> courtship activity etc. All these traits(elements) combine to form a culture complex.</a:t>
            </a:r>
          </a:p>
          <a:p>
            <a:endParaRPr lang="en-US" dirty="0" smtClean="0"/>
          </a:p>
          <a:p>
            <a:r>
              <a:rPr lang="en-US" dirty="0" smtClean="0"/>
              <a:t>A cultural complex is a cluster of related traits. The culture complex is intermediate between the trait and institution.</a:t>
            </a:r>
          </a:p>
          <a:p>
            <a:endParaRPr lang="en-US" dirty="0"/>
          </a:p>
        </p:txBody>
      </p:sp>
    </p:spTree>
    <p:extLst>
      <p:ext uri="{BB962C8B-B14F-4D97-AF65-F5344CB8AC3E}">
        <p14:creationId xmlns:p14="http://schemas.microsoft.com/office/powerpoint/2010/main" val="262150945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r>
              <a:rPr lang="en-US" dirty="0"/>
              <a:t>Culture is an end; it has no measurement standards. As against this, civilization has precise measurement standards, because it is a means.</a:t>
            </a:r>
          </a:p>
          <a:p>
            <a:r>
              <a:rPr lang="en-US" dirty="0"/>
              <a:t>The culture of a particular region can be reflected in religion, art, dance, literature, customs, morals, music, philosophy, etc. On the other hand, the civilization is exhibited in the law, administration, infrastructure, architecture, social arrangement, etc. of that area.</a:t>
            </a:r>
          </a:p>
          <a:p>
            <a:endParaRPr lang="en-US" dirty="0"/>
          </a:p>
        </p:txBody>
      </p:sp>
    </p:spTree>
    <p:extLst>
      <p:ext uri="{BB962C8B-B14F-4D97-AF65-F5344CB8AC3E}">
        <p14:creationId xmlns:p14="http://schemas.microsoft.com/office/powerpoint/2010/main" val="307797794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dirty="0"/>
              <a:t>Culture denote the greatest level of inner refinement, and so it is internal. Unlike, civilization which is external, i.e. it is the expression of state of the art technology, product, devices, infrastructure and so forth.</a:t>
            </a:r>
          </a:p>
          <a:p>
            <a:r>
              <a:rPr lang="en-US" dirty="0"/>
              <a:t>Change in culture is observed with time, as in the old thoughts and traditions lost with the passage of time and new ones are added to it which are then transmitted from one generation to another. On the flip side, civilization is continuously advancing, i.e. the various elements of civilization like means of transportation, communication, etc. are developing day by day.</a:t>
            </a:r>
          </a:p>
          <a:p>
            <a:endParaRPr lang="en-US" dirty="0"/>
          </a:p>
        </p:txBody>
      </p:sp>
    </p:spTree>
    <p:extLst>
      <p:ext uri="{BB962C8B-B14F-4D97-AF65-F5344CB8AC3E}">
        <p14:creationId xmlns:p14="http://schemas.microsoft.com/office/powerpoint/2010/main" val="289884897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Culture can evolve and flourish, even if the civilization does not exist. In contrast, civilization cannot grow and exist without culture.</a:t>
            </a:r>
          </a:p>
          <a:p>
            <a:endParaRPr lang="en-US" dirty="0"/>
          </a:p>
        </p:txBody>
      </p:sp>
    </p:spTree>
    <p:extLst>
      <p:ext uri="{BB962C8B-B14F-4D97-AF65-F5344CB8AC3E}">
        <p14:creationId xmlns:p14="http://schemas.microsoft.com/office/powerpoint/2010/main" val="363304870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SAVAGE AND CIVILIZED</a:t>
            </a:r>
            <a:endParaRPr lang="en-US" dirty="0"/>
          </a:p>
        </p:txBody>
      </p:sp>
      <p:sp>
        <p:nvSpPr>
          <p:cNvPr id="3" name="Content Placeholder 2"/>
          <p:cNvSpPr>
            <a:spLocks noGrp="1"/>
          </p:cNvSpPr>
          <p:nvPr>
            <p:ph idx="1"/>
          </p:nvPr>
        </p:nvSpPr>
        <p:spPr/>
        <p:txBody>
          <a:bodyPr>
            <a:normAutofit fontScale="77500" lnSpcReduction="20000"/>
          </a:bodyPr>
          <a:lstStyle/>
          <a:p>
            <a:r>
              <a:rPr lang="en-US" dirty="0">
                <a:solidFill>
                  <a:srgbClr val="202122"/>
                </a:solidFill>
                <a:latin typeface="Arial"/>
              </a:rPr>
              <a:t>A </a:t>
            </a:r>
            <a:r>
              <a:rPr lang="en-US" b="1" dirty="0">
                <a:solidFill>
                  <a:srgbClr val="202122"/>
                </a:solidFill>
                <a:latin typeface="Arial"/>
              </a:rPr>
              <a:t>civilization</a:t>
            </a:r>
            <a:r>
              <a:rPr lang="en-US" dirty="0">
                <a:solidFill>
                  <a:srgbClr val="202122"/>
                </a:solidFill>
                <a:latin typeface="Arial"/>
              </a:rPr>
              <a:t> (or </a:t>
            </a:r>
            <a:r>
              <a:rPr lang="en-US" b="1" dirty="0" err="1">
                <a:solidFill>
                  <a:srgbClr val="202122"/>
                </a:solidFill>
                <a:latin typeface="Arial"/>
              </a:rPr>
              <a:t>civilisation</a:t>
            </a:r>
            <a:r>
              <a:rPr lang="en-US" dirty="0">
                <a:solidFill>
                  <a:srgbClr val="202122"/>
                </a:solidFill>
                <a:latin typeface="Arial"/>
              </a:rPr>
              <a:t>) is any </a:t>
            </a:r>
            <a:r>
              <a:rPr lang="en-US" dirty="0">
                <a:solidFill>
                  <a:srgbClr val="0645AD"/>
                </a:solidFill>
                <a:latin typeface="Arial"/>
              </a:rPr>
              <a:t>complex society</a:t>
            </a:r>
            <a:r>
              <a:rPr lang="en-US" dirty="0">
                <a:solidFill>
                  <a:srgbClr val="202122"/>
                </a:solidFill>
                <a:latin typeface="Arial"/>
              </a:rPr>
              <a:t> characterized by the development of a </a:t>
            </a:r>
            <a:r>
              <a:rPr lang="en-US" dirty="0">
                <a:solidFill>
                  <a:srgbClr val="0645AD"/>
                </a:solidFill>
                <a:latin typeface="Arial"/>
                <a:hlinkClick r:id="rId2" tooltip="State (polity)"/>
              </a:rPr>
              <a:t>political state</a:t>
            </a:r>
            <a:r>
              <a:rPr lang="en-US" dirty="0">
                <a:solidFill>
                  <a:srgbClr val="202122"/>
                </a:solidFill>
                <a:latin typeface="Arial"/>
              </a:rPr>
              <a:t>, </a:t>
            </a:r>
            <a:r>
              <a:rPr lang="en-US" dirty="0">
                <a:solidFill>
                  <a:srgbClr val="0645AD"/>
                </a:solidFill>
                <a:latin typeface="Arial"/>
                <a:hlinkClick r:id="rId3" tooltip="Social stratification"/>
              </a:rPr>
              <a:t>social stratification</a:t>
            </a:r>
            <a:r>
              <a:rPr lang="en-US" dirty="0">
                <a:solidFill>
                  <a:srgbClr val="202122"/>
                </a:solidFill>
                <a:latin typeface="Arial"/>
              </a:rPr>
              <a:t>, </a:t>
            </a:r>
            <a:r>
              <a:rPr lang="en-US" dirty="0">
                <a:solidFill>
                  <a:srgbClr val="0645AD"/>
                </a:solidFill>
                <a:latin typeface="Arial"/>
                <a:hlinkClick r:id="rId4" tooltip="Urban area"/>
              </a:rPr>
              <a:t>urbanization</a:t>
            </a:r>
            <a:r>
              <a:rPr lang="en-US" dirty="0">
                <a:solidFill>
                  <a:srgbClr val="202122"/>
                </a:solidFill>
                <a:latin typeface="Arial"/>
              </a:rPr>
              <a:t>, and </a:t>
            </a:r>
            <a:r>
              <a:rPr lang="en-US" dirty="0">
                <a:solidFill>
                  <a:srgbClr val="0645AD"/>
                </a:solidFill>
                <a:latin typeface="Arial"/>
                <a:hlinkClick r:id="rId5" tooltip="Symbol"/>
              </a:rPr>
              <a:t>symbolic</a:t>
            </a:r>
            <a:r>
              <a:rPr lang="en-US" dirty="0">
                <a:solidFill>
                  <a:srgbClr val="202122"/>
                </a:solidFill>
                <a:latin typeface="Arial"/>
              </a:rPr>
              <a:t> systems of communication beyond </a:t>
            </a:r>
            <a:r>
              <a:rPr lang="en-US" dirty="0">
                <a:solidFill>
                  <a:srgbClr val="0645AD"/>
                </a:solidFill>
                <a:latin typeface="Arial"/>
                <a:hlinkClick r:id="rId6" tooltip="Natural language"/>
              </a:rPr>
              <a:t>natural spoken language</a:t>
            </a:r>
            <a:r>
              <a:rPr lang="en-US" dirty="0">
                <a:solidFill>
                  <a:srgbClr val="202122"/>
                </a:solidFill>
                <a:latin typeface="Arial"/>
              </a:rPr>
              <a:t> (namely, a </a:t>
            </a:r>
            <a:r>
              <a:rPr lang="en-US" u="sng" dirty="0">
                <a:solidFill>
                  <a:srgbClr val="FAA700"/>
                </a:solidFill>
                <a:latin typeface="Arial"/>
                <a:hlinkClick r:id="rId7"/>
              </a:rPr>
              <a:t>writing system</a:t>
            </a:r>
            <a:r>
              <a:rPr lang="en-US" dirty="0" smtClean="0">
                <a:solidFill>
                  <a:srgbClr val="202122"/>
                </a:solidFill>
                <a:latin typeface="Arial"/>
              </a:rPr>
              <a:t>).</a:t>
            </a:r>
          </a:p>
          <a:p>
            <a:r>
              <a:rPr lang="en-US" dirty="0">
                <a:solidFill>
                  <a:srgbClr val="202122"/>
                </a:solidFill>
                <a:latin typeface="Arial"/>
              </a:rPr>
              <a:t>Civilizations are intimately associated with additional characteristics such as </a:t>
            </a:r>
            <a:r>
              <a:rPr lang="en-US" dirty="0">
                <a:solidFill>
                  <a:srgbClr val="0645AD"/>
                </a:solidFill>
                <a:latin typeface="Arial"/>
                <a:hlinkClick r:id="rId8" tooltip="Centralization"/>
              </a:rPr>
              <a:t>centralization</a:t>
            </a:r>
            <a:r>
              <a:rPr lang="en-US" dirty="0">
                <a:solidFill>
                  <a:srgbClr val="202122"/>
                </a:solidFill>
                <a:latin typeface="Arial"/>
              </a:rPr>
              <a:t>, the </a:t>
            </a:r>
            <a:r>
              <a:rPr lang="en-US" dirty="0">
                <a:solidFill>
                  <a:srgbClr val="0645AD"/>
                </a:solidFill>
                <a:latin typeface="Arial"/>
                <a:hlinkClick r:id="rId9" tooltip="Domestication"/>
              </a:rPr>
              <a:t>domestication</a:t>
            </a:r>
            <a:r>
              <a:rPr lang="en-US" dirty="0">
                <a:solidFill>
                  <a:srgbClr val="202122"/>
                </a:solidFill>
                <a:latin typeface="Arial"/>
              </a:rPr>
              <a:t> of plant and animal species (including humans), </a:t>
            </a:r>
            <a:r>
              <a:rPr lang="en-US" dirty="0">
                <a:solidFill>
                  <a:srgbClr val="0645AD"/>
                </a:solidFill>
                <a:latin typeface="Arial"/>
                <a:hlinkClick r:id="rId10" tooltip="Division of labor"/>
              </a:rPr>
              <a:t>specialization of </a:t>
            </a:r>
            <a:r>
              <a:rPr lang="en-US" dirty="0" err="1">
                <a:solidFill>
                  <a:srgbClr val="0645AD"/>
                </a:solidFill>
                <a:latin typeface="Arial"/>
                <a:hlinkClick r:id="rId10" tooltip="Division of labor"/>
              </a:rPr>
              <a:t>labour</a:t>
            </a:r>
            <a:r>
              <a:rPr lang="en-US" dirty="0">
                <a:solidFill>
                  <a:srgbClr val="202122"/>
                </a:solidFill>
                <a:latin typeface="Arial"/>
              </a:rPr>
              <a:t>, culturally-ingrained </a:t>
            </a:r>
            <a:r>
              <a:rPr lang="en-US" dirty="0">
                <a:solidFill>
                  <a:srgbClr val="0645AD"/>
                </a:solidFill>
                <a:latin typeface="Arial"/>
                <a:hlinkClick r:id="rId11" tooltip="Idea of Progress"/>
              </a:rPr>
              <a:t>ideologies of progress</a:t>
            </a:r>
            <a:r>
              <a:rPr lang="en-US" dirty="0">
                <a:solidFill>
                  <a:srgbClr val="202122"/>
                </a:solidFill>
                <a:latin typeface="Arial"/>
              </a:rPr>
              <a:t>, </a:t>
            </a:r>
            <a:r>
              <a:rPr lang="en-US" dirty="0">
                <a:solidFill>
                  <a:srgbClr val="0645AD"/>
                </a:solidFill>
                <a:latin typeface="Arial"/>
                <a:hlinkClick r:id="rId12" tooltip="Monument"/>
              </a:rPr>
              <a:t>monumental</a:t>
            </a:r>
            <a:r>
              <a:rPr lang="en-US" dirty="0">
                <a:solidFill>
                  <a:srgbClr val="202122"/>
                </a:solidFill>
                <a:latin typeface="Arial"/>
              </a:rPr>
              <a:t> </a:t>
            </a:r>
            <a:r>
              <a:rPr lang="en-US" dirty="0">
                <a:solidFill>
                  <a:srgbClr val="0645AD"/>
                </a:solidFill>
                <a:latin typeface="Arial"/>
                <a:hlinkClick r:id="rId13" tooltip="Architecture"/>
              </a:rPr>
              <a:t>architecture</a:t>
            </a:r>
            <a:r>
              <a:rPr lang="en-US" dirty="0">
                <a:solidFill>
                  <a:srgbClr val="202122"/>
                </a:solidFill>
                <a:latin typeface="Arial"/>
              </a:rPr>
              <a:t>, </a:t>
            </a:r>
            <a:r>
              <a:rPr lang="en-US" dirty="0">
                <a:solidFill>
                  <a:srgbClr val="0645AD"/>
                </a:solidFill>
                <a:latin typeface="Arial"/>
                <a:hlinkClick r:id="rId14" tooltip="Taxation"/>
              </a:rPr>
              <a:t>taxation</a:t>
            </a:r>
            <a:r>
              <a:rPr lang="en-US" dirty="0">
                <a:solidFill>
                  <a:srgbClr val="202122"/>
                </a:solidFill>
                <a:latin typeface="Arial"/>
              </a:rPr>
              <a:t>, societal dependence upon </a:t>
            </a:r>
            <a:r>
              <a:rPr lang="en-US" dirty="0">
                <a:solidFill>
                  <a:srgbClr val="0645AD"/>
                </a:solidFill>
                <a:latin typeface="Arial"/>
                <a:hlinkClick r:id="rId15" tooltip="Farming"/>
              </a:rPr>
              <a:t>farming</a:t>
            </a:r>
            <a:r>
              <a:rPr lang="en-US" dirty="0">
                <a:solidFill>
                  <a:srgbClr val="202122"/>
                </a:solidFill>
                <a:latin typeface="Arial"/>
              </a:rPr>
              <a:t>, and </a:t>
            </a:r>
            <a:r>
              <a:rPr lang="en-US" u="sng" dirty="0">
                <a:solidFill>
                  <a:srgbClr val="0645AD"/>
                </a:solidFill>
                <a:latin typeface="Arial"/>
                <a:hlinkClick r:id="rId16"/>
              </a:rPr>
              <a:t>expansionism</a:t>
            </a:r>
            <a:r>
              <a:rPr lang="en-US" dirty="0">
                <a:solidFill>
                  <a:srgbClr val="202122"/>
                </a:solidFill>
                <a:latin typeface="Arial"/>
              </a:rPr>
              <a:t>.</a:t>
            </a:r>
            <a:endParaRPr lang="en-US" dirty="0"/>
          </a:p>
        </p:txBody>
      </p:sp>
    </p:spTree>
    <p:extLst>
      <p:ext uri="{BB962C8B-B14F-4D97-AF65-F5344CB8AC3E}">
        <p14:creationId xmlns:p14="http://schemas.microsoft.com/office/powerpoint/2010/main" val="321850363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r>
              <a:rPr lang="en-US" dirty="0">
                <a:solidFill>
                  <a:srgbClr val="202124"/>
                </a:solidFill>
                <a:latin typeface="arial"/>
              </a:rPr>
              <a:t>The term was inevitably </a:t>
            </a:r>
            <a:r>
              <a:rPr lang="en-US" dirty="0" smtClean="0">
                <a:solidFill>
                  <a:srgbClr val="202124"/>
                </a:solidFill>
                <a:latin typeface="arial"/>
              </a:rPr>
              <a:t>pejorative, </a:t>
            </a:r>
            <a:r>
              <a:rPr lang="en-US" dirty="0">
                <a:solidFill>
                  <a:srgbClr val="202124"/>
                </a:solidFill>
                <a:latin typeface="arial"/>
              </a:rPr>
              <a:t>since evolutionary theory saw social development as also involving a 'civilizing' process. Thus 'savagery' was meant to convey </a:t>
            </a:r>
            <a:r>
              <a:rPr lang="en-US" b="1" dirty="0">
                <a:solidFill>
                  <a:srgbClr val="202124"/>
                </a:solidFill>
                <a:latin typeface="arial"/>
              </a:rPr>
              <a:t>a condition of brutal backwardness, the very opposite of the civilized manners, morals, intellect and taste of Europe's privileged classes</a:t>
            </a:r>
            <a:r>
              <a:rPr lang="en-US" dirty="0" smtClean="0">
                <a:solidFill>
                  <a:srgbClr val="202124"/>
                </a:solidFill>
                <a:latin typeface="arial"/>
              </a:rPr>
              <a:t>.</a:t>
            </a:r>
          </a:p>
          <a:p>
            <a:pPr lvl="0"/>
            <a:r>
              <a:rPr lang="en-US" dirty="0">
                <a:solidFill>
                  <a:srgbClr val="202124"/>
                </a:solidFill>
                <a:latin typeface="arial"/>
              </a:rPr>
              <a:t>We see Savage as meaning humanity in its natural state, humanity in nature. </a:t>
            </a:r>
            <a:endParaRPr lang="en-US" dirty="0">
              <a:solidFill>
                <a:prstClr val="black"/>
              </a:solidFill>
            </a:endParaRPr>
          </a:p>
          <a:p>
            <a:endParaRPr lang="en-US" dirty="0"/>
          </a:p>
        </p:txBody>
      </p:sp>
    </p:spTree>
    <p:extLst>
      <p:ext uri="{BB962C8B-B14F-4D97-AF65-F5344CB8AC3E}">
        <p14:creationId xmlns:p14="http://schemas.microsoft.com/office/powerpoint/2010/main" val="282793831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2667000"/>
            <a:ext cx="8229600" cy="3459163"/>
          </a:xfrm>
        </p:spPr>
        <p:txBody>
          <a:bodyPr>
            <a:normAutofit/>
          </a:bodyPr>
          <a:lstStyle/>
          <a:p>
            <a:pPr algn="ctr">
              <a:buNone/>
            </a:pPr>
            <a:r>
              <a:rPr lang="en-US" sz="5400" b="1" dirty="0" smtClean="0"/>
              <a:t>Political Institution</a:t>
            </a:r>
            <a:endParaRPr lang="en-US" sz="5400" b="1" dirty="0"/>
          </a:p>
        </p:txBody>
      </p:sp>
    </p:spTree>
    <p:extLst>
      <p:ext uri="{BB962C8B-B14F-4D97-AF65-F5344CB8AC3E}">
        <p14:creationId xmlns:p14="http://schemas.microsoft.com/office/powerpoint/2010/main" val="271493276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85800"/>
          </a:xfrm>
        </p:spPr>
        <p:txBody>
          <a:bodyPr>
            <a:normAutofit/>
          </a:bodyPr>
          <a:lstStyle/>
          <a:p>
            <a:r>
              <a:rPr lang="en-US" sz="3400" b="1" dirty="0" smtClean="0"/>
              <a:t>Meaning of Political Institution</a:t>
            </a:r>
            <a:endParaRPr lang="en-US" sz="3400" b="1" dirty="0"/>
          </a:p>
        </p:txBody>
      </p:sp>
      <p:sp>
        <p:nvSpPr>
          <p:cNvPr id="3" name="Content Placeholder 2"/>
          <p:cNvSpPr>
            <a:spLocks noGrp="1"/>
          </p:cNvSpPr>
          <p:nvPr>
            <p:ph idx="1"/>
          </p:nvPr>
        </p:nvSpPr>
        <p:spPr>
          <a:xfrm>
            <a:off x="0" y="609600"/>
            <a:ext cx="9144000" cy="6248400"/>
          </a:xfrm>
        </p:spPr>
        <p:txBody>
          <a:bodyPr>
            <a:noAutofit/>
          </a:bodyPr>
          <a:lstStyle/>
          <a:p>
            <a:pPr algn="just"/>
            <a:r>
              <a:rPr lang="en-US" sz="2150" dirty="0" smtClean="0"/>
              <a:t>Every society needs some force and power to keep organized manner. This force or power controls the social behavior of its members.</a:t>
            </a:r>
          </a:p>
          <a:p>
            <a:pPr algn="just"/>
            <a:endParaRPr lang="en-US" sz="2150" dirty="0" smtClean="0"/>
          </a:p>
          <a:p>
            <a:pPr algn="just"/>
            <a:r>
              <a:rPr lang="en-US" sz="2150" dirty="0" smtClean="0"/>
              <a:t>In the primitive societies, folkways, mores, norms, customs, were enough to control the social behavior. In the modern complex society, laws have implemented to check on deviant behaviors.</a:t>
            </a:r>
          </a:p>
          <a:p>
            <a:pPr algn="just"/>
            <a:endParaRPr lang="en-US" sz="2150" dirty="0" smtClean="0"/>
          </a:p>
          <a:p>
            <a:pPr algn="just"/>
            <a:r>
              <a:rPr lang="en-US" sz="2150" dirty="0" smtClean="0"/>
              <a:t>In political institution, some personnel are responsible for executing such functions to control social behavior with the help of government or authority.</a:t>
            </a:r>
          </a:p>
          <a:p>
            <a:pPr algn="just"/>
            <a:endParaRPr lang="en-US" sz="2150" dirty="0" smtClean="0"/>
          </a:p>
          <a:p>
            <a:pPr algn="just"/>
            <a:r>
              <a:rPr lang="en-US" sz="2150" dirty="0" smtClean="0"/>
              <a:t>It is this institution, which deals with operation of power. It also gives the power to the elected or chosen personnel.</a:t>
            </a:r>
          </a:p>
          <a:p>
            <a:pPr algn="just"/>
            <a:endParaRPr lang="en-US" sz="2150" dirty="0" smtClean="0"/>
          </a:p>
          <a:p>
            <a:pPr algn="just"/>
            <a:r>
              <a:rPr lang="en-US" sz="2150" dirty="0" smtClean="0"/>
              <a:t>This shows that any institutionalized power controls the ways of thinking, feeling and behaving of the people. However, some people are ranked higher than the others to control the social behavior. </a:t>
            </a:r>
            <a:endParaRPr lang="en-US" sz="2150" dirty="0"/>
          </a:p>
        </p:txBody>
      </p:sp>
    </p:spTree>
    <p:extLst>
      <p:ext uri="{BB962C8B-B14F-4D97-AF65-F5344CB8AC3E}">
        <p14:creationId xmlns:p14="http://schemas.microsoft.com/office/powerpoint/2010/main" val="220028201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normAutofit/>
          </a:bodyPr>
          <a:lstStyle/>
          <a:p>
            <a:r>
              <a:rPr lang="en-US" sz="3600" b="1" dirty="0" smtClean="0"/>
              <a:t>Definition of Political Institution</a:t>
            </a:r>
            <a:endParaRPr lang="en-US" sz="3600" dirty="0"/>
          </a:p>
        </p:txBody>
      </p:sp>
      <p:sp>
        <p:nvSpPr>
          <p:cNvPr id="3" name="Content Placeholder 2"/>
          <p:cNvSpPr>
            <a:spLocks noGrp="1"/>
          </p:cNvSpPr>
          <p:nvPr>
            <p:ph idx="1"/>
          </p:nvPr>
        </p:nvSpPr>
        <p:spPr>
          <a:xfrm>
            <a:off x="0" y="1219200"/>
            <a:ext cx="9144000" cy="5638800"/>
          </a:xfrm>
        </p:spPr>
        <p:txBody>
          <a:bodyPr>
            <a:normAutofit/>
          </a:bodyPr>
          <a:lstStyle/>
          <a:p>
            <a:pPr algn="just"/>
            <a:r>
              <a:rPr lang="en-US" sz="2300" dirty="0" smtClean="0"/>
              <a:t>Political institution can be defined as the sets of established agreements that specify dominance of higher ranked people to the other.</a:t>
            </a:r>
          </a:p>
          <a:p>
            <a:pPr algn="just"/>
            <a:endParaRPr lang="en-US" sz="2300" dirty="0" smtClean="0"/>
          </a:p>
          <a:p>
            <a:pPr algn="just"/>
            <a:r>
              <a:rPr lang="en-US" sz="2300" dirty="0" smtClean="0"/>
              <a:t>For e.g., the government, political party, judiciary etc.</a:t>
            </a:r>
          </a:p>
          <a:p>
            <a:pPr algn="just"/>
            <a:endParaRPr lang="en-US" sz="2300" dirty="0" smtClean="0"/>
          </a:p>
          <a:p>
            <a:pPr algn="just"/>
            <a:r>
              <a:rPr lang="en-US" sz="2300" dirty="0" smtClean="0"/>
              <a:t>State is the most powerful political organization, which regulates the social relationship of man.</a:t>
            </a:r>
          </a:p>
          <a:p>
            <a:pPr algn="just"/>
            <a:endParaRPr lang="en-US" sz="2300" dirty="0" smtClean="0"/>
          </a:p>
          <a:p>
            <a:pPr algn="just"/>
            <a:r>
              <a:rPr lang="en-US" sz="2300" dirty="0" smtClean="0"/>
              <a:t>The state controls other institutions of the society with the help of its institutions such as government and judiciary.</a:t>
            </a:r>
            <a:endParaRPr lang="en-US" sz="2300" dirty="0"/>
          </a:p>
        </p:txBody>
      </p:sp>
    </p:spTree>
    <p:extLst>
      <p:ext uri="{BB962C8B-B14F-4D97-AF65-F5344CB8AC3E}">
        <p14:creationId xmlns:p14="http://schemas.microsoft.com/office/powerpoint/2010/main" val="110788134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600" b="1" dirty="0" smtClean="0"/>
              <a:t>Aspects of Political Institution</a:t>
            </a:r>
            <a:endParaRPr lang="en-US" sz="3600" b="1" dirty="0"/>
          </a:p>
        </p:txBody>
      </p:sp>
      <p:sp>
        <p:nvSpPr>
          <p:cNvPr id="3" name="Content Placeholder 2"/>
          <p:cNvSpPr>
            <a:spLocks noGrp="1"/>
          </p:cNvSpPr>
          <p:nvPr>
            <p:ph idx="1"/>
          </p:nvPr>
        </p:nvSpPr>
        <p:spPr>
          <a:xfrm>
            <a:off x="0" y="1295400"/>
            <a:ext cx="8686800" cy="5029200"/>
          </a:xfrm>
        </p:spPr>
        <p:txBody>
          <a:bodyPr>
            <a:normAutofit/>
          </a:bodyPr>
          <a:lstStyle/>
          <a:p>
            <a:pPr marL="514350" indent="-514350" algn="just">
              <a:buFont typeface="+mj-lt"/>
              <a:buAutoNum type="arabicPeriod"/>
            </a:pPr>
            <a:r>
              <a:rPr lang="en-US" sz="2300" b="1" dirty="0" smtClean="0"/>
              <a:t>A system of Control: </a:t>
            </a:r>
            <a:r>
              <a:rPr lang="en-US" sz="2300" dirty="0" smtClean="0"/>
              <a:t>Political institution has the authority and power that helps to control its members and to provide the justice.</a:t>
            </a:r>
          </a:p>
          <a:p>
            <a:pPr marL="514350" indent="-514350" algn="just">
              <a:buFont typeface="+mj-lt"/>
              <a:buAutoNum type="arabicPeriod"/>
            </a:pPr>
            <a:endParaRPr lang="en-US" sz="2300" dirty="0" smtClean="0"/>
          </a:p>
          <a:p>
            <a:pPr marL="514350" indent="-514350" algn="just">
              <a:buFont typeface="+mj-lt"/>
              <a:buAutoNum type="arabicPeriod"/>
            </a:pPr>
            <a:r>
              <a:rPr lang="en-US" sz="2300" b="1" dirty="0" smtClean="0"/>
              <a:t>An organization for control: </a:t>
            </a:r>
            <a:r>
              <a:rPr lang="en-US" sz="2300" dirty="0" smtClean="0"/>
              <a:t>Political institution has its bureaucracy where people are ranked in a hierarchy. The members belonging to the law hierarchical order are controlled by the members of the high hierarchical order.</a:t>
            </a:r>
          </a:p>
          <a:p>
            <a:pPr marL="514350" indent="-514350" algn="just">
              <a:buFont typeface="+mj-lt"/>
              <a:buAutoNum type="arabicPeriod"/>
            </a:pPr>
            <a:endParaRPr lang="en-US" sz="2300" dirty="0" smtClean="0"/>
          </a:p>
          <a:p>
            <a:pPr marL="514350" indent="-514350" algn="just">
              <a:buFont typeface="+mj-lt"/>
              <a:buAutoNum type="arabicPeriod"/>
            </a:pPr>
            <a:r>
              <a:rPr lang="en-US" sz="2300" b="1" dirty="0" smtClean="0"/>
              <a:t>Use of force for control: </a:t>
            </a:r>
            <a:r>
              <a:rPr lang="en-US" sz="2300" dirty="0" smtClean="0"/>
              <a:t>Political Institution has power to influence the behavior of individual. The power uses the force and controls the citizen.</a:t>
            </a:r>
            <a:endParaRPr lang="en-US" sz="2300" dirty="0"/>
          </a:p>
        </p:txBody>
      </p:sp>
    </p:spTree>
    <p:extLst>
      <p:ext uri="{BB962C8B-B14F-4D97-AF65-F5344CB8AC3E}">
        <p14:creationId xmlns:p14="http://schemas.microsoft.com/office/powerpoint/2010/main" val="280814878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3048000"/>
            <a:ext cx="8229600" cy="3078163"/>
          </a:xfrm>
        </p:spPr>
        <p:txBody>
          <a:bodyPr>
            <a:normAutofit/>
          </a:bodyPr>
          <a:lstStyle/>
          <a:p>
            <a:pPr algn="ctr">
              <a:buNone/>
            </a:pPr>
            <a:r>
              <a:rPr lang="en-US" sz="4800" b="1" dirty="0" smtClean="0"/>
              <a:t>Economic Institution</a:t>
            </a:r>
            <a:endParaRPr lang="en-US" sz="4800" b="1" dirty="0"/>
          </a:p>
        </p:txBody>
      </p:sp>
    </p:spTree>
    <p:extLst>
      <p:ext uri="{BB962C8B-B14F-4D97-AF65-F5344CB8AC3E}">
        <p14:creationId xmlns:p14="http://schemas.microsoft.com/office/powerpoint/2010/main" val="22138035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cultural lag?</a:t>
            </a:r>
            <a:endParaRPr lang="en-US" dirty="0"/>
          </a:p>
        </p:txBody>
      </p:sp>
      <p:sp>
        <p:nvSpPr>
          <p:cNvPr id="3" name="Content Placeholder 2"/>
          <p:cNvSpPr>
            <a:spLocks noGrp="1"/>
          </p:cNvSpPr>
          <p:nvPr>
            <p:ph idx="1"/>
          </p:nvPr>
        </p:nvSpPr>
        <p:spPr/>
        <p:txBody>
          <a:bodyPr/>
          <a:lstStyle/>
          <a:p>
            <a:r>
              <a:rPr lang="en-US" dirty="0" smtClean="0"/>
              <a:t> An American sociologist W.F. </a:t>
            </a:r>
            <a:r>
              <a:rPr lang="en-US" dirty="0" err="1" smtClean="0"/>
              <a:t>Ogburn</a:t>
            </a:r>
            <a:r>
              <a:rPr lang="en-US" dirty="0" smtClean="0"/>
              <a:t>, introduced the concept of ‘cultural lag’ in his book “social change” published in 1920. ‘cultural lag’ refers to the phenomenon that occurs when changes in material culture occur before or at a faster rate than the changes in non material culture.   	</a:t>
            </a:r>
            <a:endParaRPr lang="en-US" dirty="0"/>
          </a:p>
        </p:txBody>
      </p:sp>
    </p:spTree>
    <p:extLst>
      <p:ext uri="{BB962C8B-B14F-4D97-AF65-F5344CB8AC3E}">
        <p14:creationId xmlns:p14="http://schemas.microsoft.com/office/powerpoint/2010/main" val="39132643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normAutofit/>
          </a:bodyPr>
          <a:lstStyle/>
          <a:p>
            <a:r>
              <a:rPr lang="en-US" sz="3600" b="1" dirty="0" smtClean="0"/>
              <a:t>Meaning of Economic Institution</a:t>
            </a:r>
            <a:endParaRPr lang="en-US" sz="3600" b="1" dirty="0"/>
          </a:p>
        </p:txBody>
      </p:sp>
      <p:sp>
        <p:nvSpPr>
          <p:cNvPr id="3" name="Content Placeholder 2"/>
          <p:cNvSpPr>
            <a:spLocks noGrp="1"/>
          </p:cNvSpPr>
          <p:nvPr>
            <p:ph idx="1"/>
          </p:nvPr>
        </p:nvSpPr>
        <p:spPr>
          <a:xfrm>
            <a:off x="0" y="685800"/>
            <a:ext cx="9144000" cy="6172200"/>
          </a:xfrm>
        </p:spPr>
        <p:txBody>
          <a:bodyPr>
            <a:noAutofit/>
          </a:bodyPr>
          <a:lstStyle/>
          <a:p>
            <a:pPr algn="just"/>
            <a:r>
              <a:rPr lang="en-US" sz="2200" dirty="0" smtClean="0"/>
              <a:t>The father of sociology </a:t>
            </a:r>
            <a:r>
              <a:rPr lang="en-US" sz="2200" dirty="0" err="1" smtClean="0"/>
              <a:t>Auguste</a:t>
            </a:r>
            <a:r>
              <a:rPr lang="en-US" sz="2200" dirty="0" smtClean="0"/>
              <a:t> Comte states man as the social animal. Man can also be termed as the economic animal since he mostly involves in the economic activities.</a:t>
            </a:r>
          </a:p>
          <a:p>
            <a:pPr algn="just"/>
            <a:endParaRPr lang="en-US" sz="2200" dirty="0" smtClean="0"/>
          </a:p>
          <a:p>
            <a:pPr algn="just"/>
            <a:r>
              <a:rPr lang="en-US" sz="2200" dirty="0" smtClean="0"/>
              <a:t>Economic activities include provision of goods and services to fulfill the wants of people.</a:t>
            </a:r>
          </a:p>
          <a:p>
            <a:pPr algn="just"/>
            <a:endParaRPr lang="en-US" sz="2200" dirty="0" smtClean="0"/>
          </a:p>
          <a:p>
            <a:pPr algn="just"/>
            <a:r>
              <a:rPr lang="en-US" sz="2200" dirty="0" smtClean="0"/>
              <a:t>Sociologists believe that this economic system is one of the sub-systems of the wider society but the economist just emphasis the economic activities and seem to ignore the social activities.</a:t>
            </a:r>
          </a:p>
          <a:p>
            <a:pPr algn="just"/>
            <a:endParaRPr lang="en-US" sz="2200" dirty="0" smtClean="0"/>
          </a:p>
          <a:p>
            <a:pPr algn="just"/>
            <a:r>
              <a:rPr lang="en-US" sz="2200" dirty="0" smtClean="0"/>
              <a:t>Thus it can be concluded that man has developed certain economic structure for the fulfillment of his needs. These procedures and rules, which are developed by man to gain their necessaries, are known as the economic institutions.</a:t>
            </a:r>
            <a:endParaRPr lang="en-US" sz="2200" dirty="0"/>
          </a:p>
        </p:txBody>
      </p:sp>
    </p:spTree>
    <p:extLst>
      <p:ext uri="{BB962C8B-B14F-4D97-AF65-F5344CB8AC3E}">
        <p14:creationId xmlns:p14="http://schemas.microsoft.com/office/powerpoint/2010/main" val="336075346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normAutofit/>
          </a:bodyPr>
          <a:lstStyle/>
          <a:p>
            <a:r>
              <a:rPr lang="en-US" sz="3600" b="1" dirty="0" smtClean="0"/>
              <a:t>Definition of Economic Institution</a:t>
            </a:r>
            <a:endParaRPr lang="en-US" sz="3600" dirty="0"/>
          </a:p>
        </p:txBody>
      </p:sp>
      <p:sp>
        <p:nvSpPr>
          <p:cNvPr id="3" name="Content Placeholder 2"/>
          <p:cNvSpPr>
            <a:spLocks noGrp="1"/>
          </p:cNvSpPr>
          <p:nvPr>
            <p:ph idx="1"/>
          </p:nvPr>
        </p:nvSpPr>
        <p:spPr>
          <a:xfrm>
            <a:off x="0" y="990600"/>
            <a:ext cx="9144000" cy="5257800"/>
          </a:xfrm>
        </p:spPr>
        <p:txBody>
          <a:bodyPr>
            <a:noAutofit/>
          </a:bodyPr>
          <a:lstStyle/>
          <a:p>
            <a:r>
              <a:rPr lang="en-US" sz="2300" dirty="0" smtClean="0"/>
              <a:t>“Economic institutions are the activities of man in relation to food and property”. </a:t>
            </a:r>
            <a:r>
              <a:rPr lang="en-US" sz="2300" b="1" i="1" dirty="0" smtClean="0"/>
              <a:t>– </a:t>
            </a:r>
            <a:r>
              <a:rPr lang="en-US" sz="2300" b="1" i="1" dirty="0" err="1" smtClean="0"/>
              <a:t>Ogburn</a:t>
            </a:r>
            <a:r>
              <a:rPr lang="en-US" sz="2300" b="1" i="1" dirty="0" smtClean="0"/>
              <a:t> and </a:t>
            </a:r>
            <a:r>
              <a:rPr lang="en-US" sz="2300" b="1" i="1" dirty="0" err="1" smtClean="0"/>
              <a:t>Nimkoff</a:t>
            </a:r>
            <a:endParaRPr lang="en-US" sz="2300" b="1" i="1" dirty="0" smtClean="0"/>
          </a:p>
          <a:p>
            <a:endParaRPr lang="en-US" sz="2300" dirty="0" smtClean="0"/>
          </a:p>
          <a:p>
            <a:r>
              <a:rPr lang="en-US" sz="2300" dirty="0" smtClean="0"/>
              <a:t>“Those that are engaged mainly in economic procedures, the procedures of completing and bargaining in the production, distribution and exchange of goods and services”. </a:t>
            </a:r>
            <a:r>
              <a:rPr lang="en-US" sz="2300" b="1" i="1" dirty="0" smtClean="0"/>
              <a:t>– MacIver and Page </a:t>
            </a:r>
          </a:p>
          <a:p>
            <a:endParaRPr lang="en-US" sz="2300" dirty="0" smtClean="0"/>
          </a:p>
          <a:p>
            <a:r>
              <a:rPr lang="en-US" sz="2300" dirty="0" smtClean="0"/>
              <a:t>These definitions of the sociologists show that economic institution is a system of rules and procedures of the economic activities.</a:t>
            </a:r>
          </a:p>
          <a:p>
            <a:endParaRPr lang="en-US" sz="2300" dirty="0" smtClean="0"/>
          </a:p>
          <a:p>
            <a:r>
              <a:rPr lang="en-US" sz="2300" dirty="0" smtClean="0"/>
              <a:t>The economic institution in a society is as important as any other social institutions.</a:t>
            </a:r>
            <a:endParaRPr lang="en-US" sz="2300" dirty="0"/>
          </a:p>
        </p:txBody>
      </p:sp>
    </p:spTree>
    <p:extLst>
      <p:ext uri="{BB962C8B-B14F-4D97-AF65-F5344CB8AC3E}">
        <p14:creationId xmlns:p14="http://schemas.microsoft.com/office/powerpoint/2010/main" val="145767167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fontScale="90000"/>
          </a:bodyPr>
          <a:lstStyle/>
          <a:p>
            <a:r>
              <a:rPr lang="en-US" sz="3600" b="1" dirty="0" smtClean="0"/>
              <a:t>Growth of Economic Institution</a:t>
            </a:r>
            <a:endParaRPr lang="en-US" sz="3600" b="1" dirty="0"/>
          </a:p>
        </p:txBody>
      </p:sp>
      <p:sp>
        <p:nvSpPr>
          <p:cNvPr id="3" name="Content Placeholder 2"/>
          <p:cNvSpPr>
            <a:spLocks noGrp="1"/>
          </p:cNvSpPr>
          <p:nvPr>
            <p:ph idx="1"/>
          </p:nvPr>
        </p:nvSpPr>
        <p:spPr>
          <a:xfrm>
            <a:off x="0" y="533400"/>
            <a:ext cx="9144000" cy="6324600"/>
          </a:xfrm>
        </p:spPr>
        <p:txBody>
          <a:bodyPr>
            <a:noAutofit/>
          </a:bodyPr>
          <a:lstStyle/>
          <a:p>
            <a:pPr algn="just"/>
            <a:r>
              <a:rPr lang="en-US" sz="2200" dirty="0" smtClean="0"/>
              <a:t>Economic activities of man have been changing from time to time, and this  can be the cause for the growth of social organizations. The growth can be summarized under the following sub-headings.</a:t>
            </a:r>
          </a:p>
          <a:p>
            <a:pPr marL="514350" indent="-514350" algn="just">
              <a:buFont typeface="+mj-lt"/>
              <a:buAutoNum type="arabicPeriod"/>
            </a:pPr>
            <a:r>
              <a:rPr lang="en-US" sz="2200" b="1" dirty="0" smtClean="0"/>
              <a:t>Hunting and food gathering stage: </a:t>
            </a:r>
            <a:r>
              <a:rPr lang="en-US" sz="2200" dirty="0" smtClean="0"/>
              <a:t>It includes of the direct utilization of the products of nature without any alteration brought to it. E.g., collecting fruits, collecting hunted animals and their meat.</a:t>
            </a:r>
          </a:p>
          <a:p>
            <a:pPr marL="514350" indent="-514350" algn="just">
              <a:buFont typeface="+mj-lt"/>
              <a:buAutoNum type="arabicPeriod"/>
            </a:pPr>
            <a:r>
              <a:rPr lang="en-US" sz="2200" b="1" dirty="0" smtClean="0"/>
              <a:t>Simple transformative economy: </a:t>
            </a:r>
            <a:r>
              <a:rPr lang="en-US" sz="2200" dirty="0" smtClean="0"/>
              <a:t>It includes domesticating  animals, farming, producing fire followed by cooking and using simple tools like wooden plough.</a:t>
            </a:r>
          </a:p>
          <a:p>
            <a:pPr marL="514350" indent="-514350" algn="just">
              <a:buFont typeface="+mj-lt"/>
              <a:buAutoNum type="arabicPeriod"/>
            </a:pPr>
            <a:r>
              <a:rPr lang="en-US" sz="2200" b="1" dirty="0" smtClean="0"/>
              <a:t>Early industrialism: </a:t>
            </a:r>
            <a:r>
              <a:rPr lang="en-US" sz="2200" dirty="0" smtClean="0"/>
              <a:t>This stage includes use of machine or domestic animal, storage of good grain, division of </a:t>
            </a:r>
            <a:r>
              <a:rPr lang="en-US" sz="2200" dirty="0" err="1" smtClean="0"/>
              <a:t>labour</a:t>
            </a:r>
            <a:r>
              <a:rPr lang="en-US" sz="2200" dirty="0" smtClean="0"/>
              <a:t>, surplus production and, settled habitation etc.</a:t>
            </a:r>
          </a:p>
          <a:p>
            <a:pPr marL="514350" indent="-514350" algn="just">
              <a:buFont typeface="+mj-lt"/>
              <a:buAutoNum type="arabicPeriod"/>
            </a:pPr>
            <a:r>
              <a:rPr lang="en-US" sz="2200" b="1" dirty="0" smtClean="0"/>
              <a:t>Modern industrialism: </a:t>
            </a:r>
            <a:r>
              <a:rPr lang="en-US" sz="2200" dirty="0" smtClean="0"/>
              <a:t>it includes arrival of industrial revolution. Man used the mechanical energy and the division of </a:t>
            </a:r>
            <a:r>
              <a:rPr lang="en-US" sz="2200" dirty="0" err="1" smtClean="0"/>
              <a:t>labour</a:t>
            </a:r>
            <a:r>
              <a:rPr lang="en-US" sz="2200" dirty="0" smtClean="0"/>
              <a:t> was highly specialized.</a:t>
            </a:r>
          </a:p>
          <a:p>
            <a:pPr marL="514350" indent="-514350" algn="just">
              <a:buNone/>
            </a:pPr>
            <a:r>
              <a:rPr lang="en-US" sz="2200" b="1" dirty="0" smtClean="0"/>
              <a:t>5.	Post Industrial System: </a:t>
            </a:r>
            <a:r>
              <a:rPr lang="en-US" sz="2200" dirty="0" smtClean="0"/>
              <a:t>it includes a high level of scientific professionalism, use of computer and advanced educational system.</a:t>
            </a:r>
          </a:p>
          <a:p>
            <a:pPr marL="514350" indent="-514350" algn="just">
              <a:buNone/>
            </a:pPr>
            <a:endParaRPr lang="en-US" sz="2100" dirty="0" smtClean="0"/>
          </a:p>
        </p:txBody>
      </p:sp>
    </p:spTree>
    <p:extLst>
      <p:ext uri="{BB962C8B-B14F-4D97-AF65-F5344CB8AC3E}">
        <p14:creationId xmlns:p14="http://schemas.microsoft.com/office/powerpoint/2010/main" val="113544538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33400"/>
          </a:xfrm>
        </p:spPr>
        <p:txBody>
          <a:bodyPr>
            <a:normAutofit fontScale="90000"/>
          </a:bodyPr>
          <a:lstStyle/>
          <a:p>
            <a:r>
              <a:rPr lang="en-US" sz="4000" b="1" dirty="0" smtClean="0"/>
              <a:t/>
            </a:r>
            <a:br>
              <a:rPr lang="en-US" sz="4000" b="1" dirty="0" smtClean="0"/>
            </a:br>
            <a:r>
              <a:rPr lang="en-US" sz="4000" b="1" dirty="0" smtClean="0"/>
              <a:t>Impact of Economic Institution on Society</a:t>
            </a:r>
            <a:r>
              <a:rPr lang="en-US" sz="3600" dirty="0" smtClean="0"/>
              <a:t/>
            </a:r>
            <a:br>
              <a:rPr lang="en-US" sz="3600" dirty="0" smtClean="0"/>
            </a:br>
            <a:endParaRPr lang="en-US" sz="3600" dirty="0"/>
          </a:p>
        </p:txBody>
      </p:sp>
      <p:sp>
        <p:nvSpPr>
          <p:cNvPr id="3" name="Content Placeholder 2"/>
          <p:cNvSpPr>
            <a:spLocks noGrp="1"/>
          </p:cNvSpPr>
          <p:nvPr>
            <p:ph idx="1"/>
          </p:nvPr>
        </p:nvSpPr>
        <p:spPr>
          <a:xfrm>
            <a:off x="0" y="762000"/>
            <a:ext cx="9144000" cy="6096000"/>
          </a:xfrm>
        </p:spPr>
        <p:txBody>
          <a:bodyPr>
            <a:normAutofit fontScale="92500" lnSpcReduction="10000"/>
          </a:bodyPr>
          <a:lstStyle/>
          <a:p>
            <a:pPr marL="514350" indent="-514350" algn="just"/>
            <a:r>
              <a:rPr lang="en-US" sz="2700" dirty="0" smtClean="0"/>
              <a:t>Disintegration of joint family</a:t>
            </a:r>
          </a:p>
          <a:p>
            <a:pPr marL="514350" indent="-514350" algn="just"/>
            <a:r>
              <a:rPr lang="en-US" sz="2700" dirty="0" smtClean="0"/>
              <a:t>Lessen the value of arrange marriage</a:t>
            </a:r>
          </a:p>
          <a:p>
            <a:pPr marL="514350" indent="-514350" algn="just"/>
            <a:r>
              <a:rPr lang="en-US" sz="2700" dirty="0" smtClean="0"/>
              <a:t>Change in the condition of female</a:t>
            </a:r>
          </a:p>
          <a:p>
            <a:pPr marL="514350" indent="-514350" algn="just"/>
            <a:r>
              <a:rPr lang="en-US" sz="2700" dirty="0" smtClean="0"/>
              <a:t>Commercialized recreation</a:t>
            </a:r>
          </a:p>
          <a:p>
            <a:pPr marL="514350" indent="-514350" algn="just"/>
            <a:r>
              <a:rPr lang="en-US" sz="2700" dirty="0" smtClean="0"/>
              <a:t>Urbanization and over-population</a:t>
            </a:r>
          </a:p>
          <a:p>
            <a:pPr marL="514350" indent="-514350" algn="just"/>
            <a:r>
              <a:rPr lang="en-US" sz="2700" dirty="0" smtClean="0"/>
              <a:t>Emergency of new class</a:t>
            </a:r>
          </a:p>
          <a:p>
            <a:pPr marL="514350" indent="-514350" algn="just"/>
            <a:r>
              <a:rPr lang="en-US" sz="2700" dirty="0" smtClean="0"/>
              <a:t>Industrialization</a:t>
            </a:r>
          </a:p>
          <a:p>
            <a:pPr marL="514350" indent="-514350" algn="just"/>
            <a:r>
              <a:rPr lang="en-US" sz="2700" dirty="0" smtClean="0"/>
              <a:t>Emergence of new culture and civilization</a:t>
            </a:r>
          </a:p>
          <a:p>
            <a:pPr marL="514350" indent="-514350" algn="just"/>
            <a:r>
              <a:rPr lang="en-US" sz="2700" dirty="0" smtClean="0"/>
              <a:t>Affects on political institution</a:t>
            </a:r>
          </a:p>
          <a:p>
            <a:pPr algn="just">
              <a:buNone/>
            </a:pPr>
            <a:endParaRPr lang="en-US" sz="2700" dirty="0" smtClean="0"/>
          </a:p>
          <a:p>
            <a:pPr algn="just">
              <a:buNone/>
            </a:pPr>
            <a:r>
              <a:rPr lang="en-US" sz="3000" b="1" dirty="0" smtClean="0"/>
              <a:t>Aspects of Economic System</a:t>
            </a:r>
          </a:p>
          <a:p>
            <a:pPr algn="just"/>
            <a:r>
              <a:rPr lang="en-US" sz="2700" dirty="0" smtClean="0"/>
              <a:t>Economic exchange</a:t>
            </a:r>
          </a:p>
          <a:p>
            <a:pPr algn="just"/>
            <a:r>
              <a:rPr lang="en-US" sz="2700" dirty="0" smtClean="0"/>
              <a:t>Division of </a:t>
            </a:r>
            <a:r>
              <a:rPr lang="en-US" sz="2700" dirty="0" err="1" smtClean="0"/>
              <a:t>labour</a:t>
            </a:r>
            <a:endParaRPr lang="en-US" sz="2700" dirty="0" smtClean="0"/>
          </a:p>
          <a:p>
            <a:pPr algn="just"/>
            <a:r>
              <a:rPr lang="en-US" sz="2700" dirty="0" smtClean="0"/>
              <a:t>Property</a:t>
            </a:r>
          </a:p>
          <a:p>
            <a:pPr>
              <a:buNone/>
            </a:pPr>
            <a:endParaRPr lang="en-US" dirty="0" smtClean="0"/>
          </a:p>
          <a:p>
            <a:pPr>
              <a:buNone/>
            </a:pPr>
            <a:endParaRPr lang="en-US" dirty="0"/>
          </a:p>
        </p:txBody>
      </p:sp>
    </p:spTree>
    <p:extLst>
      <p:ext uri="{BB962C8B-B14F-4D97-AF65-F5344CB8AC3E}">
        <p14:creationId xmlns:p14="http://schemas.microsoft.com/office/powerpoint/2010/main" val="213408045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solidFill>
                  <a:srgbClr val="424142"/>
                </a:solidFill>
                <a:latin typeface="Lato"/>
                <a:ea typeface="+mn-ea"/>
                <a:cs typeface="+mn-cs"/>
              </a:rPr>
              <a:t>Property</a:t>
            </a:r>
            <a:endParaRPr lang="en-US" dirty="0"/>
          </a:p>
        </p:txBody>
      </p:sp>
      <p:sp>
        <p:nvSpPr>
          <p:cNvPr id="3" name="Content Placeholder 2"/>
          <p:cNvSpPr>
            <a:spLocks noGrp="1"/>
          </p:cNvSpPr>
          <p:nvPr>
            <p:ph idx="1"/>
          </p:nvPr>
        </p:nvSpPr>
        <p:spPr/>
        <p:txBody>
          <a:bodyPr/>
          <a:lstStyle/>
          <a:p>
            <a:r>
              <a:rPr lang="en-US" dirty="0">
                <a:solidFill>
                  <a:srgbClr val="424142"/>
                </a:solidFill>
                <a:latin typeface="Lato"/>
              </a:rPr>
              <a:t> ‘property’ refers to the whole pattern of rights and obligations with respect to the possession, use, acquisition and disposal of scarce valuable things. It is to fee noted that the term ‘property’ is used both for rights and for the things in which rights are held. The context should always make it clear which reference is intended.</a:t>
            </a:r>
            <a:endParaRPr lang="en-US" dirty="0"/>
          </a:p>
        </p:txBody>
      </p:sp>
    </p:spTree>
    <p:extLst>
      <p:ext uri="{BB962C8B-B14F-4D97-AF65-F5344CB8AC3E}">
        <p14:creationId xmlns:p14="http://schemas.microsoft.com/office/powerpoint/2010/main" val="11355824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Functions of culture</a:t>
            </a:r>
            <a:endParaRPr lang="en-US" dirty="0"/>
          </a:p>
        </p:txBody>
      </p:sp>
      <p:sp>
        <p:nvSpPr>
          <p:cNvPr id="3" name="Content Placeholder 2"/>
          <p:cNvSpPr>
            <a:spLocks noGrp="1"/>
          </p:cNvSpPr>
          <p:nvPr>
            <p:ph idx="1"/>
          </p:nvPr>
        </p:nvSpPr>
        <p:spPr/>
        <p:txBody>
          <a:bodyPr/>
          <a:lstStyle/>
          <a:p>
            <a:pPr>
              <a:buFont typeface="+mj-lt"/>
              <a:buAutoNum type="arabicPeriod"/>
            </a:pPr>
            <a:r>
              <a:rPr lang="en-US" dirty="0" smtClean="0"/>
              <a:t>Culture is a treasury of knowledge with instincts they adapt to environment.</a:t>
            </a:r>
          </a:p>
          <a:p>
            <a:pPr>
              <a:buFont typeface="+mj-lt"/>
              <a:buAutoNum type="arabicPeriod"/>
            </a:pPr>
            <a:r>
              <a:rPr lang="en-US" dirty="0" smtClean="0"/>
              <a:t>Culture shape our daily activities.</a:t>
            </a:r>
          </a:p>
          <a:p>
            <a:pPr>
              <a:buFont typeface="+mj-lt"/>
              <a:buAutoNum type="arabicPeriod"/>
            </a:pPr>
            <a:r>
              <a:rPr lang="en-US" dirty="0" smtClean="0"/>
              <a:t>Culture </a:t>
            </a:r>
            <a:r>
              <a:rPr lang="en-US" dirty="0" err="1" smtClean="0"/>
              <a:t>deines</a:t>
            </a:r>
            <a:r>
              <a:rPr lang="en-US" dirty="0" smtClean="0"/>
              <a:t> </a:t>
            </a:r>
            <a:r>
              <a:rPr lang="en-US" dirty="0" err="1" smtClean="0"/>
              <a:t>attitudes,values</a:t>
            </a:r>
            <a:r>
              <a:rPr lang="en-US" dirty="0" smtClean="0"/>
              <a:t> and goals.</a:t>
            </a:r>
          </a:p>
          <a:p>
            <a:pPr>
              <a:buFont typeface="+mj-lt"/>
              <a:buAutoNum type="arabicPeriod"/>
            </a:pPr>
            <a:r>
              <a:rPr lang="en-US" dirty="0" smtClean="0"/>
              <a:t>Culture decides our career</a:t>
            </a:r>
          </a:p>
          <a:p>
            <a:pPr>
              <a:buFont typeface="+mj-lt"/>
              <a:buAutoNum type="arabicPeriod"/>
            </a:pPr>
            <a:r>
              <a:rPr lang="en-US" dirty="0" smtClean="0"/>
              <a:t>Culture provides </a:t>
            </a:r>
            <a:r>
              <a:rPr lang="en-US" dirty="0" err="1" smtClean="0"/>
              <a:t>behaviour</a:t>
            </a:r>
            <a:r>
              <a:rPr lang="en-US" dirty="0" smtClean="0"/>
              <a:t> pattern</a:t>
            </a:r>
          </a:p>
          <a:p>
            <a:pPr>
              <a:buFont typeface="+mj-lt"/>
              <a:buAutoNum type="arabicPeriod"/>
            </a:pPr>
            <a:r>
              <a:rPr lang="en-US" dirty="0" smtClean="0"/>
              <a:t>Culture molds personality of individuals</a:t>
            </a:r>
            <a:endParaRPr lang="en-US" dirty="0"/>
          </a:p>
        </p:txBody>
      </p:sp>
    </p:spTree>
    <p:extLst>
      <p:ext uri="{BB962C8B-B14F-4D97-AF65-F5344CB8AC3E}">
        <p14:creationId xmlns:p14="http://schemas.microsoft.com/office/powerpoint/2010/main" val="26472708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Sub-cultures and counter cultures </a:t>
            </a:r>
            <a:endParaRPr lang="en-US" dirty="0"/>
          </a:p>
        </p:txBody>
      </p:sp>
      <p:sp>
        <p:nvSpPr>
          <p:cNvPr id="3" name="Content Placeholder 2"/>
          <p:cNvSpPr>
            <a:spLocks noGrp="1"/>
          </p:cNvSpPr>
          <p:nvPr>
            <p:ph idx="1"/>
          </p:nvPr>
        </p:nvSpPr>
        <p:spPr/>
        <p:txBody>
          <a:bodyPr/>
          <a:lstStyle/>
          <a:p>
            <a:r>
              <a:rPr lang="en-US" dirty="0" smtClean="0"/>
              <a:t>Culture of a place or nation is not always homogenous but there are heterogeneous language , religion , customs and traditions as there are various sub groups within dominant culture known as sub cultures.</a:t>
            </a:r>
            <a:endParaRPr lang="en-US" dirty="0"/>
          </a:p>
        </p:txBody>
      </p:sp>
    </p:spTree>
    <p:extLst>
      <p:ext uri="{BB962C8B-B14F-4D97-AF65-F5344CB8AC3E}">
        <p14:creationId xmlns:p14="http://schemas.microsoft.com/office/powerpoint/2010/main" val="19806439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sub-culture </a:t>
            </a:r>
            <a:endParaRPr lang="en-US" dirty="0"/>
          </a:p>
        </p:txBody>
      </p:sp>
      <p:sp>
        <p:nvSpPr>
          <p:cNvPr id="3" name="Content Placeholder 2"/>
          <p:cNvSpPr>
            <a:spLocks noGrp="1"/>
          </p:cNvSpPr>
          <p:nvPr>
            <p:ph idx="1"/>
          </p:nvPr>
        </p:nvSpPr>
        <p:spPr/>
        <p:txBody>
          <a:bodyPr>
            <a:normAutofit fontScale="70000" lnSpcReduction="20000"/>
          </a:bodyPr>
          <a:lstStyle/>
          <a:p>
            <a:pPr>
              <a:buFont typeface="+mj-lt"/>
              <a:buAutoNum type="arabicPeriod"/>
            </a:pPr>
            <a:r>
              <a:rPr lang="en-US" dirty="0" smtClean="0"/>
              <a:t>Nationality: Although we all are </a:t>
            </a:r>
            <a:r>
              <a:rPr lang="en-US" dirty="0" err="1" smtClean="0"/>
              <a:t>Asains</a:t>
            </a:r>
            <a:r>
              <a:rPr lang="en-US" dirty="0" smtClean="0"/>
              <a:t> due to sub-culture we are called Nepalese.</a:t>
            </a:r>
          </a:p>
          <a:p>
            <a:pPr>
              <a:buFont typeface="+mj-lt"/>
              <a:buAutoNum type="arabicPeriod"/>
            </a:pPr>
            <a:r>
              <a:rPr lang="en-US" dirty="0" smtClean="0"/>
              <a:t>Geographical location : As we call </a:t>
            </a:r>
            <a:r>
              <a:rPr lang="en-US" dirty="0" err="1" smtClean="0"/>
              <a:t>himali</a:t>
            </a:r>
            <a:r>
              <a:rPr lang="en-US" dirty="0" smtClean="0"/>
              <a:t> , </a:t>
            </a:r>
            <a:r>
              <a:rPr lang="en-US" dirty="0" err="1" smtClean="0"/>
              <a:t>pahadi</a:t>
            </a:r>
            <a:r>
              <a:rPr lang="en-US" dirty="0" smtClean="0"/>
              <a:t> , </a:t>
            </a:r>
            <a:r>
              <a:rPr lang="en-US" dirty="0" err="1" smtClean="0"/>
              <a:t>madeshi</a:t>
            </a:r>
            <a:endParaRPr lang="en-US" dirty="0" smtClean="0"/>
          </a:p>
          <a:p>
            <a:pPr>
              <a:buFont typeface="+mj-lt"/>
              <a:buAutoNum type="arabicPeriod"/>
            </a:pPr>
            <a:r>
              <a:rPr lang="en-US" dirty="0" smtClean="0"/>
              <a:t>Religion</a:t>
            </a:r>
          </a:p>
          <a:p>
            <a:pPr>
              <a:buFont typeface="+mj-lt"/>
              <a:buAutoNum type="arabicPeriod"/>
            </a:pPr>
            <a:r>
              <a:rPr lang="en-US" dirty="0" smtClean="0"/>
              <a:t>Caste/ethnicity</a:t>
            </a:r>
          </a:p>
          <a:p>
            <a:pPr>
              <a:buFont typeface="+mj-lt"/>
              <a:buAutoNum type="arabicPeriod"/>
            </a:pPr>
            <a:r>
              <a:rPr lang="en-US" dirty="0" smtClean="0"/>
              <a:t>Gender: According to it we can divide into feminine   and  masculine .</a:t>
            </a:r>
          </a:p>
          <a:p>
            <a:pPr>
              <a:buFont typeface="+mj-lt"/>
              <a:buAutoNum type="arabicPeriod"/>
            </a:pPr>
            <a:r>
              <a:rPr lang="en-US" dirty="0" smtClean="0"/>
              <a:t>Age: every age group have the distinct values and belief.</a:t>
            </a:r>
          </a:p>
          <a:p>
            <a:r>
              <a:rPr lang="en-US" dirty="0" smtClean="0"/>
              <a:t> 																			subcultures which are in active opposition to the dominant culture are called counter culture for e.g. the delinquent gang with no standards or moral values . Youths trained in this culture are influenced against the dominant cultural norms.    </a:t>
            </a:r>
          </a:p>
          <a:p>
            <a:endParaRPr lang="en-US" dirty="0"/>
          </a:p>
        </p:txBody>
      </p:sp>
    </p:spTree>
    <p:extLst>
      <p:ext uri="{BB962C8B-B14F-4D97-AF65-F5344CB8AC3E}">
        <p14:creationId xmlns:p14="http://schemas.microsoft.com/office/powerpoint/2010/main" val="36678056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0.xml><?xml version="1.0" encoding="utf-8"?>
<a:theme xmlns:a="http://schemas.openxmlformats.org/drawingml/2006/main" name="9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4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5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6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7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8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655</TotalTime>
  <Words>3202</Words>
  <Application>Microsoft Office PowerPoint</Application>
  <PresentationFormat>On-screen Show (4:3)</PresentationFormat>
  <Paragraphs>255</Paragraphs>
  <Slides>64</Slides>
  <Notes>0</Notes>
  <HiddenSlides>0</HiddenSlides>
  <MMClips>0</MMClips>
  <ScaleCrop>false</ScaleCrop>
  <HeadingPairs>
    <vt:vector size="4" baseType="variant">
      <vt:variant>
        <vt:lpstr>Theme</vt:lpstr>
      </vt:variant>
      <vt:variant>
        <vt:i4>10</vt:i4>
      </vt:variant>
      <vt:variant>
        <vt:lpstr>Slide Titles</vt:lpstr>
      </vt:variant>
      <vt:variant>
        <vt:i4>64</vt:i4>
      </vt:variant>
    </vt:vector>
  </HeadingPairs>
  <TitlesOfParts>
    <vt:vector size="74" baseType="lpstr">
      <vt:lpstr>Office Theme</vt:lpstr>
      <vt:lpstr>1_Office Theme</vt:lpstr>
      <vt:lpstr>2_Office Theme</vt:lpstr>
      <vt:lpstr>3_Office Theme</vt:lpstr>
      <vt:lpstr>4_Office Theme</vt:lpstr>
      <vt:lpstr>5_Office Theme</vt:lpstr>
      <vt:lpstr>6_Office Theme</vt:lpstr>
      <vt:lpstr>7_Office Theme</vt:lpstr>
      <vt:lpstr>8_Office Theme</vt:lpstr>
      <vt:lpstr>9_Office Theme</vt:lpstr>
      <vt:lpstr>Unit 2</vt:lpstr>
      <vt:lpstr>Culture</vt:lpstr>
      <vt:lpstr>PowerPoint Presentation</vt:lpstr>
      <vt:lpstr>PowerPoint Presentation</vt:lpstr>
      <vt:lpstr>Cultural traits and culture complexes</vt:lpstr>
      <vt:lpstr>What is cultural lag?</vt:lpstr>
      <vt:lpstr>Functions of culture</vt:lpstr>
      <vt:lpstr>Sub-cultures and counter cultures </vt:lpstr>
      <vt:lpstr>Types of sub-culture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Nation</vt:lpstr>
      <vt:lpstr>PowerPoint Presentation</vt:lpstr>
      <vt:lpstr>Bases of Nationhood</vt:lpstr>
      <vt:lpstr>PowerPoint Presentation</vt:lpstr>
      <vt:lpstr>Components of Culture</vt:lpstr>
      <vt:lpstr>PowerPoint Presentation</vt:lpstr>
      <vt:lpstr>PowerPoint Presentation</vt:lpstr>
      <vt:lpstr>PowerPoint Presentation</vt:lpstr>
      <vt:lpstr>PowerPoint Presentation</vt:lpstr>
      <vt:lpstr>PowerPoint Presentation</vt:lpstr>
      <vt:lpstr>Material Culture and Technology</vt:lpstr>
      <vt:lpstr>New Information Technology and Culture </vt:lpstr>
      <vt:lpstr>Cultural Universals</vt:lpstr>
      <vt:lpstr>PowerPoint Presentation</vt:lpstr>
      <vt:lpstr>PowerPoint Presentation</vt:lpstr>
      <vt:lpstr>PowerPoint Presentation</vt:lpstr>
      <vt:lpstr>Globalization, Diffusion and Technology</vt:lpstr>
      <vt:lpstr>Globalization, Diffusion and Technology</vt:lpstr>
      <vt:lpstr>PowerPoint Presentation</vt:lpstr>
      <vt:lpstr>PowerPoint Presentation</vt:lpstr>
      <vt:lpstr>UNIT IV</vt:lpstr>
      <vt:lpstr>Social Structure</vt:lpstr>
      <vt:lpstr>PowerPoint Presentation</vt:lpstr>
      <vt:lpstr>Types of societies</vt:lpstr>
      <vt:lpstr>PowerPoint Presentation</vt:lpstr>
      <vt:lpstr>PowerPoint Presentation</vt:lpstr>
      <vt:lpstr>PowerPoint Presentation</vt:lpstr>
      <vt:lpstr>Main’s Status and Contract</vt:lpstr>
      <vt:lpstr>PowerPoint Presentation</vt:lpstr>
      <vt:lpstr>Spencer’s Militant and Industrial societies</vt:lpstr>
      <vt:lpstr>PowerPoint Presentation</vt:lpstr>
      <vt:lpstr>Culture and Civilization</vt:lpstr>
      <vt:lpstr>PowerPoint Presentation</vt:lpstr>
      <vt:lpstr>PowerPoint Presentation</vt:lpstr>
      <vt:lpstr>PowerPoint Presentation</vt:lpstr>
      <vt:lpstr>PowerPoint Presentation</vt:lpstr>
      <vt:lpstr>SAVAGE AND CIVILIZED</vt:lpstr>
      <vt:lpstr>PowerPoint Presentation</vt:lpstr>
      <vt:lpstr>PowerPoint Presentation</vt:lpstr>
      <vt:lpstr>Meaning of Political Institution</vt:lpstr>
      <vt:lpstr>Definition of Political Institution</vt:lpstr>
      <vt:lpstr>Aspects of Political Institution</vt:lpstr>
      <vt:lpstr>PowerPoint Presentation</vt:lpstr>
      <vt:lpstr>Meaning of Economic Institution</vt:lpstr>
      <vt:lpstr>Definition of Economic Institution</vt:lpstr>
      <vt:lpstr>Growth of Economic Institution</vt:lpstr>
      <vt:lpstr> Impact of Economic Institution on Society </vt:lpstr>
      <vt:lpstr>Property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Binamra</dc:creator>
  <cp:lastModifiedBy>🌹</cp:lastModifiedBy>
  <cp:revision>44</cp:revision>
  <dcterms:created xsi:type="dcterms:W3CDTF">2021-06-08T16:15:03Z</dcterms:created>
  <dcterms:modified xsi:type="dcterms:W3CDTF">2023-12-28T16:15:21Z</dcterms:modified>
</cp:coreProperties>
</file>