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73"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9" r:id="rId23"/>
    <p:sldId id="278"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sz="3600" b="1" dirty="0" smtClean="0"/>
              <a:t>Meaning of Social Stratification</a:t>
            </a:r>
            <a:endParaRPr lang="en-US" sz="3600" b="1" dirty="0"/>
          </a:p>
        </p:txBody>
      </p:sp>
      <p:sp>
        <p:nvSpPr>
          <p:cNvPr id="3" name="Content Placeholder 2"/>
          <p:cNvSpPr>
            <a:spLocks noGrp="1"/>
          </p:cNvSpPr>
          <p:nvPr>
            <p:ph idx="1"/>
          </p:nvPr>
        </p:nvSpPr>
        <p:spPr>
          <a:xfrm>
            <a:off x="457200" y="1371600"/>
            <a:ext cx="8229600" cy="5257800"/>
          </a:xfrm>
        </p:spPr>
        <p:txBody>
          <a:bodyPr>
            <a:noAutofit/>
          </a:bodyPr>
          <a:lstStyle/>
          <a:p>
            <a:pPr algn="just"/>
            <a:r>
              <a:rPr lang="en-US" sz="2300" dirty="0" smtClean="0"/>
              <a:t>Stratification is the system of status differences which has developed in a society. It is the process of developing and changing this system of status differences. </a:t>
            </a:r>
          </a:p>
          <a:p>
            <a:pPr algn="just"/>
            <a:endParaRPr lang="en-US" sz="2300" dirty="0" smtClean="0"/>
          </a:p>
          <a:p>
            <a:pPr algn="just"/>
            <a:r>
              <a:rPr lang="en-US" sz="2300" dirty="0" smtClean="0"/>
              <a:t>When cultures become more complex, status differences appear that automatically creates social hierarchy. </a:t>
            </a:r>
          </a:p>
          <a:p>
            <a:pPr algn="just"/>
            <a:endParaRPr lang="en-US" sz="2300" dirty="0" smtClean="0"/>
          </a:p>
          <a:p>
            <a:pPr algn="just"/>
            <a:r>
              <a:rPr lang="en-US" sz="2300" dirty="0" smtClean="0"/>
              <a:t>It is a segmental division of society into different layers of social hierarchy supported by power, prestige and property.</a:t>
            </a:r>
          </a:p>
          <a:p>
            <a:pPr algn="just"/>
            <a:endParaRPr lang="en-US" sz="2300" dirty="0" smtClean="0"/>
          </a:p>
          <a:p>
            <a:pPr algn="just"/>
            <a:r>
              <a:rPr lang="en-US" sz="2300" dirty="0" smtClean="0"/>
              <a:t>It is a system of differentiation which includes a hierarchy of social positions whose occupations are treated as superior, equal or inferior relative to one another in socially important respects. </a:t>
            </a:r>
            <a:endParaRPr lang="en-US" sz="2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r>
              <a:rPr lang="en-US" sz="3400" b="1" dirty="0" smtClean="0"/>
              <a:t>Class Based Social Inequality in Nepalese Context</a:t>
            </a:r>
            <a:endParaRPr lang="en-US" sz="3400" b="1" dirty="0"/>
          </a:p>
        </p:txBody>
      </p:sp>
      <p:sp>
        <p:nvSpPr>
          <p:cNvPr id="3" name="Content Placeholder 2"/>
          <p:cNvSpPr>
            <a:spLocks noGrp="1"/>
          </p:cNvSpPr>
          <p:nvPr>
            <p:ph idx="1"/>
          </p:nvPr>
        </p:nvSpPr>
        <p:spPr>
          <a:xfrm>
            <a:off x="0" y="685800"/>
            <a:ext cx="9144000" cy="6172200"/>
          </a:xfrm>
        </p:spPr>
        <p:txBody>
          <a:bodyPr>
            <a:normAutofit fontScale="70000" lnSpcReduction="20000"/>
          </a:bodyPr>
          <a:lstStyle/>
          <a:p>
            <a:pPr algn="just"/>
            <a:r>
              <a:rPr lang="en-US" dirty="0" err="1" smtClean="0"/>
              <a:t>Chaintanya</a:t>
            </a:r>
            <a:r>
              <a:rPr lang="en-US" dirty="0" smtClean="0"/>
              <a:t> </a:t>
            </a:r>
            <a:r>
              <a:rPr lang="en-US" dirty="0" err="1" smtClean="0"/>
              <a:t>Misra</a:t>
            </a:r>
            <a:r>
              <a:rPr lang="en-US" dirty="0" smtClean="0"/>
              <a:t> a renowned sociologist of Nepal has categorized the class structure of Nepalese society into two broad categories i.e. </a:t>
            </a:r>
            <a:r>
              <a:rPr lang="en-US" b="1" i="1" dirty="0" smtClean="0"/>
              <a:t>Upper Class </a:t>
            </a:r>
            <a:r>
              <a:rPr lang="en-US" dirty="0" smtClean="0"/>
              <a:t>and </a:t>
            </a:r>
            <a:r>
              <a:rPr lang="en-US" b="1" i="1" dirty="0" smtClean="0"/>
              <a:t>Lower Class.</a:t>
            </a:r>
          </a:p>
          <a:p>
            <a:pPr algn="just"/>
            <a:endParaRPr lang="en-US" b="1" i="1" dirty="0" smtClean="0"/>
          </a:p>
          <a:p>
            <a:pPr algn="just"/>
            <a:r>
              <a:rPr lang="en-US" b="1" i="1" dirty="0" smtClean="0"/>
              <a:t>Upper class </a:t>
            </a:r>
            <a:r>
              <a:rPr lang="en-US" dirty="0" smtClean="0"/>
              <a:t>is categorized into four sub-groups; 1) Aristocracy, 2) the land owing nobility, 3) urban administrative, technical and business elites, and 4) the national and local level politician.</a:t>
            </a:r>
          </a:p>
          <a:p>
            <a:pPr algn="just"/>
            <a:endParaRPr lang="en-US" dirty="0" smtClean="0"/>
          </a:p>
          <a:p>
            <a:pPr algn="just"/>
            <a:r>
              <a:rPr lang="en-US" b="1" i="1" dirty="0" smtClean="0"/>
              <a:t>Lower class </a:t>
            </a:r>
            <a:r>
              <a:rPr lang="en-US" dirty="0" smtClean="0"/>
              <a:t>also is categorized into five sub-groups; 1) petty traders, 2) wage labors, 3) marginal and non-marginal farmers, 4) tenants and, 5) landless people of rural Nepal.</a:t>
            </a:r>
          </a:p>
          <a:p>
            <a:pPr algn="just"/>
            <a:endParaRPr lang="en-US" dirty="0" smtClean="0"/>
          </a:p>
          <a:p>
            <a:pPr algn="just"/>
            <a:r>
              <a:rPr lang="en-US" dirty="0" err="1" smtClean="0"/>
              <a:t>Blaikie</a:t>
            </a:r>
            <a:r>
              <a:rPr lang="en-US" dirty="0" smtClean="0"/>
              <a:t>, Cameron and </a:t>
            </a:r>
            <a:r>
              <a:rPr lang="en-US" dirty="0" err="1" smtClean="0"/>
              <a:t>Seddon</a:t>
            </a:r>
            <a:r>
              <a:rPr lang="en-US" dirty="0" smtClean="0"/>
              <a:t> have classified the class structure of Nepali society into seven broad categories. They are:</a:t>
            </a:r>
          </a:p>
          <a:p>
            <a:pPr algn="just"/>
            <a:endParaRPr lang="en-US" dirty="0" smtClean="0"/>
          </a:p>
          <a:p>
            <a:pPr marL="514350" indent="-514350" algn="just">
              <a:buFont typeface="+mj-lt"/>
              <a:buAutoNum type="arabicPeriod"/>
            </a:pPr>
            <a:r>
              <a:rPr lang="en-US" b="1" dirty="0" smtClean="0"/>
              <a:t>Aristocracy: </a:t>
            </a:r>
            <a:r>
              <a:rPr lang="en-US" dirty="0" err="1" smtClean="0"/>
              <a:t>Thakuri</a:t>
            </a:r>
            <a:r>
              <a:rPr lang="en-US" dirty="0" smtClean="0"/>
              <a:t>, </a:t>
            </a:r>
            <a:r>
              <a:rPr lang="en-US" dirty="0" err="1" smtClean="0"/>
              <a:t>Shaha</a:t>
            </a:r>
            <a:r>
              <a:rPr lang="en-US" dirty="0" smtClean="0"/>
              <a:t>, </a:t>
            </a:r>
            <a:r>
              <a:rPr lang="en-US" dirty="0" err="1" smtClean="0"/>
              <a:t>Rana</a:t>
            </a:r>
            <a:r>
              <a:rPr lang="en-US" dirty="0" smtClean="0"/>
              <a:t> fall under this class. They are involved in both the army and the administration along with import-export business, tourism agencies, hotels etc.</a:t>
            </a:r>
          </a:p>
          <a:p>
            <a:pPr marL="514350" indent="-514350" algn="just">
              <a:buFont typeface="+mj-lt"/>
              <a:buAutoNum type="arabicPeriod"/>
            </a:pP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800" b="1" dirty="0" smtClean="0"/>
              <a:t>Contd.</a:t>
            </a:r>
            <a:endParaRPr lang="en-US" sz="3800" b="1" dirty="0"/>
          </a:p>
        </p:txBody>
      </p:sp>
      <p:sp>
        <p:nvSpPr>
          <p:cNvPr id="3" name="Content Placeholder 2"/>
          <p:cNvSpPr>
            <a:spLocks noGrp="1"/>
          </p:cNvSpPr>
          <p:nvPr>
            <p:ph idx="1"/>
          </p:nvPr>
        </p:nvSpPr>
        <p:spPr>
          <a:xfrm>
            <a:off x="0" y="457200"/>
            <a:ext cx="9144000" cy="6400800"/>
          </a:xfrm>
        </p:spPr>
        <p:txBody>
          <a:bodyPr>
            <a:normAutofit fontScale="62500" lnSpcReduction="20000"/>
          </a:bodyPr>
          <a:lstStyle/>
          <a:p>
            <a:pPr marL="514350" indent="-514350" algn="just">
              <a:buFont typeface="Arial" pitchFamily="34" charset="0"/>
              <a:buAutoNum type="arabicPeriod" startAt="3"/>
            </a:pPr>
            <a:r>
              <a:rPr lang="en-US" b="1" dirty="0" smtClean="0"/>
              <a:t>Modern Bureaucrats: </a:t>
            </a:r>
            <a:r>
              <a:rPr lang="en-US" dirty="0" smtClean="0"/>
              <a:t>They have come from middle class family. They are the sons of landlords and received their education in University in Kathmandu or abroad. They have occupied high position in bureaucratic administration.</a:t>
            </a:r>
          </a:p>
          <a:p>
            <a:pPr marL="514350" indent="-514350" algn="just">
              <a:buAutoNum type="arabicPeriod" startAt="3"/>
            </a:pPr>
            <a:endParaRPr lang="en-US" b="1" dirty="0" smtClean="0"/>
          </a:p>
          <a:p>
            <a:pPr marL="514350" indent="-514350" algn="just">
              <a:buAutoNum type="arabicPeriod" startAt="3"/>
            </a:pPr>
            <a:r>
              <a:rPr lang="en-US" b="1" dirty="0" smtClean="0"/>
              <a:t>The Bourgeoisie: </a:t>
            </a:r>
            <a:r>
              <a:rPr lang="en-US" dirty="0" smtClean="0"/>
              <a:t>They are representative by the large merchants who are involving in tourism and reconstruction. Land lords who are producing agricultural commodities by employing labors for higher profit are occupying bourgeoisie status.</a:t>
            </a:r>
          </a:p>
          <a:p>
            <a:pPr marL="514350" indent="-514350" algn="just">
              <a:buAutoNum type="arabicPeriod" startAt="3"/>
            </a:pPr>
            <a:endParaRPr lang="en-US" dirty="0" smtClean="0"/>
          </a:p>
          <a:p>
            <a:pPr marL="514350" indent="-514350" algn="just">
              <a:buAutoNum type="arabicPeriod" startAt="3"/>
            </a:pPr>
            <a:r>
              <a:rPr lang="en-US" b="1" dirty="0" smtClean="0"/>
              <a:t>Middle Class: </a:t>
            </a:r>
            <a:r>
              <a:rPr lang="en-US" dirty="0" smtClean="0"/>
              <a:t>A middle class is represented by the educated and professional self employment such as doctors, engineers, the bulk of university and college teachers, bureaucratic officers and skilled manpower.</a:t>
            </a:r>
          </a:p>
          <a:p>
            <a:pPr marL="514350" indent="-514350" algn="just">
              <a:buAutoNum type="arabicPeriod" startAt="3"/>
            </a:pPr>
            <a:endParaRPr lang="en-US" dirty="0" smtClean="0"/>
          </a:p>
          <a:p>
            <a:pPr marL="514350" indent="-514350" algn="just">
              <a:buAutoNum type="arabicPeriod" startAt="3"/>
            </a:pPr>
            <a:r>
              <a:rPr lang="en-US" b="1" dirty="0" smtClean="0"/>
              <a:t>Petty Bourgeoisie: </a:t>
            </a:r>
            <a:r>
              <a:rPr lang="en-US" dirty="0" smtClean="0"/>
              <a:t>Small commodity producers, shop keepers, petty officials and school teachers fall under this category.</a:t>
            </a:r>
          </a:p>
          <a:p>
            <a:pPr marL="514350" indent="-514350" algn="just">
              <a:buAutoNum type="arabicPeriod" startAt="3"/>
            </a:pPr>
            <a:endParaRPr lang="en-US" b="1" dirty="0" smtClean="0"/>
          </a:p>
          <a:p>
            <a:pPr marL="514350" indent="-514350" algn="just">
              <a:buAutoNum type="arabicPeriod" startAt="3"/>
            </a:pPr>
            <a:r>
              <a:rPr lang="en-US" b="1" dirty="0" smtClean="0"/>
              <a:t>Peasants: </a:t>
            </a:r>
            <a:r>
              <a:rPr lang="en-US" dirty="0" smtClean="0"/>
              <a:t>Peasants are those who have their own means of production like land, livestock etc and producing for their own consumption. They are further classified into three categories. Rich peasants who have acres of land, can hire the agricultural labors for large production. Similarly, middle peasants produce agricultural goods for their own consumption and the poor peasants totally depend on others for their livelihood and work.</a:t>
            </a:r>
          </a:p>
          <a:p>
            <a:pPr marL="514350" indent="-514350" algn="just">
              <a:buAutoNum type="arabicPeriod" startAt="3"/>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b="1" dirty="0" smtClean="0"/>
              <a:t>Contd.</a:t>
            </a:r>
            <a:endParaRPr lang="en-US" sz="3600" b="1" dirty="0"/>
          </a:p>
        </p:txBody>
      </p:sp>
      <p:sp>
        <p:nvSpPr>
          <p:cNvPr id="3" name="Content Placeholder 2"/>
          <p:cNvSpPr>
            <a:spLocks noGrp="1"/>
          </p:cNvSpPr>
          <p:nvPr>
            <p:ph idx="1"/>
          </p:nvPr>
        </p:nvSpPr>
        <p:spPr>
          <a:xfrm>
            <a:off x="0" y="685800"/>
            <a:ext cx="9144000" cy="6172200"/>
          </a:xfrm>
        </p:spPr>
        <p:txBody>
          <a:bodyPr>
            <a:normAutofit fontScale="70000" lnSpcReduction="20000"/>
          </a:bodyPr>
          <a:lstStyle/>
          <a:p>
            <a:pPr algn="just">
              <a:buNone/>
            </a:pPr>
            <a:r>
              <a:rPr lang="en-US" b="1" dirty="0" smtClean="0"/>
              <a:t>7.	Rural Proletariats: </a:t>
            </a:r>
            <a:r>
              <a:rPr lang="en-US" dirty="0" smtClean="0"/>
              <a:t>They are those who sell their labors for their livelihood. They primarily depend on wage labor for their income. Porters, rickshaw pullers, agricultural labors are entitled to be called rural proletariats.</a:t>
            </a:r>
          </a:p>
          <a:p>
            <a:pPr algn="just"/>
            <a:endParaRPr lang="en-US" dirty="0" smtClean="0"/>
          </a:p>
          <a:p>
            <a:pPr algn="just"/>
            <a:r>
              <a:rPr lang="en-US" dirty="0" smtClean="0"/>
              <a:t>This research was conducted in late seventy that exactly cannot resemble the reality of present class since class is dynamic phenomena.</a:t>
            </a:r>
          </a:p>
          <a:p>
            <a:pPr algn="just"/>
            <a:endParaRPr lang="en-US" dirty="0" smtClean="0"/>
          </a:p>
          <a:p>
            <a:pPr algn="just"/>
            <a:r>
              <a:rPr lang="en-US" dirty="0" smtClean="0"/>
              <a:t>Class is one of the powerful criteria of social stratification which is supported by property, material resources and possession. It is vertical division of society into strata based on economy.</a:t>
            </a:r>
          </a:p>
          <a:p>
            <a:pPr algn="just"/>
            <a:endParaRPr lang="en-US" dirty="0" smtClean="0"/>
          </a:p>
          <a:p>
            <a:pPr algn="just"/>
            <a:r>
              <a:rPr lang="en-US" dirty="0" smtClean="0"/>
              <a:t>Connecting to management, it helps to understand vertical and horizontal based differences and stratification that occur in an organization. It also helps to understand how caste based sentiments, class based superiority and inferiority, ethnicity formation can help for unity and consensus (agreement) among members in decision making processes.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800" b="1" dirty="0" smtClean="0"/>
              <a:t>Caste Based Social Stratification</a:t>
            </a:r>
            <a:endParaRPr lang="en-US" sz="3800" dirty="0"/>
          </a:p>
        </p:txBody>
      </p:sp>
      <p:sp>
        <p:nvSpPr>
          <p:cNvPr id="3" name="Content Placeholder 2"/>
          <p:cNvSpPr>
            <a:spLocks noGrp="1"/>
          </p:cNvSpPr>
          <p:nvPr>
            <p:ph idx="1"/>
          </p:nvPr>
        </p:nvSpPr>
        <p:spPr>
          <a:xfrm>
            <a:off x="0" y="685800"/>
            <a:ext cx="9144000" cy="6172200"/>
          </a:xfrm>
        </p:spPr>
        <p:txBody>
          <a:bodyPr>
            <a:normAutofit fontScale="92500" lnSpcReduction="10000"/>
          </a:bodyPr>
          <a:lstStyle/>
          <a:p>
            <a:pPr algn="just"/>
            <a:r>
              <a:rPr lang="en-US" sz="2500" dirty="0" smtClean="0"/>
              <a:t>Caste is predetermined social status based on hereditary (inborn) qualities. It is a blood purity and inborn hierarchy supported by </a:t>
            </a:r>
            <a:r>
              <a:rPr lang="en-US" sz="2500" dirty="0" err="1" smtClean="0"/>
              <a:t>genetical</a:t>
            </a:r>
            <a:r>
              <a:rPr lang="en-US" sz="2500" dirty="0" smtClean="0"/>
              <a:t> character.</a:t>
            </a:r>
          </a:p>
          <a:p>
            <a:pPr algn="just"/>
            <a:endParaRPr lang="en-US" sz="2500" dirty="0" smtClean="0"/>
          </a:p>
          <a:p>
            <a:pPr algn="just"/>
            <a:r>
              <a:rPr lang="en-US" sz="2500" dirty="0" smtClean="0"/>
              <a:t>It is believed to have had divine (heavenly) origin and sanction (approve). It is deep rooted and long lasting social institution. </a:t>
            </a:r>
          </a:p>
          <a:p>
            <a:pPr algn="just"/>
            <a:endParaRPr lang="en-US" sz="2500" dirty="0" smtClean="0"/>
          </a:p>
          <a:p>
            <a:pPr algn="just"/>
            <a:r>
              <a:rPr lang="en-US" sz="2500" dirty="0" smtClean="0"/>
              <a:t>It is a collection of families, bearing common name, claiming a common descent, following the same common practices.</a:t>
            </a:r>
          </a:p>
          <a:p>
            <a:pPr algn="just"/>
            <a:endParaRPr lang="en-US" sz="2500" dirty="0" smtClean="0"/>
          </a:p>
          <a:p>
            <a:pPr algn="just"/>
            <a:r>
              <a:rPr lang="en-US" sz="2500" b="1" i="1" dirty="0" smtClean="0"/>
              <a:t>C. H. Cooley </a:t>
            </a:r>
            <a:r>
              <a:rPr lang="en-US" sz="2500" dirty="0" smtClean="0"/>
              <a:t>defines that, “When a class is somewhat strictly hereditary we may call it a caste”. </a:t>
            </a:r>
          </a:p>
          <a:p>
            <a:pPr algn="just"/>
            <a:endParaRPr lang="en-US" sz="2500" dirty="0" smtClean="0"/>
          </a:p>
          <a:p>
            <a:pPr algn="just"/>
            <a:r>
              <a:rPr lang="en-US" sz="2500" dirty="0" smtClean="0"/>
              <a:t>The above definition states that membership is predetermined within the family that creates social relationships. It is a closed social endogamous group which does not change though practices are changing.</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800" b="1" dirty="0" smtClean="0"/>
              <a:t>Features of Caste</a:t>
            </a:r>
            <a:endParaRPr lang="en-US" sz="3800" b="1" dirty="0"/>
          </a:p>
        </p:txBody>
      </p:sp>
      <p:sp>
        <p:nvSpPr>
          <p:cNvPr id="3" name="Content Placeholder 2"/>
          <p:cNvSpPr>
            <a:spLocks noGrp="1"/>
          </p:cNvSpPr>
          <p:nvPr>
            <p:ph idx="1"/>
          </p:nvPr>
        </p:nvSpPr>
        <p:spPr>
          <a:xfrm>
            <a:off x="0" y="533400"/>
            <a:ext cx="9144000" cy="6324600"/>
          </a:xfrm>
        </p:spPr>
        <p:txBody>
          <a:bodyPr>
            <a:normAutofit fontScale="92500" lnSpcReduction="10000"/>
          </a:bodyPr>
          <a:lstStyle/>
          <a:p>
            <a:pPr algn="just"/>
            <a:r>
              <a:rPr lang="en-US" sz="2400" dirty="0" smtClean="0"/>
              <a:t>It is Hierarchical division of Society.</a:t>
            </a:r>
          </a:p>
          <a:p>
            <a:pPr algn="just"/>
            <a:endParaRPr lang="en-US" sz="2400" dirty="0" smtClean="0"/>
          </a:p>
          <a:p>
            <a:pPr algn="just"/>
            <a:r>
              <a:rPr lang="en-US" sz="2400" dirty="0" smtClean="0"/>
              <a:t>It is a social purity or blood purity supported by genetically (hereditarily) character.</a:t>
            </a:r>
          </a:p>
          <a:p>
            <a:pPr algn="just"/>
            <a:endParaRPr lang="en-US" sz="2400" dirty="0" smtClean="0"/>
          </a:p>
          <a:p>
            <a:pPr algn="just"/>
            <a:r>
              <a:rPr lang="en-US" sz="2400" dirty="0" smtClean="0"/>
              <a:t>It is a social hierarchy or segmental division of society.</a:t>
            </a:r>
          </a:p>
          <a:p>
            <a:pPr algn="just">
              <a:buNone/>
            </a:pPr>
            <a:endParaRPr lang="en-US" dirty="0" smtClean="0"/>
          </a:p>
          <a:p>
            <a:pPr algn="just">
              <a:buNone/>
            </a:pPr>
            <a:r>
              <a:rPr lang="en-US" sz="2600" b="1" u="sng" dirty="0" smtClean="0"/>
              <a:t>Connecting to Caste based Social Hierarchy of Nepalese Society</a:t>
            </a:r>
          </a:p>
          <a:p>
            <a:pPr algn="just"/>
            <a:r>
              <a:rPr lang="en-US" sz="2400" dirty="0" smtClean="0"/>
              <a:t>Historically speaking , Jung </a:t>
            </a:r>
            <a:r>
              <a:rPr lang="en-US" sz="2400" dirty="0" err="1" smtClean="0"/>
              <a:t>Bahadur</a:t>
            </a:r>
            <a:r>
              <a:rPr lang="en-US" sz="2400" dirty="0" smtClean="0"/>
              <a:t> </a:t>
            </a:r>
            <a:r>
              <a:rPr lang="en-US" sz="2400" dirty="0" err="1" smtClean="0"/>
              <a:t>Rana</a:t>
            </a:r>
            <a:r>
              <a:rPr lang="en-US" sz="2400" dirty="0" smtClean="0"/>
              <a:t> in 1854 AD made some caste based social stratification in order to control and maintain the social order. He prescribed some salient features.</a:t>
            </a:r>
          </a:p>
          <a:p>
            <a:pPr lvl="1" algn="just">
              <a:buFont typeface="Wingdings" pitchFamily="2" charset="2"/>
              <a:buChar char="Ø"/>
            </a:pPr>
            <a:r>
              <a:rPr lang="en-US" sz="2400" b="1" i="1" dirty="0" err="1" smtClean="0"/>
              <a:t>Isogamy</a:t>
            </a:r>
            <a:r>
              <a:rPr lang="en-US" sz="2400" dirty="0" smtClean="0"/>
              <a:t> – restriction in marriage with other caste</a:t>
            </a:r>
          </a:p>
          <a:p>
            <a:pPr lvl="1" algn="just">
              <a:buFont typeface="Wingdings" pitchFamily="2" charset="2"/>
              <a:buChar char="Ø"/>
            </a:pPr>
            <a:r>
              <a:rPr lang="en-US" sz="2400" b="1" i="1" dirty="0" err="1" smtClean="0"/>
              <a:t>Hypergamy</a:t>
            </a:r>
            <a:r>
              <a:rPr lang="en-US" sz="2400" dirty="0" smtClean="0"/>
              <a:t> – Brahmins from </a:t>
            </a:r>
            <a:r>
              <a:rPr lang="en-US" sz="2400" dirty="0" err="1" smtClean="0"/>
              <a:t>hypergamous</a:t>
            </a:r>
            <a:r>
              <a:rPr lang="en-US" sz="2400" dirty="0" smtClean="0"/>
              <a:t> marriage get a lower and different caste ranking</a:t>
            </a:r>
          </a:p>
          <a:p>
            <a:pPr lvl="1" algn="just">
              <a:buFont typeface="Wingdings" pitchFamily="2" charset="2"/>
              <a:buChar char="Ø"/>
            </a:pPr>
            <a:r>
              <a:rPr lang="en-US" sz="2400" b="1" i="1" dirty="0" smtClean="0"/>
              <a:t>Commensality</a:t>
            </a:r>
            <a:r>
              <a:rPr lang="en-US" sz="2400" dirty="0" smtClean="0"/>
              <a:t> – union with lower caste and acceptance of rice would result in caste lowering and boycotts</a:t>
            </a:r>
          </a:p>
          <a:p>
            <a:pPr lvl="1" algn="just">
              <a:buFont typeface="Wingdings" pitchFamily="2" charset="2"/>
              <a:buChar char="Ø"/>
            </a:pPr>
            <a:r>
              <a:rPr lang="en-US" sz="2400" b="1" i="1" dirty="0" smtClean="0"/>
              <a:t>Occupational restrictions </a:t>
            </a:r>
            <a:r>
              <a:rPr lang="en-US" sz="2400" dirty="0" smtClean="0"/>
              <a:t>– must follow prescribed occupation</a:t>
            </a:r>
          </a:p>
          <a:p>
            <a:pPr lvl="1">
              <a:buNone/>
            </a:pPr>
            <a:endParaRPr lang="en-US" sz="2200" dirty="0" smtClean="0"/>
          </a:p>
          <a:p>
            <a:pPr lvl="1">
              <a:buNone/>
            </a:pPr>
            <a:endParaRPr lang="en-US" sz="2200" dirty="0" smtClean="0"/>
          </a:p>
          <a:p>
            <a:pPr lvl="1">
              <a:buNone/>
            </a:pPr>
            <a:endParaRPr lang="en-US" sz="2200" dirty="0" smtClean="0"/>
          </a:p>
          <a:p>
            <a:pPr>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800" b="1" dirty="0" smtClean="0"/>
              <a:t>Contd.</a:t>
            </a:r>
            <a:endParaRPr lang="en-US" sz="3800" b="1" dirty="0"/>
          </a:p>
        </p:txBody>
      </p:sp>
      <p:sp>
        <p:nvSpPr>
          <p:cNvPr id="3" name="Content Placeholder 2"/>
          <p:cNvSpPr>
            <a:spLocks noGrp="1"/>
          </p:cNvSpPr>
          <p:nvPr>
            <p:ph idx="1"/>
          </p:nvPr>
        </p:nvSpPr>
        <p:spPr>
          <a:xfrm>
            <a:off x="0" y="685800"/>
            <a:ext cx="9144000" cy="6172200"/>
          </a:xfrm>
        </p:spPr>
        <p:txBody>
          <a:bodyPr>
            <a:normAutofit fontScale="70000" lnSpcReduction="20000"/>
          </a:bodyPr>
          <a:lstStyle/>
          <a:p>
            <a:pPr algn="just"/>
            <a:r>
              <a:rPr lang="en-US" dirty="0" smtClean="0"/>
              <a:t>Caste hierarchy proposed by J. B. </a:t>
            </a:r>
            <a:r>
              <a:rPr lang="en-US" dirty="0" err="1" smtClean="0"/>
              <a:t>Rana</a:t>
            </a:r>
            <a:r>
              <a:rPr lang="en-US" dirty="0" smtClean="0"/>
              <a:t>, 1854 AD</a:t>
            </a:r>
          </a:p>
          <a:p>
            <a:pPr marL="514350" indent="-514350" algn="just">
              <a:buFont typeface="+mj-lt"/>
              <a:buAutoNum type="arabicPeriod"/>
            </a:pPr>
            <a:r>
              <a:rPr lang="en-US" b="1" i="1" dirty="0" err="1" smtClean="0"/>
              <a:t>Tagadhari</a:t>
            </a:r>
            <a:r>
              <a:rPr lang="en-US" b="1" i="1" dirty="0" smtClean="0"/>
              <a:t> </a:t>
            </a:r>
            <a:r>
              <a:rPr lang="en-US" dirty="0" smtClean="0"/>
              <a:t>– Brahmins (</a:t>
            </a:r>
            <a:r>
              <a:rPr lang="en-US" dirty="0" err="1" smtClean="0"/>
              <a:t>upadhyaya</a:t>
            </a:r>
            <a:r>
              <a:rPr lang="en-US" dirty="0" smtClean="0"/>
              <a:t>, </a:t>
            </a:r>
            <a:r>
              <a:rPr lang="en-US" dirty="0" err="1" smtClean="0"/>
              <a:t>jaisi</a:t>
            </a:r>
            <a:r>
              <a:rPr lang="en-US" dirty="0" smtClean="0"/>
              <a:t>, </a:t>
            </a:r>
            <a:r>
              <a:rPr lang="en-US" dirty="0" err="1" smtClean="0"/>
              <a:t>kumai</a:t>
            </a:r>
            <a:r>
              <a:rPr lang="en-US" dirty="0" smtClean="0"/>
              <a:t>); </a:t>
            </a:r>
            <a:r>
              <a:rPr lang="en-US" dirty="0" err="1" smtClean="0"/>
              <a:t>Thakuri</a:t>
            </a:r>
            <a:r>
              <a:rPr lang="en-US" dirty="0" smtClean="0"/>
              <a:t>; </a:t>
            </a:r>
            <a:r>
              <a:rPr lang="en-US" dirty="0" err="1" smtClean="0"/>
              <a:t>Chettri</a:t>
            </a:r>
            <a:r>
              <a:rPr lang="en-US" dirty="0" smtClean="0"/>
              <a:t> (pure, impure (</a:t>
            </a:r>
            <a:r>
              <a:rPr lang="en-US" dirty="0" err="1" smtClean="0"/>
              <a:t>khatri</a:t>
            </a:r>
            <a:r>
              <a:rPr lang="en-US" dirty="0" smtClean="0"/>
              <a:t>)); </a:t>
            </a:r>
            <a:r>
              <a:rPr lang="en-US" dirty="0" err="1" smtClean="0"/>
              <a:t>Sanyasi</a:t>
            </a:r>
            <a:endParaRPr lang="en-US" dirty="0" smtClean="0"/>
          </a:p>
          <a:p>
            <a:pPr marL="514350" indent="-514350" algn="just">
              <a:buFont typeface="+mj-lt"/>
              <a:buAutoNum type="arabicPeriod"/>
            </a:pPr>
            <a:r>
              <a:rPr lang="en-US" b="1" i="1" dirty="0" err="1" smtClean="0"/>
              <a:t>Matawali</a:t>
            </a:r>
            <a:r>
              <a:rPr lang="en-US" b="1" i="1" dirty="0" smtClean="0"/>
              <a:t> (alcohol drinking caste</a:t>
            </a:r>
            <a:r>
              <a:rPr lang="en-US" i="1" dirty="0" smtClean="0"/>
              <a:t>) </a:t>
            </a:r>
            <a:r>
              <a:rPr lang="en-US" dirty="0" smtClean="0"/>
              <a:t>– </a:t>
            </a:r>
            <a:r>
              <a:rPr lang="en-US" dirty="0" err="1" smtClean="0"/>
              <a:t>Namasine</a:t>
            </a:r>
            <a:r>
              <a:rPr lang="en-US" dirty="0" smtClean="0"/>
              <a:t> ; </a:t>
            </a:r>
            <a:r>
              <a:rPr lang="en-US" dirty="0" err="1" smtClean="0"/>
              <a:t>Masine</a:t>
            </a:r>
            <a:endParaRPr lang="en-US" dirty="0" smtClean="0"/>
          </a:p>
          <a:p>
            <a:pPr marL="514350" indent="-514350" algn="just">
              <a:buFont typeface="+mj-lt"/>
              <a:buAutoNum type="arabicPeriod"/>
            </a:pPr>
            <a:r>
              <a:rPr lang="en-US" b="1" i="1" dirty="0" smtClean="0"/>
              <a:t>Impure but touchable </a:t>
            </a:r>
            <a:r>
              <a:rPr lang="en-US" b="1" dirty="0" smtClean="0"/>
              <a:t>– </a:t>
            </a:r>
            <a:r>
              <a:rPr lang="en-US" dirty="0" smtClean="0"/>
              <a:t>Kasai, </a:t>
            </a:r>
            <a:r>
              <a:rPr lang="en-US" dirty="0" err="1" smtClean="0"/>
              <a:t>Musalman</a:t>
            </a:r>
            <a:r>
              <a:rPr lang="en-US" dirty="0" smtClean="0"/>
              <a:t>, dhobi etc</a:t>
            </a:r>
          </a:p>
          <a:p>
            <a:pPr marL="514350" indent="-514350" algn="just">
              <a:buFont typeface="+mj-lt"/>
              <a:buAutoNum type="arabicPeriod"/>
            </a:pPr>
            <a:r>
              <a:rPr lang="en-US" b="1" i="1" dirty="0" smtClean="0"/>
              <a:t>Impure and untouchable </a:t>
            </a:r>
            <a:r>
              <a:rPr lang="en-US" b="1" dirty="0" smtClean="0"/>
              <a:t>– </a:t>
            </a:r>
            <a:r>
              <a:rPr lang="en-US" dirty="0" err="1" smtClean="0"/>
              <a:t>Kaami</a:t>
            </a:r>
            <a:r>
              <a:rPr lang="en-US" dirty="0" smtClean="0"/>
              <a:t>, </a:t>
            </a:r>
            <a:r>
              <a:rPr lang="en-US" dirty="0" err="1" smtClean="0"/>
              <a:t>Damai</a:t>
            </a:r>
            <a:r>
              <a:rPr lang="en-US" dirty="0" smtClean="0"/>
              <a:t> etc.</a:t>
            </a:r>
          </a:p>
          <a:p>
            <a:pPr marL="514350" indent="-514350" algn="just">
              <a:buNone/>
            </a:pPr>
            <a:endParaRPr lang="en-US" dirty="0" smtClean="0"/>
          </a:p>
          <a:p>
            <a:pPr marL="514350" indent="-514350" algn="just"/>
            <a:r>
              <a:rPr lang="en-US" dirty="0" smtClean="0"/>
              <a:t>Sociological  literature projects felt caste based social stratification in practice. Nepali model caste hierarchy viewed by majority.</a:t>
            </a:r>
          </a:p>
          <a:p>
            <a:pPr marL="514350" indent="-514350" algn="just">
              <a:buFont typeface="+mj-lt"/>
              <a:buAutoNum type="arabicPeriod"/>
            </a:pPr>
            <a:r>
              <a:rPr lang="en-US" b="1" i="1" dirty="0" err="1" smtClean="0"/>
              <a:t>Chokho</a:t>
            </a:r>
            <a:r>
              <a:rPr lang="en-US" b="1" i="1" dirty="0" smtClean="0"/>
              <a:t> (clean caste) – </a:t>
            </a:r>
            <a:r>
              <a:rPr lang="en-US" dirty="0" smtClean="0"/>
              <a:t>Brahmin (higher caste/ priest); </a:t>
            </a:r>
            <a:r>
              <a:rPr lang="en-US" dirty="0" err="1" smtClean="0"/>
              <a:t>Chhetri</a:t>
            </a:r>
            <a:r>
              <a:rPr lang="en-US" dirty="0" smtClean="0"/>
              <a:t> (warrior/ ruler/ administrators); </a:t>
            </a:r>
            <a:r>
              <a:rPr lang="en-US" dirty="0" err="1" smtClean="0"/>
              <a:t>Vaishya</a:t>
            </a:r>
            <a:r>
              <a:rPr lang="en-US" dirty="0" smtClean="0"/>
              <a:t> (business and farming)</a:t>
            </a:r>
          </a:p>
          <a:p>
            <a:pPr marL="514350" indent="-514350" algn="just">
              <a:buFont typeface="+mj-lt"/>
              <a:buAutoNum type="arabicPeriod"/>
            </a:pPr>
            <a:r>
              <a:rPr lang="en-US" b="1" i="1" dirty="0" smtClean="0"/>
              <a:t>Cleaning and services –</a:t>
            </a:r>
            <a:r>
              <a:rPr lang="en-US" dirty="0" smtClean="0"/>
              <a:t> </a:t>
            </a:r>
            <a:r>
              <a:rPr lang="en-US" dirty="0" err="1" smtClean="0"/>
              <a:t>Sudra</a:t>
            </a:r>
            <a:endParaRPr lang="en-US" dirty="0" smtClean="0"/>
          </a:p>
          <a:p>
            <a:pPr marL="514350" indent="-514350" algn="just">
              <a:buNone/>
            </a:pPr>
            <a:endParaRPr lang="en-US" dirty="0" smtClean="0"/>
          </a:p>
          <a:p>
            <a:pPr marL="514350" indent="-514350" algn="just"/>
            <a:r>
              <a:rPr lang="en-US" dirty="0" smtClean="0"/>
              <a:t>Secular hierarchy viewed by majority and practiced by all</a:t>
            </a:r>
          </a:p>
          <a:p>
            <a:pPr marL="514350" indent="-514350" algn="just">
              <a:buFont typeface="+mj-lt"/>
              <a:buAutoNum type="arabicPeriod"/>
            </a:pPr>
            <a:r>
              <a:rPr lang="en-US" b="1" i="1" dirty="0" smtClean="0"/>
              <a:t>Politically or economically powerful </a:t>
            </a:r>
            <a:r>
              <a:rPr lang="en-US" dirty="0" smtClean="0"/>
              <a:t>(mostly Brahmins, </a:t>
            </a:r>
            <a:r>
              <a:rPr lang="en-US" dirty="0" err="1" smtClean="0"/>
              <a:t>Chhetri</a:t>
            </a:r>
            <a:r>
              <a:rPr lang="en-US" dirty="0" smtClean="0"/>
              <a:t>, </a:t>
            </a:r>
            <a:r>
              <a:rPr lang="en-US" dirty="0" err="1" smtClean="0"/>
              <a:t>Thakuri</a:t>
            </a:r>
            <a:r>
              <a:rPr lang="en-US" dirty="0" smtClean="0"/>
              <a:t>, </a:t>
            </a:r>
            <a:r>
              <a:rPr lang="en-US" dirty="0" err="1" smtClean="0"/>
              <a:t>Rajput</a:t>
            </a:r>
            <a:r>
              <a:rPr lang="en-US" dirty="0" smtClean="0"/>
              <a:t>, Shrestha)</a:t>
            </a:r>
          </a:p>
          <a:p>
            <a:pPr marL="514350" indent="-514350" algn="just">
              <a:buFont typeface="+mj-lt"/>
              <a:buAutoNum type="arabicPeriod"/>
            </a:pPr>
            <a:r>
              <a:rPr lang="en-US" b="1" i="1" dirty="0" smtClean="0"/>
              <a:t>Commonly poor, politically and economically deprived </a:t>
            </a:r>
            <a:r>
              <a:rPr lang="en-US" dirty="0" smtClean="0"/>
              <a:t>(</a:t>
            </a:r>
            <a:r>
              <a:rPr lang="en-US" dirty="0" err="1" smtClean="0"/>
              <a:t>Matawali</a:t>
            </a:r>
            <a:r>
              <a:rPr lang="en-US" dirty="0" smtClean="0"/>
              <a:t>, majority of ethnic groups, lower caste groups)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800" b="1" dirty="0" smtClean="0"/>
              <a:t>Ethnicity</a:t>
            </a:r>
            <a:endParaRPr lang="en-US" sz="3800" b="1" dirty="0"/>
          </a:p>
        </p:txBody>
      </p:sp>
      <p:sp>
        <p:nvSpPr>
          <p:cNvPr id="3" name="Content Placeholder 2"/>
          <p:cNvSpPr>
            <a:spLocks noGrp="1"/>
          </p:cNvSpPr>
          <p:nvPr>
            <p:ph idx="1"/>
          </p:nvPr>
        </p:nvSpPr>
        <p:spPr>
          <a:xfrm>
            <a:off x="0" y="762000"/>
            <a:ext cx="9144000" cy="6096000"/>
          </a:xfrm>
        </p:spPr>
        <p:txBody>
          <a:bodyPr>
            <a:noAutofit/>
          </a:bodyPr>
          <a:lstStyle/>
          <a:p>
            <a:pPr algn="just"/>
            <a:r>
              <a:rPr lang="en-US" sz="2200" dirty="0" smtClean="0"/>
              <a:t>Ethnic groups are cultural minorities. It is the distinct cultural identity that is physically, linguistically and mythically distinct from others.</a:t>
            </a:r>
          </a:p>
          <a:p>
            <a:pPr algn="just"/>
            <a:endParaRPr lang="en-US" sz="2200" dirty="0" smtClean="0"/>
          </a:p>
          <a:p>
            <a:pPr algn="just"/>
            <a:r>
              <a:rPr lang="en-US" sz="2200" dirty="0" smtClean="0"/>
              <a:t>In anthropology, ethnicity is a feeling of superiority towards their own culture, identity and having strong ‘we-feeling’ among the members of the same community.</a:t>
            </a:r>
          </a:p>
          <a:p>
            <a:pPr algn="just"/>
            <a:endParaRPr lang="en-US" sz="2200" dirty="0" smtClean="0"/>
          </a:p>
          <a:p>
            <a:pPr algn="just"/>
            <a:r>
              <a:rPr lang="en-US" sz="2200" b="1" i="1" dirty="0" err="1" smtClean="0"/>
              <a:t>Wimmer</a:t>
            </a:r>
            <a:r>
              <a:rPr lang="en-US" sz="2200" b="1" i="1" dirty="0" smtClean="0"/>
              <a:t> </a:t>
            </a:r>
            <a:r>
              <a:rPr lang="en-US" sz="2200" dirty="0" smtClean="0"/>
              <a:t>defines that “Ethnicity is a subjectively felt sense of belonging based on the belief in shared culture and common ancestry”.</a:t>
            </a:r>
          </a:p>
          <a:p>
            <a:pPr algn="just"/>
            <a:endParaRPr lang="en-US" sz="2200" dirty="0" smtClean="0"/>
          </a:p>
          <a:p>
            <a:pPr algn="just"/>
            <a:r>
              <a:rPr lang="en-US" sz="2200" b="1" i="1" dirty="0" smtClean="0"/>
              <a:t>David </a:t>
            </a:r>
            <a:r>
              <a:rPr lang="en-US" sz="2200" b="1" i="1" dirty="0" err="1" smtClean="0"/>
              <a:t>Popenoe</a:t>
            </a:r>
            <a:r>
              <a:rPr lang="en-US" sz="2200" b="1" i="1" dirty="0" smtClean="0"/>
              <a:t> </a:t>
            </a:r>
            <a:r>
              <a:rPr lang="en-US" sz="2200" dirty="0" smtClean="0"/>
              <a:t>has remarked that “A group that is socially differentiated has developed its own subculture and has a shared feeling of people hood”.</a:t>
            </a:r>
          </a:p>
          <a:p>
            <a:pPr algn="just">
              <a:buNone/>
            </a:pPr>
            <a:endParaRPr lang="en-US" sz="2200" dirty="0" smtClean="0"/>
          </a:p>
          <a:p>
            <a:pPr algn="just"/>
            <a:r>
              <a:rPr lang="en-US" sz="2200" dirty="0" smtClean="0"/>
              <a:t>It is a powerful shaper of people’s identity, organizing their whole orientation to the world and being the key to their identity.</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b="1" dirty="0" smtClean="0"/>
              <a:t>Features of Ethnicity</a:t>
            </a:r>
            <a:endParaRPr lang="en-US" sz="3600" b="1" dirty="0"/>
          </a:p>
        </p:txBody>
      </p:sp>
      <p:sp>
        <p:nvSpPr>
          <p:cNvPr id="3" name="Content Placeholder 2"/>
          <p:cNvSpPr>
            <a:spLocks noGrp="1"/>
          </p:cNvSpPr>
          <p:nvPr>
            <p:ph idx="1"/>
          </p:nvPr>
        </p:nvSpPr>
        <p:spPr>
          <a:xfrm>
            <a:off x="0" y="533400"/>
            <a:ext cx="9144000" cy="6324600"/>
          </a:xfrm>
        </p:spPr>
        <p:txBody>
          <a:bodyPr>
            <a:normAutofit fontScale="70000" lnSpcReduction="20000"/>
          </a:bodyPr>
          <a:lstStyle/>
          <a:p>
            <a:pPr algn="just"/>
            <a:r>
              <a:rPr lang="en-US" dirty="0" smtClean="0"/>
              <a:t>Ethnics groups have a sense of ‘people hood’ that is maintained within larger society.</a:t>
            </a:r>
          </a:p>
          <a:p>
            <a:pPr algn="just"/>
            <a:endParaRPr lang="en-US" dirty="0" smtClean="0"/>
          </a:p>
          <a:p>
            <a:pPr algn="just"/>
            <a:r>
              <a:rPr lang="en-US" dirty="0" smtClean="0"/>
              <a:t>Membership in an ethnic group is believed to be passed on from generation to generation from parent to child.</a:t>
            </a:r>
          </a:p>
          <a:p>
            <a:pPr algn="just"/>
            <a:endParaRPr lang="en-US" dirty="0" smtClean="0"/>
          </a:p>
          <a:p>
            <a:pPr algn="just"/>
            <a:r>
              <a:rPr lang="en-US" dirty="0" smtClean="0"/>
              <a:t>Members of an ethnic group take part together in activities that are centered in their shared traits (character) and background activities.</a:t>
            </a:r>
          </a:p>
          <a:p>
            <a:pPr algn="just"/>
            <a:endParaRPr lang="en-US" dirty="0" smtClean="0"/>
          </a:p>
          <a:p>
            <a:pPr algn="just"/>
            <a:r>
              <a:rPr lang="en-US" dirty="0" smtClean="0"/>
              <a:t>An ethnic group is set apart from others primarily because of its national origin or distinctive cultural patterns.</a:t>
            </a:r>
          </a:p>
          <a:p>
            <a:pPr algn="just">
              <a:buNone/>
            </a:pPr>
            <a:endParaRPr lang="en-US" dirty="0" smtClean="0"/>
          </a:p>
          <a:p>
            <a:pPr algn="just">
              <a:buNone/>
            </a:pPr>
            <a:r>
              <a:rPr lang="en-US" sz="4000" b="1" dirty="0" smtClean="0"/>
              <a:t>Ethnicity Based Social Stratification in Nepalese Context</a:t>
            </a:r>
          </a:p>
          <a:p>
            <a:pPr algn="just"/>
            <a:r>
              <a:rPr lang="en-US" dirty="0" smtClean="0"/>
              <a:t>There is no any uniform type of social hierarchy among ethnic groups.</a:t>
            </a:r>
          </a:p>
          <a:p>
            <a:pPr algn="just"/>
            <a:r>
              <a:rPr lang="en-US" dirty="0" err="1" smtClean="0"/>
              <a:t>Newars</a:t>
            </a:r>
            <a:r>
              <a:rPr lang="en-US" dirty="0" smtClean="0"/>
              <a:t> and </a:t>
            </a:r>
            <a:r>
              <a:rPr lang="en-US" dirty="0" err="1" smtClean="0"/>
              <a:t>Thakali</a:t>
            </a:r>
            <a:r>
              <a:rPr lang="en-US" dirty="0" smtClean="0"/>
              <a:t> community have occupied higher status in the field of trade, commerce, business and industry.</a:t>
            </a:r>
          </a:p>
          <a:p>
            <a:pPr algn="just"/>
            <a:r>
              <a:rPr lang="en-US" dirty="0" smtClean="0"/>
              <a:t>Sociological literature says that </a:t>
            </a:r>
            <a:r>
              <a:rPr lang="en-US" dirty="0" err="1" smtClean="0"/>
              <a:t>janajati</a:t>
            </a:r>
            <a:r>
              <a:rPr lang="en-US" dirty="0" smtClean="0"/>
              <a:t> groups are coming up in every field especially in education and in political participation.</a:t>
            </a:r>
          </a:p>
          <a:p>
            <a:endParaRPr lang="en-US" dirty="0" smtClean="0"/>
          </a:p>
          <a:p>
            <a:pPr>
              <a:buNone/>
            </a:pPr>
            <a:endParaRPr lang="en-US"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800" b="1" dirty="0" smtClean="0"/>
              <a:t>Gender</a:t>
            </a:r>
            <a:endParaRPr lang="en-US" sz="3800" b="1" dirty="0"/>
          </a:p>
        </p:txBody>
      </p:sp>
      <p:sp>
        <p:nvSpPr>
          <p:cNvPr id="3" name="Content Placeholder 2"/>
          <p:cNvSpPr>
            <a:spLocks noGrp="1"/>
          </p:cNvSpPr>
          <p:nvPr>
            <p:ph idx="1"/>
          </p:nvPr>
        </p:nvSpPr>
        <p:spPr>
          <a:xfrm>
            <a:off x="0" y="609600"/>
            <a:ext cx="9144000" cy="6248400"/>
          </a:xfrm>
        </p:spPr>
        <p:txBody>
          <a:bodyPr>
            <a:normAutofit lnSpcReduction="10000"/>
          </a:bodyPr>
          <a:lstStyle/>
          <a:p>
            <a:pPr algn="just"/>
            <a:r>
              <a:rPr lang="en-US" sz="2600" dirty="0" smtClean="0"/>
              <a:t>Simply, sex means biological difference between a male and a female whereas gender means the psychological differences between a male and a female.</a:t>
            </a:r>
          </a:p>
          <a:p>
            <a:pPr algn="just"/>
            <a:endParaRPr lang="en-US" sz="2600" dirty="0" smtClean="0"/>
          </a:p>
          <a:p>
            <a:pPr algn="just"/>
            <a:r>
              <a:rPr lang="en-US" sz="2600" dirty="0" smtClean="0"/>
              <a:t>It is a socio-cultural construction of society that relegates (refers) the existence of women by claiming that they are less intellect, highly emotional and weaker sex without claiming the presence of rationality.</a:t>
            </a:r>
          </a:p>
          <a:p>
            <a:pPr algn="just"/>
            <a:endParaRPr lang="en-US" sz="2600" dirty="0" smtClean="0"/>
          </a:p>
          <a:p>
            <a:pPr algn="just"/>
            <a:r>
              <a:rPr lang="en-US" sz="2600" dirty="0" smtClean="0"/>
              <a:t>Society prescribes certain code of conduct to them which is full of bias and prejudices (injustice) and treats them as ‘something other’. </a:t>
            </a:r>
          </a:p>
          <a:p>
            <a:pPr algn="just"/>
            <a:endParaRPr lang="en-US" sz="2600" dirty="0" smtClean="0"/>
          </a:p>
          <a:p>
            <a:pPr algn="just"/>
            <a:r>
              <a:rPr lang="en-US" sz="2600" dirty="0" smtClean="0"/>
              <a:t>Hence, gender is psychological aspect, cultural aspect and ideological aspect.</a:t>
            </a:r>
          </a:p>
          <a:p>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800" b="1" dirty="0" smtClean="0"/>
              <a:t>Features of Gender</a:t>
            </a:r>
            <a:endParaRPr lang="en-US" sz="3800" b="1" dirty="0"/>
          </a:p>
        </p:txBody>
      </p:sp>
      <p:sp>
        <p:nvSpPr>
          <p:cNvPr id="3" name="Content Placeholder 2"/>
          <p:cNvSpPr>
            <a:spLocks noGrp="1"/>
          </p:cNvSpPr>
          <p:nvPr>
            <p:ph idx="1"/>
          </p:nvPr>
        </p:nvSpPr>
        <p:spPr>
          <a:xfrm>
            <a:off x="0" y="533400"/>
            <a:ext cx="9144000" cy="6324600"/>
          </a:xfrm>
        </p:spPr>
        <p:txBody>
          <a:bodyPr>
            <a:normAutofit fontScale="77500" lnSpcReduction="20000"/>
          </a:bodyPr>
          <a:lstStyle/>
          <a:p>
            <a:pPr algn="just"/>
            <a:r>
              <a:rPr lang="en-US" dirty="0" smtClean="0"/>
              <a:t>It is an issue against the Patriarchal structure and its domination.</a:t>
            </a:r>
          </a:p>
          <a:p>
            <a:pPr algn="just"/>
            <a:endParaRPr lang="en-US" dirty="0" smtClean="0"/>
          </a:p>
          <a:p>
            <a:pPr algn="just"/>
            <a:r>
              <a:rPr lang="en-US" dirty="0" smtClean="0"/>
              <a:t>It is the voice against the exploitation, domination, subordination and marginalization. </a:t>
            </a:r>
          </a:p>
          <a:p>
            <a:pPr algn="just"/>
            <a:endParaRPr lang="en-US" dirty="0" smtClean="0"/>
          </a:p>
          <a:p>
            <a:pPr algn="just"/>
            <a:r>
              <a:rPr lang="en-US" dirty="0" smtClean="0"/>
              <a:t>It aims to equalize the social justice, social relationship and mobilization of resources.</a:t>
            </a:r>
          </a:p>
          <a:p>
            <a:pPr algn="just"/>
            <a:endParaRPr lang="en-US" dirty="0" smtClean="0"/>
          </a:p>
          <a:p>
            <a:pPr algn="just"/>
            <a:r>
              <a:rPr lang="en-US" dirty="0" smtClean="0"/>
              <a:t>Supporting towards equal status, role and social hierarchy.</a:t>
            </a:r>
          </a:p>
          <a:p>
            <a:pPr algn="just"/>
            <a:endParaRPr lang="en-US" dirty="0" smtClean="0"/>
          </a:p>
          <a:p>
            <a:pPr algn="just"/>
            <a:r>
              <a:rPr lang="en-US" dirty="0" smtClean="0"/>
              <a:t>It is voice against patriarchy in controlling sex, sexuality and reproduction of female.</a:t>
            </a:r>
          </a:p>
          <a:p>
            <a:pPr algn="just"/>
            <a:endParaRPr lang="en-US" dirty="0" smtClean="0"/>
          </a:p>
          <a:p>
            <a:pPr algn="just"/>
            <a:r>
              <a:rPr lang="en-US" dirty="0" smtClean="0"/>
              <a:t>Promotes for self-esteem, equality in division of labor and other self-empowerments.</a:t>
            </a:r>
          </a:p>
          <a:p>
            <a:pPr algn="just"/>
            <a:endParaRPr lang="en-US" dirty="0" smtClean="0"/>
          </a:p>
          <a:p>
            <a:pPr algn="just"/>
            <a:r>
              <a:rPr lang="en-US" dirty="0" smtClean="0"/>
              <a:t>It seeks the space in equalizing the social status.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b="1" dirty="0" smtClean="0"/>
              <a:t>Definition of Social Stratification</a:t>
            </a:r>
            <a:endParaRPr lang="en-US" sz="3800" b="1" dirty="0"/>
          </a:p>
        </p:txBody>
      </p:sp>
      <p:sp>
        <p:nvSpPr>
          <p:cNvPr id="3" name="Content Placeholder 2"/>
          <p:cNvSpPr>
            <a:spLocks noGrp="1"/>
          </p:cNvSpPr>
          <p:nvPr>
            <p:ph idx="1"/>
          </p:nvPr>
        </p:nvSpPr>
        <p:spPr>
          <a:xfrm>
            <a:off x="0" y="1295400"/>
            <a:ext cx="8686800" cy="5181600"/>
          </a:xfrm>
        </p:spPr>
        <p:txBody>
          <a:bodyPr>
            <a:normAutofit fontScale="70000" lnSpcReduction="20000"/>
          </a:bodyPr>
          <a:lstStyle/>
          <a:p>
            <a:pPr algn="just"/>
            <a:r>
              <a:rPr lang="en-US" dirty="0" smtClean="0"/>
              <a:t>“A stratified society is one marked by inequality, by differences among people that are evaluated by them as being lower and higher’. – </a:t>
            </a:r>
            <a:r>
              <a:rPr lang="en-US" b="1" i="1" dirty="0" smtClean="0"/>
              <a:t>Lundberg</a:t>
            </a:r>
          </a:p>
          <a:p>
            <a:pPr algn="just">
              <a:buNone/>
            </a:pPr>
            <a:r>
              <a:rPr lang="en-US" dirty="0" smtClean="0"/>
              <a:t> </a:t>
            </a:r>
          </a:p>
          <a:p>
            <a:pPr algn="just"/>
            <a:r>
              <a:rPr lang="en-US" dirty="0" smtClean="0"/>
              <a:t>The above definition implies that it is the social process in which individuals and groups are ranked in higher and lower unit according to their own ascribed and achieved status, role, income, occupational ranking, social respect and dignity.</a:t>
            </a:r>
          </a:p>
          <a:p>
            <a:pPr algn="just"/>
            <a:endParaRPr lang="en-US" dirty="0" smtClean="0"/>
          </a:p>
          <a:p>
            <a:pPr algn="just"/>
            <a:r>
              <a:rPr lang="en-US" dirty="0" smtClean="0"/>
              <a:t>Social differentiation occurs in biological as well as cultural traits like physical appearance, racial character, age and sex composition, caste and creed, etc and similarly, it occurs in manners, values, ideologies, cultural practices, social rituals and entire cultural production as a acted document.</a:t>
            </a:r>
          </a:p>
          <a:p>
            <a:pPr algn="just"/>
            <a:endParaRPr lang="en-US" dirty="0" smtClean="0"/>
          </a:p>
          <a:p>
            <a:pPr algn="just"/>
            <a:r>
              <a:rPr lang="en-US" dirty="0" smtClean="0"/>
              <a:t>Hence, social stratification is a vertical and horizontal division of society into higher and lower strata.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 </a:t>
            </a:r>
            <a:r>
              <a:rPr lang="en-US" sz="3600" b="1" dirty="0" smtClean="0"/>
              <a:t>In Nepalese Context</a:t>
            </a:r>
            <a:endParaRPr lang="en-US" sz="3600" b="1" dirty="0"/>
          </a:p>
        </p:txBody>
      </p:sp>
      <p:sp>
        <p:nvSpPr>
          <p:cNvPr id="3" name="Content Placeholder 2"/>
          <p:cNvSpPr>
            <a:spLocks noGrp="1"/>
          </p:cNvSpPr>
          <p:nvPr>
            <p:ph idx="1"/>
          </p:nvPr>
        </p:nvSpPr>
        <p:spPr>
          <a:xfrm>
            <a:off x="0" y="533400"/>
            <a:ext cx="9144000" cy="6324600"/>
          </a:xfrm>
        </p:spPr>
        <p:txBody>
          <a:bodyPr>
            <a:normAutofit fontScale="62500" lnSpcReduction="20000"/>
          </a:bodyPr>
          <a:lstStyle/>
          <a:p>
            <a:pPr marL="514350" indent="-514350" algn="just">
              <a:buFont typeface="+mj-lt"/>
              <a:buAutoNum type="arabicPeriod"/>
            </a:pPr>
            <a:r>
              <a:rPr lang="en-US" b="1" dirty="0" smtClean="0"/>
              <a:t>Rituals and values: </a:t>
            </a:r>
            <a:r>
              <a:rPr lang="en-US" dirty="0" smtClean="0"/>
              <a:t>Especially, Hindu based rituals in Nepal, has been attached to sons. It is sons who do most of the rituals for the family, including ‘</a:t>
            </a:r>
            <a:r>
              <a:rPr lang="en-US" dirty="0" err="1" smtClean="0"/>
              <a:t>puja</a:t>
            </a:r>
            <a:r>
              <a:rPr lang="en-US" dirty="0" smtClean="0"/>
              <a:t>’, cremation of parents, post-funeral mourning (sorrow) periods and son on daughters, after they get married, are said to have changed their parental clan (</a:t>
            </a:r>
            <a:r>
              <a:rPr lang="en-US" dirty="0" err="1" smtClean="0"/>
              <a:t>gotras</a:t>
            </a:r>
            <a:r>
              <a:rPr lang="en-US" dirty="0" smtClean="0"/>
              <a:t>) and so do not perform the base of mourning for their families.</a:t>
            </a:r>
          </a:p>
          <a:p>
            <a:pPr marL="514350" indent="-514350" algn="just">
              <a:buFont typeface="+mj-lt"/>
              <a:buAutoNum type="arabicPeriod"/>
            </a:pPr>
            <a:endParaRPr lang="en-US" dirty="0" smtClean="0"/>
          </a:p>
          <a:p>
            <a:pPr marL="514350" indent="-514350" algn="just">
              <a:buFont typeface="+mj-lt"/>
              <a:buAutoNum type="arabicPeriod"/>
            </a:pPr>
            <a:r>
              <a:rPr lang="en-US" b="1" dirty="0" smtClean="0"/>
              <a:t>Patriarchal households: </a:t>
            </a:r>
            <a:r>
              <a:rPr lang="en-US" dirty="0" smtClean="0"/>
              <a:t>Income and household and major family decisions are made by males.</a:t>
            </a:r>
          </a:p>
          <a:p>
            <a:pPr marL="514350" indent="-514350" algn="just">
              <a:buFont typeface="+mj-lt"/>
              <a:buAutoNum type="arabicPeriod"/>
            </a:pPr>
            <a:endParaRPr lang="en-US" dirty="0" smtClean="0"/>
          </a:p>
          <a:p>
            <a:pPr marL="514350" indent="-514350" algn="just">
              <a:buFont typeface="+mj-lt"/>
              <a:buAutoNum type="arabicPeriod"/>
            </a:pPr>
            <a:r>
              <a:rPr lang="en-US" b="1" dirty="0" err="1" smtClean="0"/>
              <a:t>Patrilineal</a:t>
            </a:r>
            <a:r>
              <a:rPr lang="en-US" b="1" dirty="0" smtClean="0"/>
              <a:t> society: </a:t>
            </a:r>
            <a:r>
              <a:rPr lang="en-US" dirty="0" smtClean="0"/>
              <a:t>That means descent and property transforms from male head to family offspring (children) which has relegated (reduce in importance) the existence of women.</a:t>
            </a:r>
          </a:p>
          <a:p>
            <a:pPr marL="514350" indent="-514350" algn="just">
              <a:buFont typeface="+mj-lt"/>
              <a:buAutoNum type="arabicPeriod"/>
            </a:pPr>
            <a:endParaRPr lang="en-US" b="1" dirty="0" smtClean="0"/>
          </a:p>
          <a:p>
            <a:pPr marL="514350" indent="-514350" algn="just">
              <a:buFont typeface="+mj-lt"/>
              <a:buAutoNum type="arabicPeriod"/>
            </a:pPr>
            <a:r>
              <a:rPr lang="en-US" b="1" dirty="0" smtClean="0"/>
              <a:t>Gender and social evils: </a:t>
            </a:r>
            <a:r>
              <a:rPr lang="en-US" dirty="0" smtClean="0"/>
              <a:t>‘</a:t>
            </a:r>
            <a:r>
              <a:rPr lang="en-US" dirty="0" err="1" smtClean="0"/>
              <a:t>Chaupadi</a:t>
            </a:r>
            <a:r>
              <a:rPr lang="en-US" dirty="0" smtClean="0"/>
              <a:t> and </a:t>
            </a:r>
            <a:r>
              <a:rPr lang="en-US" dirty="0" err="1" smtClean="0"/>
              <a:t>Dewaki</a:t>
            </a:r>
            <a:r>
              <a:rPr lang="en-US" dirty="0" smtClean="0"/>
              <a:t>’ in far western region of Nepal, witchcrafts and dowry system in many parts of Nepal, especially in the middle </a:t>
            </a:r>
            <a:r>
              <a:rPr lang="en-US" dirty="0" err="1" smtClean="0"/>
              <a:t>Terai</a:t>
            </a:r>
            <a:r>
              <a:rPr lang="en-US" dirty="0" smtClean="0"/>
              <a:t>, have all been targeted to abuse (mistreatment) women. Domestic violence is on increasing and sexual abuses are common. </a:t>
            </a:r>
          </a:p>
          <a:p>
            <a:pPr marL="514350" indent="-514350" algn="just">
              <a:buFont typeface="+mj-lt"/>
              <a:buAutoNum type="arabicPeriod"/>
            </a:pPr>
            <a:endParaRPr lang="en-US" dirty="0" smtClean="0"/>
          </a:p>
          <a:p>
            <a:pPr marL="514350" indent="-514350" algn="just">
              <a:buFont typeface="+mj-lt"/>
              <a:buAutoNum type="arabicPeriod"/>
            </a:pPr>
            <a:r>
              <a:rPr lang="en-US" b="1" dirty="0" smtClean="0"/>
              <a:t>Employment: </a:t>
            </a:r>
            <a:r>
              <a:rPr lang="en-US" dirty="0" smtClean="0"/>
              <a:t>There is minority of work-centered women who are financially self-supporting. Research shows that they do not have opportunity for their economic </a:t>
            </a:r>
            <a:r>
              <a:rPr lang="en-US" dirty="0" err="1" smtClean="0"/>
              <a:t>upliftment</a:t>
            </a:r>
            <a:r>
              <a:rPr lang="en-US" dirty="0" smtClean="0"/>
              <a:t> and creative enterprises.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solidFill>
                  <a:srgbClr val="2D2D2D"/>
                </a:solidFill>
                <a:latin typeface="lato"/>
              </a:rPr>
              <a:t>Effects of Technology on </a:t>
            </a:r>
            <a:r>
              <a:rPr lang="en-US" b="1" dirty="0" smtClean="0">
                <a:solidFill>
                  <a:srgbClr val="2D2D2D"/>
                </a:solidFill>
                <a:latin typeface="lato"/>
              </a:rPr>
              <a:t>Social </a:t>
            </a:r>
            <a:r>
              <a:rPr lang="en-US" b="1" dirty="0">
                <a:solidFill>
                  <a:srgbClr val="2D2D2D"/>
                </a:solidFill>
                <a:latin typeface="lato"/>
              </a:rPr>
              <a:t>Stratification</a:t>
            </a:r>
            <a:endParaRPr lang="en-US" b="1" i="0" dirty="0">
              <a:solidFill>
                <a:srgbClr val="2D2D2D"/>
              </a:solidFill>
              <a:effectLst/>
              <a:latin typeface="lato"/>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rgbClr val="444444"/>
                </a:solidFill>
                <a:latin typeface="lato"/>
              </a:rPr>
              <a:t> </a:t>
            </a:r>
            <a:r>
              <a:rPr lang="en-US" b="1" dirty="0">
                <a:solidFill>
                  <a:srgbClr val="444444"/>
                </a:solidFill>
                <a:latin typeface="lato"/>
              </a:rPr>
              <a:t>Unequal distribution of digital resources</a:t>
            </a:r>
          </a:p>
          <a:p>
            <a:r>
              <a:rPr lang="en-US" dirty="0">
                <a:solidFill>
                  <a:srgbClr val="444444"/>
                </a:solidFill>
                <a:latin typeface="lato"/>
              </a:rPr>
              <a:t>Digital resources include not only access to the Internet and other digital technologies, but also skills and education surrounding Internet and technology use. In an increasingly digital world, these resources and skills are a key factor in socioeconomic outcome. Since the wealthy obviously have greater access to digital resources, they can be seen as an agent of increased stratification.</a:t>
            </a:r>
          </a:p>
          <a:p>
            <a:endParaRPr lang="en-US" dirty="0"/>
          </a:p>
        </p:txBody>
      </p:sp>
    </p:spTree>
    <p:extLst>
      <p:ext uri="{BB962C8B-B14F-4D97-AF65-F5344CB8AC3E}">
        <p14:creationId xmlns:p14="http://schemas.microsoft.com/office/powerpoint/2010/main" val="1061333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buNone/>
            </a:pPr>
            <a:r>
              <a:rPr lang="en-US" sz="2800" b="1" dirty="0">
                <a:solidFill>
                  <a:srgbClr val="444444"/>
                </a:solidFill>
                <a:latin typeface="lato"/>
              </a:rPr>
              <a:t>How digital age technology affects the labor market</a:t>
            </a:r>
          </a:p>
          <a:p>
            <a:pPr lvl="0"/>
            <a:r>
              <a:rPr lang="en-US" sz="2800" dirty="0">
                <a:solidFill>
                  <a:srgbClr val="444444"/>
                </a:solidFill>
                <a:latin typeface="lato"/>
              </a:rPr>
              <a:t>As described above, this section will cover the supply and demand for technological skills and knowledge and how this particular subset of the labor market contributes to stratification. It will also cover mechanization of labor and the ways in which it can potentially drive down wages or increase unemployment.</a:t>
            </a:r>
          </a:p>
          <a:p>
            <a:endParaRPr lang="en-US" dirty="0"/>
          </a:p>
        </p:txBody>
      </p:sp>
    </p:spTree>
    <p:extLst>
      <p:ext uri="{BB962C8B-B14F-4D97-AF65-F5344CB8AC3E}">
        <p14:creationId xmlns:p14="http://schemas.microsoft.com/office/powerpoint/2010/main" val="199844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lvl="0" indent="0">
              <a:buNone/>
            </a:pPr>
            <a:r>
              <a:rPr lang="en-US" sz="2800" b="1" dirty="0" smtClean="0">
                <a:solidFill>
                  <a:srgbClr val="444444"/>
                </a:solidFill>
                <a:latin typeface="lato"/>
              </a:rPr>
              <a:t>Interplay </a:t>
            </a:r>
            <a:r>
              <a:rPr lang="en-US" sz="2800" b="1" dirty="0">
                <a:solidFill>
                  <a:srgbClr val="444444"/>
                </a:solidFill>
                <a:latin typeface="lato"/>
              </a:rPr>
              <a:t>between digital disparities and the education system</a:t>
            </a:r>
          </a:p>
          <a:p>
            <a:pPr lvl="0"/>
            <a:r>
              <a:rPr lang="en-US" sz="2800" dirty="0">
                <a:solidFill>
                  <a:srgbClr val="444444"/>
                </a:solidFill>
                <a:latin typeface="lato"/>
              </a:rPr>
              <a:t>Education is one of the biggest predictors of socioeconomic status. Though many other factors combine with digital knowledge and skills to determine socioeconomic outcome, in this section, I want to focus specifically on how different education systems implement technology and technological education and the effects this has on socioeconomic stratification. I hope to examine how this works at multiple levels of education, from elementary school to college.</a:t>
            </a:r>
          </a:p>
          <a:p>
            <a:endParaRPr lang="en-US" dirty="0"/>
          </a:p>
        </p:txBody>
      </p:sp>
    </p:spTree>
    <p:extLst>
      <p:ext uri="{BB962C8B-B14F-4D97-AF65-F5344CB8AC3E}">
        <p14:creationId xmlns:p14="http://schemas.microsoft.com/office/powerpoint/2010/main" val="1042049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buNone/>
            </a:pPr>
            <a:r>
              <a:rPr lang="en-US" sz="2800" b="1" dirty="0">
                <a:solidFill>
                  <a:srgbClr val="444444"/>
                </a:solidFill>
                <a:latin typeface="lato"/>
              </a:rPr>
              <a:t>Gaps in technological acuity in developing countries</a:t>
            </a:r>
          </a:p>
          <a:p>
            <a:pPr lvl="0"/>
            <a:r>
              <a:rPr lang="en-US" sz="2800" dirty="0">
                <a:solidFill>
                  <a:srgbClr val="444444"/>
                </a:solidFill>
                <a:latin typeface="lato"/>
              </a:rPr>
              <a:t>In the United States, even those with a lower socioeconomic status often have Internet access and a basic understanding of the digital world. However, in developing countries, access to technology is less widespread. I expect digitization to have a greater impact on socioeconomic stratification in these countries.</a:t>
            </a:r>
          </a:p>
          <a:p>
            <a:endParaRPr lang="en-US" dirty="0"/>
          </a:p>
        </p:txBody>
      </p:sp>
    </p:spTree>
    <p:extLst>
      <p:ext uri="{BB962C8B-B14F-4D97-AF65-F5344CB8AC3E}">
        <p14:creationId xmlns:p14="http://schemas.microsoft.com/office/powerpoint/2010/main" val="369291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800" b="1" dirty="0" smtClean="0"/>
              <a:t>Features Social Stratification</a:t>
            </a:r>
            <a:endParaRPr lang="en-US" sz="3800" b="1" dirty="0"/>
          </a:p>
        </p:txBody>
      </p:sp>
      <p:sp>
        <p:nvSpPr>
          <p:cNvPr id="3" name="Content Placeholder 2"/>
          <p:cNvSpPr>
            <a:spLocks noGrp="1"/>
          </p:cNvSpPr>
          <p:nvPr>
            <p:ph idx="1"/>
          </p:nvPr>
        </p:nvSpPr>
        <p:spPr>
          <a:xfrm>
            <a:off x="0" y="1066800"/>
            <a:ext cx="9144000" cy="5791200"/>
          </a:xfrm>
        </p:spPr>
        <p:txBody>
          <a:bodyPr>
            <a:noAutofit/>
          </a:bodyPr>
          <a:lstStyle/>
          <a:p>
            <a:pPr algn="just"/>
            <a:r>
              <a:rPr lang="en-US" sz="2200" dirty="0" smtClean="0"/>
              <a:t>It is  universal social phenomena.</a:t>
            </a:r>
          </a:p>
          <a:p>
            <a:pPr algn="just"/>
            <a:r>
              <a:rPr lang="en-US" sz="2200" dirty="0" smtClean="0"/>
              <a:t>It is diverse in forms mediated through class, gender, division of </a:t>
            </a:r>
            <a:r>
              <a:rPr lang="en-US" sz="2200" dirty="0" err="1" smtClean="0"/>
              <a:t>labour</a:t>
            </a:r>
            <a:r>
              <a:rPr lang="en-US" sz="2200" dirty="0" smtClean="0"/>
              <a:t> etc.</a:t>
            </a:r>
          </a:p>
          <a:p>
            <a:pPr algn="just"/>
            <a:r>
              <a:rPr lang="en-US" sz="2200" dirty="0" smtClean="0"/>
              <a:t>It is dynamic in nature as the mode of production is changeable.</a:t>
            </a:r>
          </a:p>
          <a:p>
            <a:pPr algn="just"/>
            <a:r>
              <a:rPr lang="en-US" sz="2200" dirty="0" smtClean="0"/>
              <a:t>It is vertical and horizontal division of society into different strata.</a:t>
            </a:r>
          </a:p>
          <a:p>
            <a:pPr algn="just"/>
            <a:r>
              <a:rPr lang="en-US" sz="2200" dirty="0" smtClean="0"/>
              <a:t>It is consequential since each individual has its own intelligence, qualification and performance.</a:t>
            </a:r>
          </a:p>
          <a:p>
            <a:pPr algn="just"/>
            <a:r>
              <a:rPr lang="en-US" sz="2200" dirty="0" smtClean="0"/>
              <a:t>Cultural diversity, economic difference and nature of profession can create social stratification.</a:t>
            </a:r>
          </a:p>
          <a:p>
            <a:pPr algn="just"/>
            <a:r>
              <a:rPr lang="en-US" sz="2200" dirty="0" smtClean="0"/>
              <a:t>Prestige, power and property can create the social hierarchy.</a:t>
            </a:r>
          </a:p>
          <a:p>
            <a:pPr algn="just"/>
            <a:r>
              <a:rPr lang="en-US" sz="2200" dirty="0" smtClean="0"/>
              <a:t>Social hierarchy helps in operating the organizations effectively and efficiently mediated through justices and merit (</a:t>
            </a:r>
            <a:r>
              <a:rPr lang="en-US" sz="2200" dirty="0" err="1" smtClean="0"/>
              <a:t>Weberian</a:t>
            </a:r>
            <a:r>
              <a:rPr lang="en-US" sz="2200" dirty="0" smtClean="0"/>
              <a:t> perspective).</a:t>
            </a:r>
          </a:p>
          <a:p>
            <a:pPr algn="just"/>
            <a:r>
              <a:rPr lang="en-US" sz="2200" dirty="0" smtClean="0"/>
              <a:t>Social hierarchy is the major cause of social conflict (Marxism </a:t>
            </a:r>
            <a:r>
              <a:rPr lang="en-US" sz="2200" dirty="0" err="1" smtClean="0"/>
              <a:t>viepoint</a:t>
            </a:r>
            <a:r>
              <a:rPr lang="en-US" sz="2200" dirty="0" smtClean="0"/>
              <a:t>)</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800" b="1" dirty="0" smtClean="0"/>
              <a:t>Functions of Social Stratification</a:t>
            </a:r>
            <a:endParaRPr lang="en-US" sz="3800" b="1" dirty="0"/>
          </a:p>
        </p:txBody>
      </p:sp>
      <p:sp>
        <p:nvSpPr>
          <p:cNvPr id="3" name="Content Placeholder 2"/>
          <p:cNvSpPr>
            <a:spLocks noGrp="1"/>
          </p:cNvSpPr>
          <p:nvPr>
            <p:ph idx="1"/>
          </p:nvPr>
        </p:nvSpPr>
        <p:spPr>
          <a:xfrm>
            <a:off x="0" y="838200"/>
            <a:ext cx="9144000" cy="6019800"/>
          </a:xfrm>
        </p:spPr>
        <p:txBody>
          <a:bodyPr>
            <a:normAutofit/>
          </a:bodyPr>
          <a:lstStyle/>
          <a:p>
            <a:pPr marL="514350" indent="-514350">
              <a:buFont typeface="+mj-lt"/>
              <a:buAutoNum type="arabicPeriod"/>
            </a:pPr>
            <a:r>
              <a:rPr lang="en-US" sz="2400" dirty="0" smtClean="0"/>
              <a:t>Helps to create Peace, Harmony, Order and Equilibrium in Society</a:t>
            </a:r>
          </a:p>
          <a:p>
            <a:pPr marL="514350" indent="-514350">
              <a:buFont typeface="+mj-lt"/>
              <a:buAutoNum type="arabicPeriod"/>
            </a:pPr>
            <a:endParaRPr lang="en-US" sz="2400" dirty="0" smtClean="0"/>
          </a:p>
          <a:p>
            <a:pPr marL="514350" indent="-514350">
              <a:buFont typeface="+mj-lt"/>
              <a:buAutoNum type="arabicPeriod"/>
            </a:pPr>
            <a:r>
              <a:rPr lang="en-US" sz="2400" dirty="0" smtClean="0"/>
              <a:t>Encourages motivation, hard work and enthusiasms</a:t>
            </a:r>
          </a:p>
          <a:p>
            <a:pPr marL="514350" indent="-514350">
              <a:buFont typeface="+mj-lt"/>
              <a:buAutoNum type="arabicPeriod"/>
            </a:pPr>
            <a:endParaRPr lang="en-US" sz="2400" dirty="0" smtClean="0"/>
          </a:p>
          <a:p>
            <a:pPr marL="514350" indent="-514350">
              <a:buFont typeface="+mj-lt"/>
              <a:buAutoNum type="arabicPeriod"/>
            </a:pPr>
            <a:r>
              <a:rPr lang="en-US" sz="2400" dirty="0" smtClean="0"/>
              <a:t>Helps to check different works, occupations or profession</a:t>
            </a:r>
          </a:p>
          <a:p>
            <a:pPr marL="514350" indent="-514350">
              <a:buFont typeface="+mj-lt"/>
              <a:buAutoNum type="arabicPeriod"/>
            </a:pPr>
            <a:endParaRPr lang="en-US" sz="2400" dirty="0" smtClean="0"/>
          </a:p>
          <a:p>
            <a:pPr marL="514350" indent="-514350">
              <a:buFont typeface="+mj-lt"/>
              <a:buAutoNum type="arabicPeriod"/>
            </a:pPr>
            <a:r>
              <a:rPr lang="en-US" sz="2400" dirty="0" smtClean="0"/>
              <a:t>Ensures the circulation of leaders for attaining satisfaction and social recognition</a:t>
            </a:r>
          </a:p>
          <a:p>
            <a:pPr marL="514350" indent="-514350">
              <a:buFont typeface="+mj-lt"/>
              <a:buAutoNum type="arabicPeriod"/>
            </a:pPr>
            <a:endParaRPr lang="en-US" sz="2400" dirty="0" smtClean="0"/>
          </a:p>
          <a:p>
            <a:pPr marL="514350" indent="-514350">
              <a:buFont typeface="+mj-lt"/>
              <a:buAutoNum type="arabicPeriod"/>
            </a:pPr>
            <a:r>
              <a:rPr lang="en-US" sz="2400" dirty="0" smtClean="0"/>
              <a:t>Helps to promote democratic spirit, progress and prosperity</a:t>
            </a:r>
          </a:p>
          <a:p>
            <a:pPr marL="514350" indent="-514350">
              <a:buFont typeface="+mj-lt"/>
              <a:buAutoNum type="arabicPeriod"/>
            </a:pPr>
            <a:endParaRPr lang="en-US" sz="2400" dirty="0" smtClean="0"/>
          </a:p>
          <a:p>
            <a:pPr marL="514350" indent="-514350">
              <a:buFont typeface="+mj-lt"/>
              <a:buAutoNum type="arabicPeriod"/>
            </a:pPr>
            <a:r>
              <a:rPr lang="en-US" sz="2400" dirty="0" smtClean="0"/>
              <a:t>Provides motivation and coordination mediated through simplification.</a:t>
            </a:r>
          </a:p>
          <a:p>
            <a:pPr marL="514350" indent="-514350">
              <a:buFont typeface="+mj-lt"/>
              <a:buAutoNum type="arabi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3800" b="1" dirty="0" smtClean="0"/>
              <a:t>Conflict Perspective to Social Stratification</a:t>
            </a:r>
            <a:endParaRPr lang="en-US" sz="3800" b="1" dirty="0"/>
          </a:p>
        </p:txBody>
      </p:sp>
      <p:sp>
        <p:nvSpPr>
          <p:cNvPr id="3" name="Content Placeholder 2"/>
          <p:cNvSpPr>
            <a:spLocks noGrp="1"/>
          </p:cNvSpPr>
          <p:nvPr>
            <p:ph idx="1"/>
          </p:nvPr>
        </p:nvSpPr>
        <p:spPr>
          <a:xfrm>
            <a:off x="0" y="1295400"/>
            <a:ext cx="8686800" cy="5181600"/>
          </a:xfrm>
        </p:spPr>
        <p:txBody>
          <a:bodyPr>
            <a:normAutofit fontScale="77500" lnSpcReduction="20000"/>
          </a:bodyPr>
          <a:lstStyle/>
          <a:p>
            <a:pPr algn="just"/>
            <a:r>
              <a:rPr lang="en-US" dirty="0" smtClean="0"/>
              <a:t>Conflict theories deny that stratification does function for the betterment. They see them as exploitative (unequal). It rejects the social hierarchy.</a:t>
            </a:r>
          </a:p>
          <a:p>
            <a:pPr algn="just"/>
            <a:endParaRPr lang="en-US" dirty="0" smtClean="0"/>
          </a:p>
          <a:p>
            <a:pPr algn="just"/>
            <a:r>
              <a:rPr lang="en-US" dirty="0" smtClean="0"/>
              <a:t>It firmly believes that higher class people (landlords, industrialists and bourgeoisies) are controlling the mode of production and exploiting (using) to the working class people hence this stratification should be ruptured.</a:t>
            </a:r>
          </a:p>
          <a:p>
            <a:pPr algn="just"/>
            <a:endParaRPr lang="en-US" dirty="0" smtClean="0"/>
          </a:p>
          <a:p>
            <a:pPr algn="just"/>
            <a:r>
              <a:rPr lang="en-US" dirty="0" smtClean="0"/>
              <a:t>This social stratification is institutionalized by high class bourgeoisie which is exploitive in nature.</a:t>
            </a:r>
          </a:p>
          <a:p>
            <a:pPr algn="just"/>
            <a:endParaRPr lang="en-US" dirty="0" smtClean="0"/>
          </a:p>
          <a:p>
            <a:pPr algn="just"/>
            <a:r>
              <a:rPr lang="en-US" dirty="0" smtClean="0"/>
              <a:t>Unequal distribution of resources and power has created social hierarchy in society which has become the root cause of conflict.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b="1" dirty="0" smtClean="0"/>
              <a:t>Social Inequalities</a:t>
            </a:r>
            <a:endParaRPr lang="en-US" sz="3600" b="1" dirty="0"/>
          </a:p>
        </p:txBody>
      </p:sp>
      <p:sp>
        <p:nvSpPr>
          <p:cNvPr id="3" name="Content Placeholder 2"/>
          <p:cNvSpPr>
            <a:spLocks noGrp="1"/>
          </p:cNvSpPr>
          <p:nvPr>
            <p:ph idx="1"/>
          </p:nvPr>
        </p:nvSpPr>
        <p:spPr>
          <a:xfrm>
            <a:off x="0" y="685800"/>
            <a:ext cx="9144000" cy="6172200"/>
          </a:xfrm>
        </p:spPr>
        <p:txBody>
          <a:bodyPr>
            <a:normAutofit fontScale="70000" lnSpcReduction="20000"/>
          </a:bodyPr>
          <a:lstStyle/>
          <a:p>
            <a:pPr algn="just"/>
            <a:r>
              <a:rPr lang="en-US" sz="3300" dirty="0" smtClean="0"/>
              <a:t>Social inequalities occurs when resources in a given society are distributed unevenly, typically through norms of allocation that engender specific patterns along lines of socially defined categories of persons.</a:t>
            </a:r>
          </a:p>
          <a:p>
            <a:pPr algn="just">
              <a:buNone/>
            </a:pPr>
            <a:endParaRPr lang="en-US" sz="3300" dirty="0" smtClean="0"/>
          </a:p>
          <a:p>
            <a:pPr algn="just"/>
            <a:r>
              <a:rPr lang="en-US" sz="3300" dirty="0" smtClean="0"/>
              <a:t>Economic inequality usually described on the basis of the unequal distribution of income or wealth, is a frequently studied type of social inequality. </a:t>
            </a:r>
          </a:p>
          <a:p>
            <a:pPr algn="just">
              <a:buNone/>
            </a:pPr>
            <a:endParaRPr lang="en-US" sz="3300" dirty="0" smtClean="0"/>
          </a:p>
          <a:p>
            <a:pPr algn="just"/>
            <a:r>
              <a:rPr lang="en-US" sz="3300" b="1" i="1" dirty="0" err="1" smtClean="0"/>
              <a:t>Talcott</a:t>
            </a:r>
            <a:r>
              <a:rPr lang="en-US" sz="3300" b="1" i="1" dirty="0" smtClean="0"/>
              <a:t> Parsons </a:t>
            </a:r>
            <a:r>
              <a:rPr lang="en-US" sz="3300" dirty="0" smtClean="0"/>
              <a:t>an American sociologist has projected some casual factors (possession (ownership), quality and performance) create social differentiation. As he argues material possession like property, income, wealth, land, industries and consumption of modern commodities create some kind of hierarchy in society.</a:t>
            </a:r>
          </a:p>
          <a:p>
            <a:pPr algn="just">
              <a:buNone/>
            </a:pPr>
            <a:endParaRPr lang="en-US" sz="3300" dirty="0" smtClean="0"/>
          </a:p>
          <a:p>
            <a:pPr algn="just"/>
            <a:r>
              <a:rPr lang="en-US" sz="3300" dirty="0" smtClean="0"/>
              <a:t>Each individual has his own intelligence, industriousness, health condition and dedication towards his work that automatically creates disparity since each individual cannot have equal intelligence and ability.</a:t>
            </a:r>
          </a:p>
          <a:p>
            <a:pPr algn="just">
              <a:buNone/>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t>Social Inequalities Contd.</a:t>
            </a:r>
            <a:endParaRPr lang="en-US" sz="3600" dirty="0"/>
          </a:p>
        </p:txBody>
      </p:sp>
      <p:sp>
        <p:nvSpPr>
          <p:cNvPr id="3" name="Content Placeholder 2"/>
          <p:cNvSpPr>
            <a:spLocks noGrp="1"/>
          </p:cNvSpPr>
          <p:nvPr>
            <p:ph idx="1"/>
          </p:nvPr>
        </p:nvSpPr>
        <p:spPr>
          <a:xfrm>
            <a:off x="0" y="685800"/>
            <a:ext cx="9144000" cy="6172200"/>
          </a:xfrm>
        </p:spPr>
        <p:txBody>
          <a:bodyPr>
            <a:normAutofit fontScale="70000" lnSpcReduction="20000"/>
          </a:bodyPr>
          <a:lstStyle/>
          <a:p>
            <a:pPr algn="just"/>
            <a:r>
              <a:rPr lang="en-US" dirty="0" smtClean="0"/>
              <a:t>Similarly, performance is another an important casual factor in which an individual is expected to execute the task in a given time under a given social situation. Hence, possession, qualities and performance as integrated properties create the hierarchy  into higher and lower.</a:t>
            </a:r>
          </a:p>
          <a:p>
            <a:pPr algn="just">
              <a:buNone/>
            </a:pPr>
            <a:endParaRPr lang="en-US" dirty="0" smtClean="0"/>
          </a:p>
          <a:p>
            <a:pPr algn="just"/>
            <a:r>
              <a:rPr lang="en-US" dirty="0" smtClean="0"/>
              <a:t>Age, sex, occupational nature creates social hierarchy.</a:t>
            </a:r>
          </a:p>
          <a:p>
            <a:pPr algn="just">
              <a:buNone/>
            </a:pPr>
            <a:endParaRPr lang="en-US" dirty="0" smtClean="0"/>
          </a:p>
          <a:p>
            <a:pPr algn="just"/>
            <a:r>
              <a:rPr lang="en-US" b="1" i="1" dirty="0" smtClean="0"/>
              <a:t>Karl Marx </a:t>
            </a:r>
            <a:r>
              <a:rPr lang="en-US" dirty="0" smtClean="0"/>
              <a:t>as a political economist classifies the society into two broad section i.e. Bourgeoisie and Proletariat. He claims that Bourgeoisie (landlords, industrialists, leaders, ruling class people) are controlling the means of production and occupying higher social status in society whereas Proletariats (serfs, </a:t>
            </a:r>
            <a:r>
              <a:rPr lang="en-US" dirty="0" err="1" smtClean="0"/>
              <a:t>labours</a:t>
            </a:r>
            <a:r>
              <a:rPr lang="en-US" dirty="0" smtClean="0"/>
              <a:t>, workers) are working class people who do sell their labors and earns their subsistence having lass status.</a:t>
            </a:r>
          </a:p>
          <a:p>
            <a:pPr algn="just">
              <a:buNone/>
            </a:pPr>
            <a:endParaRPr lang="en-US" dirty="0" smtClean="0"/>
          </a:p>
          <a:p>
            <a:pPr algn="just"/>
            <a:r>
              <a:rPr lang="en-US" dirty="0" smtClean="0"/>
              <a:t>The members of social class view one another as social equals while holding themselves to be socially superior to some and socially inferior to others.</a:t>
            </a:r>
          </a:p>
          <a:p>
            <a:pPr algn="just">
              <a:buNone/>
            </a:pPr>
            <a:endParaRPr lang="en-US" dirty="0" smtClean="0"/>
          </a:p>
          <a:p>
            <a:pPr algn="just"/>
            <a:r>
              <a:rPr lang="en-US" dirty="0" smtClean="0"/>
              <a:t>It is universal social phenomena and dynamic in nature.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b="1" dirty="0" smtClean="0"/>
              <a:t>Class Based Social Stratification</a:t>
            </a:r>
            <a:endParaRPr lang="en-US" sz="3600" b="1" dirty="0"/>
          </a:p>
        </p:txBody>
      </p:sp>
      <p:sp>
        <p:nvSpPr>
          <p:cNvPr id="3" name="Content Placeholder 2"/>
          <p:cNvSpPr>
            <a:spLocks noGrp="1"/>
          </p:cNvSpPr>
          <p:nvPr>
            <p:ph idx="1"/>
          </p:nvPr>
        </p:nvSpPr>
        <p:spPr>
          <a:xfrm>
            <a:off x="0" y="762000"/>
            <a:ext cx="9144000" cy="6096000"/>
          </a:xfrm>
        </p:spPr>
        <p:txBody>
          <a:bodyPr>
            <a:normAutofit fontScale="70000" lnSpcReduction="20000"/>
          </a:bodyPr>
          <a:lstStyle/>
          <a:p>
            <a:pPr algn="just"/>
            <a:r>
              <a:rPr lang="en-US" dirty="0" smtClean="0"/>
              <a:t>Social class is a category of persons having similar mode of production supported by material resources. They are the groups of persons having similar social status with similar economic privileges.</a:t>
            </a:r>
          </a:p>
          <a:p>
            <a:pPr algn="just"/>
            <a:endParaRPr lang="en-US" dirty="0" smtClean="0"/>
          </a:p>
          <a:p>
            <a:pPr algn="just"/>
            <a:r>
              <a:rPr lang="en-US" dirty="0" smtClean="0"/>
              <a:t>Aristocracy (upper class), nobility (goodness), higher class, middle class and marginalized class have been classified based on property, power and prestige.</a:t>
            </a:r>
          </a:p>
          <a:p>
            <a:pPr algn="just"/>
            <a:endParaRPr lang="en-US" dirty="0" smtClean="0"/>
          </a:p>
          <a:p>
            <a:pPr algn="just"/>
            <a:r>
              <a:rPr lang="en-US" b="1" i="1" dirty="0" smtClean="0"/>
              <a:t>Max Webber </a:t>
            </a:r>
            <a:r>
              <a:rPr lang="en-US" dirty="0" smtClean="0"/>
              <a:t>defines that “social classes are aggregate of individuals, who  have the same opportunities of acquiring goods, the same exhibited standard of living”.</a:t>
            </a:r>
          </a:p>
          <a:p>
            <a:pPr algn="just"/>
            <a:endParaRPr lang="en-US" dirty="0" smtClean="0"/>
          </a:p>
          <a:p>
            <a:pPr algn="just"/>
            <a:r>
              <a:rPr lang="en-US" dirty="0" smtClean="0"/>
              <a:t>Class is open system which is secular in nature. There is a provision of high social mobility that brings social progress to him or her.</a:t>
            </a:r>
          </a:p>
          <a:p>
            <a:pPr algn="just"/>
            <a:endParaRPr lang="en-US" dirty="0" smtClean="0"/>
          </a:p>
          <a:p>
            <a:pPr algn="just"/>
            <a:r>
              <a:rPr lang="en-US" dirty="0" smtClean="0"/>
              <a:t>There is an </a:t>
            </a:r>
            <a:r>
              <a:rPr lang="en-US" i="1" dirty="0" smtClean="0"/>
              <a:t>objective criteria</a:t>
            </a:r>
            <a:r>
              <a:rPr lang="en-US" dirty="0" smtClean="0"/>
              <a:t> and </a:t>
            </a:r>
            <a:r>
              <a:rPr lang="en-US" i="1" dirty="0" smtClean="0"/>
              <a:t>subjective criteria </a:t>
            </a:r>
            <a:r>
              <a:rPr lang="en-US" dirty="0" smtClean="0"/>
              <a:t>in evaluating the class formation. Wealth, location of residence, level of education, nature of occupation, human resource are some objective criteria whereas class consciousness, class solidarity, social respect and honor, self pride and gratification are some subjective criteria of evaluation in terms of class.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800" b="1" dirty="0" smtClean="0"/>
              <a:t>Features of Class</a:t>
            </a:r>
            <a:endParaRPr lang="en-US" sz="3800" b="1" dirty="0"/>
          </a:p>
        </p:txBody>
      </p:sp>
      <p:sp>
        <p:nvSpPr>
          <p:cNvPr id="3" name="Content Placeholder 2"/>
          <p:cNvSpPr>
            <a:spLocks noGrp="1"/>
          </p:cNvSpPr>
          <p:nvPr>
            <p:ph idx="1"/>
          </p:nvPr>
        </p:nvSpPr>
        <p:spPr>
          <a:xfrm>
            <a:off x="0" y="685800"/>
            <a:ext cx="9144000" cy="6172200"/>
          </a:xfrm>
        </p:spPr>
        <p:txBody>
          <a:bodyPr>
            <a:normAutofit fontScale="70000" lnSpcReduction="20000"/>
          </a:bodyPr>
          <a:lstStyle/>
          <a:p>
            <a:pPr algn="just"/>
            <a:r>
              <a:rPr lang="en-US" dirty="0" smtClean="0"/>
              <a:t>Social class is characterized by resources they have owned.</a:t>
            </a:r>
          </a:p>
          <a:p>
            <a:pPr algn="just"/>
            <a:endParaRPr lang="en-US" dirty="0" smtClean="0"/>
          </a:p>
          <a:p>
            <a:pPr algn="just"/>
            <a:r>
              <a:rPr lang="en-US" dirty="0" smtClean="0"/>
              <a:t>There is a provision of authority, power and privileges.</a:t>
            </a:r>
          </a:p>
          <a:p>
            <a:pPr algn="just"/>
            <a:endParaRPr lang="en-US" dirty="0" smtClean="0"/>
          </a:p>
          <a:p>
            <a:pPr algn="just"/>
            <a:r>
              <a:rPr lang="en-US" dirty="0" smtClean="0"/>
              <a:t>It is an open and democratic.</a:t>
            </a:r>
          </a:p>
          <a:p>
            <a:pPr algn="just"/>
            <a:endParaRPr lang="en-US" dirty="0" smtClean="0"/>
          </a:p>
          <a:p>
            <a:pPr algn="just"/>
            <a:r>
              <a:rPr lang="en-US" dirty="0" smtClean="0"/>
              <a:t>There is a provision of class consciousness between and among the members of social group.</a:t>
            </a:r>
          </a:p>
          <a:p>
            <a:pPr algn="just"/>
            <a:endParaRPr lang="en-US" dirty="0" smtClean="0"/>
          </a:p>
          <a:p>
            <a:pPr algn="just"/>
            <a:r>
              <a:rPr lang="en-US" dirty="0" smtClean="0"/>
              <a:t>There is a vertical and horizontal hierarchy on the basis of material and resources.</a:t>
            </a:r>
          </a:p>
          <a:p>
            <a:pPr algn="just"/>
            <a:endParaRPr lang="en-US" dirty="0" smtClean="0"/>
          </a:p>
          <a:p>
            <a:pPr algn="just"/>
            <a:r>
              <a:rPr lang="en-US" dirty="0" smtClean="0"/>
              <a:t>It is a universal social phenomenon.</a:t>
            </a:r>
          </a:p>
          <a:p>
            <a:pPr algn="just"/>
            <a:endParaRPr lang="en-US" dirty="0" smtClean="0"/>
          </a:p>
          <a:p>
            <a:pPr algn="just"/>
            <a:r>
              <a:rPr lang="en-US" dirty="0" smtClean="0"/>
              <a:t>It is a achieved and secular in nature.</a:t>
            </a:r>
          </a:p>
          <a:p>
            <a:pPr algn="just"/>
            <a:endParaRPr lang="en-US" dirty="0" smtClean="0"/>
          </a:p>
          <a:p>
            <a:pPr algn="just"/>
            <a:r>
              <a:rPr lang="en-US" dirty="0" smtClean="0"/>
              <a:t>There can be political class, economic class, academic class and professional class in society.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2856</Words>
  <Application>Microsoft Office PowerPoint</Application>
  <PresentationFormat>On-screen Show (4:3)</PresentationFormat>
  <Paragraphs>223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Meaning of Social Stratification</vt:lpstr>
      <vt:lpstr>Definition of Social Stratification</vt:lpstr>
      <vt:lpstr>Features Social Stratification</vt:lpstr>
      <vt:lpstr>Functions of Social Stratification</vt:lpstr>
      <vt:lpstr>Conflict Perspective to Social Stratification</vt:lpstr>
      <vt:lpstr>Social Inequalities</vt:lpstr>
      <vt:lpstr>Social Inequalities Contd.</vt:lpstr>
      <vt:lpstr>Class Based Social Stratification</vt:lpstr>
      <vt:lpstr>Features of Class</vt:lpstr>
      <vt:lpstr>Class Based Social Inequality in Nepalese Context</vt:lpstr>
      <vt:lpstr>Contd.</vt:lpstr>
      <vt:lpstr>Contd.</vt:lpstr>
      <vt:lpstr>Caste Based Social Stratification</vt:lpstr>
      <vt:lpstr>Features of Caste</vt:lpstr>
      <vt:lpstr>Contd.</vt:lpstr>
      <vt:lpstr>Ethnicity</vt:lpstr>
      <vt:lpstr>Features of Ethnicity</vt:lpstr>
      <vt:lpstr>Gender</vt:lpstr>
      <vt:lpstr>Features of Gender</vt:lpstr>
      <vt:lpstr> In Nepalese Context</vt:lpstr>
      <vt:lpstr>Effects of Technology on Social Stratification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dc:title>
  <dc:creator>admin-pc</dc:creator>
  <cp:lastModifiedBy>Binamra</cp:lastModifiedBy>
  <cp:revision>136</cp:revision>
  <dcterms:created xsi:type="dcterms:W3CDTF">2006-08-16T00:00:00Z</dcterms:created>
  <dcterms:modified xsi:type="dcterms:W3CDTF">2022-08-03T16:41:36Z</dcterms:modified>
</cp:coreProperties>
</file>