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theme/theme8.xml" ContentType="application/vnd.openxmlformats-officedocument.theme+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theme/theme9.xml" ContentType="application/vnd.openxmlformats-officedocument.theme+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0.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theme/theme11.xml" ContentType="application/vnd.openxmlformats-officedocument.theme+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2.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theme/theme13.xml" ContentType="application/vnd.openxmlformats-officedocument.theme+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theme/theme14.xml" ContentType="application/vnd.openxmlformats-officedocument.theme+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theme/theme15.xml" ContentType="application/vnd.openxmlformats-officedocument.theme+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6.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theme/theme17.xml" ContentType="application/vnd.openxmlformats-officedocument.theme+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theme/theme18.xml" ContentType="application/vnd.openxmlformats-officedocument.theme+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theme/theme19.xml" ContentType="application/vnd.openxmlformats-officedocument.theme+xml"/>
  <Override PartName="/ppt/theme/theme20.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201" r:id="rId1"/>
    <p:sldMasterId id="2147484213" r:id="rId2"/>
    <p:sldMasterId id="2147484225" r:id="rId3"/>
    <p:sldMasterId id="2147484237" r:id="rId4"/>
    <p:sldMasterId id="2147484249" r:id="rId5"/>
    <p:sldMasterId id="2147484261" r:id="rId6"/>
    <p:sldMasterId id="2147484273" r:id="rId7"/>
    <p:sldMasterId id="2147484285" r:id="rId8"/>
    <p:sldMasterId id="2147484297" r:id="rId9"/>
    <p:sldMasterId id="2147484309" r:id="rId10"/>
    <p:sldMasterId id="2147484321" r:id="rId11"/>
    <p:sldMasterId id="2147484333" r:id="rId12"/>
    <p:sldMasterId id="2147484345" r:id="rId13"/>
    <p:sldMasterId id="2147484357" r:id="rId14"/>
    <p:sldMasterId id="2147484369" r:id="rId15"/>
    <p:sldMasterId id="2147484381" r:id="rId16"/>
    <p:sldMasterId id="2147484393" r:id="rId17"/>
    <p:sldMasterId id="2147484405" r:id="rId18"/>
    <p:sldMasterId id="2147484417" r:id="rId19"/>
  </p:sldMasterIdLst>
  <p:notesMasterIdLst>
    <p:notesMasterId r:id="rId196"/>
  </p:notesMasterIdLst>
  <p:sldIdLst>
    <p:sldId id="468" r:id="rId20"/>
    <p:sldId id="257" r:id="rId21"/>
    <p:sldId id="258" r:id="rId22"/>
    <p:sldId id="259" r:id="rId23"/>
    <p:sldId id="260" r:id="rId24"/>
    <p:sldId id="261" r:id="rId25"/>
    <p:sldId id="262" r:id="rId26"/>
    <p:sldId id="263" r:id="rId27"/>
    <p:sldId id="264" r:id="rId28"/>
    <p:sldId id="265" r:id="rId29"/>
    <p:sldId id="266" r:id="rId30"/>
    <p:sldId id="270" r:id="rId31"/>
    <p:sldId id="271" r:id="rId32"/>
    <p:sldId id="272" r:id="rId33"/>
    <p:sldId id="273" r:id="rId34"/>
    <p:sldId id="274" r:id="rId35"/>
    <p:sldId id="275" r:id="rId36"/>
    <p:sldId id="276" r:id="rId37"/>
    <p:sldId id="277" r:id="rId38"/>
    <p:sldId id="280" r:id="rId39"/>
    <p:sldId id="279" r:id="rId40"/>
    <p:sldId id="281" r:id="rId41"/>
    <p:sldId id="282" r:id="rId42"/>
    <p:sldId id="283" r:id="rId43"/>
    <p:sldId id="284" r:id="rId44"/>
    <p:sldId id="285" r:id="rId45"/>
    <p:sldId id="286" r:id="rId46"/>
    <p:sldId id="287" r:id="rId47"/>
    <p:sldId id="288" r:id="rId48"/>
    <p:sldId id="289" r:id="rId49"/>
    <p:sldId id="290" r:id="rId50"/>
    <p:sldId id="291" r:id="rId51"/>
    <p:sldId id="292" r:id="rId52"/>
    <p:sldId id="293" r:id="rId53"/>
    <p:sldId id="294" r:id="rId54"/>
    <p:sldId id="295" r:id="rId55"/>
    <p:sldId id="488" r:id="rId56"/>
    <p:sldId id="489" r:id="rId57"/>
    <p:sldId id="490" r:id="rId58"/>
    <p:sldId id="491" r:id="rId59"/>
    <p:sldId id="492" r:id="rId60"/>
    <p:sldId id="493" r:id="rId61"/>
    <p:sldId id="494" r:id="rId62"/>
    <p:sldId id="495" r:id="rId63"/>
    <p:sldId id="297" r:id="rId64"/>
    <p:sldId id="298" r:id="rId65"/>
    <p:sldId id="299" r:id="rId66"/>
    <p:sldId id="300" r:id="rId67"/>
    <p:sldId id="301" r:id="rId68"/>
    <p:sldId id="302" r:id="rId69"/>
    <p:sldId id="303" r:id="rId70"/>
    <p:sldId id="304" r:id="rId71"/>
    <p:sldId id="305" r:id="rId72"/>
    <p:sldId id="470" r:id="rId73"/>
    <p:sldId id="471" r:id="rId74"/>
    <p:sldId id="472" r:id="rId75"/>
    <p:sldId id="473" r:id="rId76"/>
    <p:sldId id="474" r:id="rId77"/>
    <p:sldId id="475" r:id="rId78"/>
    <p:sldId id="476" r:id="rId79"/>
    <p:sldId id="477" r:id="rId80"/>
    <p:sldId id="478" r:id="rId81"/>
    <p:sldId id="479" r:id="rId82"/>
    <p:sldId id="480" r:id="rId83"/>
    <p:sldId id="481" r:id="rId84"/>
    <p:sldId id="482" r:id="rId85"/>
    <p:sldId id="483" r:id="rId86"/>
    <p:sldId id="484" r:id="rId87"/>
    <p:sldId id="485" r:id="rId88"/>
    <p:sldId id="486" r:id="rId89"/>
    <p:sldId id="487" r:id="rId90"/>
    <p:sldId id="309" r:id="rId91"/>
    <p:sldId id="310" r:id="rId92"/>
    <p:sldId id="311" r:id="rId93"/>
    <p:sldId id="312" r:id="rId94"/>
    <p:sldId id="313" r:id="rId95"/>
    <p:sldId id="314" r:id="rId96"/>
    <p:sldId id="315" r:id="rId97"/>
    <p:sldId id="316" r:id="rId98"/>
    <p:sldId id="317" r:id="rId99"/>
    <p:sldId id="318" r:id="rId100"/>
    <p:sldId id="319" r:id="rId101"/>
    <p:sldId id="320" r:id="rId102"/>
    <p:sldId id="321" r:id="rId103"/>
    <p:sldId id="322" r:id="rId104"/>
    <p:sldId id="323" r:id="rId105"/>
    <p:sldId id="324" r:id="rId106"/>
    <p:sldId id="327" r:id="rId107"/>
    <p:sldId id="328" r:id="rId108"/>
    <p:sldId id="329" r:id="rId109"/>
    <p:sldId id="330" r:id="rId110"/>
    <p:sldId id="331" r:id="rId111"/>
    <p:sldId id="332" r:id="rId112"/>
    <p:sldId id="333" r:id="rId113"/>
    <p:sldId id="334" r:id="rId114"/>
    <p:sldId id="335" r:id="rId115"/>
    <p:sldId id="336" r:id="rId116"/>
    <p:sldId id="337" r:id="rId117"/>
    <p:sldId id="467" r:id="rId118"/>
    <p:sldId id="339" r:id="rId119"/>
    <p:sldId id="340" r:id="rId120"/>
    <p:sldId id="341" r:id="rId121"/>
    <p:sldId id="342" r:id="rId122"/>
    <p:sldId id="343" r:id="rId123"/>
    <p:sldId id="345" r:id="rId124"/>
    <p:sldId id="346" r:id="rId125"/>
    <p:sldId id="347" r:id="rId126"/>
    <p:sldId id="348" r:id="rId127"/>
    <p:sldId id="349" r:id="rId128"/>
    <p:sldId id="350" r:id="rId129"/>
    <p:sldId id="351" r:id="rId130"/>
    <p:sldId id="352" r:id="rId131"/>
    <p:sldId id="353" r:id="rId132"/>
    <p:sldId id="354" r:id="rId133"/>
    <p:sldId id="355" r:id="rId134"/>
    <p:sldId id="356" r:id="rId135"/>
    <p:sldId id="466" r:id="rId136"/>
    <p:sldId id="357" r:id="rId137"/>
    <p:sldId id="358" r:id="rId138"/>
    <p:sldId id="465" r:id="rId139"/>
    <p:sldId id="379" r:id="rId140"/>
    <p:sldId id="496" r:id="rId141"/>
    <p:sldId id="497" r:id="rId142"/>
    <p:sldId id="498" r:id="rId143"/>
    <p:sldId id="499" r:id="rId144"/>
    <p:sldId id="500" r:id="rId145"/>
    <p:sldId id="501" r:id="rId146"/>
    <p:sldId id="502" r:id="rId147"/>
    <p:sldId id="503" r:id="rId148"/>
    <p:sldId id="504" r:id="rId149"/>
    <p:sldId id="505" r:id="rId150"/>
    <p:sldId id="506" r:id="rId151"/>
    <p:sldId id="507" r:id="rId152"/>
    <p:sldId id="508" r:id="rId153"/>
    <p:sldId id="509" r:id="rId154"/>
    <p:sldId id="510" r:id="rId155"/>
    <p:sldId id="511" r:id="rId156"/>
    <p:sldId id="512" r:id="rId157"/>
    <p:sldId id="513" r:id="rId158"/>
    <p:sldId id="380" r:id="rId159"/>
    <p:sldId id="381" r:id="rId160"/>
    <p:sldId id="382" r:id="rId161"/>
    <p:sldId id="383" r:id="rId162"/>
    <p:sldId id="384" r:id="rId163"/>
    <p:sldId id="385" r:id="rId164"/>
    <p:sldId id="386" r:id="rId165"/>
    <p:sldId id="387" r:id="rId166"/>
    <p:sldId id="388" r:id="rId167"/>
    <p:sldId id="389" r:id="rId168"/>
    <p:sldId id="390" r:id="rId169"/>
    <p:sldId id="391" r:id="rId170"/>
    <p:sldId id="392" r:id="rId171"/>
    <p:sldId id="393" r:id="rId172"/>
    <p:sldId id="394" r:id="rId173"/>
    <p:sldId id="395" r:id="rId174"/>
    <p:sldId id="396" r:id="rId175"/>
    <p:sldId id="397" r:id="rId176"/>
    <p:sldId id="398" r:id="rId177"/>
    <p:sldId id="399" r:id="rId178"/>
    <p:sldId id="400" r:id="rId179"/>
    <p:sldId id="401" r:id="rId180"/>
    <p:sldId id="402" r:id="rId181"/>
    <p:sldId id="403" r:id="rId182"/>
    <p:sldId id="404" r:id="rId183"/>
    <p:sldId id="405" r:id="rId184"/>
    <p:sldId id="406" r:id="rId185"/>
    <p:sldId id="407" r:id="rId186"/>
    <p:sldId id="408" r:id="rId187"/>
    <p:sldId id="409" r:id="rId188"/>
    <p:sldId id="410" r:id="rId189"/>
    <p:sldId id="411" r:id="rId190"/>
    <p:sldId id="412" r:id="rId191"/>
    <p:sldId id="413" r:id="rId192"/>
    <p:sldId id="414" r:id="rId193"/>
    <p:sldId id="415" r:id="rId194"/>
    <p:sldId id="416" r:id="rId195"/>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p:cViewPr>
        <p:scale>
          <a:sx n="100" d="100"/>
          <a:sy n="100" d="100"/>
        </p:scale>
        <p:origin x="-222" y="186"/>
      </p:cViewPr>
      <p:guideLst>
        <p:guide orient="horz" pos="1786"/>
        <p:guide pos="3175"/>
      </p:guideLst>
    </p:cSldViewPr>
  </p:slideViewPr>
  <p:outlineViewPr>
    <p:cViewPr>
      <p:scale>
        <a:sx n="33" d="100"/>
        <a:sy n="33" d="100"/>
      </p:scale>
      <p:origin x="0" y="8395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98.xml"/><Relationship Id="rId21" Type="http://schemas.openxmlformats.org/officeDocument/2006/relationships/slide" Target="slides/slide2.xml"/><Relationship Id="rId42" Type="http://schemas.openxmlformats.org/officeDocument/2006/relationships/slide" Target="slides/slide23.xml"/><Relationship Id="rId63" Type="http://schemas.openxmlformats.org/officeDocument/2006/relationships/slide" Target="slides/slide44.xml"/><Relationship Id="rId84" Type="http://schemas.openxmlformats.org/officeDocument/2006/relationships/slide" Target="slides/slide65.xml"/><Relationship Id="rId138" Type="http://schemas.openxmlformats.org/officeDocument/2006/relationships/slide" Target="slides/slide119.xml"/><Relationship Id="rId159" Type="http://schemas.openxmlformats.org/officeDocument/2006/relationships/slide" Target="slides/slide140.xml"/><Relationship Id="rId170" Type="http://schemas.openxmlformats.org/officeDocument/2006/relationships/slide" Target="slides/slide151.xml"/><Relationship Id="rId191" Type="http://schemas.openxmlformats.org/officeDocument/2006/relationships/slide" Target="slides/slide172.xml"/><Relationship Id="rId196" Type="http://schemas.openxmlformats.org/officeDocument/2006/relationships/notesMaster" Target="notesMasters/notesMaster1.xml"/><Relationship Id="rId200" Type="http://schemas.openxmlformats.org/officeDocument/2006/relationships/tableStyles" Target="tableStyles.xml"/><Relationship Id="rId16" Type="http://schemas.openxmlformats.org/officeDocument/2006/relationships/slideMaster" Target="slideMasters/slideMaster16.xml"/><Relationship Id="rId107" Type="http://schemas.openxmlformats.org/officeDocument/2006/relationships/slide" Target="slides/slide88.xml"/><Relationship Id="rId11" Type="http://schemas.openxmlformats.org/officeDocument/2006/relationships/slideMaster" Target="slideMasters/slideMaster11.xml"/><Relationship Id="rId32" Type="http://schemas.openxmlformats.org/officeDocument/2006/relationships/slide" Target="slides/slide13.xml"/><Relationship Id="rId37" Type="http://schemas.openxmlformats.org/officeDocument/2006/relationships/slide" Target="slides/slide18.xml"/><Relationship Id="rId53" Type="http://schemas.openxmlformats.org/officeDocument/2006/relationships/slide" Target="slides/slide34.xml"/><Relationship Id="rId58" Type="http://schemas.openxmlformats.org/officeDocument/2006/relationships/slide" Target="slides/slide39.xml"/><Relationship Id="rId74" Type="http://schemas.openxmlformats.org/officeDocument/2006/relationships/slide" Target="slides/slide55.xml"/><Relationship Id="rId79" Type="http://schemas.openxmlformats.org/officeDocument/2006/relationships/slide" Target="slides/slide60.xml"/><Relationship Id="rId102" Type="http://schemas.openxmlformats.org/officeDocument/2006/relationships/slide" Target="slides/slide83.xml"/><Relationship Id="rId123" Type="http://schemas.openxmlformats.org/officeDocument/2006/relationships/slide" Target="slides/slide104.xml"/><Relationship Id="rId128" Type="http://schemas.openxmlformats.org/officeDocument/2006/relationships/slide" Target="slides/slide109.xml"/><Relationship Id="rId144" Type="http://schemas.openxmlformats.org/officeDocument/2006/relationships/slide" Target="slides/slide125.xml"/><Relationship Id="rId149" Type="http://schemas.openxmlformats.org/officeDocument/2006/relationships/slide" Target="slides/slide130.xml"/><Relationship Id="rId5" Type="http://schemas.openxmlformats.org/officeDocument/2006/relationships/slideMaster" Target="slideMasters/slideMaster5.xml"/><Relationship Id="rId90" Type="http://schemas.openxmlformats.org/officeDocument/2006/relationships/slide" Target="slides/slide71.xml"/><Relationship Id="rId95" Type="http://schemas.openxmlformats.org/officeDocument/2006/relationships/slide" Target="slides/slide76.xml"/><Relationship Id="rId160" Type="http://schemas.openxmlformats.org/officeDocument/2006/relationships/slide" Target="slides/slide141.xml"/><Relationship Id="rId165" Type="http://schemas.openxmlformats.org/officeDocument/2006/relationships/slide" Target="slides/slide146.xml"/><Relationship Id="rId181" Type="http://schemas.openxmlformats.org/officeDocument/2006/relationships/slide" Target="slides/slide162.xml"/><Relationship Id="rId186" Type="http://schemas.openxmlformats.org/officeDocument/2006/relationships/slide" Target="slides/slide167.xml"/><Relationship Id="rId22" Type="http://schemas.openxmlformats.org/officeDocument/2006/relationships/slide" Target="slides/slide3.xml"/><Relationship Id="rId27" Type="http://schemas.openxmlformats.org/officeDocument/2006/relationships/slide" Target="slides/slide8.xml"/><Relationship Id="rId43" Type="http://schemas.openxmlformats.org/officeDocument/2006/relationships/slide" Target="slides/slide24.xml"/><Relationship Id="rId48" Type="http://schemas.openxmlformats.org/officeDocument/2006/relationships/slide" Target="slides/slide29.xml"/><Relationship Id="rId64" Type="http://schemas.openxmlformats.org/officeDocument/2006/relationships/slide" Target="slides/slide45.xml"/><Relationship Id="rId69" Type="http://schemas.openxmlformats.org/officeDocument/2006/relationships/slide" Target="slides/slide50.xml"/><Relationship Id="rId113" Type="http://schemas.openxmlformats.org/officeDocument/2006/relationships/slide" Target="slides/slide94.xml"/><Relationship Id="rId118" Type="http://schemas.openxmlformats.org/officeDocument/2006/relationships/slide" Target="slides/slide99.xml"/><Relationship Id="rId134" Type="http://schemas.openxmlformats.org/officeDocument/2006/relationships/slide" Target="slides/slide115.xml"/><Relationship Id="rId139" Type="http://schemas.openxmlformats.org/officeDocument/2006/relationships/slide" Target="slides/slide120.xml"/><Relationship Id="rId80" Type="http://schemas.openxmlformats.org/officeDocument/2006/relationships/slide" Target="slides/slide61.xml"/><Relationship Id="rId85" Type="http://schemas.openxmlformats.org/officeDocument/2006/relationships/slide" Target="slides/slide66.xml"/><Relationship Id="rId150" Type="http://schemas.openxmlformats.org/officeDocument/2006/relationships/slide" Target="slides/slide131.xml"/><Relationship Id="rId155" Type="http://schemas.openxmlformats.org/officeDocument/2006/relationships/slide" Target="slides/slide136.xml"/><Relationship Id="rId171" Type="http://schemas.openxmlformats.org/officeDocument/2006/relationships/slide" Target="slides/slide152.xml"/><Relationship Id="rId176" Type="http://schemas.openxmlformats.org/officeDocument/2006/relationships/slide" Target="slides/slide157.xml"/><Relationship Id="rId192" Type="http://schemas.openxmlformats.org/officeDocument/2006/relationships/slide" Target="slides/slide173.xml"/><Relationship Id="rId197" Type="http://schemas.openxmlformats.org/officeDocument/2006/relationships/presProps" Target="presProps.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33" Type="http://schemas.openxmlformats.org/officeDocument/2006/relationships/slide" Target="slides/slide14.xml"/><Relationship Id="rId38" Type="http://schemas.openxmlformats.org/officeDocument/2006/relationships/slide" Target="slides/slide19.xml"/><Relationship Id="rId59" Type="http://schemas.openxmlformats.org/officeDocument/2006/relationships/slide" Target="slides/slide40.xml"/><Relationship Id="rId103" Type="http://schemas.openxmlformats.org/officeDocument/2006/relationships/slide" Target="slides/slide84.xml"/><Relationship Id="rId108" Type="http://schemas.openxmlformats.org/officeDocument/2006/relationships/slide" Target="slides/slide89.xml"/><Relationship Id="rId124" Type="http://schemas.openxmlformats.org/officeDocument/2006/relationships/slide" Target="slides/slide105.xml"/><Relationship Id="rId129" Type="http://schemas.openxmlformats.org/officeDocument/2006/relationships/slide" Target="slides/slide110.xml"/><Relationship Id="rId54" Type="http://schemas.openxmlformats.org/officeDocument/2006/relationships/slide" Target="slides/slide35.xml"/><Relationship Id="rId70" Type="http://schemas.openxmlformats.org/officeDocument/2006/relationships/slide" Target="slides/slide51.xml"/><Relationship Id="rId75" Type="http://schemas.openxmlformats.org/officeDocument/2006/relationships/slide" Target="slides/slide56.xml"/><Relationship Id="rId91" Type="http://schemas.openxmlformats.org/officeDocument/2006/relationships/slide" Target="slides/slide72.xml"/><Relationship Id="rId96" Type="http://schemas.openxmlformats.org/officeDocument/2006/relationships/slide" Target="slides/slide77.xml"/><Relationship Id="rId140" Type="http://schemas.openxmlformats.org/officeDocument/2006/relationships/slide" Target="slides/slide121.xml"/><Relationship Id="rId145" Type="http://schemas.openxmlformats.org/officeDocument/2006/relationships/slide" Target="slides/slide126.xml"/><Relationship Id="rId161" Type="http://schemas.openxmlformats.org/officeDocument/2006/relationships/slide" Target="slides/slide142.xml"/><Relationship Id="rId166" Type="http://schemas.openxmlformats.org/officeDocument/2006/relationships/slide" Target="slides/slide147.xml"/><Relationship Id="rId182" Type="http://schemas.openxmlformats.org/officeDocument/2006/relationships/slide" Target="slides/slide163.xml"/><Relationship Id="rId187" Type="http://schemas.openxmlformats.org/officeDocument/2006/relationships/slide" Target="slides/slide168.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4.xml"/><Relationship Id="rId28" Type="http://schemas.openxmlformats.org/officeDocument/2006/relationships/slide" Target="slides/slide9.xml"/><Relationship Id="rId49" Type="http://schemas.openxmlformats.org/officeDocument/2006/relationships/slide" Target="slides/slide30.xml"/><Relationship Id="rId114" Type="http://schemas.openxmlformats.org/officeDocument/2006/relationships/slide" Target="slides/slide95.xml"/><Relationship Id="rId119" Type="http://schemas.openxmlformats.org/officeDocument/2006/relationships/slide" Target="slides/slide100.xml"/><Relationship Id="rId44" Type="http://schemas.openxmlformats.org/officeDocument/2006/relationships/slide" Target="slides/slide25.xml"/><Relationship Id="rId60" Type="http://schemas.openxmlformats.org/officeDocument/2006/relationships/slide" Target="slides/slide41.xml"/><Relationship Id="rId65" Type="http://schemas.openxmlformats.org/officeDocument/2006/relationships/slide" Target="slides/slide46.xml"/><Relationship Id="rId81" Type="http://schemas.openxmlformats.org/officeDocument/2006/relationships/slide" Target="slides/slide62.xml"/><Relationship Id="rId86" Type="http://schemas.openxmlformats.org/officeDocument/2006/relationships/slide" Target="slides/slide67.xml"/><Relationship Id="rId130" Type="http://schemas.openxmlformats.org/officeDocument/2006/relationships/slide" Target="slides/slide111.xml"/><Relationship Id="rId135" Type="http://schemas.openxmlformats.org/officeDocument/2006/relationships/slide" Target="slides/slide116.xml"/><Relationship Id="rId151" Type="http://schemas.openxmlformats.org/officeDocument/2006/relationships/slide" Target="slides/slide132.xml"/><Relationship Id="rId156" Type="http://schemas.openxmlformats.org/officeDocument/2006/relationships/slide" Target="slides/slide137.xml"/><Relationship Id="rId177" Type="http://schemas.openxmlformats.org/officeDocument/2006/relationships/slide" Target="slides/slide158.xml"/><Relationship Id="rId198" Type="http://schemas.openxmlformats.org/officeDocument/2006/relationships/viewProps" Target="viewProps.xml"/><Relationship Id="rId172" Type="http://schemas.openxmlformats.org/officeDocument/2006/relationships/slide" Target="slides/slide153.xml"/><Relationship Id="rId193" Type="http://schemas.openxmlformats.org/officeDocument/2006/relationships/slide" Target="slides/slide174.xml"/><Relationship Id="rId13" Type="http://schemas.openxmlformats.org/officeDocument/2006/relationships/slideMaster" Target="slideMasters/slideMaster13.xml"/><Relationship Id="rId18" Type="http://schemas.openxmlformats.org/officeDocument/2006/relationships/slideMaster" Target="slideMasters/slideMaster18.xml"/><Relationship Id="rId39" Type="http://schemas.openxmlformats.org/officeDocument/2006/relationships/slide" Target="slides/slide20.xml"/><Relationship Id="rId109" Type="http://schemas.openxmlformats.org/officeDocument/2006/relationships/slide" Target="slides/slide90.xml"/><Relationship Id="rId34" Type="http://schemas.openxmlformats.org/officeDocument/2006/relationships/slide" Target="slides/slide15.xml"/><Relationship Id="rId50" Type="http://schemas.openxmlformats.org/officeDocument/2006/relationships/slide" Target="slides/slide31.xml"/><Relationship Id="rId55" Type="http://schemas.openxmlformats.org/officeDocument/2006/relationships/slide" Target="slides/slide36.xml"/><Relationship Id="rId76" Type="http://schemas.openxmlformats.org/officeDocument/2006/relationships/slide" Target="slides/slide57.xml"/><Relationship Id="rId97" Type="http://schemas.openxmlformats.org/officeDocument/2006/relationships/slide" Target="slides/slide78.xml"/><Relationship Id="rId104" Type="http://schemas.openxmlformats.org/officeDocument/2006/relationships/slide" Target="slides/slide85.xml"/><Relationship Id="rId120" Type="http://schemas.openxmlformats.org/officeDocument/2006/relationships/slide" Target="slides/slide101.xml"/><Relationship Id="rId125" Type="http://schemas.openxmlformats.org/officeDocument/2006/relationships/slide" Target="slides/slide106.xml"/><Relationship Id="rId141" Type="http://schemas.openxmlformats.org/officeDocument/2006/relationships/slide" Target="slides/slide122.xml"/><Relationship Id="rId146" Type="http://schemas.openxmlformats.org/officeDocument/2006/relationships/slide" Target="slides/slide127.xml"/><Relationship Id="rId167" Type="http://schemas.openxmlformats.org/officeDocument/2006/relationships/slide" Target="slides/slide148.xml"/><Relationship Id="rId188" Type="http://schemas.openxmlformats.org/officeDocument/2006/relationships/slide" Target="slides/slide169.xml"/><Relationship Id="rId7" Type="http://schemas.openxmlformats.org/officeDocument/2006/relationships/slideMaster" Target="slideMasters/slideMaster7.xml"/><Relationship Id="rId71" Type="http://schemas.openxmlformats.org/officeDocument/2006/relationships/slide" Target="slides/slide52.xml"/><Relationship Id="rId92" Type="http://schemas.openxmlformats.org/officeDocument/2006/relationships/slide" Target="slides/slide73.xml"/><Relationship Id="rId162" Type="http://schemas.openxmlformats.org/officeDocument/2006/relationships/slide" Target="slides/slide143.xml"/><Relationship Id="rId183" Type="http://schemas.openxmlformats.org/officeDocument/2006/relationships/slide" Target="slides/slide164.xml"/><Relationship Id="rId2" Type="http://schemas.openxmlformats.org/officeDocument/2006/relationships/slideMaster" Target="slideMasters/slideMaster2.xml"/><Relationship Id="rId29" Type="http://schemas.openxmlformats.org/officeDocument/2006/relationships/slide" Target="slides/slide10.xml"/><Relationship Id="rId24" Type="http://schemas.openxmlformats.org/officeDocument/2006/relationships/slide" Target="slides/slide5.xml"/><Relationship Id="rId40" Type="http://schemas.openxmlformats.org/officeDocument/2006/relationships/slide" Target="slides/slide21.xml"/><Relationship Id="rId45" Type="http://schemas.openxmlformats.org/officeDocument/2006/relationships/slide" Target="slides/slide26.xml"/><Relationship Id="rId66" Type="http://schemas.openxmlformats.org/officeDocument/2006/relationships/slide" Target="slides/slide47.xml"/><Relationship Id="rId87" Type="http://schemas.openxmlformats.org/officeDocument/2006/relationships/slide" Target="slides/slide68.xml"/><Relationship Id="rId110" Type="http://schemas.openxmlformats.org/officeDocument/2006/relationships/slide" Target="slides/slide91.xml"/><Relationship Id="rId115" Type="http://schemas.openxmlformats.org/officeDocument/2006/relationships/slide" Target="slides/slide96.xml"/><Relationship Id="rId131" Type="http://schemas.openxmlformats.org/officeDocument/2006/relationships/slide" Target="slides/slide112.xml"/><Relationship Id="rId136" Type="http://schemas.openxmlformats.org/officeDocument/2006/relationships/slide" Target="slides/slide117.xml"/><Relationship Id="rId157" Type="http://schemas.openxmlformats.org/officeDocument/2006/relationships/slide" Target="slides/slide138.xml"/><Relationship Id="rId178" Type="http://schemas.openxmlformats.org/officeDocument/2006/relationships/slide" Target="slides/slide159.xml"/><Relationship Id="rId61" Type="http://schemas.openxmlformats.org/officeDocument/2006/relationships/slide" Target="slides/slide42.xml"/><Relationship Id="rId82" Type="http://schemas.openxmlformats.org/officeDocument/2006/relationships/slide" Target="slides/slide63.xml"/><Relationship Id="rId152" Type="http://schemas.openxmlformats.org/officeDocument/2006/relationships/slide" Target="slides/slide133.xml"/><Relationship Id="rId173" Type="http://schemas.openxmlformats.org/officeDocument/2006/relationships/slide" Target="slides/slide154.xml"/><Relationship Id="rId194" Type="http://schemas.openxmlformats.org/officeDocument/2006/relationships/slide" Target="slides/slide175.xml"/><Relationship Id="rId199" Type="http://schemas.openxmlformats.org/officeDocument/2006/relationships/theme" Target="theme/theme1.xml"/><Relationship Id="rId19" Type="http://schemas.openxmlformats.org/officeDocument/2006/relationships/slideMaster" Target="slideMasters/slideMaster19.xml"/><Relationship Id="rId14" Type="http://schemas.openxmlformats.org/officeDocument/2006/relationships/slideMaster" Target="slideMasters/slideMaster14.xml"/><Relationship Id="rId30" Type="http://schemas.openxmlformats.org/officeDocument/2006/relationships/slide" Target="slides/slide11.xml"/><Relationship Id="rId35" Type="http://schemas.openxmlformats.org/officeDocument/2006/relationships/slide" Target="slides/slide16.xml"/><Relationship Id="rId56" Type="http://schemas.openxmlformats.org/officeDocument/2006/relationships/slide" Target="slides/slide37.xml"/><Relationship Id="rId77" Type="http://schemas.openxmlformats.org/officeDocument/2006/relationships/slide" Target="slides/slide58.xml"/><Relationship Id="rId100" Type="http://schemas.openxmlformats.org/officeDocument/2006/relationships/slide" Target="slides/slide81.xml"/><Relationship Id="rId105" Type="http://schemas.openxmlformats.org/officeDocument/2006/relationships/slide" Target="slides/slide86.xml"/><Relationship Id="rId126" Type="http://schemas.openxmlformats.org/officeDocument/2006/relationships/slide" Target="slides/slide107.xml"/><Relationship Id="rId147" Type="http://schemas.openxmlformats.org/officeDocument/2006/relationships/slide" Target="slides/slide128.xml"/><Relationship Id="rId168" Type="http://schemas.openxmlformats.org/officeDocument/2006/relationships/slide" Target="slides/slide149.xml"/><Relationship Id="rId8" Type="http://schemas.openxmlformats.org/officeDocument/2006/relationships/slideMaster" Target="slideMasters/slideMaster8.xml"/><Relationship Id="rId51" Type="http://schemas.openxmlformats.org/officeDocument/2006/relationships/slide" Target="slides/slide32.xml"/><Relationship Id="rId72" Type="http://schemas.openxmlformats.org/officeDocument/2006/relationships/slide" Target="slides/slide53.xml"/><Relationship Id="rId93" Type="http://schemas.openxmlformats.org/officeDocument/2006/relationships/slide" Target="slides/slide74.xml"/><Relationship Id="rId98" Type="http://schemas.openxmlformats.org/officeDocument/2006/relationships/slide" Target="slides/slide79.xml"/><Relationship Id="rId121" Type="http://schemas.openxmlformats.org/officeDocument/2006/relationships/slide" Target="slides/slide102.xml"/><Relationship Id="rId142" Type="http://schemas.openxmlformats.org/officeDocument/2006/relationships/slide" Target="slides/slide123.xml"/><Relationship Id="rId163" Type="http://schemas.openxmlformats.org/officeDocument/2006/relationships/slide" Target="slides/slide144.xml"/><Relationship Id="rId184" Type="http://schemas.openxmlformats.org/officeDocument/2006/relationships/slide" Target="slides/slide165.xml"/><Relationship Id="rId189" Type="http://schemas.openxmlformats.org/officeDocument/2006/relationships/slide" Target="slides/slide170.xml"/><Relationship Id="rId3" Type="http://schemas.openxmlformats.org/officeDocument/2006/relationships/slideMaster" Target="slideMasters/slideMaster3.xml"/><Relationship Id="rId25" Type="http://schemas.openxmlformats.org/officeDocument/2006/relationships/slide" Target="slides/slide6.xml"/><Relationship Id="rId46" Type="http://schemas.openxmlformats.org/officeDocument/2006/relationships/slide" Target="slides/slide27.xml"/><Relationship Id="rId67" Type="http://schemas.openxmlformats.org/officeDocument/2006/relationships/slide" Target="slides/slide48.xml"/><Relationship Id="rId116" Type="http://schemas.openxmlformats.org/officeDocument/2006/relationships/slide" Target="slides/slide97.xml"/><Relationship Id="rId137" Type="http://schemas.openxmlformats.org/officeDocument/2006/relationships/slide" Target="slides/slide118.xml"/><Relationship Id="rId158" Type="http://schemas.openxmlformats.org/officeDocument/2006/relationships/slide" Target="slides/slide139.xml"/><Relationship Id="rId20" Type="http://schemas.openxmlformats.org/officeDocument/2006/relationships/slide" Target="slides/slide1.xml"/><Relationship Id="rId41" Type="http://schemas.openxmlformats.org/officeDocument/2006/relationships/slide" Target="slides/slide22.xml"/><Relationship Id="rId62" Type="http://schemas.openxmlformats.org/officeDocument/2006/relationships/slide" Target="slides/slide43.xml"/><Relationship Id="rId83" Type="http://schemas.openxmlformats.org/officeDocument/2006/relationships/slide" Target="slides/slide64.xml"/><Relationship Id="rId88" Type="http://schemas.openxmlformats.org/officeDocument/2006/relationships/slide" Target="slides/slide69.xml"/><Relationship Id="rId111" Type="http://schemas.openxmlformats.org/officeDocument/2006/relationships/slide" Target="slides/slide92.xml"/><Relationship Id="rId132" Type="http://schemas.openxmlformats.org/officeDocument/2006/relationships/slide" Target="slides/slide113.xml"/><Relationship Id="rId153" Type="http://schemas.openxmlformats.org/officeDocument/2006/relationships/slide" Target="slides/slide134.xml"/><Relationship Id="rId174" Type="http://schemas.openxmlformats.org/officeDocument/2006/relationships/slide" Target="slides/slide155.xml"/><Relationship Id="rId179" Type="http://schemas.openxmlformats.org/officeDocument/2006/relationships/slide" Target="slides/slide160.xml"/><Relationship Id="rId195" Type="http://schemas.openxmlformats.org/officeDocument/2006/relationships/slide" Target="slides/slide176.xml"/><Relationship Id="rId190" Type="http://schemas.openxmlformats.org/officeDocument/2006/relationships/slide" Target="slides/slide171.xml"/><Relationship Id="rId15" Type="http://schemas.openxmlformats.org/officeDocument/2006/relationships/slideMaster" Target="slideMasters/slideMaster15.xml"/><Relationship Id="rId36" Type="http://schemas.openxmlformats.org/officeDocument/2006/relationships/slide" Target="slides/slide17.xml"/><Relationship Id="rId57" Type="http://schemas.openxmlformats.org/officeDocument/2006/relationships/slide" Target="slides/slide38.xml"/><Relationship Id="rId106" Type="http://schemas.openxmlformats.org/officeDocument/2006/relationships/slide" Target="slides/slide87.xml"/><Relationship Id="rId127" Type="http://schemas.openxmlformats.org/officeDocument/2006/relationships/slide" Target="slides/slide108.xml"/><Relationship Id="rId10" Type="http://schemas.openxmlformats.org/officeDocument/2006/relationships/slideMaster" Target="slideMasters/slideMaster10.xml"/><Relationship Id="rId31" Type="http://schemas.openxmlformats.org/officeDocument/2006/relationships/slide" Target="slides/slide12.xml"/><Relationship Id="rId52" Type="http://schemas.openxmlformats.org/officeDocument/2006/relationships/slide" Target="slides/slide33.xml"/><Relationship Id="rId73" Type="http://schemas.openxmlformats.org/officeDocument/2006/relationships/slide" Target="slides/slide54.xml"/><Relationship Id="rId78" Type="http://schemas.openxmlformats.org/officeDocument/2006/relationships/slide" Target="slides/slide59.xml"/><Relationship Id="rId94" Type="http://schemas.openxmlformats.org/officeDocument/2006/relationships/slide" Target="slides/slide75.xml"/><Relationship Id="rId99" Type="http://schemas.openxmlformats.org/officeDocument/2006/relationships/slide" Target="slides/slide80.xml"/><Relationship Id="rId101" Type="http://schemas.openxmlformats.org/officeDocument/2006/relationships/slide" Target="slides/slide82.xml"/><Relationship Id="rId122" Type="http://schemas.openxmlformats.org/officeDocument/2006/relationships/slide" Target="slides/slide103.xml"/><Relationship Id="rId143" Type="http://schemas.openxmlformats.org/officeDocument/2006/relationships/slide" Target="slides/slide124.xml"/><Relationship Id="rId148" Type="http://schemas.openxmlformats.org/officeDocument/2006/relationships/slide" Target="slides/slide129.xml"/><Relationship Id="rId164" Type="http://schemas.openxmlformats.org/officeDocument/2006/relationships/slide" Target="slides/slide145.xml"/><Relationship Id="rId169" Type="http://schemas.openxmlformats.org/officeDocument/2006/relationships/slide" Target="slides/slide150.xml"/><Relationship Id="rId185" Type="http://schemas.openxmlformats.org/officeDocument/2006/relationships/slide" Target="slides/slide166.xml"/><Relationship Id="rId4" Type="http://schemas.openxmlformats.org/officeDocument/2006/relationships/slideMaster" Target="slideMasters/slideMaster4.xml"/><Relationship Id="rId9" Type="http://schemas.openxmlformats.org/officeDocument/2006/relationships/slideMaster" Target="slideMasters/slideMaster9.xml"/><Relationship Id="rId180" Type="http://schemas.openxmlformats.org/officeDocument/2006/relationships/slide" Target="slides/slide161.xml"/><Relationship Id="rId26" Type="http://schemas.openxmlformats.org/officeDocument/2006/relationships/slide" Target="slides/slide7.xml"/><Relationship Id="rId47" Type="http://schemas.openxmlformats.org/officeDocument/2006/relationships/slide" Target="slides/slide28.xml"/><Relationship Id="rId68" Type="http://schemas.openxmlformats.org/officeDocument/2006/relationships/slide" Target="slides/slide49.xml"/><Relationship Id="rId89" Type="http://schemas.openxmlformats.org/officeDocument/2006/relationships/slide" Target="slides/slide70.xml"/><Relationship Id="rId112" Type="http://schemas.openxmlformats.org/officeDocument/2006/relationships/slide" Target="slides/slide93.xml"/><Relationship Id="rId133" Type="http://schemas.openxmlformats.org/officeDocument/2006/relationships/slide" Target="slides/slide114.xml"/><Relationship Id="rId154" Type="http://schemas.openxmlformats.org/officeDocument/2006/relationships/slide" Target="slides/slide135.xml"/><Relationship Id="rId175" Type="http://schemas.openxmlformats.org/officeDocument/2006/relationships/slide" Target="slides/slide1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5B68A01D-B56D-4B72-AF69-DD35B4A72167}" type="datetimeFigureOut">
              <a:rPr lang="en-US" smtClean="0"/>
              <a:t>7/6/2022</a:t>
            </a:fld>
            <a:endParaRPr lang="en-US"/>
          </a:p>
        </p:txBody>
      </p:sp>
      <p:sp>
        <p:nvSpPr>
          <p:cNvPr id="4" name="Slide Image Placeholder 3"/>
          <p:cNvSpPr>
            <a:spLocks noGrp="1" noRot="1" noChangeAspect="1"/>
          </p:cNvSpPr>
          <p:nvPr>
            <p:ph type="sldImg" idx="2"/>
          </p:nvPr>
        </p:nvSpPr>
        <p:spPr>
          <a:xfrm>
            <a:off x="534988" y="754063"/>
            <a:ext cx="6702425"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DCB873E8-EC25-497F-A618-5DC1FA637C4D}" type="slidenum">
              <a:rPr lang="en-US" smtClean="0"/>
              <a:t>‹#›</a:t>
            </a:fld>
            <a:endParaRPr lang="en-US"/>
          </a:p>
        </p:txBody>
      </p:sp>
    </p:spTree>
    <p:extLst>
      <p:ext uri="{BB962C8B-B14F-4D97-AF65-F5344CB8AC3E}">
        <p14:creationId xmlns:p14="http://schemas.microsoft.com/office/powerpoint/2010/main" val="4076459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4988" y="754063"/>
            <a:ext cx="6702425" cy="3771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CB873E8-EC25-497F-A618-5DC1FA637C4D}" type="slidenum">
              <a:rPr lang="en-US" smtClean="0"/>
              <a:t>2</a:t>
            </a:fld>
            <a:endParaRPr lang="en-US"/>
          </a:p>
        </p:txBody>
      </p:sp>
    </p:spTree>
    <p:extLst>
      <p:ext uri="{BB962C8B-B14F-4D97-AF65-F5344CB8AC3E}">
        <p14:creationId xmlns:p14="http://schemas.microsoft.com/office/powerpoint/2010/main" val="3523275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35"/>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500"/>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403514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18766939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81"/>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46"/>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23537676"/>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6785851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161433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6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6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67903197"/>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591510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15416775"/>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975097"/>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07"/>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7634733"/>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48353477"/>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091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057499" y="187706"/>
            <a:ext cx="2500906" cy="400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54785" y="187706"/>
            <a:ext cx="7334704" cy="400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750338945"/>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289369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70"/>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35"/>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4918602"/>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52523023"/>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826733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5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5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9801664"/>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62060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6223193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31647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96"/>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5899072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880323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33"/>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98"/>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2435269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3003979"/>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7507239"/>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58"/>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23"/>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7001279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50867780"/>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8722267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41"/>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41"/>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3886960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45309550"/>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5164652"/>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536055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84"/>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14075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574250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6749973"/>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18095560"/>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16589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45"/>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10"/>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18254041"/>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1079990"/>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057463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2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2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01680734"/>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392029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936113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65420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8671869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71"/>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3377790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1068480"/>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5800714"/>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2506181"/>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31"/>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96"/>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0401284"/>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488854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9390352"/>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1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1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699009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31768584"/>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19257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316"/>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316"/>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3774339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5791910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57"/>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725066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686154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261966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64471006"/>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16"/>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81"/>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50024376"/>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407508"/>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4955122"/>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9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19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07292511"/>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9497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9108748"/>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68950977"/>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52803274"/>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42"/>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4990100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2836589"/>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87952641"/>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5525851"/>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00"/>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65"/>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04194764"/>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5443520"/>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87475284"/>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8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18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4536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0676571"/>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366885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1449343"/>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4014311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26"/>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96661522"/>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73805905"/>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425410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0682091"/>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583"/>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48"/>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733852"/>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9877584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552898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280707"/>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66"/>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166"/>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48439436"/>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21063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78782125"/>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6659891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809"/>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5884825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9287165"/>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15648872"/>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49005270"/>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565"/>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30"/>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1282765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89473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59"/>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1189498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5536810"/>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4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14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59722164"/>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22851779"/>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081620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72012565"/>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791"/>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4432332"/>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7897040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8312754"/>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7579121"/>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546"/>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311"/>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95327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2928167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6470785"/>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92307740"/>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4"/>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25205825"/>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12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12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9388594"/>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208311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8561171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4887323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2" y="225772"/>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5" y="225772"/>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2"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23209740"/>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03867193"/>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12745670"/>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3"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472830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787276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09830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30"/>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95"/>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914729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15871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236534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31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31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088711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1573556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6180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4668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34797735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56"/>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0152681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74571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2078244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34047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26"/>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91"/>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18633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677199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38613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30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309"/>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3792155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893753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8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54994" y="1093608"/>
            <a:ext cx="4917805" cy="3095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40809" y="1093608"/>
            <a:ext cx="4917805" cy="3095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a:p>
        </p:txBody>
      </p:sp>
    </p:spTree>
    <p:extLst>
      <p:ext uri="{BB962C8B-B14F-4D97-AF65-F5344CB8AC3E}">
        <p14:creationId xmlns:p14="http://schemas.microsoft.com/office/powerpoint/2010/main" val="421679685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593619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52"/>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304632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36930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779400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367218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21"/>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86"/>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538591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607238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564173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30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30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829591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4474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031" y="227085"/>
            <a:ext cx="9072563" cy="945092"/>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2C6B1FF6-39B9-40F5-8B67-33C6354A3D4F}" type="slidenum">
              <a:rPr kumimoji="0" lang="en-US" smtClean="0"/>
              <a:pPr algn="ctr" eaLnBrk="1" latinLnBrk="0" hangingPunct="1"/>
              <a:t>‹#›</a:t>
            </a:fld>
            <a:endParaRPr kumimoji="0" lang="en-US" dirty="0"/>
          </a:p>
        </p:txBody>
      </p:sp>
    </p:spTree>
    <p:extLst>
      <p:ext uri="{BB962C8B-B14F-4D97-AF65-F5344CB8AC3E}">
        <p14:creationId xmlns:p14="http://schemas.microsoft.com/office/powerpoint/2010/main" val="141107836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842074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5444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47"/>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103412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45215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0503705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115623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15"/>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80"/>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605431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53177521"/>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42738712"/>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9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98"/>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880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4" name="Footer Placeholder 3"/>
          <p:cNvSpPr>
            <a:spLocks noGrp="1"/>
          </p:cNvSpPr>
          <p:nvPr>
            <p:ph type="ftr" sz="quarter" idx="11"/>
          </p:nvPr>
        </p:nvSpPr>
        <p:spPr/>
        <p:txBody>
          <a:bodyPr/>
          <a:lstStyle/>
          <a:p>
            <a:endParaRPr kumimoji="0" lang="en-US" dirty="0"/>
          </a:p>
        </p:txBody>
      </p:sp>
      <p:sp>
        <p:nvSpPr>
          <p:cNvPr id="5" name="Slide Number Placeholder 4"/>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71760081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8481836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61583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727536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41"/>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177535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50876238"/>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7889873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496407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08"/>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73"/>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90408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180694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2963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23372946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91"/>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91"/>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54148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3902778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1098088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16455538"/>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34"/>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445962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3296876"/>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2370493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832858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700"/>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65"/>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72184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33082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61"/>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solidFill>
                <a:schemeClr val="accent3">
                  <a:shade val="75000"/>
                </a:schemeClr>
              </a:solidFill>
            </a:endParaRPr>
          </a:p>
        </p:txBody>
      </p:sp>
    </p:spTree>
    <p:extLst>
      <p:ext uri="{BB962C8B-B14F-4D97-AF65-F5344CB8AC3E}">
        <p14:creationId xmlns:p14="http://schemas.microsoft.com/office/powerpoint/2010/main" val="246023365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6058937"/>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8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83"/>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878369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272279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95907683"/>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00413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26"/>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5016858"/>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9841323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6160296"/>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14640665"/>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6047" y="1761691"/>
            <a:ext cx="8568531" cy="1215493"/>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094" y="3213456"/>
            <a:ext cx="7056438" cy="1449141"/>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40362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eaLnBrk="1" latinLnBrk="0" hangingPunct="1"/>
            <a:fld id="{9D21D778-B565-4D7E-94D7-64010A445B68}" type="datetimeFigureOut">
              <a:rPr lang="en-US" smtClean="0"/>
              <a:pPr eaLnBrk="1" latinLnBrk="0" hangingPunct="1"/>
              <a:t>7/6/2022</a:t>
            </a:fld>
            <a:endParaRPr lang="en-US" dirty="0"/>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fld id="{2C6B1FF6-39B9-40F5-8B67-33C6354A3D4F}"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408569482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4541957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300" y="3643856"/>
            <a:ext cx="8568531" cy="1126234"/>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300" y="2403422"/>
            <a:ext cx="8568531" cy="1240432"/>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95017118"/>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04031" y="132327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24318" y="1323274"/>
            <a:ext cx="4452276" cy="374230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56270629"/>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031" y="1269311"/>
            <a:ext cx="4454027"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031" y="1798299"/>
            <a:ext cx="4454027"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0818" y="1269311"/>
            <a:ext cx="4455776" cy="52898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0818" y="1798299"/>
            <a:ext cx="4455776" cy="326713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02094879"/>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77852014"/>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627339264"/>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034" y="225774"/>
            <a:ext cx="3316456" cy="960843"/>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249" y="225917"/>
            <a:ext cx="5635349" cy="483965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034" y="1186616"/>
            <a:ext cx="3316456" cy="38788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73956345"/>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5873" y="3969385"/>
            <a:ext cx="6048375" cy="46860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5873" y="506674"/>
            <a:ext cx="6048375" cy="340233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5873" y="4437993"/>
            <a:ext cx="6048375" cy="66550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612431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8377898"/>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454" y="227085"/>
            <a:ext cx="2268141" cy="48383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04031" y="227085"/>
            <a:ext cx="6636411" cy="48383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26486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7.xml"/><Relationship Id="rId3" Type="http://schemas.openxmlformats.org/officeDocument/2006/relationships/slideLayout" Target="../slideLayouts/slideLayout102.xml"/><Relationship Id="rId7" Type="http://schemas.openxmlformats.org/officeDocument/2006/relationships/slideLayout" Target="../slideLayouts/slideLayout106.xml"/><Relationship Id="rId12" Type="http://schemas.openxmlformats.org/officeDocument/2006/relationships/theme" Target="../theme/theme10.xml"/><Relationship Id="rId2" Type="http://schemas.openxmlformats.org/officeDocument/2006/relationships/slideLayout" Target="../slideLayouts/slideLayout101.xml"/><Relationship Id="rId1" Type="http://schemas.openxmlformats.org/officeDocument/2006/relationships/slideLayout" Target="../slideLayouts/slideLayout100.xml"/><Relationship Id="rId6" Type="http://schemas.openxmlformats.org/officeDocument/2006/relationships/slideLayout" Target="../slideLayouts/slideLayout105.xml"/><Relationship Id="rId11" Type="http://schemas.openxmlformats.org/officeDocument/2006/relationships/slideLayout" Target="../slideLayouts/slideLayout110.xml"/><Relationship Id="rId5" Type="http://schemas.openxmlformats.org/officeDocument/2006/relationships/slideLayout" Target="../slideLayouts/slideLayout104.xml"/><Relationship Id="rId10" Type="http://schemas.openxmlformats.org/officeDocument/2006/relationships/slideLayout" Target="../slideLayouts/slideLayout109.xml"/><Relationship Id="rId4" Type="http://schemas.openxmlformats.org/officeDocument/2006/relationships/slideLayout" Target="../slideLayouts/slideLayout103.xml"/><Relationship Id="rId9" Type="http://schemas.openxmlformats.org/officeDocument/2006/relationships/slideLayout" Target="../slideLayouts/slideLayout108.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12" Type="http://schemas.openxmlformats.org/officeDocument/2006/relationships/theme" Target="../theme/theme11.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11" Type="http://schemas.openxmlformats.org/officeDocument/2006/relationships/slideLayout" Target="../slideLayouts/slideLayout121.xml"/><Relationship Id="rId5" Type="http://schemas.openxmlformats.org/officeDocument/2006/relationships/slideLayout" Target="../slideLayouts/slideLayout115.xml"/><Relationship Id="rId10" Type="http://schemas.openxmlformats.org/officeDocument/2006/relationships/slideLayout" Target="../slideLayouts/slideLayout120.xml"/><Relationship Id="rId4" Type="http://schemas.openxmlformats.org/officeDocument/2006/relationships/slideLayout" Target="../slideLayouts/slideLayout114.xml"/><Relationship Id="rId9" Type="http://schemas.openxmlformats.org/officeDocument/2006/relationships/slideLayout" Target="../slideLayouts/slideLayout11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9.xml"/><Relationship Id="rId3" Type="http://schemas.openxmlformats.org/officeDocument/2006/relationships/slideLayout" Target="../slideLayouts/slideLayout124.xml"/><Relationship Id="rId7" Type="http://schemas.openxmlformats.org/officeDocument/2006/relationships/slideLayout" Target="../slideLayouts/slideLayout128.xml"/><Relationship Id="rId12" Type="http://schemas.openxmlformats.org/officeDocument/2006/relationships/theme" Target="../theme/theme12.xml"/><Relationship Id="rId2" Type="http://schemas.openxmlformats.org/officeDocument/2006/relationships/slideLayout" Target="../slideLayouts/slideLayout123.xml"/><Relationship Id="rId1" Type="http://schemas.openxmlformats.org/officeDocument/2006/relationships/slideLayout" Target="../slideLayouts/slideLayout122.xml"/><Relationship Id="rId6" Type="http://schemas.openxmlformats.org/officeDocument/2006/relationships/slideLayout" Target="../slideLayouts/slideLayout127.xml"/><Relationship Id="rId11" Type="http://schemas.openxmlformats.org/officeDocument/2006/relationships/slideLayout" Target="../slideLayouts/slideLayout132.xml"/><Relationship Id="rId5" Type="http://schemas.openxmlformats.org/officeDocument/2006/relationships/slideLayout" Target="../slideLayouts/slideLayout126.xml"/><Relationship Id="rId10" Type="http://schemas.openxmlformats.org/officeDocument/2006/relationships/slideLayout" Target="../slideLayouts/slideLayout131.xml"/><Relationship Id="rId4" Type="http://schemas.openxmlformats.org/officeDocument/2006/relationships/slideLayout" Target="../slideLayouts/slideLayout125.xml"/><Relationship Id="rId9" Type="http://schemas.openxmlformats.org/officeDocument/2006/relationships/slideLayout" Target="../slideLayouts/slideLayout130.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0.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theme" Target="../theme/theme13.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1.xml"/><Relationship Id="rId3" Type="http://schemas.openxmlformats.org/officeDocument/2006/relationships/slideLayout" Target="../slideLayouts/slideLayout146.xml"/><Relationship Id="rId7" Type="http://schemas.openxmlformats.org/officeDocument/2006/relationships/slideLayout" Target="../slideLayouts/slideLayout150.xml"/><Relationship Id="rId12" Type="http://schemas.openxmlformats.org/officeDocument/2006/relationships/theme" Target="../theme/theme14.xml"/><Relationship Id="rId2" Type="http://schemas.openxmlformats.org/officeDocument/2006/relationships/slideLayout" Target="../slideLayouts/slideLayout145.xml"/><Relationship Id="rId1" Type="http://schemas.openxmlformats.org/officeDocument/2006/relationships/slideLayout" Target="../slideLayouts/slideLayout144.xml"/><Relationship Id="rId6" Type="http://schemas.openxmlformats.org/officeDocument/2006/relationships/slideLayout" Target="../slideLayouts/slideLayout149.xml"/><Relationship Id="rId11" Type="http://schemas.openxmlformats.org/officeDocument/2006/relationships/slideLayout" Target="../slideLayouts/slideLayout154.xml"/><Relationship Id="rId5" Type="http://schemas.openxmlformats.org/officeDocument/2006/relationships/slideLayout" Target="../slideLayouts/slideLayout148.xml"/><Relationship Id="rId10" Type="http://schemas.openxmlformats.org/officeDocument/2006/relationships/slideLayout" Target="../slideLayouts/slideLayout153.xml"/><Relationship Id="rId4" Type="http://schemas.openxmlformats.org/officeDocument/2006/relationships/slideLayout" Target="../slideLayouts/slideLayout147.xml"/><Relationship Id="rId9" Type="http://schemas.openxmlformats.org/officeDocument/2006/relationships/slideLayout" Target="../slideLayouts/slideLayout152.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62.xml"/><Relationship Id="rId3" Type="http://schemas.openxmlformats.org/officeDocument/2006/relationships/slideLayout" Target="../slideLayouts/slideLayout157.xml"/><Relationship Id="rId7" Type="http://schemas.openxmlformats.org/officeDocument/2006/relationships/slideLayout" Target="../slideLayouts/slideLayout161.xml"/><Relationship Id="rId12" Type="http://schemas.openxmlformats.org/officeDocument/2006/relationships/theme" Target="../theme/theme15.xml"/><Relationship Id="rId2" Type="http://schemas.openxmlformats.org/officeDocument/2006/relationships/slideLayout" Target="../slideLayouts/slideLayout156.xml"/><Relationship Id="rId1" Type="http://schemas.openxmlformats.org/officeDocument/2006/relationships/slideLayout" Target="../slideLayouts/slideLayout155.xml"/><Relationship Id="rId6" Type="http://schemas.openxmlformats.org/officeDocument/2006/relationships/slideLayout" Target="../slideLayouts/slideLayout160.xml"/><Relationship Id="rId11" Type="http://schemas.openxmlformats.org/officeDocument/2006/relationships/slideLayout" Target="../slideLayouts/slideLayout165.xml"/><Relationship Id="rId5" Type="http://schemas.openxmlformats.org/officeDocument/2006/relationships/slideLayout" Target="../slideLayouts/slideLayout159.xml"/><Relationship Id="rId10" Type="http://schemas.openxmlformats.org/officeDocument/2006/relationships/slideLayout" Target="../slideLayouts/slideLayout164.xml"/><Relationship Id="rId4" Type="http://schemas.openxmlformats.org/officeDocument/2006/relationships/slideLayout" Target="../slideLayouts/slideLayout158.xml"/><Relationship Id="rId9" Type="http://schemas.openxmlformats.org/officeDocument/2006/relationships/slideLayout" Target="../slideLayouts/slideLayout163.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73.xml"/><Relationship Id="rId3" Type="http://schemas.openxmlformats.org/officeDocument/2006/relationships/slideLayout" Target="../slideLayouts/slideLayout168.xml"/><Relationship Id="rId7" Type="http://schemas.openxmlformats.org/officeDocument/2006/relationships/slideLayout" Target="../slideLayouts/slideLayout172.xml"/><Relationship Id="rId12" Type="http://schemas.openxmlformats.org/officeDocument/2006/relationships/theme" Target="../theme/theme16.xml"/><Relationship Id="rId2" Type="http://schemas.openxmlformats.org/officeDocument/2006/relationships/slideLayout" Target="../slideLayouts/slideLayout167.xml"/><Relationship Id="rId1" Type="http://schemas.openxmlformats.org/officeDocument/2006/relationships/slideLayout" Target="../slideLayouts/slideLayout166.xml"/><Relationship Id="rId6" Type="http://schemas.openxmlformats.org/officeDocument/2006/relationships/slideLayout" Target="../slideLayouts/slideLayout171.xml"/><Relationship Id="rId11" Type="http://schemas.openxmlformats.org/officeDocument/2006/relationships/slideLayout" Target="../slideLayouts/slideLayout176.xml"/><Relationship Id="rId5" Type="http://schemas.openxmlformats.org/officeDocument/2006/relationships/slideLayout" Target="../slideLayouts/slideLayout170.xml"/><Relationship Id="rId10" Type="http://schemas.openxmlformats.org/officeDocument/2006/relationships/slideLayout" Target="../slideLayouts/slideLayout175.xml"/><Relationship Id="rId4" Type="http://schemas.openxmlformats.org/officeDocument/2006/relationships/slideLayout" Target="../slideLayouts/slideLayout169.xml"/><Relationship Id="rId9" Type="http://schemas.openxmlformats.org/officeDocument/2006/relationships/slideLayout" Target="../slideLayouts/slideLayout174.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184.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theme" Target="../theme/theme17.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195.xml"/><Relationship Id="rId3" Type="http://schemas.openxmlformats.org/officeDocument/2006/relationships/slideLayout" Target="../slideLayouts/slideLayout190.xml"/><Relationship Id="rId7" Type="http://schemas.openxmlformats.org/officeDocument/2006/relationships/slideLayout" Target="../slideLayouts/slideLayout194.xml"/><Relationship Id="rId12" Type="http://schemas.openxmlformats.org/officeDocument/2006/relationships/theme" Target="../theme/theme18.xml"/><Relationship Id="rId2" Type="http://schemas.openxmlformats.org/officeDocument/2006/relationships/slideLayout" Target="../slideLayouts/slideLayout189.xml"/><Relationship Id="rId1" Type="http://schemas.openxmlformats.org/officeDocument/2006/relationships/slideLayout" Target="../slideLayouts/slideLayout188.xml"/><Relationship Id="rId6" Type="http://schemas.openxmlformats.org/officeDocument/2006/relationships/slideLayout" Target="../slideLayouts/slideLayout193.xml"/><Relationship Id="rId11" Type="http://schemas.openxmlformats.org/officeDocument/2006/relationships/slideLayout" Target="../slideLayouts/slideLayout198.xml"/><Relationship Id="rId5" Type="http://schemas.openxmlformats.org/officeDocument/2006/relationships/slideLayout" Target="../slideLayouts/slideLayout192.xml"/><Relationship Id="rId10" Type="http://schemas.openxmlformats.org/officeDocument/2006/relationships/slideLayout" Target="../slideLayouts/slideLayout197.xml"/><Relationship Id="rId4" Type="http://schemas.openxmlformats.org/officeDocument/2006/relationships/slideLayout" Target="../slideLayouts/slideLayout191.xml"/><Relationship Id="rId9" Type="http://schemas.openxmlformats.org/officeDocument/2006/relationships/slideLayout" Target="../slideLayouts/slideLayout196.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06.xml"/><Relationship Id="rId3" Type="http://schemas.openxmlformats.org/officeDocument/2006/relationships/slideLayout" Target="../slideLayouts/slideLayout201.xml"/><Relationship Id="rId7" Type="http://schemas.openxmlformats.org/officeDocument/2006/relationships/slideLayout" Target="../slideLayouts/slideLayout205.xml"/><Relationship Id="rId12" Type="http://schemas.openxmlformats.org/officeDocument/2006/relationships/theme" Target="../theme/theme19.xml"/><Relationship Id="rId2" Type="http://schemas.openxmlformats.org/officeDocument/2006/relationships/slideLayout" Target="../slideLayouts/slideLayout200.xml"/><Relationship Id="rId1" Type="http://schemas.openxmlformats.org/officeDocument/2006/relationships/slideLayout" Target="../slideLayouts/slideLayout199.xml"/><Relationship Id="rId6" Type="http://schemas.openxmlformats.org/officeDocument/2006/relationships/slideLayout" Target="../slideLayouts/slideLayout204.xml"/><Relationship Id="rId11" Type="http://schemas.openxmlformats.org/officeDocument/2006/relationships/slideLayout" Target="../slideLayouts/slideLayout209.xml"/><Relationship Id="rId5" Type="http://schemas.openxmlformats.org/officeDocument/2006/relationships/slideLayout" Target="../slideLayouts/slideLayout203.xml"/><Relationship Id="rId10" Type="http://schemas.openxmlformats.org/officeDocument/2006/relationships/slideLayout" Target="../slideLayouts/slideLayout208.xml"/><Relationship Id="rId4" Type="http://schemas.openxmlformats.org/officeDocument/2006/relationships/slideLayout" Target="../slideLayouts/slideLayout202.xml"/><Relationship Id="rId9" Type="http://schemas.openxmlformats.org/officeDocument/2006/relationships/slideLayout" Target="../slideLayouts/slideLayout207.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5.xml"/><Relationship Id="rId3" Type="http://schemas.openxmlformats.org/officeDocument/2006/relationships/slideLayout" Target="../slideLayouts/slideLayout80.xml"/><Relationship Id="rId7" Type="http://schemas.openxmlformats.org/officeDocument/2006/relationships/slideLayout" Target="../slideLayouts/slideLayout84.xml"/><Relationship Id="rId12" Type="http://schemas.openxmlformats.org/officeDocument/2006/relationships/theme" Target="../theme/theme8.xml"/><Relationship Id="rId2" Type="http://schemas.openxmlformats.org/officeDocument/2006/relationships/slideLayout" Target="../slideLayouts/slideLayout79.xml"/><Relationship Id="rId1" Type="http://schemas.openxmlformats.org/officeDocument/2006/relationships/slideLayout" Target="../slideLayouts/slideLayout78.xml"/><Relationship Id="rId6" Type="http://schemas.openxmlformats.org/officeDocument/2006/relationships/slideLayout" Target="../slideLayouts/slideLayout83.xml"/><Relationship Id="rId11" Type="http://schemas.openxmlformats.org/officeDocument/2006/relationships/slideLayout" Target="../slideLayouts/slideLayout88.xml"/><Relationship Id="rId5" Type="http://schemas.openxmlformats.org/officeDocument/2006/relationships/slideLayout" Target="../slideLayouts/slideLayout82.xml"/><Relationship Id="rId10" Type="http://schemas.openxmlformats.org/officeDocument/2006/relationships/slideLayout" Target="../slideLayouts/slideLayout87.xml"/><Relationship Id="rId4" Type="http://schemas.openxmlformats.org/officeDocument/2006/relationships/slideLayout" Target="../slideLayouts/slideLayout81.xml"/><Relationship Id="rId9" Type="http://schemas.openxmlformats.org/officeDocument/2006/relationships/slideLayout" Target="../slideLayouts/slideLayout86.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6.xml"/><Relationship Id="rId3" Type="http://schemas.openxmlformats.org/officeDocument/2006/relationships/slideLayout" Target="../slideLayouts/slideLayout91.xml"/><Relationship Id="rId7" Type="http://schemas.openxmlformats.org/officeDocument/2006/relationships/slideLayout" Target="../slideLayouts/slideLayout95.xml"/><Relationship Id="rId12" Type="http://schemas.openxmlformats.org/officeDocument/2006/relationships/theme" Target="../theme/theme9.xml"/><Relationship Id="rId2" Type="http://schemas.openxmlformats.org/officeDocument/2006/relationships/slideLayout" Target="../slideLayouts/slideLayout90.xml"/><Relationship Id="rId1" Type="http://schemas.openxmlformats.org/officeDocument/2006/relationships/slideLayout" Target="../slideLayouts/slideLayout89.xml"/><Relationship Id="rId6" Type="http://schemas.openxmlformats.org/officeDocument/2006/relationships/slideLayout" Target="../slideLayouts/slideLayout94.xml"/><Relationship Id="rId11" Type="http://schemas.openxmlformats.org/officeDocument/2006/relationships/slideLayout" Target="../slideLayouts/slideLayout99.xml"/><Relationship Id="rId5" Type="http://schemas.openxmlformats.org/officeDocument/2006/relationships/slideLayout" Target="../slideLayouts/slideLayout93.xml"/><Relationship Id="rId10" Type="http://schemas.openxmlformats.org/officeDocument/2006/relationships/slideLayout" Target="../slideLayouts/slideLayout98.xml"/><Relationship Id="rId4" Type="http://schemas.openxmlformats.org/officeDocument/2006/relationships/slideLayout" Target="../slideLayouts/slideLayout92.xml"/><Relationship Id="rId9" Type="http://schemas.openxmlformats.org/officeDocument/2006/relationships/slideLayout" Target="../slideLayouts/slideLayout9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318"/>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pPr algn="r" eaLnBrk="1" latinLnBrk="0" hangingPunct="1"/>
            <a:fld id="{9D21D778-B565-4D7E-94D7-64010A445B68}" type="datetimeFigureOut">
              <a:rPr lang="en-US" smtClean="0"/>
              <a:pPr algn="r" eaLnBrk="1" latinLnBrk="0" hangingPunct="1"/>
              <a:t>7/6/2022</a:t>
            </a:fld>
            <a:endParaRPr lang="en-US" sz="1400" dirty="0">
              <a:solidFill>
                <a:srgbClr val="FFFFFF"/>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pPr algn="l" eaLnBrk="1" latinLnBrk="0" hangingPunct="1"/>
            <a:endParaRPr kumimoji="0" lang="en-US" dirty="0">
              <a:solidFill>
                <a:srgbClr val="FFFFFF"/>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eaLnBrk="1" latinLnBrk="0" hangingPunct="1"/>
            <a:fld id="{2C6B1FF6-39B9-40F5-8B67-33C6354A3D4F}" type="slidenum">
              <a:rPr kumimoji="0" lang="en-US" smtClean="0"/>
              <a:pPr algn="ctr" eaLnBrk="1" latinLnBrk="0" hangingPunct="1"/>
              <a:t>‹#›</a:t>
            </a:fld>
            <a:endParaRPr kumimoji="0" lang="en-US" sz="1600" dirty="0">
              <a:solidFill>
                <a:schemeClr val="accent3">
                  <a:shade val="75000"/>
                </a:schemeClr>
              </a:solidFill>
            </a:endParaRPr>
          </a:p>
        </p:txBody>
      </p:sp>
    </p:spTree>
    <p:extLst>
      <p:ext uri="{BB962C8B-B14F-4D97-AF65-F5344CB8AC3E}">
        <p14:creationId xmlns:p14="http://schemas.microsoft.com/office/powerpoint/2010/main" val="289687305"/>
      </p:ext>
    </p:extLst>
  </p:cSld>
  <p:clrMap bg1="lt1" tx1="dk1" bg2="lt2" tx2="dk2" accent1="accent1" accent2="accent2" accent3="accent3" accent4="accent4" accent5="accent5" accent6="accent6" hlink="hlink" folHlink="folHlink"/>
  <p:sldLayoutIdLst>
    <p:sldLayoutId id="2147484202" r:id="rId1"/>
    <p:sldLayoutId id="2147484203" r:id="rId2"/>
    <p:sldLayoutId id="2147484204" r:id="rId3"/>
    <p:sldLayoutId id="2147484205" r:id="rId4"/>
    <p:sldLayoutId id="2147484206" r:id="rId5"/>
    <p:sldLayoutId id="2147484207" r:id="rId6"/>
    <p:sldLayoutId id="2147484208" r:id="rId7"/>
    <p:sldLayoutId id="2147484209" r:id="rId8"/>
    <p:sldLayoutId id="2147484210" r:id="rId9"/>
    <p:sldLayoutId id="2147484211" r:id="rId10"/>
    <p:sldLayoutId id="21474842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64"/>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19647832"/>
      </p:ext>
    </p:extLst>
  </p:cSld>
  <p:clrMap bg1="lt1" tx1="dk1" bg2="lt2" tx2="dk2" accent1="accent1" accent2="accent2" accent3="accent3" accent4="accent4" accent5="accent5" accent6="accent6" hlink="hlink" folHlink="folHlink"/>
  <p:sldLayoutIdLst>
    <p:sldLayoutId id="2147484310" r:id="rId1"/>
    <p:sldLayoutId id="2147484311" r:id="rId2"/>
    <p:sldLayoutId id="2147484312" r:id="rId3"/>
    <p:sldLayoutId id="2147484313" r:id="rId4"/>
    <p:sldLayoutId id="2147484314" r:id="rId5"/>
    <p:sldLayoutId id="2147484315" r:id="rId6"/>
    <p:sldLayoutId id="2147484316" r:id="rId7"/>
    <p:sldLayoutId id="2147484317" r:id="rId8"/>
    <p:sldLayoutId id="2147484318" r:id="rId9"/>
    <p:sldLayoutId id="2147484319" r:id="rId10"/>
    <p:sldLayoutId id="21474843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53"/>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10906233"/>
      </p:ext>
    </p:extLst>
  </p:cSld>
  <p:clrMap bg1="lt1" tx1="dk1" bg2="lt2" tx2="dk2" accent1="accent1" accent2="accent2" accent3="accent3" accent4="accent4" accent5="accent5" accent6="accent6" hlink="hlink" folHlink="folHlink"/>
  <p:sldLayoutIdLst>
    <p:sldLayoutId id="2147484322" r:id="rId1"/>
    <p:sldLayoutId id="2147484323" r:id="rId2"/>
    <p:sldLayoutId id="2147484324" r:id="rId3"/>
    <p:sldLayoutId id="2147484325" r:id="rId4"/>
    <p:sldLayoutId id="2147484326" r:id="rId5"/>
    <p:sldLayoutId id="2147484327" r:id="rId6"/>
    <p:sldLayoutId id="2147484328" r:id="rId7"/>
    <p:sldLayoutId id="2147484329" r:id="rId8"/>
    <p:sldLayoutId id="2147484330" r:id="rId9"/>
    <p:sldLayoutId id="2147484331" r:id="rId10"/>
    <p:sldLayoutId id="21474843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41"/>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4246490"/>
      </p:ext>
    </p:extLst>
  </p:cSld>
  <p:clrMap bg1="lt1" tx1="dk1" bg2="lt2" tx2="dk2" accent1="accent1" accent2="accent2" accent3="accent3" accent4="accent4" accent5="accent5" accent6="accent6" hlink="hlink" folHlink="folHlink"/>
  <p:sldLayoutIdLst>
    <p:sldLayoutId id="2147484334" r:id="rId1"/>
    <p:sldLayoutId id="2147484335" r:id="rId2"/>
    <p:sldLayoutId id="2147484336" r:id="rId3"/>
    <p:sldLayoutId id="2147484337" r:id="rId4"/>
    <p:sldLayoutId id="2147484338" r:id="rId5"/>
    <p:sldLayoutId id="2147484339" r:id="rId6"/>
    <p:sldLayoutId id="2147484340" r:id="rId7"/>
    <p:sldLayoutId id="2147484341" r:id="rId8"/>
    <p:sldLayoutId id="2147484342" r:id="rId9"/>
    <p:sldLayoutId id="2147484343" r:id="rId10"/>
    <p:sldLayoutId id="214748434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28"/>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63704809"/>
      </p:ext>
    </p:extLst>
  </p:cSld>
  <p:clrMap bg1="lt1" tx1="dk1" bg2="lt2" tx2="dk2" accent1="accent1" accent2="accent2" accent3="accent3" accent4="accent4" accent5="accent5" accent6="accent6" hlink="hlink" folHlink="folHlink"/>
  <p:sldLayoutIdLst>
    <p:sldLayoutId id="2147484346" r:id="rId1"/>
    <p:sldLayoutId id="2147484347" r:id="rId2"/>
    <p:sldLayoutId id="2147484348" r:id="rId3"/>
    <p:sldLayoutId id="2147484349" r:id="rId4"/>
    <p:sldLayoutId id="2147484350" r:id="rId5"/>
    <p:sldLayoutId id="2147484351" r:id="rId6"/>
    <p:sldLayoutId id="2147484352" r:id="rId7"/>
    <p:sldLayoutId id="2147484353" r:id="rId8"/>
    <p:sldLayoutId id="2147484354" r:id="rId9"/>
    <p:sldLayoutId id="2147484355" r:id="rId10"/>
    <p:sldLayoutId id="214748435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14"/>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0768022"/>
      </p:ext>
    </p:extLst>
  </p:cSld>
  <p:clrMap bg1="lt1" tx1="dk1" bg2="lt2" tx2="dk2" accent1="accent1" accent2="accent2" accent3="accent3" accent4="accent4" accent5="accent5" accent6="accent6" hlink="hlink" folHlink="folHlink"/>
  <p:sldLayoutIdLst>
    <p:sldLayoutId id="2147484358" r:id="rId1"/>
    <p:sldLayoutId id="2147484359" r:id="rId2"/>
    <p:sldLayoutId id="2147484360" r:id="rId3"/>
    <p:sldLayoutId id="2147484361" r:id="rId4"/>
    <p:sldLayoutId id="2147484362" r:id="rId5"/>
    <p:sldLayoutId id="2147484363" r:id="rId6"/>
    <p:sldLayoutId id="2147484364" r:id="rId7"/>
    <p:sldLayoutId id="2147484365" r:id="rId8"/>
    <p:sldLayoutId id="2147484366" r:id="rId9"/>
    <p:sldLayoutId id="2147484367" r:id="rId10"/>
    <p:sldLayoutId id="214748436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199"/>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46902534"/>
      </p:ext>
    </p:extLst>
  </p:cSld>
  <p:clrMap bg1="lt1" tx1="dk1" bg2="lt2" tx2="dk2" accent1="accent1" accent2="accent2" accent3="accent3" accent4="accent4" accent5="accent5" accent6="accent6" hlink="hlink" folHlink="folHlink"/>
  <p:sldLayoutIdLst>
    <p:sldLayoutId id="2147484370" r:id="rId1"/>
    <p:sldLayoutId id="2147484371" r:id="rId2"/>
    <p:sldLayoutId id="2147484372" r:id="rId3"/>
    <p:sldLayoutId id="2147484373" r:id="rId4"/>
    <p:sldLayoutId id="2147484374" r:id="rId5"/>
    <p:sldLayoutId id="2147484375" r:id="rId6"/>
    <p:sldLayoutId id="2147484376" r:id="rId7"/>
    <p:sldLayoutId id="2147484377" r:id="rId8"/>
    <p:sldLayoutId id="2147484378" r:id="rId9"/>
    <p:sldLayoutId id="2147484379" r:id="rId10"/>
    <p:sldLayoutId id="214748438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183"/>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44143041"/>
      </p:ext>
    </p:extLst>
  </p:cSld>
  <p:clrMap bg1="lt1" tx1="dk1" bg2="lt2" tx2="dk2" accent1="accent1" accent2="accent2" accent3="accent3" accent4="accent4" accent5="accent5" accent6="accent6" hlink="hlink" folHlink="folHlink"/>
  <p:sldLayoutIdLst>
    <p:sldLayoutId id="2147484382" r:id="rId1"/>
    <p:sldLayoutId id="2147484383" r:id="rId2"/>
    <p:sldLayoutId id="2147484384" r:id="rId3"/>
    <p:sldLayoutId id="2147484385" r:id="rId4"/>
    <p:sldLayoutId id="2147484386" r:id="rId5"/>
    <p:sldLayoutId id="2147484387" r:id="rId6"/>
    <p:sldLayoutId id="2147484388" r:id="rId7"/>
    <p:sldLayoutId id="2147484389" r:id="rId8"/>
    <p:sldLayoutId id="2147484390" r:id="rId9"/>
    <p:sldLayoutId id="2147484391" r:id="rId10"/>
    <p:sldLayoutId id="214748439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166"/>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2765238"/>
      </p:ext>
    </p:extLst>
  </p:cSld>
  <p:clrMap bg1="lt1" tx1="dk1" bg2="lt2" tx2="dk2" accent1="accent1" accent2="accent2" accent3="accent3" accent4="accent4" accent5="accent5" accent6="accent6" hlink="hlink" folHlink="folHlink"/>
  <p:sldLayoutIdLst>
    <p:sldLayoutId id="2147484394" r:id="rId1"/>
    <p:sldLayoutId id="2147484395" r:id="rId2"/>
    <p:sldLayoutId id="2147484396" r:id="rId3"/>
    <p:sldLayoutId id="2147484397" r:id="rId4"/>
    <p:sldLayoutId id="2147484398" r:id="rId5"/>
    <p:sldLayoutId id="2147484399" r:id="rId6"/>
    <p:sldLayoutId id="2147484400" r:id="rId7"/>
    <p:sldLayoutId id="2147484401" r:id="rId8"/>
    <p:sldLayoutId id="2147484402" r:id="rId9"/>
    <p:sldLayoutId id="2147484403" r:id="rId10"/>
    <p:sldLayoutId id="214748440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148"/>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7371428"/>
      </p:ext>
    </p:extLst>
  </p:cSld>
  <p:clrMap bg1="lt1" tx1="dk1" bg2="lt2" tx2="dk2" accent1="accent1" accent2="accent2" accent3="accent3" accent4="accent4" accent5="accent5" accent6="accent6" hlink="hlink" folHlink="folHlink"/>
  <p:sldLayoutIdLst>
    <p:sldLayoutId id="2147484406" r:id="rId1"/>
    <p:sldLayoutId id="2147484407" r:id="rId2"/>
    <p:sldLayoutId id="2147484408" r:id="rId3"/>
    <p:sldLayoutId id="2147484409" r:id="rId4"/>
    <p:sldLayoutId id="2147484410" r:id="rId5"/>
    <p:sldLayoutId id="2147484411" r:id="rId6"/>
    <p:sldLayoutId id="2147484412" r:id="rId7"/>
    <p:sldLayoutId id="2147484413" r:id="rId8"/>
    <p:sldLayoutId id="2147484414" r:id="rId9"/>
    <p:sldLayoutId id="2147484415" r:id="rId10"/>
    <p:sldLayoutId id="214748441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129"/>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1947910"/>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316"/>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34903522"/>
      </p:ext>
    </p:extLst>
  </p:cSld>
  <p:clrMap bg1="lt1" tx1="dk1" bg2="lt2" tx2="dk2" accent1="accent1" accent2="accent2" accent3="accent3" accent4="accent4" accent5="accent5" accent6="accent6" hlink="hlink" folHlink="folHlink"/>
  <p:sldLayoutIdLst>
    <p:sldLayoutId id="2147484214" r:id="rId1"/>
    <p:sldLayoutId id="2147484215" r:id="rId2"/>
    <p:sldLayoutId id="2147484216" r:id="rId3"/>
    <p:sldLayoutId id="2147484217" r:id="rId4"/>
    <p:sldLayoutId id="2147484218" r:id="rId5"/>
    <p:sldLayoutId id="2147484219" r:id="rId6"/>
    <p:sldLayoutId id="2147484220" r:id="rId7"/>
    <p:sldLayoutId id="2147484221" r:id="rId8"/>
    <p:sldLayoutId id="2147484222" r:id="rId9"/>
    <p:sldLayoutId id="2147484223" r:id="rId10"/>
    <p:sldLayoutId id="214748422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313"/>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251675"/>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309"/>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74611791"/>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304"/>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25249772"/>
      </p:ext>
    </p:extLst>
  </p:cSld>
  <p:clrMap bg1="lt1" tx1="dk1" bg2="lt2" tx2="dk2" accent1="accent1" accent2="accent2" accent3="accent3" accent4="accent4" accent5="accent5" accent6="accent6" hlink="hlink" folHlink="folHlink"/>
  <p:sldLayoutIdLst>
    <p:sldLayoutId id="2147484250" r:id="rId1"/>
    <p:sldLayoutId id="2147484251" r:id="rId2"/>
    <p:sldLayoutId id="2147484252" r:id="rId3"/>
    <p:sldLayoutId id="2147484253" r:id="rId4"/>
    <p:sldLayoutId id="2147484254" r:id="rId5"/>
    <p:sldLayoutId id="2147484255" r:id="rId6"/>
    <p:sldLayoutId id="2147484256" r:id="rId7"/>
    <p:sldLayoutId id="2147484257" r:id="rId8"/>
    <p:sldLayoutId id="2147484258" r:id="rId9"/>
    <p:sldLayoutId id="2147484259" r:id="rId10"/>
    <p:sldLayoutId id="214748426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98"/>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5539155"/>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91"/>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02838309"/>
      </p:ext>
    </p:extLst>
  </p:cSld>
  <p:clrMap bg1="lt1" tx1="dk1" bg2="lt2" tx2="dk2" accent1="accent1" accent2="accent2" accent3="accent3" accent4="accent4" accent5="accent5" accent6="accent6" hlink="hlink" folHlink="folHlink"/>
  <p:sldLayoutIdLst>
    <p:sldLayoutId id="2147484274" r:id="rId1"/>
    <p:sldLayoutId id="2147484275" r:id="rId2"/>
    <p:sldLayoutId id="2147484276" r:id="rId3"/>
    <p:sldLayoutId id="2147484277" r:id="rId4"/>
    <p:sldLayoutId id="2147484278" r:id="rId5"/>
    <p:sldLayoutId id="2147484279" r:id="rId6"/>
    <p:sldLayoutId id="2147484280" r:id="rId7"/>
    <p:sldLayoutId id="2147484281" r:id="rId8"/>
    <p:sldLayoutId id="2147484282" r:id="rId9"/>
    <p:sldLayoutId id="2147484283" r:id="rId10"/>
    <p:sldLayoutId id="214748428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83"/>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8587201"/>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031" y="227085"/>
            <a:ext cx="9072563" cy="945092"/>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04031" y="1323274"/>
            <a:ext cx="9072563" cy="374230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04031" y="5255760"/>
            <a:ext cx="2352146" cy="30190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solidFill>
                  <a:prstClr val="black">
                    <a:tint val="75000"/>
                  </a:prstClr>
                </a:solidFill>
              </a:rPr>
              <a:pPr/>
              <a:t>7/6/2022</a:t>
            </a:fld>
            <a:endParaRPr lang="en-US">
              <a:solidFill>
                <a:prstClr val="black">
                  <a:tint val="75000"/>
                </a:prstClr>
              </a:solidFill>
            </a:endParaRPr>
          </a:p>
        </p:txBody>
      </p:sp>
      <p:sp>
        <p:nvSpPr>
          <p:cNvPr id="5" name="Footer Placeholder 4"/>
          <p:cNvSpPr>
            <a:spLocks noGrp="1"/>
          </p:cNvSpPr>
          <p:nvPr>
            <p:ph type="ftr" sz="quarter" idx="3"/>
          </p:nvPr>
        </p:nvSpPr>
        <p:spPr>
          <a:xfrm>
            <a:off x="3444214" y="5255760"/>
            <a:ext cx="3192198" cy="30190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7224448" y="5255760"/>
            <a:ext cx="2352146" cy="30190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61974102"/>
      </p:ext>
    </p:extLst>
  </p:cSld>
  <p:clrMap bg1="lt1" tx1="dk1" bg2="lt2" tx2="dk2" accent1="accent1" accent2="accent2" accent3="accent3" accent4="accent4" accent5="accent5" accent6="accent6" hlink="hlink" folHlink="folHlink"/>
  <p:sldLayoutIdLst>
    <p:sldLayoutId id="2147484298" r:id="rId1"/>
    <p:sldLayoutId id="2147484299" r:id="rId2"/>
    <p:sldLayoutId id="2147484300" r:id="rId3"/>
    <p:sldLayoutId id="2147484301" r:id="rId4"/>
    <p:sldLayoutId id="2147484302" r:id="rId5"/>
    <p:sldLayoutId id="2147484303" r:id="rId6"/>
    <p:sldLayoutId id="2147484304" r:id="rId7"/>
    <p:sldLayoutId id="2147484305" r:id="rId8"/>
    <p:sldLayoutId id="2147484306" r:id="rId9"/>
    <p:sldLayoutId id="2147484307" r:id="rId10"/>
    <p:sldLayoutId id="21474843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0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2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45.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5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6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8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0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hyperlink" Target="https://sociologydictionary.org/marriage/" TargetMode="External"/><Relationship Id="rId7" Type="http://schemas.openxmlformats.org/officeDocument/2006/relationships/hyperlink" Target="https://sociologydictionary.org/consanguinity/" TargetMode="External"/><Relationship Id="rId2" Type="http://schemas.openxmlformats.org/officeDocument/2006/relationships/hyperlink" Target="https://sociologydictionary.org/family/" TargetMode="External"/><Relationship Id="rId1" Type="http://schemas.openxmlformats.org/officeDocument/2006/relationships/slideLayout" Target="../slideLayouts/slideLayout2.xml"/><Relationship Id="rId6" Type="http://schemas.openxmlformats.org/officeDocument/2006/relationships/hyperlink" Target="https://sociologydictionary.org/child/" TargetMode="External"/><Relationship Id="rId5" Type="http://schemas.openxmlformats.org/officeDocument/2006/relationships/hyperlink" Target="https://sociologydictionary.org/typically/" TargetMode="External"/><Relationship Id="rId4" Type="http://schemas.openxmlformats.org/officeDocument/2006/relationships/hyperlink" Target="https://sociologydictionary.org/dyad/" TargetMode="Externa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20950" y="942451"/>
            <a:ext cx="5038725" cy="4708981"/>
          </a:xfrm>
          <a:prstGeom prst="rect">
            <a:avLst/>
          </a:prstGeom>
        </p:spPr>
        <p:txBody>
          <a:bodyPr>
            <a:spAutoFit/>
          </a:bodyPr>
          <a:lstStyle/>
          <a:p>
            <a:pPr lvl="0" algn="ctr"/>
            <a:r>
              <a:rPr lang="en-US" sz="6000" b="1" i="1" u="sng" spc="-1" dirty="0" smtClean="0">
                <a:solidFill>
                  <a:srgbClr val="000000"/>
                </a:solidFill>
                <a:latin typeface="Arial"/>
                <a:ea typeface="DejaVu Sans"/>
              </a:rPr>
              <a:t>UNIT 1</a:t>
            </a:r>
          </a:p>
          <a:p>
            <a:pPr lvl="0" algn="ctr"/>
            <a:r>
              <a:rPr lang="en-US" sz="6000" b="1" i="1" u="sng" spc="-1" dirty="0" smtClean="0">
                <a:solidFill>
                  <a:srgbClr val="000000"/>
                </a:solidFill>
                <a:latin typeface="Arial"/>
                <a:ea typeface="DejaVu Sans"/>
              </a:rPr>
              <a:t>BASIC </a:t>
            </a:r>
            <a:r>
              <a:rPr lang="en-US" sz="6000" b="1" i="1" u="sng" spc="-1" dirty="0">
                <a:solidFill>
                  <a:srgbClr val="000000"/>
                </a:solidFill>
                <a:latin typeface="Arial"/>
                <a:ea typeface="DejaVu Sans"/>
              </a:rPr>
              <a:t>CONCEPTS OF SOCIOLOGY</a:t>
            </a:r>
            <a:endParaRPr lang="en-US" sz="6000" b="1" i="1" u="sng" spc="-1" dirty="0">
              <a:solidFill>
                <a:prstClr val="black"/>
              </a:solidFill>
              <a:latin typeface="Arial"/>
            </a:endParaRPr>
          </a:p>
        </p:txBody>
      </p:sp>
    </p:spTree>
    <p:extLst>
      <p:ext uri="{BB962C8B-B14F-4D97-AF65-F5344CB8AC3E}">
        <p14:creationId xmlns:p14="http://schemas.microsoft.com/office/powerpoint/2010/main" val="3736510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0" y="1387475"/>
            <a:ext cx="9107488" cy="3886200"/>
          </a:xfrm>
        </p:spPr>
        <p:txBody>
          <a:bodyPr>
            <a:normAutofit fontScale="55000" lnSpcReduction="20000"/>
          </a:bodyPr>
          <a:lstStyle/>
          <a:p>
            <a:r>
              <a:rPr lang="en-US" dirty="0" smtClean="0"/>
              <a:t>2.Synthetic School</a:t>
            </a:r>
          </a:p>
          <a:p>
            <a:r>
              <a:rPr lang="en-US" dirty="0" smtClean="0"/>
              <a:t>-It is synthesis(combination) of the social sciences.</a:t>
            </a:r>
          </a:p>
          <a:p>
            <a:r>
              <a:rPr lang="en-US" dirty="0" smtClean="0"/>
              <a:t>-Cant study or understand society from one aspect.</a:t>
            </a:r>
          </a:p>
          <a:p>
            <a:r>
              <a:rPr lang="en-US" dirty="0" smtClean="0"/>
              <a:t>-scope should not be limited</a:t>
            </a:r>
          </a:p>
          <a:p>
            <a:r>
              <a:rPr lang="en-US" dirty="0" smtClean="0"/>
              <a:t>-Advocated by Emile </a:t>
            </a:r>
            <a:r>
              <a:rPr lang="en-US" dirty="0" err="1" smtClean="0"/>
              <a:t>Durkheim,Morris</a:t>
            </a:r>
            <a:r>
              <a:rPr lang="en-US" dirty="0" smtClean="0"/>
              <a:t> Gins </a:t>
            </a:r>
            <a:r>
              <a:rPr lang="en-US" dirty="0" err="1" smtClean="0"/>
              <a:t>berg,P.A</a:t>
            </a:r>
            <a:r>
              <a:rPr lang="en-US" dirty="0" smtClean="0"/>
              <a:t>. </a:t>
            </a:r>
            <a:r>
              <a:rPr lang="en-US" dirty="0" err="1" smtClean="0"/>
              <a:t>Sorokin,L.T</a:t>
            </a:r>
            <a:r>
              <a:rPr lang="en-US" dirty="0" smtClean="0"/>
              <a:t>. </a:t>
            </a:r>
            <a:r>
              <a:rPr lang="en-US" dirty="0" err="1" smtClean="0"/>
              <a:t>Hobhouse,karl</a:t>
            </a:r>
            <a:r>
              <a:rPr lang="en-US" dirty="0" smtClean="0"/>
              <a:t> Mannheim and Alex Inkles</a:t>
            </a:r>
          </a:p>
          <a:p>
            <a:endParaRPr lang="en-US" dirty="0"/>
          </a:p>
          <a:p>
            <a:r>
              <a:rPr lang="en-US" dirty="0" smtClean="0"/>
              <a:t>			Different opinion are described below</a:t>
            </a:r>
          </a:p>
          <a:p>
            <a:r>
              <a:rPr lang="en-US" dirty="0" err="1" smtClean="0"/>
              <a:t>a.Emile</a:t>
            </a:r>
            <a:r>
              <a:rPr lang="en-US" dirty="0" smtClean="0"/>
              <a:t> Durkheim</a:t>
            </a:r>
          </a:p>
          <a:p>
            <a:r>
              <a:rPr lang="en-US" dirty="0" smtClean="0"/>
              <a:t>-The chief exponent</a:t>
            </a:r>
          </a:p>
          <a:p>
            <a:r>
              <a:rPr lang="en-US" dirty="0" smtClean="0"/>
              <a:t>-Opines that it has three main </a:t>
            </a:r>
            <a:r>
              <a:rPr lang="en-US" dirty="0" err="1" smtClean="0"/>
              <a:t>divisons</a:t>
            </a:r>
            <a:r>
              <a:rPr lang="en-US" dirty="0" smtClean="0"/>
              <a:t> </a:t>
            </a:r>
          </a:p>
          <a:p>
            <a:r>
              <a:rPr lang="en-US" dirty="0" smtClean="0"/>
              <a:t>i)Social Morphology(study of social structure)-includes all those subjects which are basically geographic such as population </a:t>
            </a:r>
            <a:r>
              <a:rPr lang="en-US" dirty="0" err="1" smtClean="0"/>
              <a:t>size,quality,density,distribution,mobility</a:t>
            </a:r>
            <a:r>
              <a:rPr lang="en-US" dirty="0" smtClean="0"/>
              <a:t> etc.as much as it affects the qualities of social relationships and social groups.</a:t>
            </a:r>
            <a:endParaRPr lang="en-US" dirty="0"/>
          </a:p>
        </p:txBody>
      </p:sp>
    </p:spTree>
    <p:extLst>
      <p:ext uri="{BB962C8B-B14F-4D97-AF65-F5344CB8AC3E}">
        <p14:creationId xmlns:p14="http://schemas.microsoft.com/office/powerpoint/2010/main" val="2104196957"/>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  </a:t>
            </a:r>
            <a:endParaRPr lang="en-US" dirty="0"/>
          </a:p>
        </p:txBody>
      </p:sp>
      <p:sp>
        <p:nvSpPr>
          <p:cNvPr id="7" name="Subtitle 6"/>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737198713"/>
              </p:ext>
            </p:extLst>
          </p:nvPr>
        </p:nvGraphicFramePr>
        <p:xfrm>
          <a:off x="1840120" y="1768663"/>
          <a:ext cx="6781799" cy="11064603"/>
        </p:xfrm>
        <a:graphic>
          <a:graphicData uri="http://schemas.openxmlformats.org/drawingml/2006/table">
            <a:tbl>
              <a:tblPr firstRow="1" bandRow="1">
                <a:tableStyleId>{5C22544A-7EE6-4342-B048-85BDC9FD1C3A}</a:tableStyleId>
              </a:tblPr>
              <a:tblGrid>
                <a:gridCol w="3390900"/>
                <a:gridCol w="3390899"/>
              </a:tblGrid>
              <a:tr h="640099">
                <a:tc>
                  <a:txBody>
                    <a:bodyPr/>
                    <a:lstStyle/>
                    <a:p>
                      <a:r>
                        <a:rPr lang="en-US" sz="1800" dirty="0" smtClean="0"/>
                        <a:t>Formal group</a:t>
                      </a:r>
                      <a:endParaRPr lang="en-US" sz="1800" dirty="0"/>
                    </a:p>
                  </a:txBody>
                  <a:tcPr/>
                </a:tc>
                <a:tc>
                  <a:txBody>
                    <a:bodyPr/>
                    <a:lstStyle/>
                    <a:p>
                      <a:r>
                        <a:rPr lang="en-US" sz="1800" dirty="0" smtClean="0"/>
                        <a:t>Informal group</a:t>
                      </a:r>
                      <a:endParaRPr lang="en-US" sz="1800" dirty="0"/>
                    </a:p>
                  </a:txBody>
                  <a:tcPr/>
                </a:tc>
              </a:tr>
              <a:tr h="2560406">
                <a:tc>
                  <a:txBody>
                    <a:bodyPr/>
                    <a:lstStyle/>
                    <a:p>
                      <a:r>
                        <a:rPr lang="en-US" sz="1800" dirty="0" smtClean="0"/>
                        <a:t>Legally </a:t>
                      </a:r>
                      <a:r>
                        <a:rPr lang="en-US" sz="1800" dirty="0" err="1" smtClean="0"/>
                        <a:t>constituted,rationally</a:t>
                      </a:r>
                      <a:r>
                        <a:rPr lang="en-US" sz="1800" baseline="0" dirty="0" smtClean="0"/>
                        <a:t> designed and consciously planned </a:t>
                      </a:r>
                      <a:endParaRPr lang="en-US" sz="1800" dirty="0"/>
                    </a:p>
                  </a:txBody>
                  <a:tcPr/>
                </a:tc>
                <a:tc>
                  <a:txBody>
                    <a:bodyPr/>
                    <a:lstStyle/>
                    <a:p>
                      <a:r>
                        <a:rPr lang="en-US" sz="1800" dirty="0" smtClean="0"/>
                        <a:t>Emerged naturally and spontaneously</a:t>
                      </a:r>
                      <a:endParaRPr lang="en-US" sz="1800" dirty="0"/>
                    </a:p>
                  </a:txBody>
                  <a:tcPr/>
                </a:tc>
              </a:tr>
              <a:tr h="3657725">
                <a:tc>
                  <a:txBody>
                    <a:bodyPr/>
                    <a:lstStyle/>
                    <a:p>
                      <a:r>
                        <a:rPr lang="en-US" sz="1800" dirty="0" smtClean="0"/>
                        <a:t>Its purpose is well defined and centers around survival , growth, profit</a:t>
                      </a:r>
                      <a:r>
                        <a:rPr lang="en-US" sz="1800" baseline="0" dirty="0" smtClean="0"/>
                        <a:t>, service to society</a:t>
                      </a:r>
                      <a:endParaRPr lang="en-US" sz="1800" dirty="0"/>
                    </a:p>
                  </a:txBody>
                  <a:tcPr/>
                </a:tc>
                <a:tc>
                  <a:txBody>
                    <a:bodyPr/>
                    <a:lstStyle/>
                    <a:p>
                      <a:r>
                        <a:rPr lang="en-US" sz="1800" dirty="0" smtClean="0"/>
                        <a:t>It</a:t>
                      </a:r>
                      <a:r>
                        <a:rPr lang="en-US" sz="1800" baseline="0" dirty="0" smtClean="0"/>
                        <a:t>s purpose is not defined consciously.</a:t>
                      </a:r>
                      <a:endParaRPr lang="en-US" sz="1800" dirty="0"/>
                    </a:p>
                  </a:txBody>
                  <a:tcPr/>
                </a:tc>
              </a:tr>
              <a:tr h="1188758">
                <a:tc>
                  <a:txBody>
                    <a:bodyPr/>
                    <a:lstStyle/>
                    <a:p>
                      <a:r>
                        <a:rPr lang="en-US" sz="1800" dirty="0" smtClean="0"/>
                        <a:t>Hierarchy</a:t>
                      </a:r>
                      <a:r>
                        <a:rPr lang="en-US" sz="1800" baseline="0" dirty="0" smtClean="0"/>
                        <a:t> based relationship</a:t>
                      </a:r>
                      <a:endParaRPr lang="en-US" sz="1800" dirty="0"/>
                    </a:p>
                  </a:txBody>
                  <a:tcPr/>
                </a:tc>
                <a:tc>
                  <a:txBody>
                    <a:bodyPr/>
                    <a:lstStyle/>
                    <a:p>
                      <a:r>
                        <a:rPr lang="en-US" sz="1800" dirty="0" smtClean="0"/>
                        <a:t>Based on personal and social</a:t>
                      </a:r>
                      <a:endParaRPr lang="en-US" sz="1800" dirty="0"/>
                    </a:p>
                  </a:txBody>
                  <a:tcPr/>
                </a:tc>
              </a:tr>
              <a:tr h="1188758">
                <a:tc>
                  <a:txBody>
                    <a:bodyPr/>
                    <a:lstStyle/>
                    <a:p>
                      <a:r>
                        <a:rPr lang="en-US" sz="1800" dirty="0" smtClean="0"/>
                        <a:t>Impersonal relationship</a:t>
                      </a:r>
                      <a:endParaRPr lang="en-US" sz="1800" dirty="0"/>
                    </a:p>
                  </a:txBody>
                  <a:tcPr/>
                </a:tc>
                <a:tc>
                  <a:txBody>
                    <a:bodyPr/>
                    <a:lstStyle/>
                    <a:p>
                      <a:r>
                        <a:rPr lang="en-US" sz="1800" dirty="0" smtClean="0"/>
                        <a:t>Personal relationship</a:t>
                      </a:r>
                      <a:endParaRPr lang="en-US" sz="1800" dirty="0"/>
                    </a:p>
                  </a:txBody>
                  <a:tcPr/>
                </a:tc>
              </a:tr>
              <a:tr h="640099">
                <a:tc>
                  <a:txBody>
                    <a:bodyPr/>
                    <a:lstStyle/>
                    <a:p>
                      <a:r>
                        <a:rPr lang="en-US" sz="1800" dirty="0" smtClean="0"/>
                        <a:t>Formal</a:t>
                      </a:r>
                      <a:r>
                        <a:rPr lang="en-US" sz="1800" baseline="0" dirty="0" smtClean="0"/>
                        <a:t> control</a:t>
                      </a:r>
                      <a:endParaRPr lang="en-US" sz="1800" dirty="0"/>
                    </a:p>
                  </a:txBody>
                  <a:tcPr/>
                </a:tc>
                <a:tc>
                  <a:txBody>
                    <a:bodyPr/>
                    <a:lstStyle/>
                    <a:p>
                      <a:r>
                        <a:rPr lang="en-US" sz="1800" dirty="0" smtClean="0"/>
                        <a:t>Informal control</a:t>
                      </a:r>
                      <a:endParaRPr lang="en-US" sz="1800" dirty="0"/>
                    </a:p>
                  </a:txBody>
                  <a:tcPr/>
                </a:tc>
              </a:tr>
              <a:tr h="1188758">
                <a:tc>
                  <a:txBody>
                    <a:bodyPr/>
                    <a:lstStyle/>
                    <a:p>
                      <a:r>
                        <a:rPr lang="en-US" sz="1800" dirty="0" smtClean="0"/>
                        <a:t>Rigid and</a:t>
                      </a:r>
                      <a:r>
                        <a:rPr lang="en-US" sz="1800" baseline="0" dirty="0" smtClean="0"/>
                        <a:t> bureaucratic </a:t>
                      </a:r>
                      <a:endParaRPr lang="en-US" sz="1800" dirty="0"/>
                    </a:p>
                  </a:txBody>
                  <a:tcPr/>
                </a:tc>
                <a:tc>
                  <a:txBody>
                    <a:bodyPr/>
                    <a:lstStyle/>
                    <a:p>
                      <a:r>
                        <a:rPr lang="en-US" sz="1800" dirty="0" err="1" smtClean="0"/>
                        <a:t>Flexiable</a:t>
                      </a:r>
                      <a:r>
                        <a:rPr lang="en-US" sz="1800" dirty="0" smtClean="0"/>
                        <a:t> and</a:t>
                      </a:r>
                      <a:r>
                        <a:rPr lang="en-US" sz="1800" baseline="0" dirty="0" smtClean="0"/>
                        <a:t> has relative freedom</a:t>
                      </a:r>
                      <a:r>
                        <a:rPr lang="en-US" sz="1800" dirty="0" smtClean="0"/>
                        <a:t>  </a:t>
                      </a:r>
                      <a:endParaRPr lang="en-US" sz="1800" dirty="0"/>
                    </a:p>
                  </a:txBody>
                  <a:tcPr/>
                </a:tc>
              </a:tr>
            </a:tbl>
          </a:graphicData>
        </a:graphic>
      </p:graphicFrame>
    </p:spTree>
    <p:extLst>
      <p:ext uri="{BB962C8B-B14F-4D97-AF65-F5344CB8AC3E}">
        <p14:creationId xmlns:p14="http://schemas.microsoft.com/office/powerpoint/2010/main" val="362428304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Factors enforcing group formation  </a:t>
            </a:r>
            <a:endParaRPr lang="en-US" dirty="0"/>
          </a:p>
        </p:txBody>
      </p:sp>
      <p:sp>
        <p:nvSpPr>
          <p:cNvPr id="3" name="Subtitle 2"/>
          <p:cNvSpPr>
            <a:spLocks noGrp="1"/>
          </p:cNvSpPr>
          <p:nvPr>
            <p:ph type="subTitle" idx="1"/>
          </p:nvPr>
        </p:nvSpPr>
        <p:spPr>
          <a:xfrm>
            <a:off x="504208" y="1724408"/>
            <a:ext cx="9072001" cy="2492990"/>
          </a:xfrm>
        </p:spPr>
        <p:txBody>
          <a:bodyPr>
            <a:normAutofit fontScale="47500" lnSpcReduction="20000"/>
          </a:bodyPr>
          <a:lstStyle/>
          <a:p>
            <a:r>
              <a:rPr lang="en-US" dirty="0" err="1" smtClean="0"/>
              <a:t>Rao</a:t>
            </a:r>
            <a:r>
              <a:rPr lang="en-US" dirty="0" smtClean="0"/>
              <a:t> has mentioned following multiple factors responsible for group formation</a:t>
            </a:r>
          </a:p>
          <a:p>
            <a:pPr marL="400050" indent="-400050">
              <a:buFont typeface="+mj-lt"/>
              <a:buAutoNum type="romanLcPeriod"/>
            </a:pPr>
            <a:r>
              <a:rPr lang="en-US" dirty="0" smtClean="0"/>
              <a:t> psychological factor: Boredom and fear</a:t>
            </a:r>
          </a:p>
          <a:p>
            <a:pPr marL="400050" indent="-400050">
              <a:buFont typeface="+mj-lt"/>
              <a:buAutoNum type="romanLcPeriod"/>
            </a:pPr>
            <a:r>
              <a:rPr lang="en-US" dirty="0" smtClean="0"/>
              <a:t>Biological </a:t>
            </a:r>
            <a:r>
              <a:rPr lang="en-US" dirty="0" err="1" smtClean="0"/>
              <a:t>factor:Marriage</a:t>
            </a:r>
            <a:r>
              <a:rPr lang="en-US" dirty="0" smtClean="0"/>
              <a:t> for sex and family for raising children</a:t>
            </a:r>
          </a:p>
          <a:p>
            <a:pPr marL="400050" indent="-400050">
              <a:buFont typeface="+mj-lt"/>
              <a:buAutoNum type="romanLcPeriod"/>
            </a:pPr>
            <a:r>
              <a:rPr lang="en-US" dirty="0" smtClean="0"/>
              <a:t>Kinship </a:t>
            </a:r>
            <a:r>
              <a:rPr lang="en-US" dirty="0" err="1" smtClean="0"/>
              <a:t>bond:due</a:t>
            </a:r>
            <a:r>
              <a:rPr lang="en-US" dirty="0" smtClean="0"/>
              <a:t> to relationship of </a:t>
            </a:r>
            <a:r>
              <a:rPr lang="en-US" dirty="0" err="1" smtClean="0"/>
              <a:t>blood,marriage</a:t>
            </a:r>
            <a:r>
              <a:rPr lang="en-US" dirty="0" smtClean="0"/>
              <a:t> or adoption</a:t>
            </a:r>
          </a:p>
          <a:p>
            <a:pPr marL="400050" indent="-400050">
              <a:buFont typeface="+mj-lt"/>
              <a:buAutoNum type="romanLcPeriod"/>
            </a:pPr>
            <a:r>
              <a:rPr lang="en-US" dirty="0" smtClean="0"/>
              <a:t>Geographic </a:t>
            </a:r>
            <a:r>
              <a:rPr lang="en-US" dirty="0" err="1" smtClean="0"/>
              <a:t>factor:settlement</a:t>
            </a:r>
            <a:r>
              <a:rPr lang="en-US" dirty="0" smtClean="0"/>
              <a:t> near </a:t>
            </a:r>
            <a:r>
              <a:rPr lang="en-US" dirty="0" err="1" smtClean="0"/>
              <a:t>water,fertile</a:t>
            </a:r>
            <a:r>
              <a:rPr lang="en-US" dirty="0" smtClean="0"/>
              <a:t> soil </a:t>
            </a:r>
            <a:r>
              <a:rPr lang="en-US" dirty="0" err="1" smtClean="0"/>
              <a:t>etc</a:t>
            </a:r>
            <a:endParaRPr lang="en-US" dirty="0" smtClean="0"/>
          </a:p>
          <a:p>
            <a:pPr marL="400050" indent="-400050">
              <a:buFont typeface="+mj-lt"/>
              <a:buAutoNum type="romanLcPeriod"/>
            </a:pPr>
            <a:r>
              <a:rPr lang="en-US" dirty="0" smtClean="0"/>
              <a:t>Cultural factor: common </a:t>
            </a:r>
            <a:r>
              <a:rPr lang="en-US" dirty="0" err="1" smtClean="0"/>
              <a:t>language,religion,historic</a:t>
            </a:r>
            <a:r>
              <a:rPr lang="en-US" dirty="0" smtClean="0"/>
              <a:t> </a:t>
            </a:r>
            <a:r>
              <a:rPr lang="en-US" dirty="0" err="1" smtClean="0"/>
              <a:t>traditions,etc</a:t>
            </a:r>
            <a:endParaRPr lang="en-US" dirty="0" smtClean="0"/>
          </a:p>
          <a:p>
            <a:pPr marL="400050" indent="-400050">
              <a:buFont typeface="+mj-lt"/>
              <a:buAutoNum type="romanLcPeriod"/>
            </a:pPr>
            <a:r>
              <a:rPr lang="en-US" dirty="0" smtClean="0"/>
              <a:t>Economic factor: </a:t>
            </a:r>
            <a:r>
              <a:rPr lang="en-US" dirty="0" err="1" smtClean="0"/>
              <a:t>production,distribution</a:t>
            </a:r>
            <a:endParaRPr lang="en-US" dirty="0" smtClean="0"/>
          </a:p>
          <a:p>
            <a:pPr marL="400050" indent="-400050">
              <a:buFont typeface="+mj-lt"/>
              <a:buAutoNum type="romanLcPeriod"/>
            </a:pPr>
            <a:r>
              <a:rPr lang="en-US" dirty="0" smtClean="0"/>
              <a:t>Religious </a:t>
            </a:r>
            <a:r>
              <a:rPr lang="en-US" dirty="0" err="1" smtClean="0"/>
              <a:t>factor:worshipping,meditation</a:t>
            </a:r>
            <a:r>
              <a:rPr lang="en-US" dirty="0" smtClean="0"/>
              <a:t>, </a:t>
            </a:r>
            <a:r>
              <a:rPr lang="en-US" dirty="0" err="1" smtClean="0"/>
              <a:t>etc</a:t>
            </a:r>
            <a:endParaRPr lang="en-US" dirty="0" smtClean="0"/>
          </a:p>
          <a:p>
            <a:pPr marL="400050" indent="-400050">
              <a:buFont typeface="+mj-lt"/>
              <a:buAutoNum type="romanLcPeriod"/>
            </a:pPr>
            <a:r>
              <a:rPr lang="en-US" dirty="0" smtClean="0"/>
              <a:t>Political </a:t>
            </a:r>
            <a:r>
              <a:rPr lang="en-US" dirty="0" err="1" smtClean="0"/>
              <a:t>factor:political</a:t>
            </a:r>
            <a:r>
              <a:rPr lang="en-US" dirty="0" smtClean="0"/>
              <a:t> ideology  </a:t>
            </a:r>
            <a:endParaRPr lang="en-US" dirty="0"/>
          </a:p>
        </p:txBody>
      </p:sp>
    </p:spTree>
    <p:extLst>
      <p:ext uri="{BB962C8B-B14F-4D97-AF65-F5344CB8AC3E}">
        <p14:creationId xmlns:p14="http://schemas.microsoft.com/office/powerpoint/2010/main" val="34244435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Social norms and values </a:t>
            </a:r>
            <a:endParaRPr lang="en-US" dirty="0"/>
          </a:p>
        </p:txBody>
      </p:sp>
      <p:sp>
        <p:nvSpPr>
          <p:cNvPr id="3" name="Subtitle 2"/>
          <p:cNvSpPr>
            <a:spLocks noGrp="1"/>
          </p:cNvSpPr>
          <p:nvPr>
            <p:ph type="subTitle" idx="1"/>
          </p:nvPr>
        </p:nvSpPr>
        <p:spPr>
          <a:xfrm>
            <a:off x="504208" y="1862910"/>
            <a:ext cx="9072001" cy="2215991"/>
          </a:xfrm>
        </p:spPr>
        <p:txBody>
          <a:bodyPr>
            <a:normAutofit fontScale="55000" lnSpcReduction="20000"/>
          </a:bodyPr>
          <a:lstStyle/>
          <a:p>
            <a:r>
              <a:rPr lang="en-US" dirty="0" smtClean="0"/>
              <a:t> often use interchangeably in our day to day life but sociologists use them in specific sense. social norms are culturally established </a:t>
            </a:r>
            <a:r>
              <a:rPr lang="en-US" dirty="0" err="1" smtClean="0"/>
              <a:t>rules,standards,guids</a:t>
            </a:r>
            <a:r>
              <a:rPr lang="en-US" dirty="0" smtClean="0"/>
              <a:t> and which defines correct and acceptable human </a:t>
            </a:r>
            <a:r>
              <a:rPr lang="en-US" dirty="0" err="1" smtClean="0"/>
              <a:t>behaviour</a:t>
            </a:r>
            <a:r>
              <a:rPr lang="en-US" dirty="0" smtClean="0"/>
              <a:t> in a society or a group in particular situations or circumstances. The norms are based in social values. Norms prescribe the way the people should behave in particular situations. In </a:t>
            </a:r>
            <a:r>
              <a:rPr lang="en-US" dirty="0" err="1" smtClean="0"/>
              <a:t>short,norms</a:t>
            </a:r>
            <a:r>
              <a:rPr lang="en-US" dirty="0" smtClean="0"/>
              <a:t> are a bundle of do’s and </a:t>
            </a:r>
            <a:r>
              <a:rPr lang="en-US" dirty="0" err="1" smtClean="0"/>
              <a:t>dont’s</a:t>
            </a:r>
            <a:r>
              <a:rPr lang="en-US" dirty="0" smtClean="0"/>
              <a:t> and are rules to regulate individual and groups </a:t>
            </a:r>
            <a:r>
              <a:rPr lang="en-US" dirty="0" err="1" smtClean="0"/>
              <a:t>behaviour</a:t>
            </a:r>
            <a:r>
              <a:rPr lang="en-US" dirty="0"/>
              <a:t> </a:t>
            </a:r>
            <a:r>
              <a:rPr lang="en-US" dirty="0" smtClean="0"/>
              <a:t>for social order.</a:t>
            </a:r>
          </a:p>
          <a:p>
            <a:pPr marL="285750" indent="-285750">
              <a:buFont typeface="Arial" pitchFamily="34" charset="0"/>
              <a:buChar char="•"/>
            </a:pPr>
            <a:r>
              <a:rPr lang="en-US" dirty="0" smtClean="0"/>
              <a:t>   the expectation that students should not cheat in the examinations is the norm and honesty is the value.</a:t>
            </a:r>
            <a:endParaRPr lang="en-US" dirty="0"/>
          </a:p>
        </p:txBody>
      </p:sp>
    </p:spTree>
    <p:extLst>
      <p:ext uri="{BB962C8B-B14F-4D97-AF65-F5344CB8AC3E}">
        <p14:creationId xmlns:p14="http://schemas.microsoft.com/office/powerpoint/2010/main" val="5385122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504208" y="2140095"/>
            <a:ext cx="9072001" cy="1661993"/>
          </a:xfrm>
        </p:spPr>
        <p:txBody>
          <a:bodyPr>
            <a:normAutofit fontScale="70000" lnSpcReduction="20000"/>
          </a:bodyPr>
          <a:lstStyle/>
          <a:p>
            <a:pPr lvl="6"/>
            <a:r>
              <a:rPr lang="en-US" dirty="0" smtClean="0"/>
              <a:t>4 types of norms</a:t>
            </a:r>
          </a:p>
          <a:p>
            <a:pPr marL="285750" lvl="6" indent="-285750">
              <a:buFont typeface="Arial" pitchFamily="34" charset="0"/>
              <a:buChar char="•"/>
            </a:pPr>
            <a:r>
              <a:rPr lang="en-US" dirty="0" smtClean="0"/>
              <a:t>folkways </a:t>
            </a:r>
          </a:p>
          <a:p>
            <a:pPr marL="285750" indent="-285750">
              <a:buFont typeface="Arial" pitchFamily="34" charset="0"/>
              <a:buChar char="•"/>
            </a:pPr>
            <a:r>
              <a:rPr lang="en-US" dirty="0" smtClean="0"/>
              <a:t>Mores</a:t>
            </a:r>
          </a:p>
          <a:p>
            <a:pPr marL="285750" indent="-285750">
              <a:buFont typeface="Arial" pitchFamily="34" charset="0"/>
              <a:buChar char="•"/>
            </a:pPr>
            <a:r>
              <a:rPr lang="en-US" dirty="0" smtClean="0"/>
              <a:t>Taboos</a:t>
            </a:r>
          </a:p>
          <a:p>
            <a:pPr marL="285750" indent="-285750">
              <a:buFont typeface="Arial" pitchFamily="34" charset="0"/>
              <a:buChar char="•"/>
            </a:pPr>
            <a:r>
              <a:rPr lang="en-US" dirty="0" smtClean="0"/>
              <a:t>Laws</a:t>
            </a:r>
          </a:p>
          <a:p>
            <a:endParaRPr lang="en-US" dirty="0"/>
          </a:p>
        </p:txBody>
      </p:sp>
    </p:spTree>
    <p:extLst>
      <p:ext uri="{BB962C8B-B14F-4D97-AF65-F5344CB8AC3E}">
        <p14:creationId xmlns:p14="http://schemas.microsoft.com/office/powerpoint/2010/main" val="173339433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6254" y="953135"/>
            <a:ext cx="7865665" cy="129540"/>
          </a:xfrm>
        </p:spPr>
        <p:txBody>
          <a:bodyPr>
            <a:normAutofit fontScale="90000"/>
          </a:bodyPr>
          <a:lstStyle/>
          <a:p>
            <a:endParaRPr lang="en-US" dirty="0"/>
          </a:p>
        </p:txBody>
      </p:sp>
      <p:sp>
        <p:nvSpPr>
          <p:cNvPr id="3" name="Subtitle 2"/>
          <p:cNvSpPr>
            <a:spLocks noGrp="1"/>
          </p:cNvSpPr>
          <p:nvPr>
            <p:ph type="subTitle" idx="1"/>
          </p:nvPr>
        </p:nvSpPr>
        <p:spPr>
          <a:xfrm>
            <a:off x="504208" y="1862910"/>
            <a:ext cx="9072001" cy="2215991"/>
          </a:xfrm>
        </p:spPr>
        <p:txBody>
          <a:bodyPr>
            <a:normAutofit fontScale="62500" lnSpcReduction="20000"/>
          </a:bodyPr>
          <a:lstStyle/>
          <a:p>
            <a:r>
              <a:rPr lang="en-US" dirty="0" smtClean="0"/>
              <a:t>The characteristics of social norms</a:t>
            </a:r>
          </a:p>
          <a:p>
            <a:pPr marL="342900" indent="-342900">
              <a:buFont typeface="+mj-lt"/>
              <a:buAutoNum type="arabicPeriod"/>
            </a:pPr>
            <a:r>
              <a:rPr lang="en-US" dirty="0" smtClean="0"/>
              <a:t>Social norms are universal</a:t>
            </a:r>
          </a:p>
          <a:p>
            <a:pPr marL="342900" indent="-342900">
              <a:buFont typeface="+mj-lt"/>
              <a:buAutoNum type="arabicPeriod"/>
            </a:pPr>
            <a:r>
              <a:rPr lang="en-US" dirty="0" smtClean="0"/>
              <a:t>Norms incorporate value </a:t>
            </a:r>
            <a:r>
              <a:rPr lang="en-US" dirty="0" err="1" smtClean="0"/>
              <a:t>judgement</a:t>
            </a:r>
            <a:endParaRPr lang="en-US" dirty="0" smtClean="0"/>
          </a:p>
          <a:p>
            <a:pPr marL="342900" indent="-342900">
              <a:buFont typeface="+mj-lt"/>
              <a:buAutoNum type="arabicPeriod"/>
            </a:pPr>
            <a:r>
              <a:rPr lang="en-US" dirty="0" smtClean="0"/>
              <a:t>Norms are relative</a:t>
            </a:r>
          </a:p>
          <a:p>
            <a:pPr marL="342900" indent="-342900">
              <a:buFont typeface="+mj-lt"/>
              <a:buAutoNum type="arabicPeriod"/>
            </a:pPr>
            <a:r>
              <a:rPr lang="en-US" dirty="0" smtClean="0"/>
              <a:t>All norms are not equally important as ‘mores’ are most important and violation of that is subject to severe  punishment and violation of ‘folkways’ is less severe </a:t>
            </a:r>
          </a:p>
          <a:p>
            <a:pPr marL="342900" indent="-342900">
              <a:buFont typeface="+mj-lt"/>
              <a:buAutoNum type="arabicPeriod"/>
            </a:pPr>
            <a:r>
              <a:rPr lang="en-US" dirty="0" smtClean="0"/>
              <a:t>Norms are internalized by individuals   </a:t>
            </a:r>
          </a:p>
          <a:p>
            <a:endParaRPr lang="en-US" dirty="0"/>
          </a:p>
        </p:txBody>
      </p:sp>
    </p:spTree>
    <p:extLst>
      <p:ext uri="{BB962C8B-B14F-4D97-AF65-F5344CB8AC3E}">
        <p14:creationId xmlns:p14="http://schemas.microsoft.com/office/powerpoint/2010/main" val="169489281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520" y="549276"/>
            <a:ext cx="9067799" cy="762000"/>
          </a:xfrm>
        </p:spPr>
        <p:txBody>
          <a:bodyPr/>
          <a:lstStyle/>
          <a:p>
            <a:r>
              <a:rPr lang="en-US" dirty="0" smtClean="0"/>
              <a:t>Functions or importance of Norms </a:t>
            </a:r>
            <a:endParaRPr lang="en-US" dirty="0"/>
          </a:p>
        </p:txBody>
      </p:sp>
      <p:sp>
        <p:nvSpPr>
          <p:cNvPr id="3" name="Content Placeholder 2"/>
          <p:cNvSpPr>
            <a:spLocks noGrp="1"/>
          </p:cNvSpPr>
          <p:nvPr>
            <p:ph idx="1"/>
          </p:nvPr>
        </p:nvSpPr>
        <p:spPr/>
        <p:txBody>
          <a:bodyPr/>
          <a:lstStyle/>
          <a:p>
            <a:r>
              <a:rPr lang="en-US" dirty="0" smtClean="0"/>
              <a:t>Norms is indispensable to society’s </a:t>
            </a:r>
            <a:r>
              <a:rPr lang="en-US" dirty="0" err="1" smtClean="0"/>
              <a:t>existance</a:t>
            </a:r>
            <a:r>
              <a:rPr lang="en-US" dirty="0" smtClean="0"/>
              <a:t> </a:t>
            </a:r>
          </a:p>
          <a:p>
            <a:r>
              <a:rPr lang="en-US" dirty="0" smtClean="0"/>
              <a:t>Norms regulate </a:t>
            </a:r>
            <a:r>
              <a:rPr lang="en-US" dirty="0" err="1" smtClean="0"/>
              <a:t>behaviour</a:t>
            </a:r>
            <a:r>
              <a:rPr lang="en-US" dirty="0" smtClean="0"/>
              <a:t> </a:t>
            </a:r>
          </a:p>
          <a:p>
            <a:r>
              <a:rPr lang="en-US" dirty="0" smtClean="0"/>
              <a:t>Norms maintain social order</a:t>
            </a:r>
          </a:p>
          <a:p>
            <a:r>
              <a:rPr lang="en-US" dirty="0" smtClean="0"/>
              <a:t>Norms maintain social cohesion</a:t>
            </a:r>
          </a:p>
          <a:p>
            <a:r>
              <a:rPr lang="en-US" dirty="0" smtClean="0"/>
              <a:t>Norms helps to have self control</a:t>
            </a:r>
            <a:endParaRPr lang="en-US" dirty="0"/>
          </a:p>
        </p:txBody>
      </p:sp>
    </p:spTree>
    <p:extLst>
      <p:ext uri="{BB962C8B-B14F-4D97-AF65-F5344CB8AC3E}">
        <p14:creationId xmlns:p14="http://schemas.microsoft.com/office/powerpoint/2010/main" val="243449846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Meaning of values </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Values are stable long lasting beliefs about what is </a:t>
            </a:r>
            <a:r>
              <a:rPr lang="en-US" dirty="0" err="1" smtClean="0"/>
              <a:t>right,good,important,desirable</a:t>
            </a:r>
            <a:r>
              <a:rPr lang="en-US" dirty="0" smtClean="0"/>
              <a:t> and worthwhile to an </a:t>
            </a:r>
            <a:r>
              <a:rPr lang="en-US" dirty="0" err="1" smtClean="0"/>
              <a:t>individual.values</a:t>
            </a:r>
            <a:r>
              <a:rPr lang="en-US" dirty="0" smtClean="0"/>
              <a:t> are the criteria people use in assessing their daily </a:t>
            </a:r>
            <a:r>
              <a:rPr lang="en-US" dirty="0" err="1" smtClean="0"/>
              <a:t>lives;arrange</a:t>
            </a:r>
            <a:r>
              <a:rPr lang="en-US" dirty="0" smtClean="0"/>
              <a:t> their priorities and choosing respect for human </a:t>
            </a:r>
            <a:r>
              <a:rPr lang="en-US" dirty="0" err="1" smtClean="0"/>
              <a:t>dignity,rationality,sacrifice,individuality,equality,democracy</a:t>
            </a:r>
            <a:r>
              <a:rPr lang="en-US" dirty="0" smtClean="0"/>
              <a:t> etc. influences the nature of an individuals </a:t>
            </a:r>
            <a:r>
              <a:rPr lang="en-US" dirty="0" err="1" smtClean="0"/>
              <a:t>behaviour</a:t>
            </a:r>
            <a:r>
              <a:rPr lang="en-US" dirty="0" smtClean="0"/>
              <a:t> and guides their </a:t>
            </a:r>
            <a:r>
              <a:rPr lang="en-US" dirty="0" err="1" smtClean="0"/>
              <a:t>behaviour</a:t>
            </a:r>
            <a:r>
              <a:rPr lang="en-US" dirty="0" smtClean="0"/>
              <a:t> in many ways.</a:t>
            </a:r>
          </a:p>
          <a:p>
            <a:pPr marL="0" indent="0">
              <a:buNone/>
            </a:pPr>
            <a:r>
              <a:rPr lang="en-US" dirty="0" smtClean="0"/>
              <a:t>   </a:t>
            </a:r>
            <a:endParaRPr lang="en-US" dirty="0"/>
          </a:p>
        </p:txBody>
      </p:sp>
    </p:spTree>
    <p:extLst>
      <p:ext uri="{BB962C8B-B14F-4D97-AF65-F5344CB8AC3E}">
        <p14:creationId xmlns:p14="http://schemas.microsoft.com/office/powerpoint/2010/main" val="278576711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“Values are group conceptions of the relative desirability of things”-G.R. </a:t>
            </a:r>
            <a:r>
              <a:rPr lang="en-US" dirty="0" err="1" smtClean="0"/>
              <a:t>Leslie,R.F</a:t>
            </a:r>
            <a:r>
              <a:rPr lang="en-US" dirty="0" smtClean="0"/>
              <a:t>. </a:t>
            </a:r>
            <a:r>
              <a:rPr lang="en-US" dirty="0" err="1" smtClean="0"/>
              <a:t>Larson,H.L</a:t>
            </a:r>
            <a:r>
              <a:rPr lang="en-US" dirty="0" smtClean="0"/>
              <a:t>. Gorman   </a:t>
            </a:r>
            <a:endParaRPr lang="en-US" dirty="0"/>
          </a:p>
        </p:txBody>
      </p:sp>
    </p:spTree>
    <p:extLst>
      <p:ext uri="{BB962C8B-B14F-4D97-AF65-F5344CB8AC3E}">
        <p14:creationId xmlns:p14="http://schemas.microsoft.com/office/powerpoint/2010/main" val="408267733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values</a:t>
            </a:r>
            <a:endParaRPr lang="en-US" dirty="0"/>
          </a:p>
        </p:txBody>
      </p:sp>
      <p:sp>
        <p:nvSpPr>
          <p:cNvPr id="3" name="Content Placeholder 2"/>
          <p:cNvSpPr>
            <a:spLocks noGrp="1"/>
          </p:cNvSpPr>
          <p:nvPr>
            <p:ph idx="1"/>
          </p:nvPr>
        </p:nvSpPr>
        <p:spPr>
          <a:xfrm>
            <a:off x="504031" y="1323128"/>
            <a:ext cx="9108281" cy="4347422"/>
          </a:xfrm>
        </p:spPr>
        <p:txBody>
          <a:bodyPr>
            <a:normAutofit fontScale="92500" lnSpcReduction="20000"/>
          </a:bodyPr>
          <a:lstStyle/>
          <a:p>
            <a:r>
              <a:rPr lang="en-US" dirty="0" smtClean="0"/>
              <a:t>Provides </a:t>
            </a:r>
            <a:r>
              <a:rPr lang="en-US" dirty="0" err="1" smtClean="0"/>
              <a:t>strandards</a:t>
            </a:r>
            <a:r>
              <a:rPr lang="en-US" dirty="0" smtClean="0"/>
              <a:t> of competence and morality</a:t>
            </a:r>
          </a:p>
          <a:p>
            <a:r>
              <a:rPr lang="en-US" dirty="0" smtClean="0"/>
              <a:t>Values are fewer in number than attitudes </a:t>
            </a:r>
          </a:p>
          <a:p>
            <a:r>
              <a:rPr lang="en-US" dirty="0" smtClean="0"/>
              <a:t>Values are abstract concepts not the specific objects, situations or persons</a:t>
            </a:r>
          </a:p>
          <a:p>
            <a:r>
              <a:rPr lang="en-US" dirty="0" smtClean="0"/>
              <a:t>Values are relatively </a:t>
            </a:r>
            <a:r>
              <a:rPr lang="en-US" dirty="0" err="1" smtClean="0"/>
              <a:t>stable,permanent</a:t>
            </a:r>
            <a:r>
              <a:rPr lang="en-US" dirty="0" smtClean="0"/>
              <a:t> and resistant to change </a:t>
            </a:r>
          </a:p>
          <a:p>
            <a:r>
              <a:rPr lang="en-US" dirty="0" smtClean="0"/>
              <a:t>Values are most central to the core of a person</a:t>
            </a:r>
          </a:p>
          <a:p>
            <a:r>
              <a:rPr lang="en-US" dirty="0" smtClean="0"/>
              <a:t>Values have two attributes – content and intensity</a:t>
            </a:r>
          </a:p>
          <a:p>
            <a:r>
              <a:rPr lang="en-US" dirty="0" smtClean="0"/>
              <a:t>When we rank an individuals value in terms of their </a:t>
            </a:r>
            <a:r>
              <a:rPr lang="en-US" dirty="0" err="1" smtClean="0"/>
              <a:t>intensity.we</a:t>
            </a:r>
            <a:r>
              <a:rPr lang="en-US" dirty="0" smtClean="0"/>
              <a:t> obtain the value system of that person.</a:t>
            </a:r>
          </a:p>
        </p:txBody>
      </p:sp>
    </p:spTree>
    <p:extLst>
      <p:ext uri="{BB962C8B-B14F-4D97-AF65-F5344CB8AC3E}">
        <p14:creationId xmlns:p14="http://schemas.microsoft.com/office/powerpoint/2010/main" val="558480773"/>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320863"/>
            <a:ext cx="9108281" cy="939447"/>
          </a:xfrm>
        </p:spPr>
        <p:txBody>
          <a:bodyPr/>
          <a:lstStyle/>
          <a:p>
            <a:r>
              <a:rPr lang="en-US" dirty="0" smtClean="0"/>
              <a:t>Functions of values </a:t>
            </a:r>
            <a:endParaRPr lang="en-US" dirty="0"/>
          </a:p>
        </p:txBody>
      </p:sp>
      <p:sp>
        <p:nvSpPr>
          <p:cNvPr id="3" name="Content Placeholder 2"/>
          <p:cNvSpPr>
            <a:spLocks noGrp="1"/>
          </p:cNvSpPr>
          <p:nvPr>
            <p:ph idx="1"/>
          </p:nvPr>
        </p:nvSpPr>
        <p:spPr>
          <a:xfrm>
            <a:off x="544512" y="1317484"/>
            <a:ext cx="9072563" cy="4032391"/>
          </a:xfrm>
        </p:spPr>
        <p:txBody>
          <a:bodyPr>
            <a:normAutofit fontScale="85000" lnSpcReduction="20000"/>
          </a:bodyPr>
          <a:lstStyle/>
          <a:p>
            <a:r>
              <a:rPr lang="en-US" dirty="0" smtClean="0"/>
              <a:t>Value provide goals or ends for a members to aim at.</a:t>
            </a:r>
          </a:p>
          <a:p>
            <a:r>
              <a:rPr lang="en-US" dirty="0" smtClean="0"/>
              <a:t>As values are shared in </a:t>
            </a:r>
            <a:r>
              <a:rPr lang="en-US" dirty="0" err="1" smtClean="0"/>
              <a:t>common,they</a:t>
            </a:r>
            <a:r>
              <a:rPr lang="en-US" dirty="0" smtClean="0"/>
              <a:t> hold the society together by providing uniformities in group </a:t>
            </a:r>
            <a:r>
              <a:rPr lang="en-US" dirty="0" err="1" smtClean="0"/>
              <a:t>interaction.some</a:t>
            </a:r>
            <a:r>
              <a:rPr lang="en-US" dirty="0" smtClean="0"/>
              <a:t> sociologists agree that shared values form the basis for social unity.</a:t>
            </a:r>
          </a:p>
          <a:p>
            <a:r>
              <a:rPr lang="en-US" dirty="0" smtClean="0"/>
              <a:t>Values bring legitimacy to the norms or rules that govern specific </a:t>
            </a:r>
            <a:r>
              <a:rPr lang="en-US" dirty="0" err="1" smtClean="0"/>
              <a:t>behaviours</a:t>
            </a:r>
            <a:r>
              <a:rPr lang="en-US" dirty="0" smtClean="0"/>
              <a:t> and activities.</a:t>
            </a:r>
          </a:p>
          <a:p>
            <a:r>
              <a:rPr lang="en-US" dirty="0" smtClean="0"/>
              <a:t>Values help to bring some kind of adjustment between different sets of norms. As people seek the same kinds of ends or goals in different field of their </a:t>
            </a:r>
            <a:r>
              <a:rPr lang="en-US" dirty="0" err="1" smtClean="0"/>
              <a:t>life,they</a:t>
            </a:r>
            <a:r>
              <a:rPr lang="en-US" dirty="0" smtClean="0"/>
              <a:t> modify the rules in order to achieve their goal.</a:t>
            </a:r>
            <a:endParaRPr lang="en-US" dirty="0"/>
          </a:p>
        </p:txBody>
      </p:sp>
    </p:spTree>
    <p:extLst>
      <p:ext uri="{BB962C8B-B14F-4D97-AF65-F5344CB8AC3E}">
        <p14:creationId xmlns:p14="http://schemas.microsoft.com/office/powerpoint/2010/main" val="293301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278251"/>
            <a:ext cx="9072563" cy="1385887"/>
          </a:xfrm>
        </p:spPr>
        <p:txBody>
          <a:bodyPr>
            <a:normAutofit fontScale="62500" lnSpcReduction="20000"/>
          </a:bodyPr>
          <a:lstStyle/>
          <a:p>
            <a:r>
              <a:rPr lang="en-US" dirty="0" smtClean="0"/>
              <a:t>ii)Social Physiology(study of social action)-includes branches or subjects which are studied by particular social sciences such as sociology of </a:t>
            </a:r>
            <a:r>
              <a:rPr lang="en-US" dirty="0" err="1" smtClean="0"/>
              <a:t>law,religion</a:t>
            </a:r>
            <a:r>
              <a:rPr lang="en-US" dirty="0" smtClean="0"/>
              <a:t> </a:t>
            </a:r>
            <a:r>
              <a:rPr lang="en-US" dirty="0" err="1" smtClean="0"/>
              <a:t>etc.which</a:t>
            </a:r>
            <a:r>
              <a:rPr lang="en-US" dirty="0" smtClean="0"/>
              <a:t> are regarded as special sociologies</a:t>
            </a:r>
          </a:p>
          <a:p>
            <a:r>
              <a:rPr lang="en-US" dirty="0" smtClean="0"/>
              <a:t>iii)General Sociology-includes philosophical part that aims discovering the general character of social facts and to formulate general social laws.</a:t>
            </a:r>
            <a:endParaRPr lang="en-US" dirty="0"/>
          </a:p>
        </p:txBody>
      </p:sp>
    </p:spTree>
    <p:extLst>
      <p:ext uri="{BB962C8B-B14F-4D97-AF65-F5344CB8AC3E}">
        <p14:creationId xmlns:p14="http://schemas.microsoft.com/office/powerpoint/2010/main" val="241978240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Relation between norms and value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Norms and values have unique relation. Norms are specific whereas values are </a:t>
            </a:r>
            <a:r>
              <a:rPr lang="en-US" dirty="0" err="1" smtClean="0"/>
              <a:t>not.social</a:t>
            </a:r>
            <a:r>
              <a:rPr lang="en-US" dirty="0" smtClean="0"/>
              <a:t> norms are culturally established rules ,standards ,guides and which define correct and acceptable human </a:t>
            </a:r>
            <a:r>
              <a:rPr lang="en-US" dirty="0" err="1" smtClean="0"/>
              <a:t>behaviour</a:t>
            </a:r>
            <a:r>
              <a:rPr lang="en-US" dirty="0" smtClean="0"/>
              <a:t> in a society or a group in particular situations or circumstances whereas value are stable ,long lasting beliefs about what is </a:t>
            </a:r>
            <a:r>
              <a:rPr lang="en-US" dirty="0" err="1" smtClean="0"/>
              <a:t>right,good,important,desirable</a:t>
            </a:r>
            <a:r>
              <a:rPr lang="en-US" dirty="0" smtClean="0"/>
              <a:t> and worthwhile to an individual and are more nearly independent of specific situations.</a:t>
            </a:r>
          </a:p>
          <a:p>
            <a:endParaRPr lang="en-US" dirty="0"/>
          </a:p>
          <a:p>
            <a:endParaRPr lang="en-US" dirty="0"/>
          </a:p>
        </p:txBody>
      </p:sp>
    </p:spTree>
    <p:extLst>
      <p:ext uri="{BB962C8B-B14F-4D97-AF65-F5344CB8AC3E}">
        <p14:creationId xmlns:p14="http://schemas.microsoft.com/office/powerpoint/2010/main" val="287703759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The same value may be a point of reference for many specific norms while a particular norm may have several separate values. For e.g. the value “equality” may be the norms for relationship between husband and </a:t>
            </a:r>
            <a:r>
              <a:rPr lang="en-US" dirty="0" err="1" smtClean="0"/>
              <a:t>wife,brother</a:t>
            </a:r>
            <a:r>
              <a:rPr lang="en-US" dirty="0" smtClean="0"/>
              <a:t> and </a:t>
            </a:r>
            <a:r>
              <a:rPr lang="en-US" dirty="0" err="1" smtClean="0"/>
              <a:t>brother,teacher</a:t>
            </a:r>
            <a:r>
              <a:rPr lang="en-US" dirty="0" smtClean="0"/>
              <a:t> and student etc. on the other </a:t>
            </a:r>
            <a:r>
              <a:rPr lang="en-US" dirty="0" err="1" smtClean="0"/>
              <a:t>hand,the</a:t>
            </a:r>
            <a:r>
              <a:rPr lang="en-US" dirty="0" smtClean="0"/>
              <a:t> norm “a teacher must not show </a:t>
            </a:r>
            <a:r>
              <a:rPr lang="en-US" dirty="0" err="1" smtClean="0"/>
              <a:t>favouritism</a:t>
            </a:r>
            <a:r>
              <a:rPr lang="en-US" dirty="0" smtClean="0"/>
              <a:t> in grading” may in particular instance involve the value of equality ,</a:t>
            </a:r>
            <a:r>
              <a:rPr lang="en-US" dirty="0" err="1" smtClean="0"/>
              <a:t>honesty,humanitarianism</a:t>
            </a:r>
            <a:r>
              <a:rPr lang="en-US" dirty="0" smtClean="0"/>
              <a:t> etc.  </a:t>
            </a:r>
            <a:endParaRPr lang="en-US" dirty="0"/>
          </a:p>
        </p:txBody>
      </p:sp>
    </p:spTree>
    <p:extLst>
      <p:ext uri="{BB962C8B-B14F-4D97-AF65-F5344CB8AC3E}">
        <p14:creationId xmlns:p14="http://schemas.microsoft.com/office/powerpoint/2010/main" val="124536664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Difference between norm and values </a:t>
            </a:r>
            <a:endParaRPr lang="en-US" dirty="0"/>
          </a:p>
        </p:txBody>
      </p:sp>
      <p:sp>
        <p:nvSpPr>
          <p:cNvPr id="3" name="Content Placeholder 2"/>
          <p:cNvSpPr>
            <a:spLocks noGrp="1"/>
          </p:cNvSpPr>
          <p:nvPr>
            <p:ph idx="1"/>
          </p:nvPr>
        </p:nvSpPr>
        <p:spPr/>
        <p:txBody>
          <a:bodyPr>
            <a:normAutofit fontScale="77500" lnSpcReduction="20000"/>
          </a:bodyPr>
          <a:lstStyle/>
          <a:p>
            <a:pPr marL="457200" indent="-457200">
              <a:buFont typeface="+mj-lt"/>
              <a:buAutoNum type="arabicPeriod"/>
            </a:pPr>
            <a:r>
              <a:rPr lang="en-US" dirty="0" smtClean="0"/>
              <a:t> norms are rules and expectations that describe how people should and should not behave in particular situations whereas values are general standards which decide what is good and what is bad independent of a specific situation.</a:t>
            </a:r>
          </a:p>
          <a:p>
            <a:pPr marL="457200" indent="-457200">
              <a:buFont typeface="+mj-lt"/>
              <a:buAutoNum type="arabicPeriod"/>
            </a:pPr>
            <a:r>
              <a:rPr lang="en-US" dirty="0" smtClean="0"/>
              <a:t>Values are ends while norms are means to </a:t>
            </a:r>
            <a:r>
              <a:rPr lang="en-US" dirty="0" err="1" smtClean="0"/>
              <a:t>achive</a:t>
            </a:r>
            <a:r>
              <a:rPr lang="en-US" dirty="0" smtClean="0"/>
              <a:t> these ends.</a:t>
            </a:r>
          </a:p>
          <a:p>
            <a:pPr marL="457200" indent="-457200">
              <a:buFont typeface="+mj-lt"/>
              <a:buAutoNum type="arabicPeriod"/>
            </a:pPr>
            <a:r>
              <a:rPr lang="en-US" dirty="0" smtClean="0"/>
              <a:t>Sometimes the values and norms of a society conflict with each other. The change in one element of material culture (e.g. mechanization of agriculture as value) may conflict with the associated aspect of non-material culture(destroy norms of joint family and collective living)</a:t>
            </a:r>
            <a:endParaRPr lang="en-US" dirty="0"/>
          </a:p>
        </p:txBody>
      </p:sp>
    </p:spTree>
    <p:extLst>
      <p:ext uri="{BB962C8B-B14F-4D97-AF65-F5344CB8AC3E}">
        <p14:creationId xmlns:p14="http://schemas.microsoft.com/office/powerpoint/2010/main" val="191943633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of norm values and sanction </a:t>
            </a:r>
            <a:endParaRPr lang="en-US" dirty="0"/>
          </a:p>
        </p:txBody>
      </p:sp>
      <p:sp>
        <p:nvSpPr>
          <p:cNvPr id="3" name="Content Placeholder 2"/>
          <p:cNvSpPr>
            <a:spLocks noGrp="1"/>
          </p:cNvSpPr>
          <p:nvPr>
            <p:ph idx="1"/>
          </p:nvPr>
        </p:nvSpPr>
        <p:spPr/>
        <p:txBody>
          <a:bodyPr/>
          <a:lstStyle/>
          <a:p>
            <a:r>
              <a:rPr lang="en-US" dirty="0" smtClean="0"/>
              <a:t>like If a society views private property as a basic </a:t>
            </a:r>
            <a:r>
              <a:rPr lang="en-US" dirty="0" err="1" smtClean="0"/>
              <a:t>value,it</a:t>
            </a:r>
            <a:r>
              <a:rPr lang="en-US" dirty="0" smtClean="0"/>
              <a:t> will probably have strict laws(i.e. norms) against theft. </a:t>
            </a:r>
            <a:endParaRPr lang="en-US" dirty="0"/>
          </a:p>
        </p:txBody>
      </p:sp>
    </p:spTree>
    <p:extLst>
      <p:ext uri="{BB962C8B-B14F-4D97-AF65-F5344CB8AC3E}">
        <p14:creationId xmlns:p14="http://schemas.microsoft.com/office/powerpoint/2010/main" val="27301526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Status and role </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Status refers to the position or the rank one holds in a social group and approved by the members of society. In any society people have </a:t>
            </a:r>
            <a:r>
              <a:rPr lang="en-US" dirty="0" err="1" smtClean="0"/>
              <a:t>occupational,family</a:t>
            </a:r>
            <a:r>
              <a:rPr lang="en-US" dirty="0" smtClean="0"/>
              <a:t> </a:t>
            </a:r>
            <a:r>
              <a:rPr lang="en-US" dirty="0" err="1" smtClean="0"/>
              <a:t>etc</a:t>
            </a:r>
            <a:r>
              <a:rPr lang="en-US" dirty="0" smtClean="0"/>
              <a:t> statuses. Generally it is defined socially and </a:t>
            </a:r>
            <a:r>
              <a:rPr lang="en-US" dirty="0" err="1" smtClean="0"/>
              <a:t>clturally</a:t>
            </a:r>
            <a:r>
              <a:rPr lang="en-US" dirty="0" smtClean="0"/>
              <a:t> but sometimes it is also defined biologically like sex and </a:t>
            </a:r>
            <a:r>
              <a:rPr lang="en-US" dirty="0" err="1" smtClean="0"/>
              <a:t>race.sometimes</a:t>
            </a:r>
            <a:r>
              <a:rPr lang="en-US" dirty="0" smtClean="0"/>
              <a:t> it may be closed or open. </a:t>
            </a:r>
          </a:p>
          <a:p>
            <a:endParaRPr lang="en-US" dirty="0"/>
          </a:p>
          <a:p>
            <a:r>
              <a:rPr lang="en-US" dirty="0" smtClean="0"/>
              <a:t>“A status is a position in social group or grouping, a relation to other positions held by other individuals in the group or grouping.” – </a:t>
            </a:r>
            <a:r>
              <a:rPr lang="en-US" dirty="0"/>
              <a:t>M</a:t>
            </a:r>
            <a:r>
              <a:rPr lang="en-US" dirty="0" smtClean="0"/>
              <a:t>orris Ginsberg</a:t>
            </a:r>
            <a:endParaRPr lang="en-US" dirty="0"/>
          </a:p>
        </p:txBody>
      </p:sp>
    </p:spTree>
    <p:extLst>
      <p:ext uri="{BB962C8B-B14F-4D97-AF65-F5344CB8AC3E}">
        <p14:creationId xmlns:p14="http://schemas.microsoft.com/office/powerpoint/2010/main" val="410078793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854263"/>
            <a:ext cx="9072563" cy="819079"/>
          </a:xfrm>
        </p:spPr>
        <p:txBody>
          <a:bodyPr>
            <a:normAutofit fontScale="90000"/>
          </a:bodyPr>
          <a:lstStyle/>
          <a:p>
            <a:r>
              <a:rPr lang="en-US" dirty="0" smtClean="0"/>
              <a:t>Nature or characteristic or essential elements  </a:t>
            </a:r>
            <a:endParaRPr lang="en-US" dirty="0"/>
          </a:p>
        </p:txBody>
      </p:sp>
      <p:sp>
        <p:nvSpPr>
          <p:cNvPr id="3" name="Content Placeholder 2"/>
          <p:cNvSpPr>
            <a:spLocks noGrp="1"/>
          </p:cNvSpPr>
          <p:nvPr>
            <p:ph idx="1"/>
          </p:nvPr>
        </p:nvSpPr>
        <p:spPr>
          <a:xfrm>
            <a:off x="468520" y="1768663"/>
            <a:ext cx="9143999" cy="4495799"/>
          </a:xfrm>
        </p:spPr>
        <p:txBody>
          <a:bodyPr>
            <a:normAutofit fontScale="85000" lnSpcReduction="20000"/>
          </a:bodyPr>
          <a:lstStyle/>
          <a:p>
            <a:r>
              <a:rPr lang="en-US" dirty="0" smtClean="0"/>
              <a:t>Each status has a norm</a:t>
            </a:r>
          </a:p>
          <a:p>
            <a:r>
              <a:rPr lang="en-US" dirty="0" smtClean="0"/>
              <a:t>Determined by cultural situation of society</a:t>
            </a:r>
          </a:p>
          <a:p>
            <a:r>
              <a:rPr lang="en-US" dirty="0" smtClean="0"/>
              <a:t>There can be multiple statuses of single person</a:t>
            </a:r>
          </a:p>
          <a:p>
            <a:r>
              <a:rPr lang="en-US" dirty="0" smtClean="0"/>
              <a:t>Determined only in relevance to the  other members of the society</a:t>
            </a:r>
          </a:p>
          <a:p>
            <a:r>
              <a:rPr lang="en-US" dirty="0" smtClean="0"/>
              <a:t>Every status has its own rights, duties and obligations </a:t>
            </a:r>
          </a:p>
          <a:p>
            <a:r>
              <a:rPr lang="en-US" dirty="0" smtClean="0"/>
              <a:t>It is dynamic </a:t>
            </a:r>
          </a:p>
          <a:p>
            <a:r>
              <a:rPr lang="en-US" dirty="0" smtClean="0"/>
              <a:t>It consists of external </a:t>
            </a:r>
            <a:r>
              <a:rPr lang="en-US" dirty="0" err="1" smtClean="0"/>
              <a:t>symbols,respect</a:t>
            </a:r>
            <a:r>
              <a:rPr lang="en-US" dirty="0" smtClean="0"/>
              <a:t> and social dignity accordingly.</a:t>
            </a:r>
          </a:p>
          <a:p>
            <a:r>
              <a:rPr lang="en-US" dirty="0" smtClean="0"/>
              <a:t>Helps to create social order and equilibrium in organization and society.</a:t>
            </a:r>
            <a:endParaRPr lang="en-US" dirty="0"/>
          </a:p>
        </p:txBody>
      </p:sp>
    </p:spTree>
    <p:extLst>
      <p:ext uri="{BB962C8B-B14F-4D97-AF65-F5344CB8AC3E}">
        <p14:creationId xmlns:p14="http://schemas.microsoft.com/office/powerpoint/2010/main" val="93948139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statuses </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err="1" smtClean="0"/>
              <a:t>Ascribed:by</a:t>
            </a:r>
            <a:r>
              <a:rPr lang="en-US" dirty="0" smtClean="0"/>
              <a:t> birth or placement in a social group like caste</a:t>
            </a:r>
          </a:p>
          <a:p>
            <a:pPr marL="457200" indent="-457200">
              <a:buFont typeface="+mj-lt"/>
              <a:buAutoNum type="arabicPeriod"/>
            </a:pPr>
            <a:r>
              <a:rPr lang="en-US" dirty="0" err="1" smtClean="0"/>
              <a:t>Achieved:personal</a:t>
            </a:r>
            <a:r>
              <a:rPr lang="en-US" dirty="0" smtClean="0"/>
              <a:t> </a:t>
            </a:r>
            <a:r>
              <a:rPr lang="en-US" dirty="0" err="1" smtClean="0"/>
              <a:t>ability,education,earned</a:t>
            </a:r>
            <a:r>
              <a:rPr lang="en-US" dirty="0" smtClean="0"/>
              <a:t> wealth like class</a:t>
            </a:r>
          </a:p>
          <a:p>
            <a:pPr marL="457200" indent="-457200">
              <a:buFont typeface="+mj-lt"/>
              <a:buAutoNum type="arabicPeriod"/>
            </a:pPr>
            <a:r>
              <a:rPr lang="en-US" dirty="0" smtClean="0"/>
              <a:t>Mixed </a:t>
            </a:r>
            <a:r>
              <a:rPr lang="en-US" dirty="0" err="1" smtClean="0"/>
              <a:t>status:like</a:t>
            </a:r>
            <a:r>
              <a:rPr lang="en-US" dirty="0" smtClean="0"/>
              <a:t> son of a star.</a:t>
            </a:r>
          </a:p>
          <a:p>
            <a:pPr marL="457200" indent="-457200">
              <a:buFont typeface="+mj-lt"/>
              <a:buAutoNum type="arabicPeriod"/>
            </a:pPr>
            <a:endParaRPr lang="en-US" dirty="0"/>
          </a:p>
        </p:txBody>
      </p:sp>
    </p:spTree>
    <p:extLst>
      <p:ext uri="{BB962C8B-B14F-4D97-AF65-F5344CB8AC3E}">
        <p14:creationId xmlns:p14="http://schemas.microsoft.com/office/powerpoint/2010/main" val="2744937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854263"/>
            <a:ext cx="9072563" cy="819079"/>
          </a:xfrm>
        </p:spPr>
        <p:txBody>
          <a:bodyPr>
            <a:normAutofit fontScale="90000"/>
          </a:bodyPr>
          <a:lstStyle/>
          <a:p>
            <a:r>
              <a:rPr lang="en-US" dirty="0" smtClean="0"/>
              <a:t>Nature or characteristic or essential elements  </a:t>
            </a:r>
            <a:endParaRPr lang="en-US" dirty="0"/>
          </a:p>
        </p:txBody>
      </p:sp>
      <p:sp>
        <p:nvSpPr>
          <p:cNvPr id="3" name="Content Placeholder 2"/>
          <p:cNvSpPr>
            <a:spLocks noGrp="1"/>
          </p:cNvSpPr>
          <p:nvPr>
            <p:ph idx="1"/>
          </p:nvPr>
        </p:nvSpPr>
        <p:spPr>
          <a:xfrm>
            <a:off x="468520" y="1768663"/>
            <a:ext cx="9143999" cy="4495799"/>
          </a:xfrm>
        </p:spPr>
        <p:txBody>
          <a:bodyPr>
            <a:normAutofit fontScale="85000" lnSpcReduction="20000"/>
          </a:bodyPr>
          <a:lstStyle/>
          <a:p>
            <a:r>
              <a:rPr lang="en-US" dirty="0" smtClean="0"/>
              <a:t>Each status has a norm</a:t>
            </a:r>
          </a:p>
          <a:p>
            <a:r>
              <a:rPr lang="en-US" dirty="0" smtClean="0"/>
              <a:t>Determined by cultural situation of society</a:t>
            </a:r>
          </a:p>
          <a:p>
            <a:r>
              <a:rPr lang="en-US" dirty="0" smtClean="0"/>
              <a:t>There can be multiple statuses of single person</a:t>
            </a:r>
          </a:p>
          <a:p>
            <a:r>
              <a:rPr lang="en-US" dirty="0" smtClean="0"/>
              <a:t>Determined only in relevance to the  other members of the society</a:t>
            </a:r>
          </a:p>
          <a:p>
            <a:r>
              <a:rPr lang="en-US" dirty="0" smtClean="0"/>
              <a:t>Every status has its own rights, duties and obligations </a:t>
            </a:r>
          </a:p>
          <a:p>
            <a:r>
              <a:rPr lang="en-US" dirty="0" smtClean="0"/>
              <a:t>It is dynamic </a:t>
            </a:r>
          </a:p>
          <a:p>
            <a:r>
              <a:rPr lang="en-US" dirty="0" smtClean="0"/>
              <a:t>It consists of external </a:t>
            </a:r>
            <a:r>
              <a:rPr lang="en-US" dirty="0" err="1" smtClean="0"/>
              <a:t>symbols,respect</a:t>
            </a:r>
            <a:r>
              <a:rPr lang="en-US" dirty="0" smtClean="0"/>
              <a:t> and social dignity accordingly.</a:t>
            </a:r>
          </a:p>
          <a:p>
            <a:r>
              <a:rPr lang="en-US" dirty="0" smtClean="0"/>
              <a:t>Helps to create social order and equilibrium in organization and society.</a:t>
            </a:r>
            <a:endParaRPr lang="en-US" dirty="0"/>
          </a:p>
        </p:txBody>
      </p:sp>
    </p:spTree>
    <p:extLst>
      <p:ext uri="{BB962C8B-B14F-4D97-AF65-F5344CB8AC3E}">
        <p14:creationId xmlns:p14="http://schemas.microsoft.com/office/powerpoint/2010/main" val="6043844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Social roles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Behavioural</a:t>
            </a:r>
            <a:r>
              <a:rPr lang="en-US" dirty="0" smtClean="0"/>
              <a:t> pattern of a person in different status </a:t>
            </a:r>
            <a:r>
              <a:rPr lang="en-US" dirty="0" err="1" smtClean="0"/>
              <a:t>accordindg</a:t>
            </a:r>
            <a:r>
              <a:rPr lang="en-US" dirty="0" smtClean="0"/>
              <a:t> to prescribed norms and values along with well drafted rules and </a:t>
            </a:r>
            <a:r>
              <a:rPr lang="en-US" dirty="0" err="1" smtClean="0"/>
              <a:t>regulations.for</a:t>
            </a:r>
            <a:r>
              <a:rPr lang="en-US" dirty="0" smtClean="0"/>
              <a:t> e.g. teacher has a certain role.it provide means for accomplishing certain </a:t>
            </a:r>
            <a:r>
              <a:rPr lang="en-US" dirty="0" err="1" smtClean="0"/>
              <a:t>task.As</a:t>
            </a:r>
            <a:r>
              <a:rPr lang="en-US" dirty="0" smtClean="0"/>
              <a:t> a element of culture roles provide guidelines and directives necessary for an ordered society.</a:t>
            </a:r>
          </a:p>
          <a:p>
            <a:endParaRPr lang="en-US" dirty="0"/>
          </a:p>
          <a:p>
            <a:r>
              <a:rPr lang="en-US" dirty="0" smtClean="0"/>
              <a:t>“A role is a function of an status” – Young and </a:t>
            </a:r>
            <a:r>
              <a:rPr lang="en-US" dirty="0"/>
              <a:t>M</a:t>
            </a:r>
            <a:r>
              <a:rPr lang="en-US" dirty="0" smtClean="0"/>
              <a:t>ack</a:t>
            </a:r>
            <a:endParaRPr lang="en-US" dirty="0"/>
          </a:p>
        </p:txBody>
      </p:sp>
    </p:spTree>
    <p:extLst>
      <p:ext uri="{BB962C8B-B14F-4D97-AF65-F5344CB8AC3E}">
        <p14:creationId xmlns:p14="http://schemas.microsoft.com/office/powerpoint/2010/main" val="80146123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Nature of role </a:t>
            </a:r>
            <a:endParaRPr lang="en-US" dirty="0"/>
          </a:p>
        </p:txBody>
      </p:sp>
      <p:sp>
        <p:nvSpPr>
          <p:cNvPr id="3" name="Content Placeholder 2"/>
          <p:cNvSpPr>
            <a:spLocks noGrp="1"/>
          </p:cNvSpPr>
          <p:nvPr>
            <p:ph idx="1"/>
          </p:nvPr>
        </p:nvSpPr>
        <p:spPr/>
        <p:txBody>
          <a:bodyPr/>
          <a:lstStyle/>
          <a:p>
            <a:r>
              <a:rPr lang="en-US" dirty="0" smtClean="0"/>
              <a:t>Role playing is obligatory for all members</a:t>
            </a:r>
          </a:p>
          <a:p>
            <a:r>
              <a:rPr lang="en-US" dirty="0" smtClean="0"/>
              <a:t>Some social role are shared by many people for e.g. voters, </a:t>
            </a:r>
            <a:r>
              <a:rPr lang="en-US" dirty="0" err="1" smtClean="0"/>
              <a:t>authors,ministers,teachers</a:t>
            </a:r>
            <a:r>
              <a:rPr lang="en-US" dirty="0" smtClean="0"/>
              <a:t> etc.</a:t>
            </a:r>
          </a:p>
          <a:p>
            <a:r>
              <a:rPr lang="en-US" dirty="0" smtClean="0"/>
              <a:t>It may be voluntary or involuntary</a:t>
            </a:r>
          </a:p>
          <a:p>
            <a:r>
              <a:rPr lang="en-US" dirty="0" smtClean="0"/>
              <a:t>In  many  cases role is followed by status whereas in some cases the status is followed by role </a:t>
            </a:r>
            <a:endParaRPr lang="en-US" dirty="0"/>
          </a:p>
        </p:txBody>
      </p:sp>
    </p:spTree>
    <p:extLst>
      <p:ext uri="{BB962C8B-B14F-4D97-AF65-F5344CB8AC3E}">
        <p14:creationId xmlns:p14="http://schemas.microsoft.com/office/powerpoint/2010/main" val="3304824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Subject Matter of sociology</a:t>
            </a:r>
            <a:endParaRPr lang="en-US" dirty="0"/>
          </a:p>
        </p:txBody>
      </p:sp>
      <p:sp>
        <p:nvSpPr>
          <p:cNvPr id="3" name="Subtitle 2"/>
          <p:cNvSpPr>
            <a:spLocks noGrp="1"/>
          </p:cNvSpPr>
          <p:nvPr>
            <p:ph type="subTitle" idx="1"/>
          </p:nvPr>
        </p:nvSpPr>
        <p:spPr>
          <a:xfrm>
            <a:off x="468311" y="1110984"/>
            <a:ext cx="9107688" cy="4010292"/>
          </a:xfrm>
        </p:spPr>
        <p:txBody>
          <a:bodyPr>
            <a:normAutofit fontScale="62500" lnSpcReduction="20000"/>
          </a:bodyPr>
          <a:lstStyle/>
          <a:p>
            <a:r>
              <a:rPr lang="en-US" dirty="0" smtClean="0"/>
              <a:t>What is the subject matter of Sociology?(Major concerns of sociology)</a:t>
            </a:r>
          </a:p>
          <a:p>
            <a:r>
              <a:rPr lang="en-US" dirty="0" smtClean="0"/>
              <a:t>There are various views regarding the subject matter of </a:t>
            </a:r>
            <a:r>
              <a:rPr lang="en-US" dirty="0" err="1" smtClean="0"/>
              <a:t>sociology.In</a:t>
            </a:r>
            <a:r>
              <a:rPr lang="en-US" dirty="0" smtClean="0"/>
              <a:t> fact sociology borrows its subject matter from other social sciences and gives a completely new form by using its own tools and </a:t>
            </a:r>
            <a:r>
              <a:rPr lang="en-US" dirty="0" err="1" smtClean="0"/>
              <a:t>techniques.along</a:t>
            </a:r>
            <a:r>
              <a:rPr lang="en-US" dirty="0" smtClean="0"/>
              <a:t> with </a:t>
            </a:r>
            <a:r>
              <a:rPr lang="en-US" dirty="0" err="1" smtClean="0"/>
              <a:t>time,sociologists</a:t>
            </a:r>
            <a:r>
              <a:rPr lang="en-US" dirty="0" smtClean="0"/>
              <a:t> are exploring and expanding their study on wide new aspects of </a:t>
            </a:r>
            <a:r>
              <a:rPr lang="en-US" dirty="0" err="1" smtClean="0"/>
              <a:t>society,thereore</a:t>
            </a:r>
            <a:r>
              <a:rPr lang="en-US" dirty="0" smtClean="0"/>
              <a:t> there is no any limitation of the subject matter of </a:t>
            </a:r>
            <a:r>
              <a:rPr lang="en-US" dirty="0" err="1" smtClean="0"/>
              <a:t>sociology.However,the</a:t>
            </a:r>
            <a:r>
              <a:rPr lang="en-US" dirty="0" smtClean="0"/>
              <a:t> subject matter of sociology is the society(i.e. social </a:t>
            </a:r>
            <a:r>
              <a:rPr lang="en-US" dirty="0" err="1" smtClean="0"/>
              <a:t>groups,institutions,social</a:t>
            </a:r>
            <a:r>
              <a:rPr lang="en-US" dirty="0" smtClean="0"/>
              <a:t> interactions and social change) rather than the individual.</a:t>
            </a:r>
          </a:p>
          <a:p>
            <a:endParaRPr lang="en-US" dirty="0"/>
          </a:p>
          <a:p>
            <a:r>
              <a:rPr lang="en-US" dirty="0" smtClean="0"/>
              <a:t>But ever since the emergence of sociology as a </a:t>
            </a:r>
            <a:r>
              <a:rPr lang="en-US" dirty="0" err="1" smtClean="0"/>
              <a:t>discipline,sociologists</a:t>
            </a:r>
            <a:r>
              <a:rPr lang="en-US" dirty="0" smtClean="0"/>
              <a:t> have shown a great concern in human social </a:t>
            </a:r>
            <a:r>
              <a:rPr lang="en-US" dirty="0" err="1" smtClean="0"/>
              <a:t>behaviour</a:t>
            </a:r>
            <a:r>
              <a:rPr lang="en-US" dirty="0" smtClean="0"/>
              <a:t> and in the dynamics of </a:t>
            </a:r>
            <a:r>
              <a:rPr lang="en-US" dirty="0" err="1" smtClean="0"/>
              <a:t>society.It</a:t>
            </a:r>
            <a:r>
              <a:rPr lang="en-US" dirty="0" smtClean="0"/>
              <a:t> means that they have been engaging themselves in analyzing human society and </a:t>
            </a:r>
            <a:r>
              <a:rPr lang="en-US" dirty="0" err="1" smtClean="0"/>
              <a:t>culture.While</a:t>
            </a:r>
            <a:r>
              <a:rPr lang="en-US" dirty="0" smtClean="0"/>
              <a:t> trying to study and </a:t>
            </a:r>
            <a:r>
              <a:rPr lang="en-US" dirty="0" err="1" smtClean="0"/>
              <a:t>analyse</a:t>
            </a:r>
            <a:r>
              <a:rPr lang="en-US" dirty="0" smtClean="0"/>
              <a:t> </a:t>
            </a:r>
            <a:r>
              <a:rPr lang="en-US" dirty="0" err="1" smtClean="0"/>
              <a:t>society,sociologists</a:t>
            </a:r>
            <a:r>
              <a:rPr lang="en-US" dirty="0" smtClean="0"/>
              <a:t> have developed different perspectives and approaches from time to time.</a:t>
            </a:r>
            <a:endParaRPr lang="en-US" dirty="0"/>
          </a:p>
        </p:txBody>
      </p:sp>
    </p:spTree>
    <p:extLst>
      <p:ext uri="{BB962C8B-B14F-4D97-AF65-F5344CB8AC3E}">
        <p14:creationId xmlns:p14="http://schemas.microsoft.com/office/powerpoint/2010/main" val="2479120180"/>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Relationship of norm values and sanction </a:t>
            </a:r>
            <a:endParaRPr lang="en-US" dirty="0"/>
          </a:p>
        </p:txBody>
      </p:sp>
      <p:sp>
        <p:nvSpPr>
          <p:cNvPr id="3" name="Content Placeholder 2"/>
          <p:cNvSpPr>
            <a:spLocks noGrp="1"/>
          </p:cNvSpPr>
          <p:nvPr>
            <p:ph idx="1"/>
          </p:nvPr>
        </p:nvSpPr>
        <p:spPr/>
        <p:txBody>
          <a:bodyPr/>
          <a:lstStyle/>
          <a:p>
            <a:r>
              <a:rPr lang="en-US" dirty="0" smtClean="0"/>
              <a:t>like If a society views private property as a basic </a:t>
            </a:r>
            <a:r>
              <a:rPr lang="en-US" dirty="0" err="1" smtClean="0"/>
              <a:t>value,it</a:t>
            </a:r>
            <a:r>
              <a:rPr lang="en-US" dirty="0" smtClean="0"/>
              <a:t> will probably have strict laws(i.e. norms) against theft. </a:t>
            </a:r>
            <a:endParaRPr lang="en-US" dirty="0"/>
          </a:p>
        </p:txBody>
      </p:sp>
    </p:spTree>
    <p:extLst>
      <p:ext uri="{BB962C8B-B14F-4D97-AF65-F5344CB8AC3E}">
        <p14:creationId xmlns:p14="http://schemas.microsoft.com/office/powerpoint/2010/main" val="215196389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endParaRPr lang="en-US" sz="6600" dirty="0"/>
          </a:p>
        </p:txBody>
      </p:sp>
      <p:sp>
        <p:nvSpPr>
          <p:cNvPr id="3" name="Content Placeholder 2"/>
          <p:cNvSpPr>
            <a:spLocks noGrp="1"/>
          </p:cNvSpPr>
          <p:nvPr>
            <p:ph idx="1"/>
          </p:nvPr>
        </p:nvSpPr>
        <p:spPr/>
        <p:txBody>
          <a:bodyPr>
            <a:normAutofit/>
          </a:bodyPr>
          <a:lstStyle/>
          <a:p>
            <a:r>
              <a:rPr lang="en-US" sz="9600" dirty="0" smtClean="0"/>
              <a:t>SOCIAL INSTITUTION</a:t>
            </a:r>
            <a:endParaRPr lang="en-US" sz="9600" dirty="0"/>
          </a:p>
        </p:txBody>
      </p:sp>
    </p:spTree>
    <p:extLst>
      <p:ext uri="{BB962C8B-B14F-4D97-AF65-F5344CB8AC3E}">
        <p14:creationId xmlns:p14="http://schemas.microsoft.com/office/powerpoint/2010/main" val="71408641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67055"/>
          </a:xfrm>
        </p:spPr>
        <p:txBody>
          <a:bodyPr>
            <a:normAutofit fontScale="90000"/>
          </a:bodyPr>
          <a:lstStyle/>
          <a:p>
            <a:r>
              <a:rPr lang="en-US" sz="3600" b="1" dirty="0" smtClean="0"/>
              <a:t>Meaning of Social Institution</a:t>
            </a:r>
            <a:endParaRPr lang="en-US" sz="3600" b="1" dirty="0"/>
          </a:p>
        </p:txBody>
      </p:sp>
      <p:sp>
        <p:nvSpPr>
          <p:cNvPr id="3" name="Content Placeholder 2"/>
          <p:cNvSpPr>
            <a:spLocks noGrp="1"/>
          </p:cNvSpPr>
          <p:nvPr>
            <p:ph idx="1"/>
          </p:nvPr>
        </p:nvSpPr>
        <p:spPr>
          <a:xfrm>
            <a:off x="0" y="504051"/>
            <a:ext cx="10080625" cy="5166501"/>
          </a:xfrm>
        </p:spPr>
        <p:txBody>
          <a:bodyPr>
            <a:noAutofit/>
          </a:bodyPr>
          <a:lstStyle/>
          <a:p>
            <a:pPr algn="just"/>
            <a:r>
              <a:rPr lang="en-US" sz="2300" dirty="0" smtClean="0"/>
              <a:t>In our day to day communication institution is used as a synonymous of organization, association and union, but in the sociological point of view this understanding is not right. </a:t>
            </a:r>
          </a:p>
          <a:p>
            <a:pPr algn="just"/>
            <a:endParaRPr lang="en-US" sz="2300" dirty="0" smtClean="0"/>
          </a:p>
          <a:p>
            <a:pPr algn="just"/>
            <a:r>
              <a:rPr lang="en-US" sz="2300" dirty="0" smtClean="0"/>
              <a:t>Institution does not represent the office, organization, firms but it refers to the organized way of doing any activities to get definite goal. So, institution is common working procedure or methods developed in associations, organizations or union to achieve some specific goal.</a:t>
            </a:r>
          </a:p>
          <a:p>
            <a:pPr algn="just"/>
            <a:endParaRPr lang="en-US" sz="2300" dirty="0" smtClean="0"/>
          </a:p>
          <a:p>
            <a:pPr algn="just"/>
            <a:r>
              <a:rPr lang="en-US" sz="2300" dirty="0" smtClean="0"/>
              <a:t>Institution consist of laws, rules, and regulations but it does not have location. So it is theoretical. Institution does not possess specific names but has a structure and may have a symbol.</a:t>
            </a:r>
          </a:p>
          <a:p>
            <a:pPr algn="just"/>
            <a:endParaRPr lang="en-US" sz="2300" dirty="0" smtClean="0"/>
          </a:p>
          <a:p>
            <a:pPr algn="just"/>
            <a:r>
              <a:rPr lang="en-US" sz="2300" dirty="0" smtClean="0"/>
              <a:t>Institution helps to progress the association. It is guidelines or framework for an association, organizations, union, firm and so on.</a:t>
            </a:r>
            <a:endParaRPr lang="en-US" sz="2300" dirty="0"/>
          </a:p>
        </p:txBody>
      </p:sp>
    </p:spTree>
    <p:extLst>
      <p:ext uri="{BB962C8B-B14F-4D97-AF65-F5344CB8AC3E}">
        <p14:creationId xmlns:p14="http://schemas.microsoft.com/office/powerpoint/2010/main" val="32855046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0"/>
            <a:ext cx="9072563" cy="693067"/>
          </a:xfrm>
        </p:spPr>
        <p:txBody>
          <a:bodyPr>
            <a:normAutofit/>
          </a:bodyPr>
          <a:lstStyle/>
          <a:p>
            <a:r>
              <a:rPr lang="en-US" sz="3600" b="1" dirty="0" smtClean="0"/>
              <a:t>Definition of Social Institution</a:t>
            </a:r>
            <a:endParaRPr lang="en-US" sz="3600" b="1" dirty="0"/>
          </a:p>
        </p:txBody>
      </p:sp>
      <p:sp>
        <p:nvSpPr>
          <p:cNvPr id="3" name="Content Placeholder 2"/>
          <p:cNvSpPr>
            <a:spLocks noGrp="1"/>
          </p:cNvSpPr>
          <p:nvPr>
            <p:ph idx="1"/>
          </p:nvPr>
        </p:nvSpPr>
        <p:spPr>
          <a:xfrm>
            <a:off x="0" y="1071104"/>
            <a:ext cx="10080625" cy="4599446"/>
          </a:xfrm>
        </p:spPr>
        <p:txBody>
          <a:bodyPr>
            <a:normAutofit/>
          </a:bodyPr>
          <a:lstStyle/>
          <a:p>
            <a:pPr algn="just"/>
            <a:r>
              <a:rPr lang="en-US" sz="2300" dirty="0" smtClean="0"/>
              <a:t>“Institutions may be defined as the established forms or conditions of procedure characteristics of group activity”. – </a:t>
            </a:r>
            <a:r>
              <a:rPr lang="en-US" sz="2300" b="1" i="1" dirty="0" smtClean="0"/>
              <a:t>MacIver and Page</a:t>
            </a:r>
          </a:p>
          <a:p>
            <a:pPr algn="just"/>
            <a:endParaRPr lang="en-US" sz="2300" dirty="0" smtClean="0"/>
          </a:p>
          <a:p>
            <a:pPr algn="just"/>
            <a:r>
              <a:rPr lang="en-US" sz="2300" dirty="0" smtClean="0"/>
              <a:t>“Institution can be defined as a set of interwoven folkways, mores, and laws built around one or more functions”. – </a:t>
            </a:r>
            <a:r>
              <a:rPr lang="en-US" sz="2300" b="1" i="1" dirty="0" smtClean="0"/>
              <a:t>Kingsley Davis</a:t>
            </a:r>
          </a:p>
          <a:p>
            <a:pPr algn="just"/>
            <a:endParaRPr lang="en-US" sz="2300" dirty="0" smtClean="0"/>
          </a:p>
          <a:p>
            <a:pPr algn="just"/>
            <a:r>
              <a:rPr lang="en-US" sz="2300" dirty="0" smtClean="0"/>
              <a:t>“A social institution is a structure of a society that is organized to meet the needs of people chiefly through established procedure”. –</a:t>
            </a:r>
            <a:r>
              <a:rPr lang="en-US" sz="2300" b="1" i="1" dirty="0" smtClean="0"/>
              <a:t> </a:t>
            </a:r>
            <a:r>
              <a:rPr lang="en-US" sz="2300" b="1" i="1" dirty="0" err="1" smtClean="0"/>
              <a:t>Bogardus</a:t>
            </a:r>
            <a:endParaRPr lang="en-US" sz="2300" b="1" i="1" dirty="0" smtClean="0"/>
          </a:p>
          <a:p>
            <a:pPr algn="just"/>
            <a:endParaRPr lang="en-US" sz="2300" b="1" i="1" dirty="0" smtClean="0"/>
          </a:p>
          <a:p>
            <a:pPr algn="just"/>
            <a:r>
              <a:rPr lang="en-US" sz="2300" dirty="0" smtClean="0"/>
              <a:t>“Institutions may be described as recognized and established usages governing the relatives between individuals and groups”. – </a:t>
            </a:r>
            <a:r>
              <a:rPr lang="en-US" sz="2300" b="1" i="1" dirty="0" smtClean="0"/>
              <a:t>Ginsberg</a:t>
            </a:r>
          </a:p>
          <a:p>
            <a:pPr algn="just">
              <a:buNone/>
            </a:pPr>
            <a:endParaRPr lang="en-US" sz="2200" dirty="0" smtClean="0"/>
          </a:p>
          <a:p>
            <a:pPr algn="just"/>
            <a:endParaRPr lang="en-US" sz="2200" dirty="0" smtClean="0"/>
          </a:p>
          <a:p>
            <a:pPr>
              <a:buNone/>
            </a:pPr>
            <a:endParaRPr lang="en-US" sz="2200" b="1" i="1" dirty="0" smtClean="0"/>
          </a:p>
          <a:p>
            <a:pPr>
              <a:buNone/>
            </a:pPr>
            <a:endParaRPr lang="en-US" b="1" i="1" dirty="0"/>
          </a:p>
        </p:txBody>
      </p:sp>
    </p:spTree>
    <p:extLst>
      <p:ext uri="{BB962C8B-B14F-4D97-AF65-F5344CB8AC3E}">
        <p14:creationId xmlns:p14="http://schemas.microsoft.com/office/powerpoint/2010/main" val="116313767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0"/>
            <a:ext cx="9072563" cy="945092"/>
          </a:xfrm>
        </p:spPr>
        <p:txBody>
          <a:bodyPr>
            <a:normAutofit/>
          </a:bodyPr>
          <a:lstStyle/>
          <a:p>
            <a:r>
              <a:rPr lang="en-US" sz="3600" b="1" dirty="0" smtClean="0"/>
              <a:t>Features of Social Institutions</a:t>
            </a:r>
            <a:endParaRPr lang="en-US" sz="3600" dirty="0"/>
          </a:p>
        </p:txBody>
      </p:sp>
      <p:sp>
        <p:nvSpPr>
          <p:cNvPr id="3" name="Content Placeholder 2"/>
          <p:cNvSpPr>
            <a:spLocks noGrp="1"/>
          </p:cNvSpPr>
          <p:nvPr>
            <p:ph idx="1"/>
          </p:nvPr>
        </p:nvSpPr>
        <p:spPr>
          <a:xfrm>
            <a:off x="504031" y="1134292"/>
            <a:ext cx="9072563" cy="3931319"/>
          </a:xfrm>
        </p:spPr>
        <p:txBody>
          <a:bodyPr>
            <a:normAutofit fontScale="77500" lnSpcReduction="20000"/>
          </a:bodyPr>
          <a:lstStyle/>
          <a:p>
            <a:r>
              <a:rPr lang="en-US" sz="2700" dirty="0" smtClean="0"/>
              <a:t>It is universal (means found everywhere).</a:t>
            </a:r>
          </a:p>
          <a:p>
            <a:r>
              <a:rPr lang="en-US" sz="2700" dirty="0" smtClean="0"/>
              <a:t>Social in nature (because it should be accepted by society).</a:t>
            </a:r>
          </a:p>
          <a:p>
            <a:r>
              <a:rPr lang="en-US" sz="2700" dirty="0" smtClean="0"/>
              <a:t>Permanent in nature (forms of institution may be different but institutions are enduring with social system).</a:t>
            </a:r>
          </a:p>
          <a:p>
            <a:r>
              <a:rPr lang="en-US" sz="2700" dirty="0" smtClean="0"/>
              <a:t>Institutions are means of satisfying needs of people.</a:t>
            </a:r>
          </a:p>
          <a:p>
            <a:r>
              <a:rPr lang="en-US" sz="2700" dirty="0" smtClean="0"/>
              <a:t>It is regulating mechanism (method) of the behavior of individual.</a:t>
            </a:r>
          </a:p>
          <a:p>
            <a:r>
              <a:rPr lang="en-US" sz="2700" dirty="0" smtClean="0"/>
              <a:t>It is abstract (theoretical) in nature. </a:t>
            </a:r>
          </a:p>
          <a:p>
            <a:r>
              <a:rPr lang="en-US" sz="2700" dirty="0" smtClean="0"/>
              <a:t>Well defined objectives</a:t>
            </a:r>
          </a:p>
          <a:p>
            <a:r>
              <a:rPr lang="en-US" sz="2700" dirty="0" smtClean="0"/>
              <a:t>Institutions are standardized norms.</a:t>
            </a:r>
          </a:p>
          <a:p>
            <a:r>
              <a:rPr lang="en-US" sz="2700" dirty="0" smtClean="0"/>
              <a:t>It is clear written or oral tradition.</a:t>
            </a:r>
          </a:p>
          <a:p>
            <a:r>
              <a:rPr lang="en-US" sz="2700" dirty="0" smtClean="0"/>
              <a:t>Social sanction is essential for institution.</a:t>
            </a:r>
          </a:p>
          <a:p>
            <a:r>
              <a:rPr lang="en-US" sz="2700" dirty="0" smtClean="0"/>
              <a:t>Institutions may have their own symbols.  </a:t>
            </a:r>
          </a:p>
          <a:p>
            <a:endParaRPr lang="en-US" dirty="0"/>
          </a:p>
        </p:txBody>
      </p:sp>
    </p:spTree>
    <p:extLst>
      <p:ext uri="{BB962C8B-B14F-4D97-AF65-F5344CB8AC3E}">
        <p14:creationId xmlns:p14="http://schemas.microsoft.com/office/powerpoint/2010/main" val="2896888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67055"/>
          </a:xfrm>
        </p:spPr>
        <p:txBody>
          <a:bodyPr>
            <a:normAutofit fontScale="90000"/>
          </a:bodyPr>
          <a:lstStyle/>
          <a:p>
            <a:r>
              <a:rPr lang="en-US" sz="3600" b="1" dirty="0" smtClean="0"/>
              <a:t>Functions of Social Institution</a:t>
            </a:r>
            <a:endParaRPr lang="en-US" sz="3600" b="1" dirty="0"/>
          </a:p>
        </p:txBody>
      </p:sp>
      <p:sp>
        <p:nvSpPr>
          <p:cNvPr id="3" name="Content Placeholder 2"/>
          <p:cNvSpPr>
            <a:spLocks noGrp="1"/>
          </p:cNvSpPr>
          <p:nvPr>
            <p:ph idx="1"/>
          </p:nvPr>
        </p:nvSpPr>
        <p:spPr>
          <a:xfrm>
            <a:off x="0" y="504051"/>
            <a:ext cx="10080625" cy="5166501"/>
          </a:xfrm>
        </p:spPr>
        <p:txBody>
          <a:bodyPr>
            <a:normAutofit fontScale="62500" lnSpcReduction="20000"/>
          </a:bodyPr>
          <a:lstStyle/>
          <a:p>
            <a:pPr marL="514350" indent="-514350" algn="just">
              <a:buFont typeface="+mj-lt"/>
              <a:buAutoNum type="arabicPeriod"/>
            </a:pPr>
            <a:r>
              <a:rPr lang="en-US" dirty="0" smtClean="0"/>
              <a:t>Institution provide and prescribe the ways and means to fulfill the human needs. For e.g., economic, social and some biological needs are satisfied within a framework of family.</a:t>
            </a:r>
          </a:p>
          <a:p>
            <a:pPr marL="514350" indent="-514350" algn="just">
              <a:buFont typeface="+mj-lt"/>
              <a:buAutoNum type="arabicPeriod"/>
            </a:pPr>
            <a:endParaRPr lang="en-US" dirty="0" smtClean="0"/>
          </a:p>
          <a:p>
            <a:pPr marL="514350" indent="-514350" algn="just">
              <a:buFont typeface="+mj-lt"/>
              <a:buAutoNum type="arabicPeriod"/>
            </a:pPr>
            <a:r>
              <a:rPr lang="en-US" dirty="0" smtClean="0"/>
              <a:t>Institutions provide means of social control and force an individual to perform expected, systematic, regular and predictable behavior. </a:t>
            </a:r>
          </a:p>
          <a:p>
            <a:pPr marL="514350" indent="-514350" algn="just">
              <a:buFont typeface="+mj-lt"/>
              <a:buAutoNum type="arabicPeriod"/>
            </a:pPr>
            <a:endParaRPr lang="en-US" dirty="0" smtClean="0"/>
          </a:p>
          <a:p>
            <a:pPr marL="514350" indent="-514350" algn="just">
              <a:buFont typeface="+mj-lt"/>
              <a:buAutoNum type="arabicPeriod"/>
            </a:pPr>
            <a:r>
              <a:rPr lang="en-US" dirty="0" smtClean="0"/>
              <a:t>Institutions provide roles and statuses to individual. For e.g., the institutions like political parties limit the human energies to play suitable and respective roles.</a:t>
            </a:r>
          </a:p>
          <a:p>
            <a:pPr marL="514350" indent="-514350" algn="just">
              <a:buFont typeface="+mj-lt"/>
              <a:buAutoNum type="arabicPeriod"/>
            </a:pPr>
            <a:endParaRPr lang="en-US" dirty="0" smtClean="0"/>
          </a:p>
          <a:p>
            <a:pPr marL="514350" indent="-514350" algn="just">
              <a:buFont typeface="+mj-lt"/>
              <a:buAutoNum type="arabicPeriod"/>
            </a:pPr>
            <a:r>
              <a:rPr lang="en-US" dirty="0" smtClean="0"/>
              <a:t>Social Institutions prescribe the ways to behave with others and thus avoid confusions and uncertainties in that particular group.</a:t>
            </a:r>
          </a:p>
          <a:p>
            <a:pPr marL="514350" indent="-514350" algn="just">
              <a:buFont typeface="+mj-lt"/>
              <a:buAutoNum type="arabicPeriod"/>
            </a:pPr>
            <a:endParaRPr lang="en-US" dirty="0" smtClean="0"/>
          </a:p>
          <a:p>
            <a:pPr marL="514350" indent="-514350" algn="just">
              <a:buFont typeface="+mj-lt"/>
              <a:buAutoNum type="arabicPeriod"/>
            </a:pPr>
            <a:r>
              <a:rPr lang="en-US" dirty="0" smtClean="0"/>
              <a:t>Institutions have particular norms to maintain the order and the norms always promotes to establish unity and solidarity (harmony) in that group.</a:t>
            </a:r>
          </a:p>
          <a:p>
            <a:pPr marL="514350" indent="-514350" algn="just">
              <a:buFont typeface="+mj-lt"/>
              <a:buAutoNum type="arabicPeriod"/>
            </a:pPr>
            <a:endParaRPr lang="en-US" dirty="0" smtClean="0"/>
          </a:p>
          <a:p>
            <a:pPr marL="514350" indent="-514350" algn="just">
              <a:buFont typeface="+mj-lt"/>
              <a:buAutoNum type="arabicPeriod"/>
            </a:pPr>
            <a:r>
              <a:rPr lang="en-US" dirty="0" smtClean="0"/>
              <a:t>Institutions have latent (hidden) functions, which not recognized or established, however, have a great contribution in order to maintain well order of a society.</a:t>
            </a:r>
            <a:endParaRPr lang="en-US" dirty="0"/>
          </a:p>
        </p:txBody>
      </p:sp>
    </p:spTree>
    <p:extLst>
      <p:ext uri="{BB962C8B-B14F-4D97-AF65-F5344CB8AC3E}">
        <p14:creationId xmlns:p14="http://schemas.microsoft.com/office/powerpoint/2010/main" val="20758814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67055"/>
          </a:xfrm>
        </p:spPr>
        <p:txBody>
          <a:bodyPr>
            <a:normAutofit fontScale="90000"/>
          </a:bodyPr>
          <a:lstStyle/>
          <a:p>
            <a:r>
              <a:rPr lang="en-US" sz="3600" b="1" dirty="0" smtClean="0"/>
              <a:t>Types of Social Institutions</a:t>
            </a:r>
            <a:endParaRPr lang="en-US" sz="3600" b="1" dirty="0"/>
          </a:p>
        </p:txBody>
      </p:sp>
      <p:sp>
        <p:nvSpPr>
          <p:cNvPr id="3" name="Content Placeholder 2"/>
          <p:cNvSpPr>
            <a:spLocks noGrp="1"/>
          </p:cNvSpPr>
          <p:nvPr>
            <p:ph idx="1"/>
          </p:nvPr>
        </p:nvSpPr>
        <p:spPr>
          <a:xfrm>
            <a:off x="2" y="630231"/>
            <a:ext cx="9912615" cy="4851471"/>
          </a:xfrm>
        </p:spPr>
        <p:txBody>
          <a:bodyPr>
            <a:noAutofit/>
          </a:bodyPr>
          <a:lstStyle/>
          <a:p>
            <a:pPr marL="514350" indent="-514350" algn="just">
              <a:buFont typeface="+mj-lt"/>
              <a:buAutoNum type="arabicPeriod"/>
            </a:pPr>
            <a:r>
              <a:rPr lang="en-US" sz="2800" b="1" dirty="0" smtClean="0"/>
              <a:t>Primary Institution</a:t>
            </a:r>
          </a:p>
          <a:p>
            <a:pPr marL="514350" indent="-514350" algn="just"/>
            <a:r>
              <a:rPr lang="en-US" sz="2200" dirty="0" smtClean="0"/>
              <a:t>The must basic institutions which are found even in primitive societies such as family, marriage, kinship, religion, property and some kind of political system are primary in nature.</a:t>
            </a:r>
          </a:p>
          <a:p>
            <a:pPr marL="514350" indent="-514350" algn="just"/>
            <a:endParaRPr lang="en-US" sz="2200" dirty="0" smtClean="0"/>
          </a:p>
          <a:p>
            <a:pPr marL="514350" indent="-514350" algn="just">
              <a:buAutoNum type="arabicPeriod" startAt="2"/>
            </a:pPr>
            <a:r>
              <a:rPr lang="en-US" sz="2800" b="1" dirty="0" smtClean="0"/>
              <a:t>Secondary Institution</a:t>
            </a:r>
          </a:p>
          <a:p>
            <a:pPr marL="514350" indent="-514350" algn="just"/>
            <a:r>
              <a:rPr lang="en-US" sz="2200" dirty="0" smtClean="0"/>
              <a:t>As societies grew in its size and complexity, institutions became progressive and more differentiated.</a:t>
            </a:r>
          </a:p>
          <a:p>
            <a:pPr marL="514350" indent="-514350" algn="just"/>
            <a:endParaRPr lang="en-US" sz="2200" dirty="0" smtClean="0"/>
          </a:p>
          <a:p>
            <a:pPr marL="514350" indent="-514350" algn="just"/>
            <a:r>
              <a:rPr lang="en-US" sz="2200" dirty="0" smtClean="0"/>
              <a:t>Accordingly large number of institutions are evolved to provide the secondary needs of people, they may be called secondary institutions.</a:t>
            </a:r>
          </a:p>
          <a:p>
            <a:pPr marL="514350" indent="-514350" algn="just"/>
            <a:endParaRPr lang="en-US" sz="2200" dirty="0" smtClean="0"/>
          </a:p>
          <a:p>
            <a:pPr marL="514350" indent="-514350" algn="just"/>
            <a:r>
              <a:rPr lang="en-US" sz="2200" dirty="0" smtClean="0"/>
              <a:t>For e.g., education, examination, law, legislation, constitution, parliamentary procedure, business etc. are secondary institutions of the society. </a:t>
            </a:r>
            <a:endParaRPr lang="en-US" sz="2200" dirty="0"/>
          </a:p>
        </p:txBody>
      </p:sp>
    </p:spTree>
    <p:extLst>
      <p:ext uri="{BB962C8B-B14F-4D97-AF65-F5344CB8AC3E}">
        <p14:creationId xmlns:p14="http://schemas.microsoft.com/office/powerpoint/2010/main" val="36647681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504031" y="2142208"/>
            <a:ext cx="9072563" cy="2923221"/>
          </a:xfrm>
        </p:spPr>
        <p:txBody>
          <a:bodyPr/>
          <a:lstStyle/>
          <a:p>
            <a:pPr algn="ctr">
              <a:buNone/>
            </a:pPr>
            <a:r>
              <a:rPr lang="en-US" sz="5400" b="1" dirty="0" smtClean="0"/>
              <a:t>Marriage</a:t>
            </a:r>
            <a:endParaRPr lang="en-US" sz="5400" b="1" dirty="0"/>
          </a:p>
        </p:txBody>
      </p:sp>
    </p:spTree>
    <p:extLst>
      <p:ext uri="{BB962C8B-B14F-4D97-AF65-F5344CB8AC3E}">
        <p14:creationId xmlns:p14="http://schemas.microsoft.com/office/powerpoint/2010/main" val="42369079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155"/>
            <a:ext cx="9072563" cy="819079"/>
          </a:xfrm>
        </p:spPr>
        <p:txBody>
          <a:bodyPr>
            <a:normAutofit/>
          </a:bodyPr>
          <a:lstStyle/>
          <a:p>
            <a:r>
              <a:rPr lang="en-US" sz="3800" b="1" dirty="0" smtClean="0"/>
              <a:t>Meaning of Marriage</a:t>
            </a:r>
            <a:endParaRPr lang="en-US" sz="3800" b="1" dirty="0"/>
          </a:p>
        </p:txBody>
      </p:sp>
      <p:sp>
        <p:nvSpPr>
          <p:cNvPr id="3" name="Content Placeholder 2"/>
          <p:cNvSpPr>
            <a:spLocks noGrp="1"/>
          </p:cNvSpPr>
          <p:nvPr>
            <p:ph idx="1"/>
          </p:nvPr>
        </p:nvSpPr>
        <p:spPr>
          <a:xfrm>
            <a:off x="0" y="819079"/>
            <a:ext cx="9576594" cy="4536440"/>
          </a:xfrm>
        </p:spPr>
        <p:txBody>
          <a:bodyPr>
            <a:noAutofit/>
          </a:bodyPr>
          <a:lstStyle/>
          <a:p>
            <a:pPr algn="just"/>
            <a:r>
              <a:rPr lang="en-US" sz="2500" dirty="0" smtClean="0"/>
              <a:t>Marriage is one of the universal social institutions. It joins a man and woman together and permits them to establish sexual relationship through sanctioned (approved) means.</a:t>
            </a:r>
          </a:p>
          <a:p>
            <a:pPr algn="just"/>
            <a:endParaRPr lang="en-US" sz="2500" dirty="0" smtClean="0"/>
          </a:p>
          <a:p>
            <a:pPr algn="just"/>
            <a:r>
              <a:rPr lang="en-US" sz="2500" dirty="0" smtClean="0"/>
              <a:t>It can also be explained as an institution that admits men and women to family life. </a:t>
            </a:r>
          </a:p>
          <a:p>
            <a:pPr algn="just"/>
            <a:endParaRPr lang="en-US" sz="2500" dirty="0" smtClean="0"/>
          </a:p>
          <a:p>
            <a:pPr algn="just"/>
            <a:r>
              <a:rPr lang="en-US" sz="2500" dirty="0" smtClean="0"/>
              <a:t>The function, purpose and form of marriage may differ from society to society.</a:t>
            </a:r>
          </a:p>
          <a:p>
            <a:pPr algn="just"/>
            <a:endParaRPr lang="en-US" sz="2500" dirty="0" smtClean="0"/>
          </a:p>
          <a:p>
            <a:pPr algn="just"/>
            <a:r>
              <a:rPr lang="en-US" sz="2500" dirty="0" smtClean="0"/>
              <a:t>The concept of marriage has undergone a lot of changes in all of the societies. However, the significance of old ideas has not disappeared totally.</a:t>
            </a:r>
            <a:endParaRPr lang="en-US" sz="2500" dirty="0"/>
          </a:p>
        </p:txBody>
      </p:sp>
    </p:spTree>
    <p:extLst>
      <p:ext uri="{BB962C8B-B14F-4D97-AF65-F5344CB8AC3E}">
        <p14:creationId xmlns:p14="http://schemas.microsoft.com/office/powerpoint/2010/main" val="207980420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1"/>
            <a:ext cx="9072563" cy="882086"/>
          </a:xfrm>
        </p:spPr>
        <p:txBody>
          <a:bodyPr>
            <a:normAutofit/>
          </a:bodyPr>
          <a:lstStyle/>
          <a:p>
            <a:r>
              <a:rPr lang="en-US" sz="3800" b="1" dirty="0" smtClean="0"/>
              <a:t>Definition of Marriage</a:t>
            </a:r>
            <a:endParaRPr lang="en-US" sz="3800" b="1" dirty="0"/>
          </a:p>
        </p:txBody>
      </p:sp>
      <p:sp>
        <p:nvSpPr>
          <p:cNvPr id="3" name="Content Placeholder 2"/>
          <p:cNvSpPr>
            <a:spLocks noGrp="1"/>
          </p:cNvSpPr>
          <p:nvPr>
            <p:ph idx="1"/>
          </p:nvPr>
        </p:nvSpPr>
        <p:spPr>
          <a:xfrm>
            <a:off x="0" y="1323275"/>
            <a:ext cx="9576594" cy="3742301"/>
          </a:xfrm>
        </p:spPr>
        <p:txBody>
          <a:bodyPr>
            <a:normAutofit fontScale="70000" lnSpcReduction="20000"/>
          </a:bodyPr>
          <a:lstStyle/>
          <a:p>
            <a:pPr algn="just"/>
            <a:r>
              <a:rPr lang="en-US" dirty="0" smtClean="0"/>
              <a:t>“Marriage is a contract for the production and maintenance of children”. </a:t>
            </a:r>
            <a:r>
              <a:rPr lang="en-US" b="1" i="1" dirty="0" smtClean="0"/>
              <a:t>– Malinowski</a:t>
            </a:r>
          </a:p>
          <a:p>
            <a:pPr algn="just"/>
            <a:endParaRPr lang="en-US" dirty="0" smtClean="0"/>
          </a:p>
          <a:p>
            <a:pPr algn="just"/>
            <a:r>
              <a:rPr lang="en-US" dirty="0" smtClean="0"/>
              <a:t>“Marriage is the approved social pattern where by two or more persons establish a family”. </a:t>
            </a:r>
            <a:r>
              <a:rPr lang="en-US" b="1" i="1" dirty="0" smtClean="0"/>
              <a:t>– Horton and Hunt</a:t>
            </a:r>
          </a:p>
          <a:p>
            <a:pPr algn="just"/>
            <a:endParaRPr lang="en-US" dirty="0" smtClean="0"/>
          </a:p>
          <a:p>
            <a:pPr algn="just"/>
            <a:r>
              <a:rPr lang="en-US" dirty="0" smtClean="0"/>
              <a:t>“Marriage is relatively permanent bond between permissible mates”. </a:t>
            </a:r>
            <a:r>
              <a:rPr lang="en-US" b="1" i="1" dirty="0" smtClean="0"/>
              <a:t>– Robert H. Lowie</a:t>
            </a:r>
          </a:p>
          <a:p>
            <a:pPr algn="just"/>
            <a:endParaRPr lang="en-US" dirty="0" smtClean="0"/>
          </a:p>
          <a:p>
            <a:pPr algn="just"/>
            <a:r>
              <a:rPr lang="en-US" dirty="0" smtClean="0"/>
              <a:t>“Marriage is the public joining together, under socially specified regulations of a man and woman as husband and wife”. </a:t>
            </a:r>
            <a:r>
              <a:rPr lang="en-US" b="1" i="1" dirty="0" smtClean="0"/>
              <a:t>– Alfred Lee</a:t>
            </a:r>
          </a:p>
          <a:p>
            <a:pPr>
              <a:buNone/>
            </a:pPr>
            <a:endParaRPr lang="en-US" dirty="0"/>
          </a:p>
        </p:txBody>
      </p:sp>
    </p:spTree>
    <p:extLst>
      <p:ext uri="{BB962C8B-B14F-4D97-AF65-F5344CB8AC3E}">
        <p14:creationId xmlns:p14="http://schemas.microsoft.com/office/powerpoint/2010/main" val="506436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225550"/>
            <a:ext cx="9072563" cy="3600450"/>
          </a:xfrm>
        </p:spPr>
        <p:txBody>
          <a:bodyPr>
            <a:normAutofit fontScale="62500" lnSpcReduction="20000"/>
          </a:bodyPr>
          <a:lstStyle/>
          <a:p>
            <a:r>
              <a:rPr lang="en-US" dirty="0" smtClean="0"/>
              <a:t>The subject matter of sociology are as follows;</a:t>
            </a:r>
          </a:p>
          <a:p>
            <a:r>
              <a:rPr lang="en-US" dirty="0" smtClean="0"/>
              <a:t>1.Sociological Analysis-Sociologists seek to provide an analysis of human society and culture with sociological perspective and attempt is made to analyze the factors or forces underlying historical transformation of society.</a:t>
            </a:r>
          </a:p>
          <a:p>
            <a:r>
              <a:rPr lang="en-US" dirty="0" smtClean="0"/>
              <a:t>2.Study of primary units of social life-Sociology has given sufficient attention to the study of primary units of social life such as social acts and social relationship </a:t>
            </a:r>
            <a:r>
              <a:rPr lang="en-US" dirty="0" err="1" smtClean="0"/>
              <a:t>i.e.love</a:t>
            </a:r>
            <a:r>
              <a:rPr lang="en-US" dirty="0" smtClean="0"/>
              <a:t> and </a:t>
            </a:r>
            <a:r>
              <a:rPr lang="en-US" dirty="0" err="1" smtClean="0"/>
              <a:t>care,individual</a:t>
            </a:r>
            <a:r>
              <a:rPr lang="en-US" dirty="0" smtClean="0"/>
              <a:t> </a:t>
            </a:r>
            <a:r>
              <a:rPr lang="en-US" dirty="0" err="1" smtClean="0"/>
              <a:t>personality,groups</a:t>
            </a:r>
            <a:r>
              <a:rPr lang="en-US" dirty="0" smtClean="0"/>
              <a:t> (including </a:t>
            </a:r>
            <a:r>
              <a:rPr lang="en-US" dirty="0" err="1" smtClean="0"/>
              <a:t>ethnic,class</a:t>
            </a:r>
            <a:r>
              <a:rPr lang="en-US" dirty="0" smtClean="0"/>
              <a:t> etc.),communities(urban and rural),associations ,</a:t>
            </a:r>
            <a:r>
              <a:rPr lang="en-US" dirty="0" err="1" smtClean="0"/>
              <a:t>organization,population,etc</a:t>
            </a:r>
            <a:endParaRPr lang="en-US" dirty="0" smtClean="0"/>
          </a:p>
          <a:p>
            <a:r>
              <a:rPr lang="en-US" dirty="0" smtClean="0"/>
              <a:t>3.Study of basic social institutions-Sociology is attempt to understand the </a:t>
            </a:r>
            <a:r>
              <a:rPr lang="en-US" dirty="0" err="1" smtClean="0"/>
              <a:t>development,structure</a:t>
            </a:r>
            <a:r>
              <a:rPr lang="en-US" dirty="0" smtClean="0"/>
              <a:t> and function of a wide variety of basic social institutions such as </a:t>
            </a:r>
            <a:r>
              <a:rPr lang="en-US" dirty="0" err="1" smtClean="0"/>
              <a:t>marriage,family,kinship</a:t>
            </a:r>
            <a:r>
              <a:rPr lang="en-US" dirty="0"/>
              <a:t> </a:t>
            </a:r>
            <a:r>
              <a:rPr lang="en-US" dirty="0" smtClean="0"/>
              <a:t>which are micro-social institutions and </a:t>
            </a:r>
            <a:r>
              <a:rPr lang="en-US" dirty="0" err="1" smtClean="0"/>
              <a:t>religion,economy,polity,education,recreational</a:t>
            </a:r>
            <a:r>
              <a:rPr lang="en-US" dirty="0" smtClean="0"/>
              <a:t> and welfare institutions </a:t>
            </a:r>
            <a:r>
              <a:rPr lang="en-US" dirty="0" err="1" smtClean="0"/>
              <a:t>etc</a:t>
            </a:r>
            <a:r>
              <a:rPr lang="en-US" dirty="0" smtClean="0"/>
              <a:t> are macro-social institutions.</a:t>
            </a:r>
            <a:endParaRPr lang="en-US" dirty="0"/>
          </a:p>
        </p:txBody>
      </p:sp>
      <p:sp>
        <p:nvSpPr>
          <p:cNvPr id="7" name="Subtitle 2"/>
          <p:cNvSpPr txBox="1">
            <a:spLocks/>
          </p:cNvSpPr>
          <p:nvPr/>
        </p:nvSpPr>
        <p:spPr>
          <a:xfrm>
            <a:off x="392111" y="3266840"/>
            <a:ext cx="9488688" cy="276999"/>
          </a:xfrm>
          <a:prstGeom prst="rect">
            <a:avLst/>
          </a:prstGeom>
        </p:spPr>
        <p:txBody>
          <a:bodyPr wrap="square" lIns="0" tIns="0" rIns="0" bIns="0" anchor="ctr">
            <a:spAutoFit/>
          </a:bodyPr>
          <a:lstStyle/>
          <a:p>
            <a:pPr algn="ctr"/>
            <a:r>
              <a:rPr lang="en-US" dirty="0" smtClean="0"/>
              <a:t> </a:t>
            </a:r>
            <a:endParaRPr lang="en-US" dirty="0"/>
          </a:p>
        </p:txBody>
      </p:sp>
    </p:spTree>
    <p:extLst>
      <p:ext uri="{BB962C8B-B14F-4D97-AF65-F5344CB8AC3E}">
        <p14:creationId xmlns:p14="http://schemas.microsoft.com/office/powerpoint/2010/main" val="1096595916"/>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1"/>
            <a:ext cx="9072563" cy="882086"/>
          </a:xfrm>
        </p:spPr>
        <p:txBody>
          <a:bodyPr>
            <a:normAutofit/>
          </a:bodyPr>
          <a:lstStyle/>
          <a:p>
            <a:r>
              <a:rPr lang="en-US" sz="3800" b="1" dirty="0" smtClean="0"/>
              <a:t>Characteristics of Marriage</a:t>
            </a:r>
            <a:endParaRPr lang="en-US" sz="3800" b="1" dirty="0"/>
          </a:p>
        </p:txBody>
      </p:sp>
      <p:sp>
        <p:nvSpPr>
          <p:cNvPr id="3" name="Content Placeholder 2"/>
          <p:cNvSpPr>
            <a:spLocks noGrp="1"/>
          </p:cNvSpPr>
          <p:nvPr>
            <p:ph idx="1"/>
          </p:nvPr>
        </p:nvSpPr>
        <p:spPr>
          <a:xfrm>
            <a:off x="252016" y="1008098"/>
            <a:ext cx="9576594" cy="4057331"/>
          </a:xfrm>
        </p:spPr>
        <p:txBody>
          <a:bodyPr>
            <a:noAutofit/>
          </a:bodyPr>
          <a:lstStyle/>
          <a:p>
            <a:pPr algn="just"/>
            <a:r>
              <a:rPr lang="en-US" sz="2500" dirty="0" smtClean="0"/>
              <a:t>Marriage is more or less a universal phenomenon.</a:t>
            </a:r>
          </a:p>
          <a:p>
            <a:pPr algn="just"/>
            <a:r>
              <a:rPr lang="en-US" sz="2500" dirty="0" smtClean="0"/>
              <a:t>Marriage unites man and woman for a sensitive relationship. It can refer a relationship between one or more men to one or more women.</a:t>
            </a:r>
          </a:p>
          <a:p>
            <a:pPr algn="just"/>
            <a:r>
              <a:rPr lang="en-US" sz="2500" dirty="0" smtClean="0"/>
              <a:t>Marriage needs social approval to be continued for whole life.</a:t>
            </a:r>
          </a:p>
          <a:p>
            <a:pPr algn="just"/>
            <a:r>
              <a:rPr lang="en-US" sz="2500" dirty="0" smtClean="0"/>
              <a:t>Marriage is associated with some civil or religious ceremony.</a:t>
            </a:r>
          </a:p>
          <a:p>
            <a:pPr algn="just"/>
            <a:r>
              <a:rPr lang="en-US" sz="2500" dirty="0" smtClean="0"/>
              <a:t>Marriage creates certain responsibilities for the partners such as supporting each other and caring their children.</a:t>
            </a:r>
          </a:p>
          <a:p>
            <a:pPr algn="just"/>
            <a:r>
              <a:rPr lang="en-US" sz="2500" dirty="0" smtClean="0"/>
              <a:t>Marriage indicates a long lasting bond between husband and wife.</a:t>
            </a:r>
            <a:endParaRPr lang="en-US" sz="2500" dirty="0"/>
          </a:p>
        </p:txBody>
      </p:sp>
    </p:spTree>
    <p:extLst>
      <p:ext uri="{BB962C8B-B14F-4D97-AF65-F5344CB8AC3E}">
        <p14:creationId xmlns:p14="http://schemas.microsoft.com/office/powerpoint/2010/main" val="210415772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0"/>
            <a:ext cx="9072563" cy="756073"/>
          </a:xfrm>
        </p:spPr>
        <p:txBody>
          <a:bodyPr>
            <a:normAutofit/>
          </a:bodyPr>
          <a:lstStyle/>
          <a:p>
            <a:r>
              <a:rPr lang="en-US" sz="3800" b="1" dirty="0" smtClean="0"/>
              <a:t>Functions of Marriage</a:t>
            </a:r>
            <a:endParaRPr lang="en-US" sz="3800" b="1" dirty="0"/>
          </a:p>
        </p:txBody>
      </p:sp>
      <p:sp>
        <p:nvSpPr>
          <p:cNvPr id="3" name="Content Placeholder 2"/>
          <p:cNvSpPr>
            <a:spLocks noGrp="1"/>
          </p:cNvSpPr>
          <p:nvPr>
            <p:ph idx="1"/>
          </p:nvPr>
        </p:nvSpPr>
        <p:spPr>
          <a:xfrm>
            <a:off x="0" y="630064"/>
            <a:ext cx="10080625" cy="5040489"/>
          </a:xfrm>
        </p:spPr>
        <p:txBody>
          <a:bodyPr>
            <a:noAutofit/>
          </a:bodyPr>
          <a:lstStyle/>
          <a:p>
            <a:pPr algn="just"/>
            <a:r>
              <a:rPr lang="en-US" sz="2300" dirty="0" smtClean="0"/>
              <a:t>Sex has to be controlled and regulated in a proper manner to avoid confusion in society. Marriage regulates the sex life and acts as a regulatory mean.</a:t>
            </a:r>
          </a:p>
          <a:p>
            <a:pPr algn="just"/>
            <a:endParaRPr lang="en-US" sz="2300" dirty="0" smtClean="0"/>
          </a:p>
          <a:p>
            <a:pPr algn="just"/>
            <a:r>
              <a:rPr lang="en-US" sz="2300" dirty="0" smtClean="0"/>
              <a:t>Marriage leads to the establishment of a family.</a:t>
            </a:r>
          </a:p>
          <a:p>
            <a:pPr algn="just"/>
            <a:endParaRPr lang="en-US" sz="2300" dirty="0" smtClean="0"/>
          </a:p>
          <a:p>
            <a:pPr algn="just"/>
            <a:r>
              <a:rPr lang="en-US" sz="2300" dirty="0" smtClean="0"/>
              <a:t>Marriage makes division of </a:t>
            </a:r>
            <a:r>
              <a:rPr lang="en-US" sz="2300" dirty="0" err="1" smtClean="0"/>
              <a:t>labour</a:t>
            </a:r>
            <a:r>
              <a:rPr lang="en-US" sz="2300" dirty="0" smtClean="0"/>
              <a:t>  for the partners of marriage and plays a great role in economic cooperation.</a:t>
            </a:r>
          </a:p>
          <a:p>
            <a:pPr algn="just"/>
            <a:endParaRPr lang="en-US" sz="2300" dirty="0" smtClean="0"/>
          </a:p>
          <a:p>
            <a:pPr algn="just"/>
            <a:r>
              <a:rPr lang="en-US" sz="2300" dirty="0" smtClean="0"/>
              <a:t>Marriage brings life partner together and helps them to develop intense love and affection towards each other.</a:t>
            </a:r>
          </a:p>
          <a:p>
            <a:pPr algn="just"/>
            <a:endParaRPr lang="en-US" sz="2300" dirty="0" smtClean="0"/>
          </a:p>
          <a:p>
            <a:pPr algn="just"/>
            <a:r>
              <a:rPr lang="en-US" sz="2300" dirty="0" smtClean="0"/>
              <a:t>Marriage does not only bring two persons together but also brings the respective families or groups. This action helps to minimize the social distance between groups.</a:t>
            </a:r>
            <a:endParaRPr lang="en-US" sz="2300" dirty="0"/>
          </a:p>
        </p:txBody>
      </p:sp>
    </p:spTree>
    <p:extLst>
      <p:ext uri="{BB962C8B-B14F-4D97-AF65-F5344CB8AC3E}">
        <p14:creationId xmlns:p14="http://schemas.microsoft.com/office/powerpoint/2010/main" val="228120903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04049"/>
          </a:xfrm>
        </p:spPr>
        <p:txBody>
          <a:bodyPr>
            <a:normAutofit fontScale="90000"/>
          </a:bodyPr>
          <a:lstStyle/>
          <a:p>
            <a:r>
              <a:rPr lang="en-US" sz="3800" b="1" dirty="0" smtClean="0"/>
              <a:t>Types of Marriage </a:t>
            </a:r>
            <a:endParaRPr lang="en-US" sz="3800" b="1" dirty="0"/>
          </a:p>
        </p:txBody>
      </p:sp>
      <p:sp>
        <p:nvSpPr>
          <p:cNvPr id="3" name="Content Placeholder 2"/>
          <p:cNvSpPr>
            <a:spLocks noGrp="1"/>
          </p:cNvSpPr>
          <p:nvPr>
            <p:ph idx="1"/>
          </p:nvPr>
        </p:nvSpPr>
        <p:spPr>
          <a:xfrm>
            <a:off x="0" y="441045"/>
            <a:ext cx="10080625" cy="5229507"/>
          </a:xfrm>
        </p:spPr>
        <p:txBody>
          <a:bodyPr>
            <a:normAutofit fontScale="62500" lnSpcReduction="20000"/>
          </a:bodyPr>
          <a:lstStyle/>
          <a:p>
            <a:pPr marL="514350" indent="-514350" algn="just">
              <a:buFont typeface="+mj-lt"/>
              <a:buAutoNum type="alphaUcPeriod"/>
            </a:pPr>
            <a:r>
              <a:rPr lang="en-US" sz="2700" b="1" dirty="0" smtClean="0"/>
              <a:t>Marriage based on number of partners</a:t>
            </a:r>
          </a:p>
          <a:p>
            <a:pPr marL="571500" indent="-571500" algn="just">
              <a:buFont typeface="+mj-lt"/>
              <a:buAutoNum type="arabicPeriod"/>
            </a:pPr>
            <a:r>
              <a:rPr lang="en-US" sz="2700" b="1" dirty="0" smtClean="0"/>
              <a:t>Monogamy: </a:t>
            </a:r>
            <a:r>
              <a:rPr lang="en-US" sz="2700" dirty="0" smtClean="0"/>
              <a:t>One man is married  to one woman, and change of partner can take place only after the death of one of the spouse or after divorce.</a:t>
            </a:r>
          </a:p>
          <a:p>
            <a:pPr marL="571500" indent="-571500" algn="just">
              <a:buNone/>
            </a:pPr>
            <a:endParaRPr lang="en-US" sz="2700" dirty="0" smtClean="0"/>
          </a:p>
          <a:p>
            <a:pPr marL="571500" indent="-571500" algn="just">
              <a:buNone/>
            </a:pPr>
            <a:r>
              <a:rPr lang="en-US" sz="2700" b="1" dirty="0" smtClean="0"/>
              <a:t>Advantages of Monogamy</a:t>
            </a:r>
          </a:p>
          <a:p>
            <a:pPr marL="571500" indent="-571500" algn="just"/>
            <a:r>
              <a:rPr lang="en-US" sz="2700" dirty="0" smtClean="0"/>
              <a:t>Universality</a:t>
            </a:r>
          </a:p>
          <a:p>
            <a:pPr marL="571500" indent="-571500" algn="just"/>
            <a:r>
              <a:rPr lang="en-US" sz="2700" dirty="0" smtClean="0"/>
              <a:t>Economically better suited</a:t>
            </a:r>
          </a:p>
          <a:p>
            <a:pPr marL="571500" indent="-571500" algn="just"/>
            <a:r>
              <a:rPr lang="en-US" sz="2700" dirty="0" smtClean="0"/>
              <a:t>Promotes better understanding between husband and wife</a:t>
            </a:r>
          </a:p>
          <a:p>
            <a:pPr marL="571500" indent="-571500" algn="just"/>
            <a:r>
              <a:rPr lang="en-US" sz="2700" dirty="0" smtClean="0"/>
              <a:t>Contributes to form stable family and sex life</a:t>
            </a:r>
          </a:p>
          <a:p>
            <a:pPr marL="571500" indent="-571500" algn="just"/>
            <a:r>
              <a:rPr lang="en-US" sz="2700" dirty="0" smtClean="0"/>
              <a:t>Helps to make better socialization</a:t>
            </a:r>
          </a:p>
          <a:p>
            <a:pPr marL="571500" indent="-571500" algn="just"/>
            <a:r>
              <a:rPr lang="en-US" sz="2700" dirty="0" smtClean="0"/>
              <a:t>Better for the aged parents</a:t>
            </a:r>
          </a:p>
          <a:p>
            <a:pPr marL="571500" indent="-571500" algn="just"/>
            <a:r>
              <a:rPr lang="en-US" sz="2700" dirty="0" smtClean="0"/>
              <a:t>Better status of woman</a:t>
            </a:r>
          </a:p>
          <a:p>
            <a:pPr marL="571500" indent="-571500" algn="just">
              <a:buNone/>
            </a:pPr>
            <a:endParaRPr lang="en-US" sz="2700" dirty="0" smtClean="0"/>
          </a:p>
          <a:p>
            <a:pPr marL="571500" indent="-571500" algn="just">
              <a:buNone/>
            </a:pPr>
            <a:r>
              <a:rPr lang="en-US" sz="2700" b="1" dirty="0" smtClean="0"/>
              <a:t>2.	Polygamy: </a:t>
            </a:r>
            <a:r>
              <a:rPr lang="en-US" sz="2700" dirty="0" smtClean="0"/>
              <a:t>It is just reverse of monogamy. It is also divided into two types.</a:t>
            </a:r>
          </a:p>
          <a:p>
            <a:pPr marL="971550" lvl="1" indent="-571500" algn="just">
              <a:buFont typeface="+mj-lt"/>
              <a:buAutoNum type="romanLcPeriod"/>
            </a:pPr>
            <a:r>
              <a:rPr lang="en-US" sz="2700" b="1" dirty="0" smtClean="0"/>
              <a:t>Polyandrous: </a:t>
            </a:r>
            <a:r>
              <a:rPr lang="en-US" sz="2700" dirty="0" smtClean="0"/>
              <a:t>One wife and several husbands. For E.g., </a:t>
            </a:r>
            <a:r>
              <a:rPr lang="en-US" sz="2700" dirty="0" err="1" smtClean="0"/>
              <a:t>Sherpas</a:t>
            </a:r>
            <a:r>
              <a:rPr lang="en-US" sz="2700" dirty="0" smtClean="0"/>
              <a:t> of upper Mustang, </a:t>
            </a:r>
            <a:r>
              <a:rPr lang="en-US" sz="2700" dirty="0" err="1" smtClean="0"/>
              <a:t>Todas</a:t>
            </a:r>
            <a:r>
              <a:rPr lang="en-US" sz="2700" dirty="0" smtClean="0"/>
              <a:t>, </a:t>
            </a:r>
            <a:r>
              <a:rPr lang="en-US" sz="2700" dirty="0" err="1" smtClean="0"/>
              <a:t>Kotas</a:t>
            </a:r>
            <a:r>
              <a:rPr lang="en-US" sz="2700" dirty="0" smtClean="0"/>
              <a:t>. Types of Polyandry are:</a:t>
            </a:r>
          </a:p>
          <a:p>
            <a:pPr marL="1371600" lvl="2" indent="-571500" algn="just">
              <a:buFont typeface="Wingdings" pitchFamily="2" charset="2"/>
              <a:buChar char="Ø"/>
            </a:pPr>
            <a:r>
              <a:rPr lang="en-US" sz="2700" b="1" dirty="0" smtClean="0"/>
              <a:t>Fraternal Polyandry: </a:t>
            </a:r>
            <a:r>
              <a:rPr lang="en-US" sz="2700" dirty="0" smtClean="0"/>
              <a:t>When two or several brothers share the same wife.</a:t>
            </a:r>
          </a:p>
          <a:p>
            <a:pPr marL="1371600" lvl="2" indent="-571500" algn="just">
              <a:buFont typeface="Wingdings" pitchFamily="2" charset="2"/>
              <a:buChar char="Ø"/>
            </a:pPr>
            <a:r>
              <a:rPr lang="en-US" sz="2700" b="1" dirty="0" smtClean="0"/>
              <a:t>Non-Fraternal: </a:t>
            </a:r>
            <a:r>
              <a:rPr lang="en-US" sz="2700" dirty="0" smtClean="0"/>
              <a:t>When wife goes to spend some of her time with one of her many husbands.</a:t>
            </a:r>
          </a:p>
          <a:p>
            <a:pPr marL="571500" indent="-571500">
              <a:buNone/>
            </a:pPr>
            <a:endParaRPr lang="en-US" dirty="0"/>
          </a:p>
        </p:txBody>
      </p:sp>
    </p:spTree>
    <p:extLst>
      <p:ext uri="{BB962C8B-B14F-4D97-AF65-F5344CB8AC3E}">
        <p14:creationId xmlns:p14="http://schemas.microsoft.com/office/powerpoint/2010/main" val="332989062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67055"/>
          </a:xfrm>
        </p:spPr>
        <p:txBody>
          <a:bodyPr>
            <a:normAutofit fontScale="90000"/>
          </a:bodyPr>
          <a:lstStyle/>
          <a:p>
            <a:r>
              <a:rPr lang="en-US" sz="3800" b="1" dirty="0" smtClean="0"/>
              <a:t>Types of Marriage Contd.</a:t>
            </a:r>
            <a:endParaRPr lang="en-US" sz="3800" dirty="0"/>
          </a:p>
        </p:txBody>
      </p:sp>
      <p:sp>
        <p:nvSpPr>
          <p:cNvPr id="3" name="Content Placeholder 2"/>
          <p:cNvSpPr>
            <a:spLocks noGrp="1"/>
          </p:cNvSpPr>
          <p:nvPr>
            <p:ph idx="1"/>
          </p:nvPr>
        </p:nvSpPr>
        <p:spPr>
          <a:xfrm>
            <a:off x="0" y="504051"/>
            <a:ext cx="10080625" cy="5166501"/>
          </a:xfrm>
        </p:spPr>
        <p:txBody>
          <a:bodyPr>
            <a:normAutofit fontScale="47500" lnSpcReduction="20000"/>
          </a:bodyPr>
          <a:lstStyle/>
          <a:p>
            <a:pPr algn="just">
              <a:buNone/>
            </a:pPr>
            <a:r>
              <a:rPr lang="en-US" b="1" dirty="0" smtClean="0"/>
              <a:t>Causes of Polyandry</a:t>
            </a:r>
          </a:p>
          <a:p>
            <a:pPr algn="just"/>
            <a:r>
              <a:rPr lang="en-US" dirty="0" smtClean="0"/>
              <a:t>Lesser number of woman</a:t>
            </a:r>
          </a:p>
          <a:p>
            <a:pPr algn="just"/>
            <a:r>
              <a:rPr lang="en-US" dirty="0" smtClean="0"/>
              <a:t>Poverty-bride price</a:t>
            </a:r>
          </a:p>
          <a:p>
            <a:pPr algn="just"/>
            <a:r>
              <a:rPr lang="en-US" dirty="0" smtClean="0"/>
              <a:t>Population control</a:t>
            </a:r>
          </a:p>
          <a:p>
            <a:pPr algn="just"/>
            <a:r>
              <a:rPr lang="en-US" dirty="0" smtClean="0"/>
              <a:t>Backwardness</a:t>
            </a:r>
          </a:p>
          <a:p>
            <a:pPr algn="just"/>
            <a:r>
              <a:rPr lang="en-US" dirty="0" smtClean="0"/>
              <a:t>Joint family</a:t>
            </a:r>
          </a:p>
          <a:p>
            <a:pPr algn="just"/>
            <a:endParaRPr lang="en-US" dirty="0" smtClean="0"/>
          </a:p>
          <a:p>
            <a:pPr algn="just">
              <a:buNone/>
            </a:pPr>
            <a:r>
              <a:rPr lang="en-US" b="1" dirty="0" smtClean="0"/>
              <a:t>Advantages of Polyandry</a:t>
            </a:r>
          </a:p>
          <a:p>
            <a:pPr algn="just"/>
            <a:r>
              <a:rPr lang="en-US" dirty="0" smtClean="0"/>
              <a:t>Controls population</a:t>
            </a:r>
          </a:p>
          <a:p>
            <a:pPr algn="just"/>
            <a:r>
              <a:rPr lang="en-US" dirty="0" smtClean="0"/>
              <a:t>Property remains or not to be divided</a:t>
            </a:r>
          </a:p>
          <a:p>
            <a:pPr algn="just"/>
            <a:r>
              <a:rPr lang="en-US" dirty="0" smtClean="0"/>
              <a:t>Strengthens economic position</a:t>
            </a:r>
          </a:p>
          <a:p>
            <a:pPr algn="just"/>
            <a:r>
              <a:rPr lang="en-US" dirty="0" smtClean="0"/>
              <a:t>Fosters (promotes) we-feeling</a:t>
            </a:r>
          </a:p>
          <a:p>
            <a:pPr algn="just"/>
            <a:r>
              <a:rPr lang="en-US" dirty="0" smtClean="0"/>
              <a:t>Members feel secure</a:t>
            </a:r>
          </a:p>
          <a:p>
            <a:pPr algn="just"/>
            <a:endParaRPr lang="en-US" dirty="0" smtClean="0"/>
          </a:p>
          <a:p>
            <a:pPr algn="just">
              <a:buNone/>
            </a:pPr>
            <a:r>
              <a:rPr lang="en-US" b="1" dirty="0" smtClean="0"/>
              <a:t>Disadvantages of Polyandry</a:t>
            </a:r>
          </a:p>
          <a:p>
            <a:pPr algn="just"/>
            <a:r>
              <a:rPr lang="en-US" dirty="0" smtClean="0"/>
              <a:t>Adversely affect on the health of woman</a:t>
            </a:r>
          </a:p>
          <a:p>
            <a:pPr algn="just"/>
            <a:r>
              <a:rPr lang="en-US" dirty="0" smtClean="0"/>
              <a:t>Adverse effect to the habit of woman</a:t>
            </a:r>
          </a:p>
          <a:p>
            <a:pPr algn="just"/>
            <a:r>
              <a:rPr lang="en-US" dirty="0" smtClean="0"/>
              <a:t>Diminish population</a:t>
            </a:r>
          </a:p>
          <a:p>
            <a:pPr algn="just"/>
            <a:r>
              <a:rPr lang="en-US" dirty="0" smtClean="0"/>
              <a:t>Easy divorce and not having feeling of own generation</a:t>
            </a:r>
          </a:p>
          <a:p>
            <a:pPr algn="just"/>
            <a:endParaRPr lang="en-US" dirty="0"/>
          </a:p>
        </p:txBody>
      </p:sp>
    </p:spTree>
    <p:extLst>
      <p:ext uri="{BB962C8B-B14F-4D97-AF65-F5344CB8AC3E}">
        <p14:creationId xmlns:p14="http://schemas.microsoft.com/office/powerpoint/2010/main" val="10621280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04049"/>
          </a:xfrm>
        </p:spPr>
        <p:txBody>
          <a:bodyPr>
            <a:normAutofit fontScale="90000"/>
          </a:bodyPr>
          <a:lstStyle/>
          <a:p>
            <a:r>
              <a:rPr lang="en-US" sz="3800" b="1" dirty="0" smtClean="0"/>
              <a:t>Types of Marriage Contd.</a:t>
            </a:r>
            <a:endParaRPr lang="en-US" sz="3800" dirty="0"/>
          </a:p>
        </p:txBody>
      </p:sp>
      <p:sp>
        <p:nvSpPr>
          <p:cNvPr id="3" name="Content Placeholder 2"/>
          <p:cNvSpPr>
            <a:spLocks noGrp="1"/>
          </p:cNvSpPr>
          <p:nvPr>
            <p:ph idx="1"/>
          </p:nvPr>
        </p:nvSpPr>
        <p:spPr>
          <a:xfrm>
            <a:off x="0" y="378037"/>
            <a:ext cx="10080625" cy="5670550"/>
          </a:xfrm>
        </p:spPr>
        <p:txBody>
          <a:bodyPr>
            <a:normAutofit fontScale="40000" lnSpcReduction="20000"/>
          </a:bodyPr>
          <a:lstStyle/>
          <a:p>
            <a:pPr marL="571500" indent="-571500" algn="just">
              <a:buAutoNum type="romanLcPeriod" startAt="2"/>
            </a:pPr>
            <a:r>
              <a:rPr lang="en-US" sz="4000" b="1" dirty="0" err="1" smtClean="0"/>
              <a:t>Polygynous</a:t>
            </a:r>
            <a:r>
              <a:rPr lang="en-US" sz="4000" b="1" dirty="0" smtClean="0"/>
              <a:t>: </a:t>
            </a:r>
            <a:r>
              <a:rPr lang="en-US" sz="4000" dirty="0" smtClean="0"/>
              <a:t>One man with more than one wife along with children. For e.g., Muslims</a:t>
            </a:r>
          </a:p>
          <a:p>
            <a:pPr marL="571500" indent="-571500" algn="just">
              <a:buNone/>
            </a:pPr>
            <a:endParaRPr lang="en-US" sz="4000" dirty="0" smtClean="0"/>
          </a:p>
          <a:p>
            <a:pPr marL="571500" indent="-571500" algn="just">
              <a:buNone/>
            </a:pPr>
            <a:r>
              <a:rPr lang="en-US" sz="4000" b="1" dirty="0" smtClean="0"/>
              <a:t>Causes of </a:t>
            </a:r>
            <a:r>
              <a:rPr lang="en-US" sz="4000" b="1" dirty="0" err="1" smtClean="0"/>
              <a:t>Polygyny</a:t>
            </a:r>
            <a:endParaRPr lang="en-US" sz="4000" b="1" dirty="0" smtClean="0"/>
          </a:p>
          <a:p>
            <a:pPr marL="571500" indent="-571500" algn="just"/>
            <a:r>
              <a:rPr lang="en-US" sz="4000" dirty="0" smtClean="0"/>
              <a:t>Enforced celibacy (nonparticipation from sexual relation) of man during pre and post pregnancy period of woman</a:t>
            </a:r>
          </a:p>
          <a:p>
            <a:pPr marL="571500" indent="-571500" algn="just"/>
            <a:r>
              <a:rPr lang="en-US" sz="4000" dirty="0" smtClean="0"/>
              <a:t>Earlier aging of female</a:t>
            </a:r>
          </a:p>
          <a:p>
            <a:pPr marL="571500" indent="-571500" algn="just"/>
            <a:r>
              <a:rPr lang="en-US" sz="4000" dirty="0" smtClean="0"/>
              <a:t>Variety of sex partners</a:t>
            </a:r>
          </a:p>
          <a:p>
            <a:pPr marL="571500" indent="-571500" algn="just"/>
            <a:r>
              <a:rPr lang="en-US" sz="4000" dirty="0" smtClean="0"/>
              <a:t>Social prestige for some people</a:t>
            </a:r>
          </a:p>
          <a:p>
            <a:pPr marL="571500" indent="-571500" algn="just"/>
            <a:r>
              <a:rPr lang="en-US" sz="4000" dirty="0" smtClean="0"/>
              <a:t>Economic necessity</a:t>
            </a:r>
          </a:p>
          <a:p>
            <a:pPr marL="571500" indent="-571500" algn="just">
              <a:buNone/>
            </a:pPr>
            <a:endParaRPr lang="en-US" sz="4000" dirty="0" smtClean="0"/>
          </a:p>
          <a:p>
            <a:pPr marL="571500" indent="-571500" algn="just">
              <a:buNone/>
            </a:pPr>
            <a:r>
              <a:rPr lang="en-US" sz="4000" b="1" dirty="0" smtClean="0"/>
              <a:t>Advantages of </a:t>
            </a:r>
            <a:r>
              <a:rPr lang="en-US" sz="4000" b="1" dirty="0" err="1" smtClean="0"/>
              <a:t>Polygyny</a:t>
            </a:r>
            <a:endParaRPr lang="en-US" sz="4000" b="1" dirty="0" smtClean="0"/>
          </a:p>
          <a:p>
            <a:pPr marL="571500" indent="-571500" algn="just"/>
            <a:r>
              <a:rPr lang="en-US" sz="4000" dirty="0" smtClean="0"/>
              <a:t>Controls prostitution</a:t>
            </a:r>
          </a:p>
          <a:p>
            <a:pPr marL="571500" indent="-571500" algn="just"/>
            <a:r>
              <a:rPr lang="en-US" sz="4000" dirty="0" smtClean="0"/>
              <a:t>Gives healthy children</a:t>
            </a:r>
          </a:p>
          <a:p>
            <a:pPr marL="571500" indent="-571500" algn="just"/>
            <a:r>
              <a:rPr lang="en-US" sz="4000" dirty="0" smtClean="0"/>
              <a:t>Socialization of children</a:t>
            </a:r>
          </a:p>
          <a:p>
            <a:pPr marL="571500" indent="-571500" algn="just">
              <a:buNone/>
            </a:pPr>
            <a:endParaRPr lang="en-US" sz="4000" dirty="0" smtClean="0"/>
          </a:p>
          <a:p>
            <a:pPr marL="571500" indent="-571500" algn="just">
              <a:buNone/>
            </a:pPr>
            <a:r>
              <a:rPr lang="en-US" sz="4000" b="1" dirty="0" smtClean="0"/>
              <a:t>Disadvantages of </a:t>
            </a:r>
            <a:r>
              <a:rPr lang="en-US" sz="4000" b="1" dirty="0" err="1" smtClean="0"/>
              <a:t>Polygyny</a:t>
            </a:r>
            <a:endParaRPr lang="en-US" sz="4000" b="1" dirty="0" smtClean="0"/>
          </a:p>
          <a:p>
            <a:pPr marL="571500" indent="-571500" algn="just"/>
            <a:r>
              <a:rPr lang="en-US" sz="4000" dirty="0" smtClean="0"/>
              <a:t>Creates economic  burden to the head of the family</a:t>
            </a:r>
          </a:p>
          <a:p>
            <a:pPr marL="571500" indent="-571500" algn="just"/>
            <a:r>
              <a:rPr lang="en-US" sz="4000" dirty="0" smtClean="0"/>
              <a:t>Children are not looked after/ too many cooks spoil the food</a:t>
            </a:r>
          </a:p>
          <a:p>
            <a:pPr marL="571500" indent="-571500" algn="just"/>
            <a:r>
              <a:rPr lang="en-US" sz="4000" dirty="0" smtClean="0"/>
              <a:t>Jealousy among wives</a:t>
            </a:r>
          </a:p>
          <a:p>
            <a:pPr marL="571500" indent="-571500" algn="just"/>
            <a:r>
              <a:rPr lang="en-US" sz="4000" dirty="0" smtClean="0"/>
              <a:t>Destroys female happiness</a:t>
            </a:r>
          </a:p>
          <a:p>
            <a:pPr marL="571500" indent="-571500" algn="just"/>
            <a:r>
              <a:rPr lang="en-US" sz="4000" dirty="0" smtClean="0"/>
              <a:t>Lower status of woman</a:t>
            </a:r>
          </a:p>
          <a:p>
            <a:pPr marL="571500" indent="-571500"/>
            <a:endParaRPr lang="en-US" sz="1700" dirty="0" smtClean="0"/>
          </a:p>
          <a:p>
            <a:pPr marL="571500" indent="-571500">
              <a:buNone/>
            </a:pPr>
            <a:endParaRPr lang="en-US" sz="1700" dirty="0" smtClean="0"/>
          </a:p>
          <a:p>
            <a:pPr marL="571500" indent="-571500">
              <a:buNone/>
            </a:pPr>
            <a:r>
              <a:rPr lang="en-US" sz="1700" dirty="0" smtClean="0"/>
              <a:t> </a:t>
            </a:r>
          </a:p>
        </p:txBody>
      </p:sp>
    </p:spTree>
    <p:extLst>
      <p:ext uri="{BB962C8B-B14F-4D97-AF65-F5344CB8AC3E}">
        <p14:creationId xmlns:p14="http://schemas.microsoft.com/office/powerpoint/2010/main" val="128872414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441043"/>
          </a:xfrm>
        </p:spPr>
        <p:txBody>
          <a:bodyPr>
            <a:noAutofit/>
          </a:bodyPr>
          <a:lstStyle/>
          <a:p>
            <a:r>
              <a:rPr lang="en-US" sz="3600" b="1" dirty="0" smtClean="0"/>
              <a:t>Types of Marriage Contd.</a:t>
            </a:r>
            <a:endParaRPr lang="en-US" sz="3600" dirty="0"/>
          </a:p>
        </p:txBody>
      </p:sp>
      <p:sp>
        <p:nvSpPr>
          <p:cNvPr id="3" name="Content Placeholder 2"/>
          <p:cNvSpPr>
            <a:spLocks noGrp="1"/>
          </p:cNvSpPr>
          <p:nvPr>
            <p:ph idx="1"/>
          </p:nvPr>
        </p:nvSpPr>
        <p:spPr>
          <a:xfrm>
            <a:off x="0" y="378038"/>
            <a:ext cx="10080625" cy="5292513"/>
          </a:xfrm>
        </p:spPr>
        <p:txBody>
          <a:bodyPr>
            <a:normAutofit fontScale="47500" lnSpcReduction="20000"/>
          </a:bodyPr>
          <a:lstStyle/>
          <a:p>
            <a:pPr marL="514350" indent="-514350">
              <a:buAutoNum type="alphaUcPeriod" startAt="2"/>
            </a:pPr>
            <a:r>
              <a:rPr lang="en-US" b="1" dirty="0" smtClean="0"/>
              <a:t>Marriage based on internality and externality:</a:t>
            </a:r>
          </a:p>
          <a:p>
            <a:pPr marL="514350" indent="-514350">
              <a:buFont typeface="+mj-lt"/>
              <a:buAutoNum type="arabicPeriod"/>
            </a:pPr>
            <a:r>
              <a:rPr lang="en-US" b="1" dirty="0" smtClean="0"/>
              <a:t>Endogamy: </a:t>
            </a:r>
            <a:r>
              <a:rPr lang="en-US" dirty="0" smtClean="0"/>
              <a:t>A man belonging to a certain group (tribe, caste, class, religion, race, linguistic group) is preferred to be married to a woman of the same group. For e.g., the marriage between Brahmin male and Brahmin female in Hindu caste system.</a:t>
            </a:r>
          </a:p>
          <a:p>
            <a:pPr marL="514350" indent="-514350">
              <a:buNone/>
            </a:pPr>
            <a:endParaRPr lang="en-US" dirty="0" smtClean="0"/>
          </a:p>
          <a:p>
            <a:pPr marL="514350" indent="-514350">
              <a:buNone/>
            </a:pPr>
            <a:r>
              <a:rPr lang="en-US" b="1" dirty="0" smtClean="0"/>
              <a:t>Forms of Endogamy</a:t>
            </a:r>
          </a:p>
          <a:p>
            <a:pPr marL="514350" indent="-514350"/>
            <a:r>
              <a:rPr lang="en-US" dirty="0" smtClean="0"/>
              <a:t>Tribal Endogamy: Marriage outside own tribe is restricted</a:t>
            </a:r>
          </a:p>
          <a:p>
            <a:pPr marL="514350" indent="-514350"/>
            <a:r>
              <a:rPr lang="en-US" dirty="0" smtClean="0"/>
              <a:t>Caste Endogamy</a:t>
            </a:r>
          </a:p>
          <a:p>
            <a:pPr marL="514350" indent="-514350"/>
            <a:r>
              <a:rPr lang="en-US" dirty="0" smtClean="0"/>
              <a:t>Class Endogamy</a:t>
            </a:r>
          </a:p>
          <a:p>
            <a:pPr marL="514350" indent="-514350"/>
            <a:r>
              <a:rPr lang="en-US" dirty="0" smtClean="0"/>
              <a:t>Sub-Caste Endogamy</a:t>
            </a:r>
          </a:p>
          <a:p>
            <a:pPr marL="514350" indent="-514350"/>
            <a:r>
              <a:rPr lang="en-US" dirty="0" smtClean="0"/>
              <a:t>Race Endogamy</a:t>
            </a:r>
          </a:p>
          <a:p>
            <a:pPr marL="514350" indent="-514350">
              <a:buNone/>
            </a:pPr>
            <a:endParaRPr lang="en-US" dirty="0" smtClean="0"/>
          </a:p>
          <a:p>
            <a:pPr marL="514350" indent="-514350">
              <a:buNone/>
            </a:pPr>
            <a:r>
              <a:rPr lang="en-US" b="1" dirty="0" smtClean="0"/>
              <a:t>Advantages of Endogamy</a:t>
            </a:r>
          </a:p>
          <a:p>
            <a:pPr marL="514350" indent="-514350"/>
            <a:r>
              <a:rPr lang="en-US" dirty="0" smtClean="0"/>
              <a:t>Preserves homogeneity </a:t>
            </a:r>
          </a:p>
          <a:p>
            <a:pPr marL="514350" indent="-514350"/>
            <a:r>
              <a:rPr lang="en-US" dirty="0" smtClean="0"/>
              <a:t>Protects prestige and status</a:t>
            </a:r>
          </a:p>
          <a:p>
            <a:pPr marL="514350" indent="-514350"/>
            <a:r>
              <a:rPr lang="en-US" dirty="0" smtClean="0"/>
              <a:t>Maintains the numerical face</a:t>
            </a:r>
          </a:p>
          <a:p>
            <a:pPr marL="514350" indent="-514350"/>
            <a:r>
              <a:rPr lang="en-US" dirty="0" smtClean="0"/>
              <a:t>Preserves purity</a:t>
            </a:r>
          </a:p>
          <a:p>
            <a:pPr marL="514350" indent="-514350"/>
            <a:r>
              <a:rPr lang="en-US" dirty="0" smtClean="0"/>
              <a:t>Keeps woman happier</a:t>
            </a:r>
          </a:p>
          <a:p>
            <a:pPr marL="514350" indent="-514350"/>
            <a:r>
              <a:rPr lang="en-US" dirty="0" smtClean="0"/>
              <a:t>Fosters the sense of unity</a:t>
            </a:r>
          </a:p>
          <a:p>
            <a:pPr marL="514350" indent="-514350"/>
            <a:r>
              <a:rPr lang="en-US" dirty="0" smtClean="0"/>
              <a:t>Keeps property within the group</a:t>
            </a:r>
          </a:p>
          <a:p>
            <a:pPr marL="514350" indent="-514350"/>
            <a:endParaRPr lang="en-US" dirty="0" smtClean="0"/>
          </a:p>
          <a:p>
            <a:pPr marL="514350" indent="-514350">
              <a:buNone/>
            </a:pPr>
            <a:endParaRPr lang="en-US" dirty="0"/>
          </a:p>
        </p:txBody>
      </p:sp>
    </p:spTree>
    <p:extLst>
      <p:ext uri="{BB962C8B-B14F-4D97-AF65-F5344CB8AC3E}">
        <p14:creationId xmlns:p14="http://schemas.microsoft.com/office/powerpoint/2010/main" val="390984771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04049"/>
          </a:xfrm>
        </p:spPr>
        <p:txBody>
          <a:bodyPr>
            <a:normAutofit fontScale="90000"/>
          </a:bodyPr>
          <a:lstStyle/>
          <a:p>
            <a:r>
              <a:rPr lang="en-US" sz="3800" b="1" dirty="0" smtClean="0"/>
              <a:t>Types of Marriage Contd.</a:t>
            </a:r>
            <a:endParaRPr lang="en-US" sz="3800" dirty="0"/>
          </a:p>
        </p:txBody>
      </p:sp>
      <p:sp>
        <p:nvSpPr>
          <p:cNvPr id="3" name="Content Placeholder 2"/>
          <p:cNvSpPr>
            <a:spLocks noGrp="1"/>
          </p:cNvSpPr>
          <p:nvPr>
            <p:ph idx="1"/>
          </p:nvPr>
        </p:nvSpPr>
        <p:spPr>
          <a:xfrm>
            <a:off x="0" y="441045"/>
            <a:ext cx="10080625" cy="5229507"/>
          </a:xfrm>
        </p:spPr>
        <p:txBody>
          <a:bodyPr>
            <a:normAutofit fontScale="55000" lnSpcReduction="20000"/>
          </a:bodyPr>
          <a:lstStyle/>
          <a:p>
            <a:pPr algn="just">
              <a:buNone/>
            </a:pPr>
            <a:r>
              <a:rPr lang="en-US" b="1" dirty="0" smtClean="0"/>
              <a:t>Disadvantages of Endogamy</a:t>
            </a:r>
          </a:p>
          <a:p>
            <a:pPr algn="just"/>
            <a:r>
              <a:rPr lang="en-US" dirty="0" smtClean="0"/>
              <a:t>Limits the sphere of mate selection</a:t>
            </a:r>
          </a:p>
          <a:p>
            <a:pPr algn="just"/>
            <a:r>
              <a:rPr lang="en-US" dirty="0" smtClean="0"/>
              <a:t>Emphasize on group feeling and checks national unity</a:t>
            </a:r>
          </a:p>
          <a:p>
            <a:pPr algn="just"/>
            <a:r>
              <a:rPr lang="en-US" dirty="0" smtClean="0"/>
              <a:t>Encourages </a:t>
            </a:r>
            <a:r>
              <a:rPr lang="en-US" dirty="0" err="1" smtClean="0"/>
              <a:t>casteism</a:t>
            </a:r>
            <a:endParaRPr lang="en-US" dirty="0" smtClean="0"/>
          </a:p>
          <a:p>
            <a:pPr algn="just"/>
            <a:r>
              <a:rPr lang="en-US" dirty="0" smtClean="0"/>
              <a:t>Encourages hatred among various groups</a:t>
            </a:r>
          </a:p>
          <a:p>
            <a:pPr algn="just">
              <a:buNone/>
            </a:pPr>
            <a:endParaRPr lang="en-US" dirty="0" smtClean="0"/>
          </a:p>
          <a:p>
            <a:pPr marL="514350" indent="-514350" algn="just">
              <a:buAutoNum type="arabicPeriod" startAt="2"/>
            </a:pPr>
            <a:r>
              <a:rPr lang="en-US" b="1" dirty="0" smtClean="0"/>
              <a:t>Exogamy: </a:t>
            </a:r>
            <a:r>
              <a:rPr lang="en-US" dirty="0" smtClean="0"/>
              <a:t>When partners for marriage are taken from outside of one’s group such as clan (race), </a:t>
            </a:r>
            <a:r>
              <a:rPr lang="en-US" dirty="0" err="1" smtClean="0"/>
              <a:t>kul</a:t>
            </a:r>
            <a:r>
              <a:rPr lang="en-US" dirty="0" smtClean="0"/>
              <a:t>, </a:t>
            </a:r>
            <a:r>
              <a:rPr lang="en-US" dirty="0" err="1" smtClean="0"/>
              <a:t>gotra</a:t>
            </a:r>
            <a:r>
              <a:rPr lang="en-US" dirty="0" smtClean="0"/>
              <a:t> and religion, it is termed as exogamy. Exogamy is found in every community of the world.</a:t>
            </a:r>
          </a:p>
          <a:p>
            <a:pPr marL="514350" indent="-514350" algn="just">
              <a:buNone/>
            </a:pPr>
            <a:endParaRPr lang="en-US" dirty="0" smtClean="0"/>
          </a:p>
          <a:p>
            <a:pPr marL="514350" indent="-514350" algn="just">
              <a:buNone/>
            </a:pPr>
            <a:r>
              <a:rPr lang="en-US" b="1" dirty="0" smtClean="0"/>
              <a:t>Forms of Exogamy</a:t>
            </a:r>
          </a:p>
          <a:p>
            <a:pPr marL="514350" indent="-514350" algn="just"/>
            <a:r>
              <a:rPr lang="en-US" dirty="0" err="1" smtClean="0"/>
              <a:t>Gotra</a:t>
            </a:r>
            <a:r>
              <a:rPr lang="en-US" dirty="0" smtClean="0"/>
              <a:t> Exogamy</a:t>
            </a:r>
          </a:p>
          <a:p>
            <a:pPr marL="514350" indent="-514350" algn="just"/>
            <a:r>
              <a:rPr lang="en-US" dirty="0" smtClean="0"/>
              <a:t>Village Exogamy</a:t>
            </a:r>
          </a:p>
          <a:p>
            <a:pPr marL="514350" indent="-514350" algn="just"/>
            <a:r>
              <a:rPr lang="en-US" dirty="0" err="1" smtClean="0"/>
              <a:t>Pinda</a:t>
            </a:r>
            <a:r>
              <a:rPr lang="en-US" dirty="0" smtClean="0"/>
              <a:t> Exogamy (</a:t>
            </a:r>
            <a:r>
              <a:rPr lang="en-US" dirty="0" err="1" smtClean="0"/>
              <a:t>pinda</a:t>
            </a:r>
            <a:r>
              <a:rPr lang="en-US" dirty="0" smtClean="0"/>
              <a:t> means common parentage)</a:t>
            </a:r>
          </a:p>
          <a:p>
            <a:pPr marL="514350" indent="-514350" algn="just">
              <a:buNone/>
            </a:pPr>
            <a:endParaRPr lang="en-US" dirty="0" smtClean="0"/>
          </a:p>
          <a:p>
            <a:pPr marL="514350" indent="-514350" algn="just">
              <a:buNone/>
            </a:pPr>
            <a:r>
              <a:rPr lang="en-US" b="1" dirty="0" smtClean="0"/>
              <a:t>Causes/ Merits of Exogamy</a:t>
            </a:r>
          </a:p>
          <a:p>
            <a:pPr marL="514350" indent="-514350" algn="just"/>
            <a:r>
              <a:rPr lang="en-US" dirty="0" smtClean="0"/>
              <a:t>To maintain incest taboo (prohibited) in order to maintain confusion in addressing</a:t>
            </a:r>
          </a:p>
          <a:p>
            <a:pPr marL="514350" indent="-514350" algn="just"/>
            <a:r>
              <a:rPr lang="en-US" dirty="0" smtClean="0"/>
              <a:t>To reduce conflict among members</a:t>
            </a:r>
          </a:p>
          <a:p>
            <a:pPr marL="514350" indent="-514350" algn="just"/>
            <a:r>
              <a:rPr lang="en-US" dirty="0" smtClean="0"/>
              <a:t>To minimize social distance</a:t>
            </a:r>
            <a:endParaRPr lang="en-US" dirty="0"/>
          </a:p>
        </p:txBody>
      </p:sp>
    </p:spTree>
    <p:extLst>
      <p:ext uri="{BB962C8B-B14F-4D97-AF65-F5344CB8AC3E}">
        <p14:creationId xmlns:p14="http://schemas.microsoft.com/office/powerpoint/2010/main" val="278192965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67055"/>
          </a:xfrm>
        </p:spPr>
        <p:txBody>
          <a:bodyPr>
            <a:normAutofit fontScale="90000"/>
          </a:bodyPr>
          <a:lstStyle/>
          <a:p>
            <a:r>
              <a:rPr lang="en-US" sz="3600" b="1" dirty="0" smtClean="0"/>
              <a:t>Types of Marriage Contd.</a:t>
            </a:r>
            <a:endParaRPr lang="en-US" sz="3600" dirty="0"/>
          </a:p>
        </p:txBody>
      </p:sp>
      <p:sp>
        <p:nvSpPr>
          <p:cNvPr id="3" name="Content Placeholder 2"/>
          <p:cNvSpPr>
            <a:spLocks noGrp="1"/>
          </p:cNvSpPr>
          <p:nvPr>
            <p:ph idx="1"/>
          </p:nvPr>
        </p:nvSpPr>
        <p:spPr>
          <a:xfrm>
            <a:off x="0" y="504051"/>
            <a:ext cx="9828609" cy="5166501"/>
          </a:xfrm>
        </p:spPr>
        <p:txBody>
          <a:bodyPr>
            <a:normAutofit fontScale="55000" lnSpcReduction="20000"/>
          </a:bodyPr>
          <a:lstStyle/>
          <a:p>
            <a:pPr marL="514350" indent="-514350" algn="just">
              <a:buAutoNum type="arabicPeriod" startAt="3"/>
            </a:pPr>
            <a:r>
              <a:rPr lang="en-US" b="1" dirty="0" err="1" smtClean="0"/>
              <a:t>Hypergamy</a:t>
            </a:r>
            <a:r>
              <a:rPr lang="en-US" b="1" dirty="0" smtClean="0"/>
              <a:t>: </a:t>
            </a:r>
            <a:r>
              <a:rPr lang="en-US" dirty="0" smtClean="0"/>
              <a:t>When a woman is restricted from marrying man of lower caste or class in very rare case, but a man can marry a girl either from his own caste or from a caste below his own, it is called </a:t>
            </a:r>
            <a:r>
              <a:rPr lang="en-US" dirty="0" err="1" smtClean="0"/>
              <a:t>hypergamy</a:t>
            </a:r>
            <a:r>
              <a:rPr lang="en-US" dirty="0" smtClean="0"/>
              <a:t>. According to Hindu system, it prevents a woman from losing caste status and become ritually impure.</a:t>
            </a:r>
          </a:p>
          <a:p>
            <a:pPr marL="514350" indent="-514350" algn="just">
              <a:buNone/>
            </a:pPr>
            <a:endParaRPr lang="en-US" dirty="0" smtClean="0"/>
          </a:p>
          <a:p>
            <a:pPr marL="514350" indent="-514350" algn="just">
              <a:buAutoNum type="arabicPeriod" startAt="4"/>
            </a:pPr>
            <a:r>
              <a:rPr lang="en-US" b="1" dirty="0" err="1" smtClean="0"/>
              <a:t>Hypogamy</a:t>
            </a:r>
            <a:r>
              <a:rPr lang="en-US" b="1" dirty="0" smtClean="0"/>
              <a:t>: </a:t>
            </a:r>
            <a:r>
              <a:rPr lang="en-US" dirty="0" smtClean="0"/>
              <a:t>This refers a woman marrying a man belonging to lower caste than that of hers is called </a:t>
            </a:r>
            <a:r>
              <a:rPr lang="en-US" dirty="0" err="1" smtClean="0"/>
              <a:t>hypogamy</a:t>
            </a:r>
            <a:r>
              <a:rPr lang="en-US" dirty="0" smtClean="0"/>
              <a:t>.</a:t>
            </a:r>
          </a:p>
          <a:p>
            <a:pPr marL="514350" indent="-514350" algn="just">
              <a:buNone/>
            </a:pPr>
            <a:endParaRPr lang="en-US" dirty="0" smtClean="0"/>
          </a:p>
          <a:p>
            <a:pPr marL="514350" indent="-514350" algn="just">
              <a:buNone/>
            </a:pPr>
            <a:r>
              <a:rPr lang="en-US" sz="3800" b="1" dirty="0" smtClean="0"/>
              <a:t>Factors Effecting Marriage</a:t>
            </a:r>
          </a:p>
          <a:p>
            <a:pPr marL="514350" indent="-514350" algn="just">
              <a:buFont typeface="+mj-lt"/>
              <a:buAutoNum type="arabicPeriod"/>
            </a:pPr>
            <a:r>
              <a:rPr lang="en-US" sz="3500" b="1" dirty="0" smtClean="0"/>
              <a:t>Industrialization</a:t>
            </a:r>
          </a:p>
          <a:p>
            <a:pPr marL="514350" indent="-514350" algn="just"/>
            <a:r>
              <a:rPr lang="en-US" dirty="0" smtClean="0"/>
              <a:t>Industrialization refers to sustained economic growth following the application of mechanization production. </a:t>
            </a:r>
          </a:p>
          <a:p>
            <a:pPr marL="514350" indent="-514350" algn="just"/>
            <a:r>
              <a:rPr lang="en-US" dirty="0" smtClean="0"/>
              <a:t>One can easily observe the vast changes in the social institutions because of the industrialization. Among the various social institutions, marriage gets high influence of it.</a:t>
            </a:r>
          </a:p>
          <a:p>
            <a:pPr marL="514350" indent="-514350" algn="just"/>
            <a:r>
              <a:rPr lang="en-US" dirty="0" smtClean="0"/>
              <a:t>Industrialization has given an ample (sufficient) opportunity for girls to go out of family for work and to earn money. Therefore, females are not financially dependent to their men but play an active role balance and uplift their economy.</a:t>
            </a:r>
          </a:p>
          <a:p>
            <a:pPr marL="514350" indent="-514350" algn="just"/>
            <a:r>
              <a:rPr lang="en-US" dirty="0" smtClean="0"/>
              <a:t>In addition, the role of parent in marriage is decreasing day by day due to industrialization.</a:t>
            </a:r>
          </a:p>
          <a:p>
            <a:pPr marL="514350" indent="-514350">
              <a:buNone/>
            </a:pPr>
            <a:endParaRPr lang="en-US" dirty="0" smtClean="0"/>
          </a:p>
          <a:p>
            <a:pPr marL="514350" indent="-514350"/>
            <a:endParaRPr lang="en-US" dirty="0" smtClean="0"/>
          </a:p>
          <a:p>
            <a:pPr marL="514350" indent="-514350"/>
            <a:endParaRPr lang="en-US" dirty="0"/>
          </a:p>
        </p:txBody>
      </p:sp>
    </p:spTree>
    <p:extLst>
      <p:ext uri="{BB962C8B-B14F-4D97-AF65-F5344CB8AC3E}">
        <p14:creationId xmlns:p14="http://schemas.microsoft.com/office/powerpoint/2010/main" val="135719475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2"/>
            <a:ext cx="9072563" cy="504049"/>
          </a:xfrm>
        </p:spPr>
        <p:txBody>
          <a:bodyPr>
            <a:normAutofit fontScale="90000"/>
          </a:bodyPr>
          <a:lstStyle/>
          <a:p>
            <a:r>
              <a:rPr lang="en-US" sz="3500" b="1" dirty="0" smtClean="0"/>
              <a:t>Factors Effecting Marriage Contd.</a:t>
            </a:r>
            <a:endParaRPr lang="en-US" sz="3500" dirty="0"/>
          </a:p>
        </p:txBody>
      </p:sp>
      <p:sp>
        <p:nvSpPr>
          <p:cNvPr id="3" name="Content Placeholder 2"/>
          <p:cNvSpPr>
            <a:spLocks noGrp="1"/>
          </p:cNvSpPr>
          <p:nvPr>
            <p:ph idx="1"/>
          </p:nvPr>
        </p:nvSpPr>
        <p:spPr>
          <a:xfrm>
            <a:off x="0" y="378038"/>
            <a:ext cx="10080625" cy="5292513"/>
          </a:xfrm>
        </p:spPr>
        <p:txBody>
          <a:bodyPr>
            <a:normAutofit fontScale="55000" lnSpcReduction="20000"/>
          </a:bodyPr>
          <a:lstStyle/>
          <a:p>
            <a:pPr marL="514350" indent="-514350" algn="just">
              <a:buAutoNum type="arabicPeriod" startAt="2"/>
            </a:pPr>
            <a:r>
              <a:rPr lang="en-US" sz="3500" b="1" dirty="0" smtClean="0"/>
              <a:t>Urbanization</a:t>
            </a:r>
          </a:p>
          <a:p>
            <a:pPr marL="514350" indent="-514350" algn="just"/>
            <a:r>
              <a:rPr lang="en-US" dirty="0" smtClean="0"/>
              <a:t>Urbanization refers to the growth of rural areas into the huge town and cities.</a:t>
            </a:r>
          </a:p>
          <a:p>
            <a:pPr marL="514350" indent="-514350" algn="just"/>
            <a:r>
              <a:rPr lang="en-US" dirty="0" smtClean="0"/>
              <a:t>In this process, villages changes to cities. People give up their traditional way of livelihood and begin to adopt new technology and as significant can be observed in the behavior of people.</a:t>
            </a:r>
          </a:p>
          <a:p>
            <a:pPr marL="514350" indent="-514350" algn="just"/>
            <a:r>
              <a:rPr lang="en-US" dirty="0" smtClean="0"/>
              <a:t>We talk on the institution of marriage, the urbanization has greatly influenced it. The marriage age, process of selection of life partners, marriage ceremony, expenses of marriages etc. are mostly affected by urbanization.</a:t>
            </a:r>
          </a:p>
          <a:p>
            <a:pPr marL="514350" indent="-514350" algn="just"/>
            <a:r>
              <a:rPr lang="en-US" dirty="0" smtClean="0"/>
              <a:t>The traditional form of marriage is slowly changing into love marriage.</a:t>
            </a:r>
          </a:p>
          <a:p>
            <a:pPr marL="514350" indent="-514350" algn="just"/>
            <a:r>
              <a:rPr lang="en-US" dirty="0" smtClean="0"/>
              <a:t>Moreover, pre and post-marital sex are quite common in urban areas that have high influence on the traditional aspect of marriage. </a:t>
            </a:r>
          </a:p>
          <a:p>
            <a:pPr marL="514350" indent="-514350" algn="just">
              <a:buNone/>
            </a:pPr>
            <a:endParaRPr lang="en-US" dirty="0" smtClean="0"/>
          </a:p>
          <a:p>
            <a:pPr marL="514350" indent="-514350" algn="just">
              <a:buAutoNum type="arabicPeriod" startAt="3"/>
            </a:pPr>
            <a:r>
              <a:rPr lang="en-US" sz="3500" b="1" dirty="0" smtClean="0"/>
              <a:t>Education</a:t>
            </a:r>
          </a:p>
          <a:p>
            <a:pPr marL="514350" indent="-514350" algn="just"/>
            <a:r>
              <a:rPr lang="en-US" dirty="0" smtClean="0"/>
              <a:t>Modern education system has a significant  role in the initiation of marriage.</a:t>
            </a:r>
          </a:p>
          <a:p>
            <a:pPr marL="514350" indent="-514350" algn="just"/>
            <a:r>
              <a:rPr lang="en-US" dirty="0" smtClean="0"/>
              <a:t>Because of the western influence on modern education system, young generations have their own view on the partner of marriage, age of marriage, ceremony of marriage etc.</a:t>
            </a:r>
          </a:p>
          <a:p>
            <a:pPr marL="514350" indent="-514350" algn="just"/>
            <a:r>
              <a:rPr lang="en-US" dirty="0" smtClean="0"/>
              <a:t>Moreover, the youths give more preference to their own choice rather than </a:t>
            </a:r>
            <a:r>
              <a:rPr lang="en-US" dirty="0" err="1" smtClean="0"/>
              <a:t>gotra</a:t>
            </a:r>
            <a:r>
              <a:rPr lang="en-US" dirty="0" smtClean="0"/>
              <a:t>, </a:t>
            </a:r>
            <a:r>
              <a:rPr lang="en-US" dirty="0" err="1" smtClean="0"/>
              <a:t>kul</a:t>
            </a:r>
            <a:r>
              <a:rPr lang="en-US" dirty="0" smtClean="0"/>
              <a:t> or horoscope, which were basic features of marriage of traditional society.</a:t>
            </a:r>
          </a:p>
          <a:p>
            <a:pPr marL="514350" indent="-514350" algn="just"/>
            <a:r>
              <a:rPr lang="en-US" dirty="0" smtClean="0"/>
              <a:t>We observe the significant change in dowry system due to the influence of modern education system.</a:t>
            </a:r>
            <a:endParaRPr lang="en-US" dirty="0"/>
          </a:p>
        </p:txBody>
      </p:sp>
    </p:spTree>
    <p:extLst>
      <p:ext uri="{BB962C8B-B14F-4D97-AF65-F5344CB8AC3E}">
        <p14:creationId xmlns:p14="http://schemas.microsoft.com/office/powerpoint/2010/main" val="179597923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4031" y="1"/>
            <a:ext cx="9072563" cy="630061"/>
          </a:xfrm>
        </p:spPr>
        <p:txBody>
          <a:bodyPr>
            <a:normAutofit fontScale="90000"/>
          </a:bodyPr>
          <a:lstStyle/>
          <a:p>
            <a:r>
              <a:rPr lang="en-US" sz="3600" b="1" dirty="0" smtClean="0"/>
              <a:t>Factors Effecting Marriage Contd.</a:t>
            </a:r>
            <a:endParaRPr lang="en-US" sz="3600" dirty="0"/>
          </a:p>
        </p:txBody>
      </p:sp>
      <p:sp>
        <p:nvSpPr>
          <p:cNvPr id="3" name="Content Placeholder 2"/>
          <p:cNvSpPr>
            <a:spLocks noGrp="1"/>
          </p:cNvSpPr>
          <p:nvPr>
            <p:ph idx="1"/>
          </p:nvPr>
        </p:nvSpPr>
        <p:spPr>
          <a:xfrm>
            <a:off x="0" y="819081"/>
            <a:ext cx="9576594" cy="4246350"/>
          </a:xfrm>
        </p:spPr>
        <p:txBody>
          <a:bodyPr>
            <a:noAutofit/>
          </a:bodyPr>
          <a:lstStyle/>
          <a:p>
            <a:pPr marL="514350" indent="-514350" algn="just">
              <a:buAutoNum type="arabicPeriod" startAt="4"/>
            </a:pPr>
            <a:r>
              <a:rPr lang="en-US" sz="2500" b="1" dirty="0" smtClean="0"/>
              <a:t>Legislation</a:t>
            </a:r>
          </a:p>
          <a:p>
            <a:pPr marL="514350" indent="-514350" algn="just"/>
            <a:r>
              <a:rPr lang="en-US" sz="2200" dirty="0" smtClean="0"/>
              <a:t>Legislation has also enough affects on marriage in the modern day society.</a:t>
            </a:r>
          </a:p>
          <a:p>
            <a:pPr marL="514350" indent="-514350" algn="just"/>
            <a:r>
              <a:rPr lang="en-US" sz="2200" dirty="0" smtClean="0"/>
              <a:t>It mentions the age of marriage, field of mate selection, number of partners in marriage, dowry to be given or taken, remarriage, divorce etc.</a:t>
            </a:r>
          </a:p>
          <a:p>
            <a:pPr marL="514350" indent="-514350" algn="just"/>
            <a:r>
              <a:rPr lang="en-US" sz="2200" dirty="0" smtClean="0"/>
              <a:t>Upon violating the rules of the legislation, people have to undergo various types of fines and imprisonment. Therefore, the legislation has helped a lot to manage the various aspects of marriage patterns.</a:t>
            </a:r>
          </a:p>
          <a:p>
            <a:pPr marL="514350" indent="-514350" algn="just"/>
            <a:r>
              <a:rPr lang="en-US" sz="2200" dirty="0" smtClean="0"/>
              <a:t>For e.g., marriage below the age of for the boys and  for girls without consent of their parents is forbidden by the legislation of our country. This rule has regulated the age of marriage.</a:t>
            </a:r>
          </a:p>
          <a:p>
            <a:pPr marL="514350" indent="-514350" algn="just"/>
            <a:endParaRPr lang="en-US" sz="2300" dirty="0"/>
          </a:p>
        </p:txBody>
      </p:sp>
    </p:spTree>
    <p:extLst>
      <p:ext uri="{BB962C8B-B14F-4D97-AF65-F5344CB8AC3E}">
        <p14:creationId xmlns:p14="http://schemas.microsoft.com/office/powerpoint/2010/main" val="3201674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447800"/>
            <a:ext cx="9072563" cy="3046413"/>
          </a:xfrm>
        </p:spPr>
        <p:txBody>
          <a:bodyPr>
            <a:normAutofit fontScale="55000" lnSpcReduction="20000"/>
          </a:bodyPr>
          <a:lstStyle/>
          <a:p>
            <a:r>
              <a:rPr lang="en-US" dirty="0" smtClean="0"/>
              <a:t>4.Study of social process-Sociology has due concern to fundamental social processes such as co-operation ,competition ,differentiation and </a:t>
            </a:r>
            <a:r>
              <a:rPr lang="en-US" dirty="0" err="1" smtClean="0"/>
              <a:t>stratification,accomodation</a:t>
            </a:r>
            <a:r>
              <a:rPr lang="en-US" dirty="0" smtClean="0"/>
              <a:t> and </a:t>
            </a:r>
            <a:r>
              <a:rPr lang="en-US" dirty="0" err="1" smtClean="0"/>
              <a:t>assimilation,social</a:t>
            </a:r>
            <a:r>
              <a:rPr lang="en-US" dirty="0" smtClean="0"/>
              <a:t> </a:t>
            </a:r>
            <a:r>
              <a:rPr lang="en-US" dirty="0" err="1" smtClean="0"/>
              <a:t>conflict,socialization,deviance</a:t>
            </a:r>
            <a:r>
              <a:rPr lang="en-US" dirty="0" smtClean="0"/>
              <a:t>(</a:t>
            </a:r>
            <a:r>
              <a:rPr lang="en-US" dirty="0" err="1" smtClean="0"/>
              <a:t>crime,suicide</a:t>
            </a:r>
            <a:r>
              <a:rPr lang="en-US" dirty="0" smtClean="0"/>
              <a:t> </a:t>
            </a:r>
            <a:r>
              <a:rPr lang="en-US" dirty="0" err="1" smtClean="0"/>
              <a:t>etc</a:t>
            </a:r>
            <a:r>
              <a:rPr lang="en-US" dirty="0" smtClean="0"/>
              <a:t>),social </a:t>
            </a:r>
            <a:r>
              <a:rPr lang="en-US" dirty="0" err="1" smtClean="0"/>
              <a:t>control,social</a:t>
            </a:r>
            <a:r>
              <a:rPr lang="en-US" dirty="0" smtClean="0"/>
              <a:t> </a:t>
            </a:r>
            <a:r>
              <a:rPr lang="en-US" dirty="0" err="1" smtClean="0"/>
              <a:t>change,social</a:t>
            </a:r>
            <a:r>
              <a:rPr lang="en-US" dirty="0" smtClean="0"/>
              <a:t> </a:t>
            </a:r>
            <a:r>
              <a:rPr lang="en-US" dirty="0" err="1" smtClean="0"/>
              <a:t>integration,social</a:t>
            </a:r>
            <a:r>
              <a:rPr lang="en-US" dirty="0" smtClean="0"/>
              <a:t> evaluation(study of values),etc.</a:t>
            </a:r>
          </a:p>
          <a:p>
            <a:r>
              <a:rPr lang="en-US" dirty="0" smtClean="0"/>
              <a:t>5.Formulation of </a:t>
            </a:r>
            <a:r>
              <a:rPr lang="en-US" dirty="0" err="1" smtClean="0"/>
              <a:t>concepts,propositions</a:t>
            </a:r>
            <a:r>
              <a:rPr lang="en-US" dirty="0" smtClean="0"/>
              <a:t> and theories-In order to understand social </a:t>
            </a:r>
            <a:r>
              <a:rPr lang="en-US" dirty="0" err="1" smtClean="0"/>
              <a:t>phenomena,sociological</a:t>
            </a:r>
            <a:r>
              <a:rPr lang="en-US" dirty="0" smtClean="0"/>
              <a:t> study tries to formulate </a:t>
            </a:r>
            <a:r>
              <a:rPr lang="en-US" dirty="0" err="1" smtClean="0"/>
              <a:t>concept,propositions</a:t>
            </a:r>
            <a:r>
              <a:rPr lang="en-US" dirty="0"/>
              <a:t> </a:t>
            </a:r>
            <a:r>
              <a:rPr lang="en-US" dirty="0" smtClean="0"/>
              <a:t>and theories which in turn help in conducting further study.</a:t>
            </a:r>
          </a:p>
          <a:p>
            <a:r>
              <a:rPr lang="en-US" dirty="0" smtClean="0"/>
              <a:t>6.Method of Research-In order to conduct scientific sociological research various methods like </a:t>
            </a:r>
            <a:r>
              <a:rPr lang="en-US" dirty="0" err="1" smtClean="0"/>
              <a:t>observation,questionnaire,interview,case</a:t>
            </a:r>
            <a:r>
              <a:rPr lang="en-US" dirty="0" smtClean="0"/>
              <a:t> </a:t>
            </a:r>
            <a:r>
              <a:rPr lang="en-US" dirty="0" err="1" smtClean="0"/>
              <a:t>study,etc</a:t>
            </a:r>
            <a:r>
              <a:rPr lang="en-US" dirty="0" smtClean="0"/>
              <a:t> are applied and considered </a:t>
            </a:r>
            <a:r>
              <a:rPr lang="en-US" dirty="0" err="1" smtClean="0"/>
              <a:t>vital.That</a:t>
            </a:r>
            <a:r>
              <a:rPr lang="en-US" dirty="0" smtClean="0"/>
              <a:t> is why contemporary sociology has tended to become more and more rational and empirical rather than philosophical and idealistic.</a:t>
            </a:r>
            <a:endParaRPr lang="en-US" dirty="0"/>
          </a:p>
        </p:txBody>
      </p:sp>
    </p:spTree>
    <p:extLst>
      <p:ext uri="{BB962C8B-B14F-4D97-AF65-F5344CB8AC3E}">
        <p14:creationId xmlns:p14="http://schemas.microsoft.com/office/powerpoint/2010/main" val="1439059375"/>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Family </a:t>
            </a:r>
            <a:endParaRPr lang="en-US" dirty="0"/>
          </a:p>
        </p:txBody>
      </p:sp>
      <p:sp>
        <p:nvSpPr>
          <p:cNvPr id="3" name="Content Placeholder 2"/>
          <p:cNvSpPr>
            <a:spLocks noGrp="1"/>
          </p:cNvSpPr>
          <p:nvPr>
            <p:ph idx="1"/>
          </p:nvPr>
        </p:nvSpPr>
        <p:spPr/>
        <p:txBody>
          <a:bodyPr/>
          <a:lstStyle/>
          <a:p>
            <a:r>
              <a:rPr lang="en-US" dirty="0" smtClean="0"/>
              <a:t>Meaning</a:t>
            </a:r>
          </a:p>
          <a:p>
            <a:r>
              <a:rPr lang="en-US" dirty="0" smtClean="0"/>
              <a:t>An intimate and relatively permanent domestic group connected by blood , marriage or adoption that live together and share social and economic responsibilities is called a family.</a:t>
            </a:r>
          </a:p>
          <a:p>
            <a:r>
              <a:rPr lang="en-US" dirty="0" smtClean="0"/>
              <a:t>It is the basic social unit and also the most important primary group found in the society.</a:t>
            </a:r>
            <a:endParaRPr lang="en-US" dirty="0"/>
          </a:p>
        </p:txBody>
      </p:sp>
    </p:spTree>
    <p:extLst>
      <p:ext uri="{BB962C8B-B14F-4D97-AF65-F5344CB8AC3E}">
        <p14:creationId xmlns:p14="http://schemas.microsoft.com/office/powerpoint/2010/main" val="16381408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the most immediate group a child is exposed to. In fact it  is the most enduring group , which has tremendous influence in the life of an individual , from birth until death.</a:t>
            </a:r>
          </a:p>
          <a:p>
            <a:pPr marL="0" indent="0">
              <a:buNone/>
            </a:pPr>
            <a:r>
              <a:rPr lang="en-US" dirty="0"/>
              <a:t> </a:t>
            </a:r>
            <a:r>
              <a:rPr lang="en-US" dirty="0" smtClean="0"/>
              <a:t>         “family is a more or less durable association of husband and wife , with or without child , or of a man or women alone , with children.” – M.F. </a:t>
            </a:r>
            <a:r>
              <a:rPr lang="en-US" dirty="0" err="1" smtClean="0"/>
              <a:t>Nimkoff</a:t>
            </a:r>
            <a:r>
              <a:rPr lang="en-US" dirty="0" smtClean="0"/>
              <a:t> </a:t>
            </a:r>
            <a:endParaRPr lang="en-US" dirty="0"/>
          </a:p>
        </p:txBody>
      </p:sp>
    </p:spTree>
    <p:extLst>
      <p:ext uri="{BB962C8B-B14F-4D97-AF65-F5344CB8AC3E}">
        <p14:creationId xmlns:p14="http://schemas.microsoft.com/office/powerpoint/2010/main" val="293160468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Characteristics or features of family</a:t>
            </a:r>
          </a:p>
          <a:p>
            <a:pPr marL="0" indent="0">
              <a:buNone/>
            </a:pPr>
            <a:r>
              <a:rPr lang="en-US" dirty="0" smtClean="0"/>
              <a:t>i.   Universal group</a:t>
            </a:r>
          </a:p>
          <a:p>
            <a:pPr marL="0" indent="0">
              <a:buNone/>
            </a:pPr>
            <a:r>
              <a:rPr lang="en-US" dirty="0"/>
              <a:t> </a:t>
            </a:r>
            <a:r>
              <a:rPr lang="en-US" dirty="0" smtClean="0"/>
              <a:t>ii.   Marriage as basis of family</a:t>
            </a:r>
          </a:p>
          <a:p>
            <a:pPr marL="571500" indent="-571500">
              <a:buAutoNum type="romanLcPeriod" startAt="3"/>
            </a:pPr>
            <a:r>
              <a:rPr lang="en-US" dirty="0" smtClean="0"/>
              <a:t>Source of nomenclature</a:t>
            </a:r>
          </a:p>
          <a:p>
            <a:pPr marL="571500" indent="-571500">
              <a:buAutoNum type="romanLcPeriod" startAt="3"/>
            </a:pPr>
            <a:r>
              <a:rPr lang="en-US" dirty="0" smtClean="0"/>
              <a:t>Trace of ancestry</a:t>
            </a:r>
          </a:p>
          <a:p>
            <a:pPr marL="571500" indent="-571500">
              <a:buAutoNum type="romanLcPeriod" startAt="3"/>
            </a:pPr>
            <a:r>
              <a:rPr lang="en-US" dirty="0" smtClean="0"/>
              <a:t>Primary agent of socialization </a:t>
            </a:r>
          </a:p>
          <a:p>
            <a:pPr marL="571500" indent="-571500">
              <a:buAutoNum type="romanLcPeriod" startAt="3"/>
            </a:pPr>
            <a:r>
              <a:rPr lang="en-US" dirty="0" smtClean="0"/>
              <a:t>Various forms</a:t>
            </a:r>
          </a:p>
          <a:p>
            <a:pPr marL="571500" indent="-571500">
              <a:buAutoNum type="romanLcPeriod" startAt="3"/>
            </a:pPr>
            <a:r>
              <a:rPr lang="en-US" dirty="0" smtClean="0"/>
              <a:t>Nucleus of all institutions </a:t>
            </a:r>
          </a:p>
          <a:p>
            <a:pPr marL="571500" indent="-571500">
              <a:buAutoNum type="romanLcPeriod" startAt="3"/>
            </a:pPr>
            <a:r>
              <a:rPr lang="en-US" dirty="0" smtClean="0"/>
              <a:t>Functional attachment</a:t>
            </a:r>
          </a:p>
          <a:p>
            <a:pPr marL="571500" indent="-571500">
              <a:buAutoNum type="romanLcPeriod" startAt="3"/>
            </a:pPr>
            <a:r>
              <a:rPr lang="en-US" dirty="0" smtClean="0"/>
              <a:t>Unit of cooperation</a:t>
            </a:r>
          </a:p>
          <a:p>
            <a:pPr marL="571500" indent="-571500">
              <a:buAutoNum type="romanLcPeriod" startAt="3"/>
            </a:pPr>
            <a:r>
              <a:rPr lang="en-US" dirty="0" smtClean="0"/>
              <a:t>Division of </a:t>
            </a:r>
            <a:r>
              <a:rPr lang="en-US" dirty="0" err="1" smtClean="0"/>
              <a:t>labour</a:t>
            </a:r>
            <a:endParaRPr lang="en-US" dirty="0" smtClean="0"/>
          </a:p>
          <a:p>
            <a:pPr marL="571500" indent="-571500">
              <a:buAutoNum type="romanLcPeriod" startAt="3"/>
            </a:pPr>
            <a:r>
              <a:rPr lang="en-US" dirty="0" smtClean="0"/>
              <a:t>Social roles </a:t>
            </a:r>
          </a:p>
          <a:p>
            <a:endParaRPr lang="en-US" dirty="0"/>
          </a:p>
        </p:txBody>
      </p:sp>
    </p:spTree>
    <p:extLst>
      <p:ext uri="{BB962C8B-B14F-4D97-AF65-F5344CB8AC3E}">
        <p14:creationId xmlns:p14="http://schemas.microsoft.com/office/powerpoint/2010/main" val="307993098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a:t>
            </a:r>
            <a:r>
              <a:rPr lang="en-US" smtClean="0"/>
              <a:t>of family</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AutoNum type="alphaLcPeriod"/>
            </a:pPr>
            <a:r>
              <a:rPr lang="en-US" dirty="0" smtClean="0"/>
              <a:t>On the basis of birth </a:t>
            </a:r>
          </a:p>
          <a:p>
            <a:pPr marL="0" indent="0">
              <a:buNone/>
            </a:pPr>
            <a:r>
              <a:rPr lang="en-US" dirty="0" smtClean="0"/>
              <a:t>Family of orientation – in which individual is born</a:t>
            </a:r>
          </a:p>
          <a:p>
            <a:pPr marL="0" indent="0">
              <a:buNone/>
            </a:pPr>
            <a:r>
              <a:rPr lang="en-US" dirty="0" smtClean="0"/>
              <a:t>Family of procreation – sets up after marriage  </a:t>
            </a:r>
          </a:p>
          <a:p>
            <a:pPr marL="0" indent="0">
              <a:buNone/>
            </a:pPr>
            <a:r>
              <a:rPr lang="en-US" dirty="0" smtClean="0"/>
              <a:t>b. On the basis of marriage</a:t>
            </a:r>
          </a:p>
          <a:p>
            <a:pPr marL="571500" indent="-571500">
              <a:buAutoNum type="romanLcPeriod"/>
            </a:pPr>
            <a:r>
              <a:rPr lang="en-US" dirty="0" smtClean="0"/>
              <a:t>Monogamous family-one husband and wife including children</a:t>
            </a:r>
          </a:p>
          <a:p>
            <a:pPr marL="571500" indent="-571500">
              <a:buAutoNum type="romanLcPeriod"/>
            </a:pPr>
            <a:r>
              <a:rPr lang="en-US" dirty="0"/>
              <a:t>Polygamous family</a:t>
            </a:r>
            <a:endParaRPr lang="en-US" dirty="0" smtClean="0"/>
          </a:p>
          <a:p>
            <a:pPr marL="0" indent="0">
              <a:buNone/>
            </a:pPr>
            <a:r>
              <a:rPr lang="en-US" dirty="0" smtClean="0"/>
              <a:t> </a:t>
            </a:r>
            <a:r>
              <a:rPr lang="en-US" dirty="0" err="1" smtClean="0"/>
              <a:t>polygynous</a:t>
            </a:r>
            <a:r>
              <a:rPr lang="en-US" dirty="0" smtClean="0"/>
              <a:t> family  – one husband and more than one wife , and all the children  born to all the wives or adopted by each of them. This type of family is based on </a:t>
            </a:r>
            <a:r>
              <a:rPr lang="en-US" dirty="0" err="1" smtClean="0"/>
              <a:t>polygynous</a:t>
            </a:r>
            <a:r>
              <a:rPr lang="en-US" dirty="0"/>
              <a:t> </a:t>
            </a:r>
            <a:r>
              <a:rPr lang="en-US" dirty="0" smtClean="0"/>
              <a:t>marriage.</a:t>
            </a:r>
          </a:p>
          <a:p>
            <a:pPr marL="0" indent="0">
              <a:buNone/>
            </a:pPr>
            <a:r>
              <a:rPr lang="en-US" dirty="0" smtClean="0"/>
              <a:t>Polyandrous family – one wife and more than one husband , and the children , either born or adopted with each one of them. This type of family is based on polyandrous marriage.</a:t>
            </a:r>
          </a:p>
        </p:txBody>
      </p:sp>
    </p:spTree>
    <p:extLst>
      <p:ext uri="{BB962C8B-B14F-4D97-AF65-F5344CB8AC3E}">
        <p14:creationId xmlns:p14="http://schemas.microsoft.com/office/powerpoint/2010/main" val="53431770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r>
              <a:rPr lang="en-US" dirty="0" smtClean="0"/>
              <a:t>On the basis of residential patterns </a:t>
            </a:r>
          </a:p>
          <a:p>
            <a:pPr marL="571500" indent="-571500">
              <a:buFont typeface="+mj-lt"/>
              <a:buAutoNum type="romanLcPeriod"/>
            </a:pPr>
            <a:r>
              <a:rPr lang="en-US" dirty="0" err="1" smtClean="0"/>
              <a:t>Patrilocal</a:t>
            </a:r>
            <a:r>
              <a:rPr lang="en-US" dirty="0" smtClean="0"/>
              <a:t> family – married couple lives with or near the husband’s family.</a:t>
            </a:r>
          </a:p>
          <a:p>
            <a:pPr marL="571500" indent="-571500">
              <a:buFont typeface="+mj-lt"/>
              <a:buAutoNum type="romanLcPeriod"/>
            </a:pPr>
            <a:r>
              <a:rPr lang="en-US" dirty="0" err="1" smtClean="0"/>
              <a:t>Matrilocal</a:t>
            </a:r>
            <a:r>
              <a:rPr lang="en-US" dirty="0" smtClean="0"/>
              <a:t> family – married couple lives with or near the wife’s family.</a:t>
            </a:r>
          </a:p>
          <a:p>
            <a:pPr marL="571500" indent="-571500">
              <a:buFont typeface="+mj-lt"/>
              <a:buAutoNum type="romanLcPeriod"/>
            </a:pPr>
            <a:r>
              <a:rPr lang="en-US" dirty="0" smtClean="0"/>
              <a:t>Neo-local family-married couple lives apart from the parents of both spouses.</a:t>
            </a:r>
            <a:endParaRPr lang="en-US" dirty="0"/>
          </a:p>
        </p:txBody>
      </p:sp>
    </p:spTree>
    <p:extLst>
      <p:ext uri="{BB962C8B-B14F-4D97-AF65-F5344CB8AC3E}">
        <p14:creationId xmlns:p14="http://schemas.microsoft.com/office/powerpoint/2010/main" val="392146149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On the basis of ancestry or descent</a:t>
            </a:r>
          </a:p>
          <a:p>
            <a:pPr marL="571500" indent="-571500">
              <a:buFont typeface="+mj-lt"/>
              <a:buAutoNum type="romanLcPeriod"/>
            </a:pPr>
            <a:r>
              <a:rPr lang="en-US" dirty="0" smtClean="0"/>
              <a:t>Patrilineal family – ancestry or descent is traced through the male line.</a:t>
            </a:r>
          </a:p>
          <a:p>
            <a:pPr marL="571500" indent="-571500">
              <a:buFont typeface="+mj-lt"/>
              <a:buAutoNum type="romanLcPeriod"/>
            </a:pPr>
            <a:r>
              <a:rPr lang="en-US" dirty="0" smtClean="0"/>
              <a:t>Matrilineal family – ancestry or descent is traced through the female line.</a:t>
            </a:r>
          </a:p>
          <a:p>
            <a:pPr marL="571500" indent="-571500">
              <a:buFont typeface="+mj-lt"/>
              <a:buAutoNum type="romanLcPeriod"/>
            </a:pPr>
            <a:r>
              <a:rPr lang="en-US" dirty="0" smtClean="0"/>
              <a:t>Bilateral family – tracing kinship through both males and females. </a:t>
            </a:r>
            <a:endParaRPr lang="en-US" dirty="0"/>
          </a:p>
        </p:txBody>
      </p:sp>
    </p:spTree>
    <p:extLst>
      <p:ext uri="{BB962C8B-B14F-4D97-AF65-F5344CB8AC3E}">
        <p14:creationId xmlns:p14="http://schemas.microsoft.com/office/powerpoint/2010/main" val="32600768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On the basis of nature of relations </a:t>
            </a:r>
          </a:p>
          <a:p>
            <a:pPr marL="0" indent="0">
              <a:buNone/>
            </a:pPr>
            <a:r>
              <a:rPr lang="en-US" dirty="0" smtClean="0"/>
              <a:t>Conjugal family – </a:t>
            </a:r>
            <a:r>
              <a:rPr lang="en-US" dirty="0"/>
              <a:t>A </a:t>
            </a:r>
            <a:r>
              <a:rPr lang="en-US" dirty="0">
                <a:hlinkClick r:id="rId2"/>
              </a:rPr>
              <a:t>family</a:t>
            </a:r>
            <a:r>
              <a:rPr lang="en-US" dirty="0"/>
              <a:t> consisting of a </a:t>
            </a:r>
            <a:r>
              <a:rPr lang="en-US" dirty="0">
                <a:hlinkClick r:id="rId3"/>
              </a:rPr>
              <a:t>married</a:t>
            </a:r>
            <a:r>
              <a:rPr lang="en-US" dirty="0"/>
              <a:t> </a:t>
            </a:r>
            <a:r>
              <a:rPr lang="en-US" dirty="0">
                <a:hlinkClick r:id="rId4"/>
              </a:rPr>
              <a:t>couple</a:t>
            </a:r>
            <a:r>
              <a:rPr lang="en-US" dirty="0"/>
              <a:t> and </a:t>
            </a:r>
            <a:r>
              <a:rPr lang="en-US" dirty="0">
                <a:hlinkClick r:id="rId5"/>
              </a:rPr>
              <a:t>typically</a:t>
            </a:r>
            <a:r>
              <a:rPr lang="en-US" dirty="0"/>
              <a:t> their </a:t>
            </a:r>
            <a:r>
              <a:rPr lang="en-US" dirty="0">
                <a:hlinkClick r:id="rId6"/>
              </a:rPr>
              <a:t>children</a:t>
            </a:r>
            <a:r>
              <a:rPr lang="en-US" dirty="0"/>
              <a:t> through </a:t>
            </a:r>
            <a:r>
              <a:rPr lang="en-US" dirty="0">
                <a:hlinkClick r:id="rId7"/>
              </a:rPr>
              <a:t>birth</a:t>
            </a:r>
            <a:r>
              <a:rPr lang="en-US" dirty="0"/>
              <a:t> or </a:t>
            </a:r>
            <a:r>
              <a:rPr lang="en-US" dirty="0" smtClean="0"/>
              <a:t>adoption or it also refers to partners who have a long- term sexual relationship but are not actually married.</a:t>
            </a:r>
            <a:r>
              <a:rPr lang="en-US" dirty="0"/>
              <a:t/>
            </a:r>
            <a:br>
              <a:rPr lang="en-US" dirty="0"/>
            </a:br>
            <a:r>
              <a:rPr lang="en-US" dirty="0" smtClean="0"/>
              <a:t>Consanguine family – </a:t>
            </a:r>
            <a:r>
              <a:rPr lang="en-US" dirty="0"/>
              <a:t>A Consanguine Family is a family whereby the nuclear family lives with other relatives under one roof. Basically, it’s the mother, father, children plus a relative or relatives in one house, under one roof.</a:t>
            </a:r>
          </a:p>
          <a:p>
            <a:pPr marL="0" indent="0">
              <a:buNone/>
            </a:pPr>
            <a:r>
              <a:rPr lang="en-US" dirty="0"/>
              <a:t/>
            </a:r>
            <a:br>
              <a:rPr lang="en-US" dirty="0"/>
            </a:br>
            <a:endParaRPr lang="en-US" dirty="0"/>
          </a:p>
          <a:p>
            <a:pPr marL="0" indent="0">
              <a:buNone/>
            </a:pPr>
            <a:endParaRPr lang="en-US" dirty="0"/>
          </a:p>
        </p:txBody>
      </p:sp>
    </p:spTree>
    <p:extLst>
      <p:ext uri="{BB962C8B-B14F-4D97-AF65-F5344CB8AC3E}">
        <p14:creationId xmlns:p14="http://schemas.microsoft.com/office/powerpoint/2010/main" val="247115844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 the basis of patterns of authority</a:t>
            </a:r>
          </a:p>
          <a:p>
            <a:pPr marL="571500" indent="-571500">
              <a:buFont typeface="+mj-lt"/>
              <a:buAutoNum type="romanLcPeriod"/>
            </a:pPr>
            <a:r>
              <a:rPr lang="en-US" dirty="0" smtClean="0"/>
              <a:t>Patriarchal family – men is the head </a:t>
            </a:r>
          </a:p>
          <a:p>
            <a:pPr marL="571500" indent="-571500">
              <a:buFont typeface="+mj-lt"/>
              <a:buAutoNum type="romanLcPeriod"/>
            </a:pPr>
            <a:r>
              <a:rPr lang="en-US" dirty="0" smtClean="0"/>
              <a:t>Matriarchal family – women is the head</a:t>
            </a:r>
          </a:p>
          <a:p>
            <a:pPr marL="571500" indent="-571500">
              <a:buFont typeface="+mj-lt"/>
              <a:buAutoNum type="romanLcPeriod"/>
            </a:pPr>
            <a:r>
              <a:rPr lang="en-US" dirty="0" smtClean="0"/>
              <a:t>Egalitarian family – men and female share authority </a:t>
            </a:r>
            <a:endParaRPr lang="en-US" dirty="0"/>
          </a:p>
        </p:txBody>
      </p:sp>
    </p:spTree>
    <p:extLst>
      <p:ext uri="{BB962C8B-B14F-4D97-AF65-F5344CB8AC3E}">
        <p14:creationId xmlns:p14="http://schemas.microsoft.com/office/powerpoint/2010/main" val="20151018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smtClean="0"/>
              <a:t>On the basis of structure and size </a:t>
            </a:r>
          </a:p>
          <a:p>
            <a:pPr marL="571500" indent="-571500">
              <a:buFont typeface="+mj-lt"/>
              <a:buAutoNum type="romanLcPeriod"/>
            </a:pPr>
            <a:r>
              <a:rPr lang="en-US" dirty="0" smtClean="0"/>
              <a:t>Nuclear family – only two generations </a:t>
            </a:r>
          </a:p>
          <a:p>
            <a:pPr marL="571500" indent="-571500">
              <a:buFont typeface="+mj-lt"/>
              <a:buAutoNum type="romanLcPeriod"/>
            </a:pPr>
            <a:r>
              <a:rPr lang="en-US" dirty="0" smtClean="0"/>
              <a:t>Joint family – consists of three or more generation </a:t>
            </a:r>
            <a:endParaRPr lang="en-US" dirty="0"/>
          </a:p>
        </p:txBody>
      </p:sp>
    </p:spTree>
    <p:extLst>
      <p:ext uri="{BB962C8B-B14F-4D97-AF65-F5344CB8AC3E}">
        <p14:creationId xmlns:p14="http://schemas.microsoft.com/office/powerpoint/2010/main" val="180665514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Advantages of nuclear family</a:t>
            </a:r>
          </a:p>
          <a:p>
            <a:pPr marL="571500" indent="-571500">
              <a:buFont typeface="+mj-lt"/>
              <a:buAutoNum type="romanLcPeriod"/>
            </a:pPr>
            <a:r>
              <a:rPr lang="en-US" dirty="0" smtClean="0"/>
              <a:t>Personality development of </a:t>
            </a:r>
            <a:r>
              <a:rPr lang="en-US" dirty="0" err="1" smtClean="0"/>
              <a:t>childrens</a:t>
            </a:r>
            <a:r>
              <a:rPr lang="en-US" dirty="0" smtClean="0"/>
              <a:t> </a:t>
            </a:r>
          </a:p>
          <a:p>
            <a:pPr marL="571500" indent="-571500">
              <a:buFont typeface="+mj-lt"/>
              <a:buAutoNum type="romanLcPeriod"/>
            </a:pPr>
            <a:r>
              <a:rPr lang="en-US" dirty="0" smtClean="0"/>
              <a:t>Autonomy</a:t>
            </a:r>
          </a:p>
          <a:p>
            <a:pPr marL="571500" indent="-571500">
              <a:buFont typeface="+mj-lt"/>
              <a:buAutoNum type="romanLcPeriod"/>
            </a:pPr>
            <a:r>
              <a:rPr lang="en-US" dirty="0" smtClean="0"/>
              <a:t>Economic advantage </a:t>
            </a:r>
          </a:p>
          <a:p>
            <a:pPr marL="571500" indent="-571500">
              <a:buFont typeface="+mj-lt"/>
              <a:buAutoNum type="romanLcPeriod"/>
            </a:pPr>
            <a:r>
              <a:rPr lang="en-US" dirty="0" smtClean="0"/>
              <a:t>Condition of women </a:t>
            </a:r>
          </a:p>
          <a:p>
            <a:pPr marL="571500" indent="-571500">
              <a:buFont typeface="+mj-lt"/>
              <a:buAutoNum type="romanLcPeriod"/>
            </a:pPr>
            <a:r>
              <a:rPr lang="en-US" dirty="0" smtClean="0"/>
              <a:t>Peace and harmony</a:t>
            </a:r>
          </a:p>
          <a:p>
            <a:pPr marL="571500" indent="-571500">
              <a:buFont typeface="+mj-lt"/>
              <a:buAutoNum type="romanLcPeriod"/>
            </a:pPr>
            <a:r>
              <a:rPr lang="en-US" dirty="0" smtClean="0"/>
              <a:t>Responsibility and accountability</a:t>
            </a:r>
          </a:p>
          <a:p>
            <a:pPr marL="571500" indent="-571500">
              <a:buFont typeface="+mj-lt"/>
              <a:buAutoNum type="romanLcPeriod"/>
            </a:pPr>
            <a:r>
              <a:rPr lang="en-US" dirty="0" smtClean="0"/>
              <a:t>Family bonding</a:t>
            </a:r>
          </a:p>
          <a:p>
            <a:pPr marL="571500" indent="-571500">
              <a:buFont typeface="+mj-lt"/>
              <a:buAutoNum type="romanLcPeriod"/>
            </a:pPr>
            <a:r>
              <a:rPr lang="en-US" dirty="0" smtClean="0"/>
              <a:t>Culturally accepting</a:t>
            </a:r>
            <a:endParaRPr lang="en-US" dirty="0"/>
          </a:p>
        </p:txBody>
      </p:sp>
    </p:spTree>
    <p:extLst>
      <p:ext uri="{BB962C8B-B14F-4D97-AF65-F5344CB8AC3E}">
        <p14:creationId xmlns:p14="http://schemas.microsoft.com/office/powerpoint/2010/main" val="4278513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416363"/>
            <a:ext cx="9072563" cy="1108075"/>
          </a:xfrm>
        </p:spPr>
        <p:txBody>
          <a:bodyPr>
            <a:normAutofit fontScale="62500" lnSpcReduction="20000"/>
          </a:bodyPr>
          <a:lstStyle/>
          <a:p>
            <a:r>
              <a:rPr lang="en-US" dirty="0" smtClean="0"/>
              <a:t>7.Specialization in study-In trying to resolve the problem specific social </a:t>
            </a:r>
            <a:r>
              <a:rPr lang="en-US" dirty="0" err="1" smtClean="0"/>
              <a:t>aspects,sociology</a:t>
            </a:r>
            <a:r>
              <a:rPr lang="en-US" dirty="0" smtClean="0"/>
              <a:t> tries to carry out its study on specific area of social </a:t>
            </a:r>
            <a:r>
              <a:rPr lang="en-US" dirty="0" err="1" smtClean="0"/>
              <a:t>life.For</a:t>
            </a:r>
            <a:r>
              <a:rPr lang="en-US" dirty="0" smtClean="0"/>
              <a:t> </a:t>
            </a:r>
            <a:r>
              <a:rPr lang="en-US" dirty="0" err="1" smtClean="0"/>
              <a:t>eg,sociology</a:t>
            </a:r>
            <a:r>
              <a:rPr lang="en-US" dirty="0" smtClean="0"/>
              <a:t> of </a:t>
            </a:r>
            <a:r>
              <a:rPr lang="en-US" dirty="0" err="1" smtClean="0"/>
              <a:t>religion,law,urban,rural,industrial,etc.can</a:t>
            </a:r>
            <a:r>
              <a:rPr lang="en-US" dirty="0" smtClean="0"/>
              <a:t> help find out specific nature of social life of people living in different area of society.</a:t>
            </a:r>
            <a:endParaRPr lang="en-US" dirty="0"/>
          </a:p>
        </p:txBody>
      </p:sp>
    </p:spTree>
    <p:extLst>
      <p:ext uri="{BB962C8B-B14F-4D97-AF65-F5344CB8AC3E}">
        <p14:creationId xmlns:p14="http://schemas.microsoft.com/office/powerpoint/2010/main" val="2496053950"/>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Disadvantages </a:t>
            </a:r>
          </a:p>
          <a:p>
            <a:pPr marL="571500" indent="-571500">
              <a:buFont typeface="+mj-lt"/>
              <a:buAutoNum type="romanLcPeriod"/>
            </a:pPr>
            <a:r>
              <a:rPr lang="en-US" dirty="0" smtClean="0"/>
              <a:t>Defects in personality growth</a:t>
            </a:r>
          </a:p>
          <a:p>
            <a:pPr marL="571500" indent="-571500">
              <a:buFont typeface="+mj-lt"/>
              <a:buAutoNum type="romanLcPeriod"/>
            </a:pPr>
            <a:r>
              <a:rPr lang="en-US" dirty="0" smtClean="0"/>
              <a:t>Autonomy and immaturity in decision making</a:t>
            </a:r>
          </a:p>
          <a:p>
            <a:pPr marL="571500" indent="-571500">
              <a:buFont typeface="+mj-lt"/>
              <a:buAutoNum type="romanLcPeriod"/>
            </a:pPr>
            <a:r>
              <a:rPr lang="en-US" dirty="0" smtClean="0"/>
              <a:t>Economic disadvantage </a:t>
            </a:r>
          </a:p>
          <a:p>
            <a:pPr marL="571500" indent="-571500">
              <a:buFont typeface="+mj-lt"/>
              <a:buAutoNum type="romanLcPeriod"/>
            </a:pPr>
            <a:r>
              <a:rPr lang="en-US" dirty="0" smtClean="0"/>
              <a:t>Loneliness </a:t>
            </a:r>
          </a:p>
          <a:p>
            <a:pPr marL="571500" indent="-571500">
              <a:buFont typeface="+mj-lt"/>
              <a:buAutoNum type="romanLcPeriod"/>
            </a:pPr>
            <a:r>
              <a:rPr lang="en-US" dirty="0" smtClean="0"/>
              <a:t>Lack of peace and harmony</a:t>
            </a:r>
          </a:p>
          <a:p>
            <a:pPr marL="571500" indent="-571500">
              <a:buFont typeface="+mj-lt"/>
              <a:buAutoNum type="romanLcPeriod"/>
            </a:pPr>
            <a:r>
              <a:rPr lang="en-US" dirty="0" smtClean="0"/>
              <a:t>Loss of family cultural and traditional heritage </a:t>
            </a:r>
          </a:p>
          <a:p>
            <a:pPr marL="571500" indent="-571500">
              <a:buFont typeface="+mj-lt"/>
              <a:buAutoNum type="romanLcPeriod"/>
            </a:pPr>
            <a:endParaRPr lang="en-US" dirty="0"/>
          </a:p>
        </p:txBody>
      </p:sp>
    </p:spTree>
    <p:extLst>
      <p:ext uri="{BB962C8B-B14F-4D97-AF65-F5344CB8AC3E}">
        <p14:creationId xmlns:p14="http://schemas.microsoft.com/office/powerpoint/2010/main" val="1819504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Advantages of joint family</a:t>
            </a:r>
          </a:p>
          <a:p>
            <a:pPr marL="571500" indent="-571500">
              <a:buFont typeface="+mj-lt"/>
              <a:buAutoNum type="romanLcPeriod"/>
            </a:pPr>
            <a:r>
              <a:rPr lang="en-US" dirty="0" smtClean="0"/>
              <a:t>Economic support</a:t>
            </a:r>
          </a:p>
          <a:p>
            <a:pPr marL="571500" indent="-571500">
              <a:buFont typeface="+mj-lt"/>
              <a:buAutoNum type="romanLcPeriod"/>
            </a:pPr>
            <a:r>
              <a:rPr lang="en-US" dirty="0" smtClean="0"/>
              <a:t>Unity and togetherness</a:t>
            </a:r>
          </a:p>
          <a:p>
            <a:pPr marL="571500" indent="-571500">
              <a:buFont typeface="+mj-lt"/>
              <a:buAutoNum type="romanLcPeriod"/>
            </a:pPr>
            <a:r>
              <a:rPr lang="en-US" dirty="0" smtClean="0"/>
              <a:t>Development of social virtues </a:t>
            </a:r>
          </a:p>
          <a:p>
            <a:pPr marL="571500" indent="-571500">
              <a:buFont typeface="+mj-lt"/>
              <a:buAutoNum type="romanLcPeriod"/>
            </a:pPr>
            <a:r>
              <a:rPr lang="en-US" dirty="0" smtClean="0"/>
              <a:t>Security and comfort to old-aged members</a:t>
            </a:r>
          </a:p>
          <a:p>
            <a:pPr marL="571500" indent="-571500">
              <a:buFont typeface="+mj-lt"/>
              <a:buAutoNum type="romanLcPeriod"/>
            </a:pPr>
            <a:r>
              <a:rPr lang="en-US" dirty="0" smtClean="0"/>
              <a:t>Upbringing of </a:t>
            </a:r>
            <a:r>
              <a:rPr lang="en-US" dirty="0" err="1" smtClean="0"/>
              <a:t>childrens</a:t>
            </a:r>
            <a:r>
              <a:rPr lang="en-US" dirty="0" smtClean="0"/>
              <a:t> </a:t>
            </a:r>
          </a:p>
          <a:p>
            <a:pPr marL="571500" indent="-571500">
              <a:buFont typeface="+mj-lt"/>
              <a:buAutoNum type="romanLcPeriod"/>
            </a:pPr>
            <a:r>
              <a:rPr lang="en-US" dirty="0" smtClean="0"/>
              <a:t>Preservation of culture and traditions </a:t>
            </a:r>
          </a:p>
          <a:p>
            <a:pPr marL="571500" indent="-571500">
              <a:buFont typeface="+mj-lt"/>
              <a:buAutoNum type="romanLcPeriod"/>
            </a:pPr>
            <a:r>
              <a:rPr lang="en-US" dirty="0" smtClean="0"/>
              <a:t>Career growth</a:t>
            </a:r>
            <a:endParaRPr lang="en-US" dirty="0"/>
          </a:p>
        </p:txBody>
      </p:sp>
    </p:spTree>
    <p:extLst>
      <p:ext uri="{BB962C8B-B14F-4D97-AF65-F5344CB8AC3E}">
        <p14:creationId xmlns:p14="http://schemas.microsoft.com/office/powerpoint/2010/main" val="166367863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Disadvantages </a:t>
            </a:r>
          </a:p>
          <a:p>
            <a:pPr marL="571500" indent="-571500">
              <a:buFont typeface="+mj-lt"/>
              <a:buAutoNum type="romanLcPeriod"/>
            </a:pPr>
            <a:r>
              <a:rPr lang="en-US" dirty="0" smtClean="0"/>
              <a:t>High economic burden</a:t>
            </a:r>
          </a:p>
          <a:p>
            <a:pPr marL="571500" indent="-571500">
              <a:buFont typeface="+mj-lt"/>
              <a:buAutoNum type="romanLcPeriod"/>
            </a:pPr>
            <a:r>
              <a:rPr lang="en-US" dirty="0" smtClean="0"/>
              <a:t>Lack of freedom</a:t>
            </a:r>
          </a:p>
          <a:p>
            <a:pPr marL="571500" indent="-571500">
              <a:buFont typeface="+mj-lt"/>
              <a:buAutoNum type="romanLcPeriod"/>
            </a:pPr>
            <a:r>
              <a:rPr lang="en-US" dirty="0" smtClean="0"/>
              <a:t>Development of unwanted personalities</a:t>
            </a:r>
          </a:p>
          <a:p>
            <a:pPr marL="571500" indent="-571500">
              <a:buFont typeface="+mj-lt"/>
              <a:buAutoNum type="romanLcPeriod"/>
            </a:pPr>
            <a:r>
              <a:rPr lang="en-US" dirty="0" smtClean="0"/>
              <a:t>Propagation of orthodox ideology</a:t>
            </a:r>
          </a:p>
          <a:p>
            <a:pPr marL="571500" indent="-571500">
              <a:buFont typeface="+mj-lt"/>
              <a:buAutoNum type="romanLcPeriod"/>
            </a:pPr>
            <a:r>
              <a:rPr lang="en-US" dirty="0" smtClean="0"/>
              <a:t>Differential benefits to </a:t>
            </a:r>
            <a:r>
              <a:rPr lang="en-US" dirty="0" err="1" smtClean="0"/>
              <a:t>childrens</a:t>
            </a:r>
            <a:r>
              <a:rPr lang="en-US" dirty="0" smtClean="0"/>
              <a:t> </a:t>
            </a:r>
          </a:p>
          <a:p>
            <a:pPr marL="571500" indent="-571500">
              <a:buFont typeface="+mj-lt"/>
              <a:buAutoNum type="romanLcPeriod"/>
            </a:pPr>
            <a:r>
              <a:rPr lang="en-US" dirty="0" smtClean="0"/>
              <a:t>Development of anti- social consequences</a:t>
            </a:r>
          </a:p>
          <a:p>
            <a:pPr marL="571500" indent="-571500">
              <a:buFont typeface="+mj-lt"/>
              <a:buAutoNum type="romanLcPeriod"/>
            </a:pPr>
            <a:r>
              <a:rPr lang="en-US" smtClean="0"/>
              <a:t>Career negligence </a:t>
            </a:r>
            <a:endParaRPr lang="en-US" dirty="0"/>
          </a:p>
        </p:txBody>
      </p:sp>
    </p:spTree>
    <p:extLst>
      <p:ext uri="{BB962C8B-B14F-4D97-AF65-F5344CB8AC3E}">
        <p14:creationId xmlns:p14="http://schemas.microsoft.com/office/powerpoint/2010/main" val="5229035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Function of family</a:t>
            </a:r>
          </a:p>
          <a:p>
            <a:r>
              <a:rPr lang="en-US" dirty="0" smtClean="0"/>
              <a:t>As a social group and as an important social institution family performs various functions in human society and. Many sociologists have divided the functions of family into different forms but all of them emphasize on the same aspects in the different manner.</a:t>
            </a:r>
            <a:endParaRPr lang="en-US" dirty="0"/>
          </a:p>
        </p:txBody>
      </p:sp>
    </p:spTree>
    <p:extLst>
      <p:ext uri="{BB962C8B-B14F-4D97-AF65-F5344CB8AC3E}">
        <p14:creationId xmlns:p14="http://schemas.microsoft.com/office/powerpoint/2010/main" val="91011940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According to </a:t>
            </a:r>
            <a:r>
              <a:rPr lang="en-US" dirty="0" err="1" smtClean="0"/>
              <a:t>Maciver</a:t>
            </a:r>
            <a:r>
              <a:rPr lang="en-US" dirty="0" smtClean="0"/>
              <a:t> it can be divided into two types </a:t>
            </a:r>
          </a:p>
          <a:p>
            <a:pPr marL="0" indent="0">
              <a:buNone/>
            </a:pPr>
            <a:r>
              <a:rPr lang="en-US" dirty="0" smtClean="0"/>
              <a:t>Essential functions </a:t>
            </a:r>
          </a:p>
          <a:p>
            <a:pPr marL="0" indent="0">
              <a:buNone/>
            </a:pPr>
            <a:r>
              <a:rPr lang="en-US" dirty="0" smtClean="0"/>
              <a:t>MacIver have mentioned three functions such as stable satisfaction of needs , production and rearing of children and a provision of home and other function like socialization can be included in it. </a:t>
            </a:r>
            <a:endParaRPr lang="en-US" dirty="0"/>
          </a:p>
        </p:txBody>
      </p:sp>
    </p:spTree>
    <p:extLst>
      <p:ext uri="{BB962C8B-B14F-4D97-AF65-F5344CB8AC3E}">
        <p14:creationId xmlns:p14="http://schemas.microsoft.com/office/powerpoint/2010/main" val="290783214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Non- essential or secondary functions </a:t>
            </a:r>
          </a:p>
          <a:p>
            <a:r>
              <a:rPr lang="en-US" dirty="0" smtClean="0"/>
              <a:t>MacIver has included economic, religious , educational ,health and recreational function and besides it cultural functions , social functions , division of labor can also be included under it.  </a:t>
            </a:r>
            <a:endParaRPr lang="en-US" dirty="0"/>
          </a:p>
        </p:txBody>
      </p:sp>
    </p:spTree>
    <p:extLst>
      <p:ext uri="{BB962C8B-B14F-4D97-AF65-F5344CB8AC3E}">
        <p14:creationId xmlns:p14="http://schemas.microsoft.com/office/powerpoint/2010/main" val="31098999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Nuclearization</a:t>
            </a:r>
            <a:r>
              <a:rPr lang="en-US" dirty="0" smtClean="0"/>
              <a:t> </a:t>
            </a:r>
            <a:endParaRPr lang="en-US" dirty="0"/>
          </a:p>
        </p:txBody>
      </p:sp>
      <p:sp>
        <p:nvSpPr>
          <p:cNvPr id="3" name="Content Placeholder 2"/>
          <p:cNvSpPr>
            <a:spLocks noGrp="1"/>
          </p:cNvSpPr>
          <p:nvPr>
            <p:ph idx="1"/>
          </p:nvPr>
        </p:nvSpPr>
        <p:spPr/>
        <p:txBody>
          <a:bodyPr/>
          <a:lstStyle/>
          <a:p>
            <a:r>
              <a:rPr lang="en-US" dirty="0" smtClean="0"/>
              <a:t>It is a process of movement and shift from joint family to nuclear family system. It doesn’t happen automatically rather it has the various factors influencing it.</a:t>
            </a:r>
          </a:p>
          <a:p>
            <a:endParaRPr lang="en-US" dirty="0"/>
          </a:p>
          <a:p>
            <a:pPr marL="0" indent="0">
              <a:buNone/>
            </a:pPr>
            <a:r>
              <a:rPr lang="en-US" dirty="0" smtClean="0"/>
              <a:t> </a:t>
            </a:r>
            <a:endParaRPr lang="en-US" dirty="0"/>
          </a:p>
        </p:txBody>
      </p:sp>
    </p:spTree>
    <p:extLst>
      <p:ext uri="{BB962C8B-B14F-4D97-AF65-F5344CB8AC3E}">
        <p14:creationId xmlns:p14="http://schemas.microsoft.com/office/powerpoint/2010/main" val="4257036186"/>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Major pushing factors</a:t>
            </a:r>
          </a:p>
          <a:p>
            <a:r>
              <a:rPr lang="en-US" dirty="0" smtClean="0"/>
              <a:t>Common property</a:t>
            </a:r>
          </a:p>
          <a:p>
            <a:r>
              <a:rPr lang="en-US" dirty="0" smtClean="0"/>
              <a:t>No money </a:t>
            </a:r>
          </a:p>
          <a:p>
            <a:r>
              <a:rPr lang="en-US" dirty="0" smtClean="0"/>
              <a:t>Family conflicts</a:t>
            </a:r>
          </a:p>
          <a:p>
            <a:r>
              <a:rPr lang="en-US" dirty="0" smtClean="0"/>
              <a:t>Small house </a:t>
            </a:r>
          </a:p>
          <a:p>
            <a:r>
              <a:rPr lang="en-US" dirty="0" smtClean="0"/>
              <a:t>In-laws attitude </a:t>
            </a:r>
          </a:p>
          <a:p>
            <a:r>
              <a:rPr lang="en-US" dirty="0" smtClean="0"/>
              <a:t>No proper education for children</a:t>
            </a:r>
          </a:p>
          <a:p>
            <a:r>
              <a:rPr lang="en-US" dirty="0" smtClean="0"/>
              <a:t>No comfort in life.</a:t>
            </a:r>
          </a:p>
          <a:p>
            <a:endParaRPr lang="en-US" dirty="0"/>
          </a:p>
          <a:p>
            <a:pPr marL="0" indent="0">
              <a:buNone/>
            </a:pPr>
            <a:r>
              <a:rPr lang="en-US" dirty="0" smtClean="0"/>
              <a:t>Minor pushing factors </a:t>
            </a:r>
          </a:p>
          <a:p>
            <a:r>
              <a:rPr lang="en-US" dirty="0" smtClean="0"/>
              <a:t> no privacy</a:t>
            </a:r>
          </a:p>
          <a:p>
            <a:r>
              <a:rPr lang="en-US" dirty="0" smtClean="0"/>
              <a:t>No freedom</a:t>
            </a:r>
          </a:p>
          <a:p>
            <a:r>
              <a:rPr lang="en-US" dirty="0" smtClean="0"/>
              <a:t>No health facilities </a:t>
            </a:r>
            <a:endParaRPr lang="en-US" dirty="0"/>
          </a:p>
        </p:txBody>
      </p:sp>
    </p:spTree>
    <p:extLst>
      <p:ext uri="{BB962C8B-B14F-4D97-AF65-F5344CB8AC3E}">
        <p14:creationId xmlns:p14="http://schemas.microsoft.com/office/powerpoint/2010/main" val="50478834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structural functionalist T. Parsons argues that contemporary society has removed many of the functions of the family which is used to perform in the pre-industrial period. However another structural functionalist Ronald Fletcher argues that with the growth of education and welfare services  ,the function of the family in contemporary society has changed by adding more responsibility onto the family instead of removing . For example </a:t>
            </a:r>
          </a:p>
          <a:p>
            <a:pPr marL="571500" indent="-571500">
              <a:buFont typeface="+mj-lt"/>
              <a:buAutoNum type="romanLcPeriod"/>
            </a:pPr>
            <a:r>
              <a:rPr lang="en-US" dirty="0" smtClean="0"/>
              <a:t> parents supplement their children’s learning in schools by providing advice and help more effectively than in the past</a:t>
            </a:r>
          </a:p>
          <a:p>
            <a:pPr marL="571500" indent="-571500">
              <a:buFont typeface="+mj-lt"/>
              <a:buAutoNum type="romanLcPeriod"/>
            </a:pPr>
            <a:r>
              <a:rPr lang="en-US" dirty="0" smtClean="0"/>
              <a:t>An increased knowledge of diet and exercise means that the family plays greater role in health</a:t>
            </a:r>
            <a:endParaRPr lang="en-US" dirty="0"/>
          </a:p>
        </p:txBody>
      </p:sp>
    </p:spTree>
    <p:extLst>
      <p:ext uri="{BB962C8B-B14F-4D97-AF65-F5344CB8AC3E}">
        <p14:creationId xmlns:p14="http://schemas.microsoft.com/office/powerpoint/2010/main" val="2476705603"/>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smtClean="0"/>
              <a:t>iii. With the limitations of the state health services , the family plays a significant role in the care of elderly relatives instead of allowing them into old-age homes.</a:t>
            </a:r>
          </a:p>
          <a:p>
            <a:pPr marL="0" indent="0">
              <a:buNone/>
            </a:pPr>
            <a:r>
              <a:rPr lang="en-US" dirty="0" smtClean="0"/>
              <a:t>iv. The family has changed from unit of production in past to unit of consumption today.</a:t>
            </a:r>
          </a:p>
          <a:p>
            <a:pPr marL="0" indent="0">
              <a:buNone/>
            </a:pPr>
            <a:r>
              <a:rPr lang="en-US" dirty="0" smtClean="0"/>
              <a:t>v. In order to improve its standard of living , the family is engaged in economic activities.</a:t>
            </a:r>
            <a:endParaRPr lang="en-US" dirty="0"/>
          </a:p>
        </p:txBody>
      </p:sp>
    </p:spTree>
    <p:extLst>
      <p:ext uri="{BB962C8B-B14F-4D97-AF65-F5344CB8AC3E}">
        <p14:creationId xmlns:p14="http://schemas.microsoft.com/office/powerpoint/2010/main" val="4801055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Sociology(Nature) as a science</a:t>
            </a:r>
            <a:endParaRPr lang="en-US" dirty="0"/>
          </a:p>
        </p:txBody>
      </p:sp>
      <p:sp>
        <p:nvSpPr>
          <p:cNvPr id="3" name="Subtitle 2"/>
          <p:cNvSpPr>
            <a:spLocks noGrp="1"/>
          </p:cNvSpPr>
          <p:nvPr>
            <p:ph type="subTitle" idx="1"/>
          </p:nvPr>
        </p:nvSpPr>
        <p:spPr>
          <a:xfrm>
            <a:off x="504208" y="1724408"/>
            <a:ext cx="9072001" cy="2492990"/>
          </a:xfrm>
        </p:spPr>
        <p:txBody>
          <a:bodyPr>
            <a:normAutofit fontScale="55000" lnSpcReduction="20000"/>
          </a:bodyPr>
          <a:lstStyle/>
          <a:p>
            <a:r>
              <a:rPr lang="en-US" dirty="0" smtClean="0"/>
              <a:t>Reasons for saying science</a:t>
            </a:r>
          </a:p>
          <a:p>
            <a:r>
              <a:rPr lang="en-US" dirty="0" smtClean="0"/>
              <a:t>1.Use of scientific Methods for data/information collection-Absence of laboratory like in the natural science but various basic methods of scientific investigation such as                                                             </a:t>
            </a:r>
            <a:r>
              <a:rPr lang="en-US" dirty="0" err="1" smtClean="0"/>
              <a:t>observation,comparision,questionnaires,etc</a:t>
            </a:r>
            <a:r>
              <a:rPr lang="en-US" dirty="0" smtClean="0"/>
              <a:t> are used.</a:t>
            </a:r>
          </a:p>
          <a:p>
            <a:r>
              <a:rPr lang="en-US" dirty="0" smtClean="0"/>
              <a:t>2.Concept of lab</a:t>
            </a:r>
          </a:p>
          <a:p>
            <a:r>
              <a:rPr lang="en-US" dirty="0" smtClean="0"/>
              <a:t>3.Prediction</a:t>
            </a:r>
          </a:p>
          <a:p>
            <a:r>
              <a:rPr lang="en-US" dirty="0" smtClean="0"/>
              <a:t>4.Cause and effect relationship</a:t>
            </a:r>
          </a:p>
          <a:p>
            <a:r>
              <a:rPr lang="en-US" dirty="0" smtClean="0"/>
              <a:t>5.Scientific Approach to study</a:t>
            </a:r>
          </a:p>
          <a:p>
            <a:r>
              <a:rPr lang="en-US" smtClean="0"/>
              <a:t>6.Generalization</a:t>
            </a:r>
            <a:endParaRPr lang="en-US" dirty="0"/>
          </a:p>
        </p:txBody>
      </p:sp>
    </p:spTree>
    <p:extLst>
      <p:ext uri="{BB962C8B-B14F-4D97-AF65-F5344CB8AC3E}">
        <p14:creationId xmlns:p14="http://schemas.microsoft.com/office/powerpoint/2010/main" val="1237388021"/>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Changing functions of family</a:t>
            </a:r>
          </a:p>
          <a:p>
            <a:pPr marL="0" indent="0">
              <a:buNone/>
            </a:pPr>
            <a:r>
              <a:rPr lang="en-US" dirty="0" smtClean="0"/>
              <a:t>Society is dynamic and every institution of society are dynamic. Various functions of Family has also changed due to change in time and situation, which are as follows </a:t>
            </a:r>
          </a:p>
          <a:p>
            <a:pPr marL="571500" indent="-571500">
              <a:buFont typeface="+mj-lt"/>
              <a:buAutoNum type="romanLcPeriod"/>
            </a:pPr>
            <a:r>
              <a:rPr lang="en-US" dirty="0" smtClean="0"/>
              <a:t> changes in the function of sexual regulation </a:t>
            </a:r>
          </a:p>
          <a:p>
            <a:pPr marL="571500" indent="-571500">
              <a:buFont typeface="+mj-lt"/>
              <a:buAutoNum type="romanLcPeriod"/>
            </a:pPr>
            <a:r>
              <a:rPr lang="en-US" dirty="0" smtClean="0"/>
              <a:t>Changes in the reproductive function</a:t>
            </a:r>
          </a:p>
          <a:p>
            <a:pPr marL="571500" indent="-571500">
              <a:buFont typeface="+mj-lt"/>
              <a:buAutoNum type="romanLcPeriod"/>
            </a:pPr>
            <a:r>
              <a:rPr lang="en-US" dirty="0" smtClean="0"/>
              <a:t>Changes in child rearing function</a:t>
            </a:r>
          </a:p>
          <a:p>
            <a:pPr marL="571500" indent="-571500">
              <a:buFont typeface="+mj-lt"/>
              <a:buAutoNum type="romanLcPeriod"/>
            </a:pPr>
            <a:r>
              <a:rPr lang="en-US" dirty="0" smtClean="0"/>
              <a:t>Changes in the protective functions </a:t>
            </a:r>
          </a:p>
          <a:p>
            <a:pPr marL="571500" indent="-571500">
              <a:buFont typeface="+mj-lt"/>
              <a:buAutoNum type="romanLcPeriod"/>
            </a:pPr>
            <a:r>
              <a:rPr lang="en-US" dirty="0" smtClean="0"/>
              <a:t>Changes in socialization function</a:t>
            </a:r>
            <a:endParaRPr lang="en-US" dirty="0"/>
          </a:p>
        </p:txBody>
      </p:sp>
    </p:spTree>
    <p:extLst>
      <p:ext uri="{BB962C8B-B14F-4D97-AF65-F5344CB8AC3E}">
        <p14:creationId xmlns:p14="http://schemas.microsoft.com/office/powerpoint/2010/main" val="395467317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vi. Changes in educative function</a:t>
            </a:r>
          </a:p>
          <a:p>
            <a:pPr marL="0" indent="0">
              <a:buNone/>
            </a:pPr>
            <a:r>
              <a:rPr lang="en-US" dirty="0" smtClean="0"/>
              <a:t>vii. Changes in economic functions </a:t>
            </a:r>
          </a:p>
          <a:p>
            <a:pPr marL="0" indent="0">
              <a:buNone/>
            </a:pPr>
            <a:r>
              <a:rPr lang="en-US" dirty="0" smtClean="0"/>
              <a:t>viii. Changes in health related functions </a:t>
            </a:r>
          </a:p>
          <a:p>
            <a:pPr marL="571500" indent="-571500">
              <a:buAutoNum type="romanLcPeriod" startAt="9"/>
            </a:pPr>
            <a:r>
              <a:rPr lang="en-US" dirty="0" smtClean="0"/>
              <a:t>Changes in religious functions of family</a:t>
            </a:r>
          </a:p>
          <a:p>
            <a:pPr marL="571500" indent="-571500">
              <a:buAutoNum type="romanLcPeriod" startAt="9"/>
            </a:pPr>
            <a:r>
              <a:rPr lang="en-US" dirty="0" smtClean="0"/>
              <a:t>Changes in recreational functions of family</a:t>
            </a:r>
          </a:p>
          <a:p>
            <a:pPr marL="571500" indent="-571500">
              <a:buAutoNum type="romanLcPeriod" startAt="9"/>
            </a:pPr>
            <a:r>
              <a:rPr lang="en-US" dirty="0" smtClean="0"/>
              <a:t>Changes in social control</a:t>
            </a:r>
            <a:endParaRPr lang="en-US" dirty="0"/>
          </a:p>
        </p:txBody>
      </p:sp>
    </p:spTree>
    <p:extLst>
      <p:ext uri="{BB962C8B-B14F-4D97-AF65-F5344CB8AC3E}">
        <p14:creationId xmlns:p14="http://schemas.microsoft.com/office/powerpoint/2010/main" val="328935910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err="1" smtClean="0"/>
              <a:t>Theoritical</a:t>
            </a:r>
            <a:r>
              <a:rPr lang="en-US" dirty="0" smtClean="0"/>
              <a:t> approaches /perspectives to function of family</a:t>
            </a:r>
          </a:p>
          <a:p>
            <a:pPr marL="514350" indent="-514350">
              <a:buAutoNum type="arabicPeriod"/>
            </a:pPr>
            <a:r>
              <a:rPr lang="en-US" dirty="0" smtClean="0"/>
              <a:t>Structural-functionalism</a:t>
            </a:r>
          </a:p>
          <a:p>
            <a:r>
              <a:rPr lang="en-US" dirty="0" smtClean="0"/>
              <a:t>Socialization</a:t>
            </a:r>
          </a:p>
          <a:p>
            <a:r>
              <a:rPr lang="en-US" dirty="0" smtClean="0"/>
              <a:t>Regulation of sexual activity</a:t>
            </a:r>
          </a:p>
          <a:p>
            <a:r>
              <a:rPr lang="en-US" dirty="0" smtClean="0"/>
              <a:t>Social placement</a:t>
            </a:r>
          </a:p>
          <a:p>
            <a:r>
              <a:rPr lang="en-US" dirty="0" smtClean="0"/>
              <a:t>Economic and emotional security</a:t>
            </a:r>
            <a:endParaRPr lang="en-US" dirty="0"/>
          </a:p>
        </p:txBody>
      </p:sp>
    </p:spTree>
    <p:extLst>
      <p:ext uri="{BB962C8B-B14F-4D97-AF65-F5344CB8AC3E}">
        <p14:creationId xmlns:p14="http://schemas.microsoft.com/office/powerpoint/2010/main" val="221829650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2. Conflict perspective: social inequality is perpetuated in three ways </a:t>
            </a:r>
          </a:p>
          <a:p>
            <a:pPr marL="0" indent="0">
              <a:buNone/>
            </a:pPr>
            <a:r>
              <a:rPr lang="en-US" dirty="0" smtClean="0"/>
              <a:t>Property and inheritance- </a:t>
            </a:r>
            <a:r>
              <a:rPr lang="en-US" dirty="0" err="1" smtClean="0"/>
              <a:t>Engles</a:t>
            </a:r>
            <a:r>
              <a:rPr lang="en-US" dirty="0" smtClean="0"/>
              <a:t> traced the need for men in the family to transmit property to their sons </a:t>
            </a:r>
          </a:p>
          <a:p>
            <a:pPr marL="0" indent="0">
              <a:buNone/>
            </a:pPr>
            <a:r>
              <a:rPr lang="en-US" dirty="0" smtClean="0"/>
              <a:t>Patriarchy – men determine their heirs by controlling the sexuality of women </a:t>
            </a:r>
          </a:p>
          <a:p>
            <a:pPr marL="0" indent="0">
              <a:buNone/>
            </a:pPr>
            <a:r>
              <a:rPr lang="en-US" dirty="0" smtClean="0"/>
              <a:t>Race and ethnicity – racial and ethnic categories persist over generations only to the degree that people marry others like themselves. </a:t>
            </a:r>
            <a:endParaRPr lang="en-US" dirty="0"/>
          </a:p>
        </p:txBody>
      </p:sp>
    </p:spTree>
    <p:extLst>
      <p:ext uri="{BB962C8B-B14F-4D97-AF65-F5344CB8AC3E}">
        <p14:creationId xmlns:p14="http://schemas.microsoft.com/office/powerpoint/2010/main" val="108025728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Symbolic-Interactionism- people experience family life in terms of relationships , and these vary from person to person  and change from day to day, family living offers an opportunity  for intimacy. Members of families forge emotional bonds.</a:t>
            </a:r>
            <a:endParaRPr lang="en-US" dirty="0"/>
          </a:p>
        </p:txBody>
      </p:sp>
    </p:spTree>
    <p:extLst>
      <p:ext uri="{BB962C8B-B14F-4D97-AF65-F5344CB8AC3E}">
        <p14:creationId xmlns:p14="http://schemas.microsoft.com/office/powerpoint/2010/main" val="292401895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Kinship or kinship system</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Meaning</a:t>
            </a:r>
          </a:p>
          <a:p>
            <a:r>
              <a:rPr lang="en-US" dirty="0" smtClean="0"/>
              <a:t>A society is a network of interlocking groups which are related or tied to each other through institutionalized patterns. This interlocking groups is a kin group that occupy an important place in an individual’s life. Hence , among several parts of social system is one of the most important that form the social system.</a:t>
            </a:r>
          </a:p>
          <a:p>
            <a:r>
              <a:rPr lang="en-US" dirty="0" smtClean="0"/>
              <a:t>Some sociologists and anthropologists have argued that kinship goes beyond familial ties , and even involves social bonds.</a:t>
            </a:r>
            <a:endParaRPr lang="en-US" dirty="0"/>
          </a:p>
        </p:txBody>
      </p:sp>
    </p:spTree>
    <p:extLst>
      <p:ext uri="{BB962C8B-B14F-4D97-AF65-F5344CB8AC3E}">
        <p14:creationId xmlns:p14="http://schemas.microsoft.com/office/powerpoint/2010/main" val="84138267"/>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Kinship is formed by blood ,marriage or adoption.</a:t>
            </a:r>
          </a:p>
          <a:p>
            <a:r>
              <a:rPr lang="en-US" dirty="0" smtClean="0"/>
              <a:t>It includes socially accepted relationships based on fictional as well actual ancestral, geographical and cultural ties. These relationships are established due to social interaction and accepted by the society. </a:t>
            </a:r>
            <a:endParaRPr lang="en-US" dirty="0"/>
          </a:p>
        </p:txBody>
      </p:sp>
    </p:spTree>
    <p:extLst>
      <p:ext uri="{BB962C8B-B14F-4D97-AF65-F5344CB8AC3E}">
        <p14:creationId xmlns:p14="http://schemas.microsoft.com/office/powerpoint/2010/main" val="3978019329"/>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In kinship system, </a:t>
            </a:r>
            <a:r>
              <a:rPr lang="en-US" dirty="0" err="1" smtClean="0"/>
              <a:t>reletives</a:t>
            </a:r>
            <a:r>
              <a:rPr lang="en-US" dirty="0" smtClean="0"/>
              <a:t> are addressed through specific terminology like mother , father ,sister , brother , aunt ,uncle , etc. which specifies the relationship of a particular person.</a:t>
            </a:r>
          </a:p>
          <a:p>
            <a:r>
              <a:rPr lang="en-US" dirty="0" smtClean="0"/>
              <a:t>The relatives bound by kinship system look towards each other for help and  support in case of distress or problems and cooperate each other and have particular levels of interactions according to the cultural norms of a particular society.</a:t>
            </a:r>
            <a:endParaRPr lang="en-US" dirty="0"/>
          </a:p>
        </p:txBody>
      </p:sp>
    </p:spTree>
    <p:extLst>
      <p:ext uri="{BB962C8B-B14F-4D97-AF65-F5344CB8AC3E}">
        <p14:creationId xmlns:p14="http://schemas.microsoft.com/office/powerpoint/2010/main" val="1822803843"/>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“kinship is a structured system of relationships in which kin’s are bound to one another by complex inter-locking ties”- G.P Murdock</a:t>
            </a:r>
            <a:endParaRPr lang="en-US" dirty="0"/>
          </a:p>
        </p:txBody>
      </p:sp>
    </p:spTree>
    <p:extLst>
      <p:ext uri="{BB962C8B-B14F-4D97-AF65-F5344CB8AC3E}">
        <p14:creationId xmlns:p14="http://schemas.microsoft.com/office/powerpoint/2010/main" val="114196226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Types of kinship</a:t>
            </a:r>
          </a:p>
          <a:p>
            <a:r>
              <a:rPr lang="en-US" dirty="0" smtClean="0"/>
              <a:t>Most social scientists argue that kinship is based on two broad areas blood and marriage others say a third category of kinship involves social ties </a:t>
            </a:r>
          </a:p>
          <a:p>
            <a:pPr marL="571500" indent="-571500">
              <a:buFont typeface="+mj-lt"/>
              <a:buAutoNum type="romanLcPeriod"/>
            </a:pPr>
            <a:r>
              <a:rPr lang="en-US" dirty="0" err="1" smtClean="0"/>
              <a:t>Consanguinal</a:t>
            </a:r>
            <a:r>
              <a:rPr lang="en-US" dirty="0" smtClean="0"/>
              <a:t> kinship- based in blood relation like relationship between parents and children, siblings.</a:t>
            </a:r>
            <a:endParaRPr lang="en-US" dirty="0"/>
          </a:p>
        </p:txBody>
      </p:sp>
    </p:spTree>
    <p:extLst>
      <p:ext uri="{BB962C8B-B14F-4D97-AF65-F5344CB8AC3E}">
        <p14:creationId xmlns:p14="http://schemas.microsoft.com/office/powerpoint/2010/main" val="23524007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Limitations of Sociology as a science(i.e. critical approach)</a:t>
            </a:r>
            <a:endParaRPr lang="en-US" dirty="0"/>
          </a:p>
        </p:txBody>
      </p:sp>
      <p:sp>
        <p:nvSpPr>
          <p:cNvPr id="3" name="Subtitle 2"/>
          <p:cNvSpPr>
            <a:spLocks noGrp="1"/>
          </p:cNvSpPr>
          <p:nvPr>
            <p:ph type="subTitle" idx="1"/>
          </p:nvPr>
        </p:nvSpPr>
        <p:spPr>
          <a:xfrm>
            <a:off x="504208" y="2140095"/>
            <a:ext cx="9072001" cy="1661993"/>
          </a:xfrm>
        </p:spPr>
        <p:txBody>
          <a:bodyPr>
            <a:normAutofit fontScale="47500" lnSpcReduction="20000"/>
          </a:bodyPr>
          <a:lstStyle/>
          <a:p>
            <a:r>
              <a:rPr lang="en-US" dirty="0" smtClean="0"/>
              <a:t>1.Unreliable open laboratory concept</a:t>
            </a:r>
          </a:p>
          <a:p>
            <a:r>
              <a:rPr lang="en-US" dirty="0" smtClean="0"/>
              <a:t>2.Lacks experimentation</a:t>
            </a:r>
          </a:p>
          <a:p>
            <a:r>
              <a:rPr lang="en-US" dirty="0" smtClean="0"/>
              <a:t>3.Lack of objectivity</a:t>
            </a:r>
          </a:p>
          <a:p>
            <a:r>
              <a:rPr lang="en-US" dirty="0" smtClean="0"/>
              <a:t>4.Unpredictability</a:t>
            </a:r>
          </a:p>
          <a:p>
            <a:r>
              <a:rPr lang="en-US" dirty="0" smtClean="0"/>
              <a:t>5.Lack of generalization</a:t>
            </a:r>
          </a:p>
          <a:p>
            <a:r>
              <a:rPr lang="en-US" dirty="0" smtClean="0"/>
              <a:t>6.Inadequate terminology</a:t>
            </a:r>
            <a:endParaRPr lang="en-US" dirty="0"/>
          </a:p>
        </p:txBody>
      </p:sp>
    </p:spTree>
    <p:extLst>
      <p:ext uri="{BB962C8B-B14F-4D97-AF65-F5344CB8AC3E}">
        <p14:creationId xmlns:p14="http://schemas.microsoft.com/office/powerpoint/2010/main" val="1158964656"/>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ii. </a:t>
            </a:r>
            <a:r>
              <a:rPr lang="en-US" dirty="0" err="1" smtClean="0"/>
              <a:t>Affinal</a:t>
            </a:r>
            <a:r>
              <a:rPr lang="en-US" dirty="0" smtClean="0"/>
              <a:t> kinship-based in marriage ,adoption or other connections like relationship of husband and </a:t>
            </a:r>
            <a:r>
              <a:rPr lang="en-US" dirty="0" err="1" smtClean="0"/>
              <a:t>wife,various</a:t>
            </a:r>
            <a:r>
              <a:rPr lang="en-US" dirty="0" smtClean="0"/>
              <a:t> in-laws.</a:t>
            </a:r>
          </a:p>
          <a:p>
            <a:pPr marL="0" indent="0">
              <a:buNone/>
            </a:pPr>
            <a:r>
              <a:rPr lang="en-US" dirty="0" smtClean="0"/>
              <a:t>iii. Social kinship: </a:t>
            </a:r>
            <a:r>
              <a:rPr lang="en-US" dirty="0" err="1" smtClean="0"/>
              <a:t>schneider</a:t>
            </a:r>
            <a:r>
              <a:rPr lang="en-US" dirty="0" smtClean="0"/>
              <a:t> argued that not all kinship are based in </a:t>
            </a:r>
            <a:r>
              <a:rPr lang="en-US" dirty="0" err="1" smtClean="0"/>
              <a:t>affinal</a:t>
            </a:r>
            <a:r>
              <a:rPr lang="en-US" dirty="0" smtClean="0"/>
              <a:t> or </a:t>
            </a:r>
            <a:r>
              <a:rPr lang="en-US" dirty="0" err="1" smtClean="0"/>
              <a:t>consangiunal</a:t>
            </a:r>
            <a:r>
              <a:rPr lang="en-US" dirty="0" smtClean="0"/>
              <a:t> but two people who live in different communities may share a bond of kinship through a religious affiliation or a social group such as rotary service club or within a rural or  tribal society due to close ties among them.</a:t>
            </a:r>
            <a:endParaRPr lang="en-US" dirty="0"/>
          </a:p>
        </p:txBody>
      </p:sp>
    </p:spTree>
    <p:extLst>
      <p:ext uri="{BB962C8B-B14F-4D97-AF65-F5344CB8AC3E}">
        <p14:creationId xmlns:p14="http://schemas.microsoft.com/office/powerpoint/2010/main" val="383810811"/>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On the basis of proximity or distance between the relations </a:t>
            </a:r>
          </a:p>
          <a:p>
            <a:pPr marL="0" indent="0">
              <a:buNone/>
            </a:pPr>
            <a:r>
              <a:rPr lang="en-US" dirty="0"/>
              <a:t> </a:t>
            </a:r>
            <a:r>
              <a:rPr lang="en-US" dirty="0" smtClean="0"/>
              <a:t>i.  Primary kinship- It refers to direct relationship. There are eight types</a:t>
            </a:r>
          </a:p>
          <a:p>
            <a:pPr marL="0" indent="0">
              <a:buNone/>
            </a:pPr>
            <a:r>
              <a:rPr lang="en-US" dirty="0" smtClean="0"/>
              <a:t>Husband-</a:t>
            </a:r>
            <a:r>
              <a:rPr lang="en-US" dirty="0" err="1" smtClean="0"/>
              <a:t>wife,father</a:t>
            </a:r>
            <a:r>
              <a:rPr lang="en-US" dirty="0" smtClean="0"/>
              <a:t>-son, mother-son, father-daughter, mother-daughter, younger brother-elder brother, younger sister-elder sister , brother-sister.</a:t>
            </a:r>
            <a:endParaRPr lang="en-US" dirty="0"/>
          </a:p>
        </p:txBody>
      </p:sp>
    </p:spTree>
    <p:extLst>
      <p:ext uri="{BB962C8B-B14F-4D97-AF65-F5344CB8AC3E}">
        <p14:creationId xmlns:p14="http://schemas.microsoft.com/office/powerpoint/2010/main" val="1753627348"/>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marL="0" indent="0">
              <a:buNone/>
            </a:pPr>
            <a:r>
              <a:rPr lang="en-US" dirty="0"/>
              <a:t>i</a:t>
            </a:r>
            <a:r>
              <a:rPr lang="en-US" dirty="0" smtClean="0"/>
              <a:t>i. Secondary kinship-it refers to the secondary relations like mothers brother ,sisters </a:t>
            </a:r>
            <a:r>
              <a:rPr lang="en-US" dirty="0" err="1" smtClean="0"/>
              <a:t>husband,etc</a:t>
            </a:r>
            <a:r>
              <a:rPr lang="en-US" dirty="0" smtClean="0"/>
              <a:t>.</a:t>
            </a:r>
          </a:p>
          <a:p>
            <a:pPr marL="0" indent="0">
              <a:buNone/>
            </a:pPr>
            <a:r>
              <a:rPr lang="en-US" dirty="0" smtClean="0"/>
              <a:t>iii. Tertiary kinship-it refers to the tertiary relations like wife’s brothers son, sisters  husbands brother etc.</a:t>
            </a:r>
          </a:p>
          <a:p>
            <a:pPr marL="0" indent="0">
              <a:buNone/>
            </a:pPr>
            <a:r>
              <a:rPr lang="en-US" dirty="0" smtClean="0"/>
              <a:t>iv. Distant kinship- the primary </a:t>
            </a:r>
            <a:r>
              <a:rPr lang="en-US" dirty="0" err="1" smtClean="0"/>
              <a:t>kins</a:t>
            </a:r>
            <a:r>
              <a:rPr lang="en-US" dirty="0" smtClean="0"/>
              <a:t> of tertiary </a:t>
            </a:r>
            <a:r>
              <a:rPr lang="en-US" dirty="0" err="1" smtClean="0"/>
              <a:t>kins</a:t>
            </a:r>
            <a:r>
              <a:rPr lang="en-US" dirty="0" smtClean="0"/>
              <a:t> </a:t>
            </a:r>
          </a:p>
          <a:p>
            <a:pPr marL="0" indent="0">
              <a:buNone/>
            </a:pPr>
            <a:r>
              <a:rPr lang="en-US" dirty="0" smtClean="0"/>
              <a:t>Thus the kin groups are united by ties of blood and marriage and can be traced back to several generations. Kinship relations are characterized by solidarity and unity among the sibling groups and include terminologies or nomenclature for addressing the </a:t>
            </a:r>
            <a:r>
              <a:rPr lang="en-US" dirty="0" err="1" smtClean="0"/>
              <a:t>kins</a:t>
            </a:r>
            <a:r>
              <a:rPr lang="en-US" dirty="0" smtClean="0"/>
              <a:t>. The kinship system regulates patterns of </a:t>
            </a:r>
            <a:r>
              <a:rPr lang="en-US" dirty="0" err="1" smtClean="0"/>
              <a:t>behaviour</a:t>
            </a:r>
            <a:r>
              <a:rPr lang="en-US" dirty="0" smtClean="0"/>
              <a:t> among different individuals. Kinship system signifies the nature of relationship and status of a person in the household.</a:t>
            </a:r>
          </a:p>
          <a:p>
            <a:pPr marL="0" indent="0">
              <a:buNone/>
            </a:pPr>
            <a:endParaRPr lang="en-US" dirty="0"/>
          </a:p>
          <a:p>
            <a:pPr marL="0" indent="0">
              <a:buNone/>
            </a:pPr>
            <a:r>
              <a:rPr lang="en-US" dirty="0" smtClean="0"/>
              <a:t>According to Murdock there are thirty three secondary and 151 tertiary </a:t>
            </a:r>
            <a:r>
              <a:rPr lang="en-US" dirty="0" err="1" smtClean="0"/>
              <a:t>kins</a:t>
            </a:r>
            <a:r>
              <a:rPr lang="en-US" dirty="0" smtClean="0"/>
              <a:t> of a person.</a:t>
            </a:r>
            <a:endParaRPr lang="en-US" dirty="0"/>
          </a:p>
        </p:txBody>
      </p:sp>
    </p:spTree>
    <p:extLst>
      <p:ext uri="{BB962C8B-B14F-4D97-AF65-F5344CB8AC3E}">
        <p14:creationId xmlns:p14="http://schemas.microsoft.com/office/powerpoint/2010/main" val="75343594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Kinship terms </a:t>
            </a:r>
          </a:p>
          <a:p>
            <a:pPr marL="0" indent="0">
              <a:buNone/>
            </a:pPr>
            <a:r>
              <a:rPr lang="en-US" dirty="0" smtClean="0"/>
              <a:t>Kinship terms are those terms which are used in designating kin of various types. L.H. Morgan made an important study of kinship terms and he classified the kinship terms into;</a:t>
            </a:r>
          </a:p>
          <a:p>
            <a:pPr marL="0" indent="0">
              <a:buNone/>
            </a:pPr>
            <a:r>
              <a:rPr lang="en-US" dirty="0" smtClean="0"/>
              <a:t>i. Classificatory system: In this system the various kin are included in one category and all referred to by the same term. Like the term uncle is a example of it as it is used for fathers brother mothers brother etc.</a:t>
            </a:r>
            <a:endParaRPr lang="en-US" dirty="0"/>
          </a:p>
        </p:txBody>
      </p:sp>
    </p:spTree>
    <p:extLst>
      <p:ext uri="{BB962C8B-B14F-4D97-AF65-F5344CB8AC3E}">
        <p14:creationId xmlns:p14="http://schemas.microsoft.com/office/powerpoint/2010/main" val="307979874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Descriptive system: In this system different terms are used to refer different </a:t>
            </a:r>
            <a:r>
              <a:rPr lang="en-US" dirty="0" err="1" smtClean="0"/>
              <a:t>kins</a:t>
            </a:r>
            <a:r>
              <a:rPr lang="en-US" dirty="0" smtClean="0"/>
              <a:t> like father, mother. It refers speakers exact relation.</a:t>
            </a:r>
          </a:p>
          <a:p>
            <a:pPr marL="0" indent="0">
              <a:buNone/>
            </a:pPr>
            <a:r>
              <a:rPr lang="en-US" dirty="0"/>
              <a:t>B</a:t>
            </a:r>
            <a:r>
              <a:rPr lang="en-US" dirty="0" smtClean="0"/>
              <a:t>oth the system cannot be found exactly in any place. Everywhere mix system can be found.</a:t>
            </a:r>
            <a:endParaRPr lang="en-US" dirty="0"/>
          </a:p>
        </p:txBody>
      </p:sp>
    </p:spTree>
    <p:extLst>
      <p:ext uri="{BB962C8B-B14F-4D97-AF65-F5344CB8AC3E}">
        <p14:creationId xmlns:p14="http://schemas.microsoft.com/office/powerpoint/2010/main" val="239839769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smtClean="0"/>
              <a:t>Rules of descent</a:t>
            </a:r>
          </a:p>
          <a:p>
            <a:pPr marL="0" indent="0">
              <a:buNone/>
            </a:pPr>
            <a:r>
              <a:rPr lang="en-US" dirty="0" smtClean="0"/>
              <a:t>The kinship relationships are governed by the rules of descent. There are three basic rules of descent.</a:t>
            </a:r>
          </a:p>
          <a:p>
            <a:pPr marL="514350" indent="-514350">
              <a:buAutoNum type="alphaLcPeriod"/>
            </a:pPr>
            <a:r>
              <a:rPr lang="en-US" dirty="0" smtClean="0"/>
              <a:t>Patrilineal: individual is a member of fathers </a:t>
            </a:r>
            <a:r>
              <a:rPr lang="en-US" dirty="0" err="1" smtClean="0"/>
              <a:t>consanguinial</a:t>
            </a:r>
            <a:r>
              <a:rPr lang="en-US" dirty="0" smtClean="0"/>
              <a:t> kin group and descent is traced through fathers lineage.</a:t>
            </a:r>
          </a:p>
          <a:p>
            <a:pPr marL="514350" indent="-514350">
              <a:buAutoNum type="alphaLcPeriod"/>
            </a:pPr>
            <a:r>
              <a:rPr lang="en-US" dirty="0" smtClean="0"/>
              <a:t>Matrilineal: individual is a member of mothers </a:t>
            </a:r>
            <a:r>
              <a:rPr lang="en-US" dirty="0" err="1" smtClean="0"/>
              <a:t>consanguinial</a:t>
            </a:r>
            <a:r>
              <a:rPr lang="en-US" dirty="0" smtClean="0"/>
              <a:t> kin group and descent is traced through mothers lineage.</a:t>
            </a:r>
          </a:p>
          <a:p>
            <a:pPr marL="514350" indent="-514350">
              <a:buAutoNum type="alphaLcPeriod"/>
            </a:pPr>
            <a:r>
              <a:rPr lang="en-US" dirty="0" smtClean="0"/>
              <a:t>Bilateral: both fathers and mothers lineage is given importance.</a:t>
            </a:r>
            <a:endParaRPr lang="en-US" dirty="0"/>
          </a:p>
        </p:txBody>
      </p:sp>
    </p:spTree>
    <p:extLst>
      <p:ext uri="{BB962C8B-B14F-4D97-AF65-F5344CB8AC3E}">
        <p14:creationId xmlns:p14="http://schemas.microsoft.com/office/powerpoint/2010/main" val="353868317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smtClean="0"/>
              <a:t>Function or importance or role of kinship </a:t>
            </a:r>
          </a:p>
          <a:p>
            <a:pPr marL="571500" indent="-571500">
              <a:buAutoNum type="romanLcPeriod"/>
            </a:pPr>
            <a:r>
              <a:rPr lang="en-US" dirty="0" smtClean="0"/>
              <a:t>Maintains unity , harmony and cooperation among relationships.</a:t>
            </a:r>
          </a:p>
          <a:p>
            <a:pPr marL="571500" indent="-571500">
              <a:buAutoNum type="romanLcPeriod"/>
            </a:pPr>
            <a:r>
              <a:rPr lang="en-US" dirty="0" smtClean="0"/>
              <a:t>It sets guidelines for communication or interactions among people based on cultural norms of the society.</a:t>
            </a:r>
          </a:p>
          <a:p>
            <a:pPr marL="571500" indent="-571500">
              <a:buAutoNum type="romanLcPeriod"/>
            </a:pPr>
            <a:r>
              <a:rPr lang="en-US" dirty="0" smtClean="0"/>
              <a:t>It governs reciprocity, mutual assistance and relations of domination and subordination in the family household.</a:t>
            </a:r>
          </a:p>
          <a:p>
            <a:pPr marL="571500" indent="-571500">
              <a:buAutoNum type="romanLcPeriod"/>
            </a:pPr>
            <a:r>
              <a:rPr lang="en-US" dirty="0" smtClean="0"/>
              <a:t>It defines the rights and obligations of the family and marriage as well as the system of political power in rural areas or tribal societies , including among members who are not related by blood or marriage.</a:t>
            </a:r>
          </a:p>
          <a:p>
            <a:pPr marL="571500" indent="-571500">
              <a:buAutoNum type="romanLcPeriod" startAt="5"/>
            </a:pPr>
            <a:r>
              <a:rPr lang="en-US" dirty="0" smtClean="0"/>
              <a:t>Kinship systems are also seen as methods of organizing marriage relations between groups.</a:t>
            </a:r>
          </a:p>
          <a:p>
            <a:pPr marL="0" indent="0">
              <a:buNone/>
            </a:pPr>
            <a:endParaRPr lang="en-US" dirty="0"/>
          </a:p>
        </p:txBody>
      </p:sp>
    </p:spTree>
    <p:extLst>
      <p:ext uri="{BB962C8B-B14F-4D97-AF65-F5344CB8AC3E}">
        <p14:creationId xmlns:p14="http://schemas.microsoft.com/office/powerpoint/2010/main" val="1390566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a:spLocks noGrp="1"/>
          </p:cNvSpPr>
          <p:nvPr>
            <p:ph type="ctrTitle"/>
          </p:nvPr>
        </p:nvSpPr>
        <p:spPr>
          <a:xfrm>
            <a:off x="504208" y="560989"/>
            <a:ext cx="9072001" cy="293275"/>
          </a:xfrm>
        </p:spPr>
        <p:txBody>
          <a:bodyPr>
            <a:normAutofit fontScale="90000"/>
          </a:bodyPr>
          <a:lstStyle/>
          <a:p>
            <a:r>
              <a:rPr lang="en-US" dirty="0" smtClean="0"/>
              <a:t>The emergence(origin)of Sociology as a </a:t>
            </a:r>
            <a:r>
              <a:rPr lang="en-US" dirty="0" err="1" smtClean="0"/>
              <a:t>scientiic</a:t>
            </a:r>
            <a:r>
              <a:rPr lang="en-US" dirty="0" smtClean="0"/>
              <a:t>/</a:t>
            </a:r>
            <a:r>
              <a:rPr lang="en-US" dirty="0" err="1" smtClean="0"/>
              <a:t>scholary</a:t>
            </a:r>
            <a:r>
              <a:rPr lang="en-US" dirty="0" smtClean="0"/>
              <a:t>/Academic Discipline</a:t>
            </a:r>
            <a:endParaRPr lang="en-US" dirty="0"/>
          </a:p>
        </p:txBody>
      </p:sp>
      <p:sp>
        <p:nvSpPr>
          <p:cNvPr id="4" name="Subtitle 3"/>
          <p:cNvSpPr>
            <a:spLocks noGrp="1"/>
          </p:cNvSpPr>
          <p:nvPr>
            <p:ph type="subTitle" idx="1"/>
          </p:nvPr>
        </p:nvSpPr>
        <p:spPr>
          <a:xfrm>
            <a:off x="504208" y="1447410"/>
            <a:ext cx="9072001" cy="3046988"/>
          </a:xfrm>
        </p:spPr>
        <p:txBody>
          <a:bodyPr>
            <a:normAutofit fontScale="62500" lnSpcReduction="20000"/>
          </a:bodyPr>
          <a:lstStyle/>
          <a:p>
            <a:r>
              <a:rPr lang="en-US" dirty="0" smtClean="0"/>
              <a:t>Sociology is a young science and also a new </a:t>
            </a:r>
            <a:r>
              <a:rPr lang="en-US" dirty="0" err="1" smtClean="0"/>
              <a:t>discipline.The</a:t>
            </a:r>
            <a:r>
              <a:rPr lang="en-US" dirty="0" smtClean="0"/>
              <a:t> fact is that in the writings of </a:t>
            </a:r>
            <a:r>
              <a:rPr lang="en-US" dirty="0" err="1" smtClean="0"/>
              <a:t>philosophers,religious</a:t>
            </a:r>
            <a:r>
              <a:rPr lang="en-US" dirty="0" smtClean="0"/>
              <a:t> teachers and legislators of all the civilizations and </a:t>
            </a:r>
            <a:r>
              <a:rPr lang="en-US" dirty="0" err="1" smtClean="0"/>
              <a:t>epochs,their</a:t>
            </a:r>
            <a:r>
              <a:rPr lang="en-US" dirty="0" smtClean="0"/>
              <a:t> observations and ideas are relevant to modern </a:t>
            </a:r>
            <a:r>
              <a:rPr lang="en-US" dirty="0" err="1" smtClean="0"/>
              <a:t>sociology.In</a:t>
            </a:r>
            <a:r>
              <a:rPr lang="en-US" dirty="0" smtClean="0"/>
              <a:t> this </a:t>
            </a:r>
            <a:r>
              <a:rPr lang="en-US" dirty="0" err="1" smtClean="0"/>
              <a:t>regard,kautilya’s</a:t>
            </a:r>
            <a:r>
              <a:rPr lang="en-US" dirty="0" smtClean="0"/>
              <a:t> </a:t>
            </a:r>
            <a:r>
              <a:rPr lang="en-US" dirty="0" err="1" smtClean="0"/>
              <a:t>Arthasastra</a:t>
            </a:r>
            <a:r>
              <a:rPr lang="en-US" dirty="0" smtClean="0"/>
              <a:t> and </a:t>
            </a:r>
            <a:r>
              <a:rPr lang="en-US" dirty="0" err="1" smtClean="0"/>
              <a:t>Aristotles</a:t>
            </a:r>
            <a:r>
              <a:rPr lang="en-US" dirty="0" smtClean="0"/>
              <a:t> ‘politics </a:t>
            </a:r>
            <a:r>
              <a:rPr lang="en-US" dirty="0" err="1" smtClean="0"/>
              <a:t>analize</a:t>
            </a:r>
            <a:r>
              <a:rPr lang="en-US" dirty="0" smtClean="0"/>
              <a:t> political system in ways which are still of interest of the Sociologists of today. Various </a:t>
            </a:r>
            <a:r>
              <a:rPr lang="en-US" dirty="0" err="1" smtClean="0"/>
              <a:t>historical,socio</a:t>
            </a:r>
            <a:r>
              <a:rPr lang="en-US" dirty="0" smtClean="0"/>
              <a:t>-political and economic situations responsible for the emergence of it</a:t>
            </a:r>
          </a:p>
          <a:p>
            <a:endParaRPr lang="en-US" dirty="0"/>
          </a:p>
          <a:p>
            <a:r>
              <a:rPr lang="en-US" dirty="0" smtClean="0"/>
              <a:t>1.Ancient philosophers </a:t>
            </a:r>
            <a:r>
              <a:rPr lang="en-US" dirty="0" err="1" smtClean="0"/>
              <a:t>contribution:The</a:t>
            </a:r>
            <a:r>
              <a:rPr lang="en-US" dirty="0" smtClean="0"/>
              <a:t> Greek philosophers like </a:t>
            </a:r>
            <a:r>
              <a:rPr lang="en-US" dirty="0" err="1" smtClean="0"/>
              <a:t>Plato,Aristotle</a:t>
            </a:r>
            <a:r>
              <a:rPr lang="en-US" dirty="0" smtClean="0"/>
              <a:t> and others described the very nature of society and emphasized on the solution of the problems of the society in order to make society a better place to live </a:t>
            </a:r>
            <a:r>
              <a:rPr lang="en-US" dirty="0" err="1" smtClean="0"/>
              <a:t>in.However,they</a:t>
            </a:r>
            <a:r>
              <a:rPr lang="en-US" dirty="0" smtClean="0"/>
              <a:t> couldn’t give the concrete solution at last.</a:t>
            </a:r>
            <a:endParaRPr lang="en-US" dirty="0"/>
          </a:p>
        </p:txBody>
      </p:sp>
    </p:spTree>
    <p:extLst>
      <p:ext uri="{BB962C8B-B14F-4D97-AF65-F5344CB8AC3E}">
        <p14:creationId xmlns:p14="http://schemas.microsoft.com/office/powerpoint/2010/main" val="16160888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311275"/>
            <a:ext cx="9072563" cy="4154488"/>
          </a:xfrm>
        </p:spPr>
        <p:txBody>
          <a:bodyPr>
            <a:normAutofit fontScale="55000" lnSpcReduction="20000"/>
          </a:bodyPr>
          <a:lstStyle/>
          <a:p>
            <a:r>
              <a:rPr lang="en-US" dirty="0" smtClean="0"/>
              <a:t>2.Reformation </a:t>
            </a:r>
            <a:r>
              <a:rPr lang="en-US" dirty="0" err="1" smtClean="0"/>
              <a:t>movement:New</a:t>
            </a:r>
            <a:r>
              <a:rPr lang="en-US" dirty="0" smtClean="0"/>
              <a:t> ideas in religion in 16</a:t>
            </a:r>
            <a:r>
              <a:rPr lang="en-US" baseline="30000" dirty="0" smtClean="0"/>
              <a:t>th</a:t>
            </a:r>
            <a:r>
              <a:rPr lang="en-US" dirty="0" smtClean="0"/>
              <a:t> century Europe that led to attempts to reform Roman catholic church </a:t>
            </a:r>
            <a:r>
              <a:rPr lang="en-US" dirty="0" err="1" smtClean="0"/>
              <a:t>which,in</a:t>
            </a:r>
            <a:r>
              <a:rPr lang="en-US" dirty="0" smtClean="0"/>
              <a:t> </a:t>
            </a:r>
            <a:r>
              <a:rPr lang="en-US" dirty="0" err="1" smtClean="0"/>
              <a:t>turn,led</a:t>
            </a:r>
            <a:r>
              <a:rPr lang="en-US" dirty="0" smtClean="0"/>
              <a:t> to the formation of the </a:t>
            </a:r>
            <a:r>
              <a:rPr lang="en-US" dirty="0" err="1" smtClean="0"/>
              <a:t>Protestent</a:t>
            </a:r>
            <a:r>
              <a:rPr lang="en-US" dirty="0" smtClean="0"/>
              <a:t> churches and that challenged the very orthodoxy of the Christianity.</a:t>
            </a:r>
          </a:p>
          <a:p>
            <a:endParaRPr lang="en-US" dirty="0"/>
          </a:p>
          <a:p>
            <a:r>
              <a:rPr lang="en-US" dirty="0" smtClean="0"/>
              <a:t>3.French Political Revolution(1789-1799):Established thought of </a:t>
            </a:r>
            <a:r>
              <a:rPr lang="en-US" dirty="0" err="1" smtClean="0"/>
              <a:t>Equality,Freedom,Faternity</a:t>
            </a:r>
            <a:r>
              <a:rPr lang="en-US" dirty="0"/>
              <a:t> </a:t>
            </a:r>
            <a:r>
              <a:rPr lang="en-US" dirty="0" smtClean="0"/>
              <a:t>and overthrew monarchy.</a:t>
            </a:r>
          </a:p>
          <a:p>
            <a:endParaRPr lang="en-US" dirty="0"/>
          </a:p>
          <a:p>
            <a:r>
              <a:rPr lang="en-US" dirty="0" smtClean="0"/>
              <a:t>4.The </a:t>
            </a:r>
            <a:r>
              <a:rPr lang="en-US" dirty="0" err="1" smtClean="0"/>
              <a:t>Enlightment</a:t>
            </a:r>
            <a:r>
              <a:rPr lang="en-US" dirty="0" smtClean="0"/>
              <a:t> Movement(Age of reason):17</a:t>
            </a:r>
            <a:r>
              <a:rPr lang="en-US" baseline="30000" dirty="0" smtClean="0"/>
              <a:t>th</a:t>
            </a:r>
            <a:r>
              <a:rPr lang="en-US" dirty="0" smtClean="0"/>
              <a:t>-18</a:t>
            </a:r>
            <a:r>
              <a:rPr lang="en-US" baseline="30000" dirty="0" smtClean="0"/>
              <a:t>th</a:t>
            </a:r>
            <a:r>
              <a:rPr lang="en-US" dirty="0" smtClean="0"/>
              <a:t> </a:t>
            </a:r>
            <a:r>
              <a:rPr lang="en-US" dirty="0" err="1" smtClean="0"/>
              <a:t>century,particularly</a:t>
            </a:r>
            <a:r>
              <a:rPr lang="en-US" dirty="0" smtClean="0"/>
              <a:t> 1685-1815A.D. when many writers argued that science and reason were more important.</a:t>
            </a:r>
          </a:p>
          <a:p>
            <a:endParaRPr lang="en-US" dirty="0"/>
          </a:p>
          <a:p>
            <a:r>
              <a:rPr lang="en-US" dirty="0" smtClean="0"/>
              <a:t>5.Industrial </a:t>
            </a:r>
            <a:r>
              <a:rPr lang="en-US" dirty="0" err="1" smtClean="0"/>
              <a:t>revolution:It</a:t>
            </a:r>
            <a:r>
              <a:rPr lang="en-US" dirty="0" smtClean="0"/>
              <a:t> began in the 1760-1840 in </a:t>
            </a:r>
            <a:r>
              <a:rPr lang="en-US" dirty="0" err="1" smtClean="0"/>
              <a:t>europe</a:t>
            </a:r>
            <a:r>
              <a:rPr lang="en-US" dirty="0" smtClean="0"/>
              <a:t>(i.e. Great Britain) with introduction of steam engine and </a:t>
            </a:r>
            <a:r>
              <a:rPr lang="en-US" dirty="0" err="1" smtClean="0"/>
              <a:t>machines.It</a:t>
            </a:r>
            <a:r>
              <a:rPr lang="en-US" dirty="0" smtClean="0"/>
              <a:t> made various progress but also triggered various </a:t>
            </a:r>
            <a:r>
              <a:rPr lang="en-US" dirty="0" err="1" smtClean="0"/>
              <a:t>problems.With</a:t>
            </a:r>
            <a:r>
              <a:rPr lang="en-US" dirty="0" smtClean="0"/>
              <a:t> the advancement of social </a:t>
            </a:r>
            <a:r>
              <a:rPr lang="en-US" dirty="0" err="1" smtClean="0"/>
              <a:t>science,it</a:t>
            </a:r>
            <a:r>
              <a:rPr lang="en-US" dirty="0" smtClean="0"/>
              <a:t> was acknowledged that these existing social problems could be studied under the methods of social </a:t>
            </a:r>
            <a:r>
              <a:rPr lang="en-US" dirty="0" err="1" smtClean="0"/>
              <a:t>survey,which</a:t>
            </a:r>
            <a:r>
              <a:rPr lang="en-US" dirty="0" smtClean="0"/>
              <a:t> is adopted by sociology.</a:t>
            </a:r>
            <a:endParaRPr lang="en-US" dirty="0"/>
          </a:p>
        </p:txBody>
      </p:sp>
    </p:spTree>
    <p:extLst>
      <p:ext uri="{BB962C8B-B14F-4D97-AF65-F5344CB8AC3E}">
        <p14:creationId xmlns:p14="http://schemas.microsoft.com/office/powerpoint/2010/main" val="37707032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CustomShape 1"/>
          <p:cNvSpPr/>
          <p:nvPr/>
        </p:nvSpPr>
        <p:spPr>
          <a:xfrm>
            <a:off x="504003" y="408959"/>
            <a:ext cx="7019280" cy="549381"/>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spAutoFit/>
          </a:bodyPr>
          <a:lstStyle/>
          <a:p>
            <a:pPr>
              <a:lnSpc>
                <a:spcPct val="100000"/>
              </a:lnSpc>
            </a:pPr>
            <a:r>
              <a:rPr lang="en-US" sz="3570" b="0" strike="noStrike" spc="-1" dirty="0">
                <a:solidFill>
                  <a:srgbClr val="FFFFFF"/>
                </a:solidFill>
                <a:latin typeface="Arial"/>
                <a:ea typeface="DejaVu Sans"/>
              </a:rPr>
              <a:t>Meaning of Sociology</a:t>
            </a:r>
            <a:endParaRPr lang="en-US" sz="3570" b="0" strike="noStrike" spc="-1" dirty="0">
              <a:latin typeface="Arial"/>
            </a:endParaRPr>
          </a:p>
        </p:txBody>
      </p:sp>
      <p:sp>
        <p:nvSpPr>
          <p:cNvPr id="81" name="CustomShape 2"/>
          <p:cNvSpPr/>
          <p:nvPr/>
        </p:nvSpPr>
        <p:spPr>
          <a:xfrm>
            <a:off x="504005" y="1368000"/>
            <a:ext cx="9071281" cy="328752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82500" lnSpcReduction="20000"/>
          </a:bodyPr>
          <a:lstStyle/>
          <a:p>
            <a:pPr marL="432000" indent="-323280">
              <a:lnSpc>
                <a:spcPct val="100000"/>
              </a:lnSpc>
              <a:spcAft>
                <a:spcPts val="1148"/>
              </a:spcAft>
              <a:buClr>
                <a:srgbClr val="000000"/>
              </a:buClr>
              <a:buSzPct val="45000"/>
              <a:buFont typeface="Wingdings" charset="2"/>
              <a:buChar char=""/>
            </a:pPr>
            <a:r>
              <a:rPr lang="en-US" sz="2600" b="0" strike="noStrike" spc="-1" dirty="0">
                <a:solidFill>
                  <a:srgbClr val="000000"/>
                </a:solidFill>
                <a:latin typeface="Arial"/>
                <a:ea typeface="DejaVu Sans"/>
              </a:rPr>
              <a:t>Sociology is the youngest member of the social science</a:t>
            </a:r>
            <a:endParaRPr lang="en-US" sz="2600" b="0" strike="noStrike" spc="-1" dirty="0">
              <a:latin typeface="Arial"/>
            </a:endParaRPr>
          </a:p>
          <a:p>
            <a:pPr marL="432000" indent="-323280">
              <a:lnSpc>
                <a:spcPct val="100000"/>
              </a:lnSpc>
              <a:spcAft>
                <a:spcPts val="1148"/>
              </a:spcAft>
              <a:buClr>
                <a:srgbClr val="000000"/>
              </a:buClr>
              <a:buSzPct val="45000"/>
              <a:buFont typeface="Wingdings" charset="2"/>
              <a:buChar char=""/>
            </a:pPr>
            <a:r>
              <a:rPr lang="en-US" sz="2600" b="0" strike="noStrike" spc="-1" dirty="0">
                <a:solidFill>
                  <a:srgbClr val="000000"/>
                </a:solidFill>
                <a:latin typeface="Arial"/>
                <a:ea typeface="DejaVu Sans"/>
              </a:rPr>
              <a:t>The term ‘Sociology’ was coined by </a:t>
            </a:r>
            <a:r>
              <a:rPr lang="en-US" sz="2600" b="0" strike="noStrike" spc="-1" dirty="0" err="1">
                <a:solidFill>
                  <a:srgbClr val="000000"/>
                </a:solidFill>
                <a:latin typeface="Arial"/>
                <a:ea typeface="DejaVu Sans"/>
              </a:rPr>
              <a:t>Auguste</a:t>
            </a:r>
            <a:r>
              <a:rPr lang="en-US" sz="2600" b="0" strike="noStrike" spc="-1" dirty="0">
                <a:solidFill>
                  <a:srgbClr val="000000"/>
                </a:solidFill>
                <a:latin typeface="Arial"/>
                <a:ea typeface="DejaVu Sans"/>
              </a:rPr>
              <a:t> </a:t>
            </a:r>
            <a:r>
              <a:rPr lang="en-US" sz="2600" b="0" strike="noStrike" spc="-1" dirty="0" err="1">
                <a:solidFill>
                  <a:srgbClr val="000000"/>
                </a:solidFill>
                <a:latin typeface="Arial"/>
                <a:ea typeface="DejaVu Sans"/>
              </a:rPr>
              <a:t>Comte,a</a:t>
            </a:r>
            <a:r>
              <a:rPr lang="en-US" sz="2600" b="0" strike="noStrike" spc="-1" dirty="0">
                <a:solidFill>
                  <a:srgbClr val="000000"/>
                </a:solidFill>
                <a:latin typeface="Arial"/>
                <a:ea typeface="DejaVu Sans"/>
              </a:rPr>
              <a:t> French philosopher in his book ‘The course of Positive Philosophy’ in 1838.</a:t>
            </a:r>
            <a:endParaRPr lang="en-US" sz="2600" b="0" strike="noStrike" spc="-1" dirty="0">
              <a:latin typeface="Arial"/>
            </a:endParaRPr>
          </a:p>
          <a:p>
            <a:pPr marL="432000" indent="-323280">
              <a:lnSpc>
                <a:spcPct val="100000"/>
              </a:lnSpc>
              <a:spcAft>
                <a:spcPts val="1148"/>
              </a:spcAft>
              <a:buClr>
                <a:srgbClr val="000000"/>
              </a:buClr>
              <a:buSzPct val="45000"/>
              <a:buFont typeface="Wingdings" charset="2"/>
              <a:buChar char=""/>
            </a:pPr>
            <a:r>
              <a:rPr lang="en-US" sz="2600" b="0" strike="noStrike" spc="-1" dirty="0">
                <a:solidFill>
                  <a:srgbClr val="000000"/>
                </a:solidFill>
                <a:latin typeface="Arial"/>
                <a:ea typeface="DejaVu Sans"/>
              </a:rPr>
              <a:t>The word ‘Sociology’ is derived from the </a:t>
            </a:r>
            <a:r>
              <a:rPr lang="en-US" sz="2600" b="0" strike="noStrike" spc="-1" dirty="0" err="1">
                <a:solidFill>
                  <a:srgbClr val="000000"/>
                </a:solidFill>
                <a:latin typeface="Arial"/>
                <a:ea typeface="DejaVu Sans"/>
              </a:rPr>
              <a:t>latin</a:t>
            </a:r>
            <a:r>
              <a:rPr lang="en-US" sz="2600" b="0" strike="noStrike" spc="-1" dirty="0">
                <a:solidFill>
                  <a:srgbClr val="000000"/>
                </a:solidFill>
                <a:latin typeface="Arial"/>
                <a:ea typeface="DejaVu Sans"/>
              </a:rPr>
              <a:t> word ‘</a:t>
            </a:r>
            <a:r>
              <a:rPr lang="en-US" sz="2600" b="0" strike="noStrike" spc="-1" dirty="0" err="1">
                <a:solidFill>
                  <a:srgbClr val="000000"/>
                </a:solidFill>
                <a:latin typeface="Arial"/>
                <a:ea typeface="DejaVu Sans"/>
              </a:rPr>
              <a:t>societus</a:t>
            </a:r>
            <a:r>
              <a:rPr lang="en-US" sz="2600" b="0" strike="noStrike" spc="-1" dirty="0">
                <a:solidFill>
                  <a:srgbClr val="000000"/>
                </a:solidFill>
                <a:latin typeface="Arial"/>
                <a:ea typeface="DejaVu Sans"/>
              </a:rPr>
              <a:t>’ which means ‘</a:t>
            </a:r>
            <a:r>
              <a:rPr lang="en-US" sz="2600" b="0" strike="noStrike" spc="-1" dirty="0" err="1">
                <a:solidFill>
                  <a:srgbClr val="000000"/>
                </a:solidFill>
                <a:latin typeface="Arial"/>
                <a:ea typeface="DejaVu Sans"/>
              </a:rPr>
              <a:t>society’,’companion</a:t>
            </a:r>
            <a:r>
              <a:rPr lang="en-US" sz="2600" b="0" strike="noStrike" spc="-1" dirty="0">
                <a:solidFill>
                  <a:srgbClr val="000000"/>
                </a:solidFill>
                <a:latin typeface="Arial"/>
                <a:ea typeface="DejaVu Sans"/>
              </a:rPr>
              <a:t>’ or ‘associate’ and the Greek word ‘logos’ which means ‘study or science’ .Thus etymological meaning of sociology is ‘the scientific study of society’ or ‘science of society’.</a:t>
            </a:r>
            <a:endParaRPr lang="en-US" sz="2600" b="0" strike="noStrike" spc="-1" dirty="0">
              <a:latin typeface="Arial"/>
            </a:endParaRPr>
          </a:p>
          <a:p>
            <a:pPr marL="432000" indent="-323280">
              <a:lnSpc>
                <a:spcPct val="100000"/>
              </a:lnSpc>
              <a:spcAft>
                <a:spcPts val="1148"/>
              </a:spcAft>
              <a:buClr>
                <a:srgbClr val="000000"/>
              </a:buClr>
              <a:buSzPct val="45000"/>
              <a:buFont typeface="Wingdings" charset="2"/>
              <a:buChar char=""/>
            </a:pPr>
            <a:r>
              <a:rPr lang="en-US" sz="2600" b="0" strike="noStrike" spc="-1" dirty="0">
                <a:solidFill>
                  <a:srgbClr val="000000"/>
                </a:solidFill>
                <a:latin typeface="Arial"/>
                <a:ea typeface="DejaVu Sans"/>
              </a:rPr>
              <a:t> It is study of man’s </a:t>
            </a:r>
            <a:r>
              <a:rPr lang="en-US" sz="2600" b="0" strike="noStrike" spc="-1" dirty="0" err="1">
                <a:solidFill>
                  <a:srgbClr val="000000"/>
                </a:solidFill>
                <a:latin typeface="Arial"/>
                <a:ea typeface="DejaVu Sans"/>
              </a:rPr>
              <a:t>behaviour</a:t>
            </a:r>
            <a:r>
              <a:rPr lang="en-US" sz="2600" b="0" strike="noStrike" spc="-1" dirty="0">
                <a:solidFill>
                  <a:srgbClr val="000000"/>
                </a:solidFill>
                <a:latin typeface="Arial"/>
                <a:ea typeface="DejaVu Sans"/>
              </a:rPr>
              <a:t> in groups and in the society as a whole.</a:t>
            </a:r>
            <a:endParaRPr lang="en-US" sz="2600" b="0" strike="noStrike" spc="-1" dirty="0">
              <a:latin typeface="Arial"/>
            </a:endParaRPr>
          </a:p>
          <a:p>
            <a:pPr marL="432000" indent="-323280">
              <a:lnSpc>
                <a:spcPct val="100000"/>
              </a:lnSpc>
              <a:spcAft>
                <a:spcPts val="1148"/>
              </a:spcAft>
              <a:buClr>
                <a:srgbClr val="000000"/>
              </a:buClr>
              <a:buSzPct val="45000"/>
              <a:buFont typeface="Wingdings" charset="2"/>
              <a:buChar char=""/>
            </a:pPr>
            <a:r>
              <a:rPr lang="en-US" sz="2600" b="0" strike="noStrike" spc="-1" dirty="0">
                <a:solidFill>
                  <a:srgbClr val="000000"/>
                </a:solidFill>
                <a:latin typeface="Arial"/>
                <a:ea typeface="DejaVu Sans"/>
              </a:rPr>
              <a:t>Prof. </a:t>
            </a:r>
            <a:r>
              <a:rPr lang="en-US" sz="2600" b="0" strike="noStrike" spc="-1" dirty="0" err="1">
                <a:solidFill>
                  <a:srgbClr val="000000"/>
                </a:solidFill>
                <a:latin typeface="Arial"/>
                <a:ea typeface="DejaVu Sans"/>
              </a:rPr>
              <a:t>Ginsbers</a:t>
            </a:r>
            <a:r>
              <a:rPr lang="en-US" sz="2600" b="0" strike="noStrike" spc="-1" dirty="0">
                <a:solidFill>
                  <a:srgbClr val="000000"/>
                </a:solidFill>
                <a:latin typeface="Arial"/>
                <a:ea typeface="DejaVu Sans"/>
              </a:rPr>
              <a:t> defines it as “the study of </a:t>
            </a:r>
            <a:r>
              <a:rPr lang="en-US" sz="2600" b="0" strike="noStrike" spc="-1" dirty="0" err="1">
                <a:solidFill>
                  <a:srgbClr val="000000"/>
                </a:solidFill>
                <a:latin typeface="Arial"/>
                <a:ea typeface="DejaVu Sans"/>
              </a:rPr>
              <a:t>society,which</a:t>
            </a:r>
            <a:r>
              <a:rPr lang="en-US" sz="2600" b="0" strike="noStrike" spc="-1" dirty="0">
                <a:solidFill>
                  <a:srgbClr val="000000"/>
                </a:solidFill>
                <a:latin typeface="Arial"/>
                <a:ea typeface="DejaVu Sans"/>
              </a:rPr>
              <a:t> is the web o human inter-actions and inter-relations</a:t>
            </a:r>
            <a:r>
              <a:rPr lang="en-US" sz="2600" b="0" strike="noStrike" spc="-1" dirty="0" smtClean="0">
                <a:solidFill>
                  <a:srgbClr val="000000"/>
                </a:solidFill>
                <a:latin typeface="Arial"/>
                <a:ea typeface="DejaVu Sans"/>
              </a:rPr>
              <a:t>.”</a:t>
            </a:r>
          </a:p>
          <a:p>
            <a:pPr marL="432000" indent="-323280">
              <a:lnSpc>
                <a:spcPct val="100000"/>
              </a:lnSpc>
              <a:spcAft>
                <a:spcPts val="1148"/>
              </a:spcAft>
              <a:buClr>
                <a:srgbClr val="000000"/>
              </a:buClr>
              <a:buSzPct val="45000"/>
              <a:buFont typeface="Wingdings" charset="2"/>
              <a:buChar char=""/>
            </a:pPr>
            <a:endParaRPr lang="en-US" sz="2600" b="0" strike="noStrike" spc="-1" dirty="0">
              <a:latin typeface="Arial"/>
            </a:endParaRPr>
          </a:p>
          <a:p>
            <a:pPr marL="432000" indent="-323280">
              <a:lnSpc>
                <a:spcPct val="100000"/>
              </a:lnSpc>
              <a:spcAft>
                <a:spcPts val="1148"/>
              </a:spcAft>
              <a:buClr>
                <a:srgbClr val="000000"/>
              </a:buClr>
              <a:buSzPct val="45000"/>
              <a:buFont typeface="Wingdings" charset="2"/>
              <a:buChar char=""/>
            </a:pPr>
            <a:endParaRPr lang="en-US" sz="2600" b="0" strike="noStrike" spc="-1" dirty="0">
              <a:latin typeface="Arial"/>
            </a:endParaRPr>
          </a:p>
          <a:p>
            <a:pPr>
              <a:lnSpc>
                <a:spcPct val="100000"/>
              </a:lnSpc>
              <a:spcAft>
                <a:spcPts val="1148"/>
              </a:spcAft>
            </a:pPr>
            <a:endParaRPr lang="en-US" sz="26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416363"/>
            <a:ext cx="9072563" cy="1108075"/>
          </a:xfrm>
        </p:spPr>
        <p:txBody>
          <a:bodyPr>
            <a:normAutofit fontScale="62500" lnSpcReduction="20000"/>
          </a:bodyPr>
          <a:lstStyle/>
          <a:p>
            <a:r>
              <a:rPr lang="en-US" dirty="0" smtClean="0"/>
              <a:t>All these above mentioned events created events which inspired </a:t>
            </a:r>
            <a:r>
              <a:rPr lang="en-US" dirty="0" err="1" smtClean="0"/>
              <a:t>Auguste</a:t>
            </a:r>
            <a:r>
              <a:rPr lang="en-US" dirty="0" smtClean="0"/>
              <a:t> </a:t>
            </a:r>
            <a:r>
              <a:rPr lang="en-US" dirty="0" err="1" smtClean="0"/>
              <a:t>comte</a:t>
            </a:r>
            <a:r>
              <a:rPr lang="en-US" dirty="0" smtClean="0"/>
              <a:t> to developed a discipline to study society and the thinking was developed which was called positivism which was developed by four founding fathers of sociology-</a:t>
            </a:r>
            <a:r>
              <a:rPr lang="en-US" dirty="0" err="1" smtClean="0"/>
              <a:t>comte,durkheim,Spencer,Weber</a:t>
            </a:r>
            <a:r>
              <a:rPr lang="en-US" dirty="0" smtClean="0"/>
              <a:t>.</a:t>
            </a:r>
            <a:endParaRPr lang="en-US" dirty="0"/>
          </a:p>
        </p:txBody>
      </p:sp>
    </p:spTree>
    <p:extLst>
      <p:ext uri="{BB962C8B-B14F-4D97-AF65-F5344CB8AC3E}">
        <p14:creationId xmlns:p14="http://schemas.microsoft.com/office/powerpoint/2010/main" val="4582106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862138"/>
            <a:ext cx="9072563" cy="2216150"/>
          </a:xfrm>
        </p:spPr>
        <p:txBody>
          <a:bodyPr>
            <a:normAutofit fontScale="62500" lnSpcReduction="20000"/>
          </a:bodyPr>
          <a:lstStyle/>
          <a:p>
            <a:r>
              <a:rPr lang="en-US" dirty="0" smtClean="0"/>
              <a:t>When Emile </a:t>
            </a:r>
            <a:r>
              <a:rPr lang="en-US" dirty="0"/>
              <a:t>D</a:t>
            </a:r>
            <a:r>
              <a:rPr lang="en-US" dirty="0" smtClean="0"/>
              <a:t>urkheim published a book called ‘Methods of </a:t>
            </a:r>
            <a:r>
              <a:rPr lang="en-US" dirty="0" err="1" smtClean="0"/>
              <a:t>Sociology’,the</a:t>
            </a:r>
            <a:r>
              <a:rPr lang="en-US" dirty="0" smtClean="0"/>
              <a:t> idea of application of </a:t>
            </a:r>
            <a:r>
              <a:rPr lang="en-US" dirty="0" err="1" smtClean="0"/>
              <a:t>fundamenals</a:t>
            </a:r>
            <a:r>
              <a:rPr lang="en-US" dirty="0" smtClean="0"/>
              <a:t> of science in the study of society or human affairs got recognized and was greatly consolidated in Sociological </a:t>
            </a:r>
            <a:r>
              <a:rPr lang="en-US" dirty="0" err="1" smtClean="0"/>
              <a:t>study.All</a:t>
            </a:r>
            <a:r>
              <a:rPr lang="en-US" dirty="0" smtClean="0"/>
              <a:t> of these facts made sociology a scientific discipline.</a:t>
            </a:r>
          </a:p>
          <a:p>
            <a:endParaRPr lang="en-US" dirty="0"/>
          </a:p>
          <a:p>
            <a:r>
              <a:rPr lang="en-US" dirty="0" smtClean="0"/>
              <a:t>Soon </a:t>
            </a:r>
            <a:r>
              <a:rPr lang="en-US" dirty="0" err="1" smtClean="0"/>
              <a:t>after,the</a:t>
            </a:r>
            <a:r>
              <a:rPr lang="en-US" dirty="0" smtClean="0"/>
              <a:t> teaching of sociology as a </a:t>
            </a:r>
            <a:r>
              <a:rPr lang="en-US" dirty="0" err="1" smtClean="0"/>
              <a:t>separete</a:t>
            </a:r>
            <a:r>
              <a:rPr lang="en-US" dirty="0" smtClean="0"/>
              <a:t> discipline started in 1876 in </a:t>
            </a:r>
            <a:r>
              <a:rPr lang="en-US" dirty="0" err="1" smtClean="0"/>
              <a:t>U.S.,in</a:t>
            </a:r>
            <a:r>
              <a:rPr lang="en-US" dirty="0" smtClean="0"/>
              <a:t> 1889 in </a:t>
            </a:r>
            <a:r>
              <a:rPr lang="en-US" dirty="0" err="1" smtClean="0"/>
              <a:t>France,in</a:t>
            </a:r>
            <a:r>
              <a:rPr lang="en-US" dirty="0" smtClean="0"/>
              <a:t> 1907 in Great </a:t>
            </a:r>
            <a:r>
              <a:rPr lang="en-US" dirty="0" err="1" smtClean="0"/>
              <a:t>Britain,after</a:t>
            </a:r>
            <a:r>
              <a:rPr lang="en-US" dirty="0" smtClean="0"/>
              <a:t> world war I in Poland and </a:t>
            </a:r>
            <a:r>
              <a:rPr lang="en-US" dirty="0" err="1" smtClean="0"/>
              <a:t>India,in</a:t>
            </a:r>
            <a:r>
              <a:rPr lang="en-US" dirty="0" smtClean="0"/>
              <a:t> 1925 in Egypt and </a:t>
            </a:r>
            <a:r>
              <a:rPr lang="en-US" dirty="0" err="1" smtClean="0"/>
              <a:t>Mexico,in</a:t>
            </a:r>
            <a:r>
              <a:rPr lang="en-US" dirty="0" smtClean="0"/>
              <a:t> 1947 in Sweden and in 1981 </a:t>
            </a:r>
            <a:r>
              <a:rPr lang="en-US" smtClean="0"/>
              <a:t>in Nepal.</a:t>
            </a:r>
            <a:endParaRPr lang="en-US" dirty="0"/>
          </a:p>
        </p:txBody>
      </p:sp>
    </p:spTree>
    <p:extLst>
      <p:ext uri="{BB962C8B-B14F-4D97-AF65-F5344CB8AC3E}">
        <p14:creationId xmlns:p14="http://schemas.microsoft.com/office/powerpoint/2010/main" val="6343011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 Relationship of sociology with other social sciences </a:t>
            </a:r>
            <a:endParaRPr lang="en-US" dirty="0"/>
          </a:p>
        </p:txBody>
      </p:sp>
      <p:sp>
        <p:nvSpPr>
          <p:cNvPr id="3" name="Subtitle 2"/>
          <p:cNvSpPr>
            <a:spLocks noGrp="1"/>
          </p:cNvSpPr>
          <p:nvPr>
            <p:ph type="subTitle" idx="1"/>
          </p:nvPr>
        </p:nvSpPr>
        <p:spPr>
          <a:xfrm>
            <a:off x="504208" y="2832402"/>
            <a:ext cx="9072001" cy="276999"/>
          </a:xfrm>
        </p:spPr>
        <p:txBody>
          <a:bodyPr>
            <a:normAutofit fontScale="47500" lnSpcReduction="20000"/>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04" y="-219455"/>
            <a:ext cx="7776210" cy="5838252"/>
          </a:xfrm>
          <a:prstGeom prst="rect">
            <a:avLst/>
          </a:prstGeom>
        </p:spPr>
      </p:pic>
    </p:spTree>
    <p:extLst>
      <p:ext uri="{BB962C8B-B14F-4D97-AF65-F5344CB8AC3E}">
        <p14:creationId xmlns:p14="http://schemas.microsoft.com/office/powerpoint/2010/main" val="34336270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862138"/>
            <a:ext cx="9072563" cy="2216150"/>
          </a:xfrm>
        </p:spPr>
        <p:txBody>
          <a:bodyPr>
            <a:normAutofit fontScale="62500" lnSpcReduction="20000"/>
          </a:bodyPr>
          <a:lstStyle/>
          <a:p>
            <a:r>
              <a:rPr lang="en-US" dirty="0" smtClean="0"/>
              <a:t>Social sciences deal with the social universe or social phenomena or events in </a:t>
            </a:r>
            <a:r>
              <a:rPr lang="en-US" dirty="0" err="1" smtClean="0"/>
              <a:t>general.sociology</a:t>
            </a:r>
            <a:r>
              <a:rPr lang="en-US" dirty="0" smtClean="0"/>
              <a:t> is similar with all other sciences as just like other social </a:t>
            </a:r>
            <a:r>
              <a:rPr lang="en-US" dirty="0" err="1" smtClean="0"/>
              <a:t>sciences,it</a:t>
            </a:r>
            <a:r>
              <a:rPr lang="en-US" dirty="0" smtClean="0"/>
              <a:t> </a:t>
            </a:r>
            <a:r>
              <a:rPr lang="en-US" dirty="0" err="1" smtClean="0"/>
              <a:t>employes</a:t>
            </a:r>
            <a:r>
              <a:rPr lang="en-US" dirty="0" smtClean="0"/>
              <a:t> the scientific methods and its major aim is the production of scientific knowledge. Sociology is related to other social sciences in that all of them have more or less similar subject </a:t>
            </a:r>
            <a:r>
              <a:rPr lang="en-US" dirty="0" err="1" smtClean="0"/>
              <a:t>matter,the</a:t>
            </a:r>
            <a:r>
              <a:rPr lang="en-US" dirty="0" smtClean="0"/>
              <a:t> all in one way or the others study society human </a:t>
            </a:r>
            <a:r>
              <a:rPr lang="en-US" dirty="0" err="1" smtClean="0"/>
              <a:t>culture,social</a:t>
            </a:r>
            <a:r>
              <a:rPr lang="en-US" dirty="0" smtClean="0"/>
              <a:t> </a:t>
            </a:r>
            <a:r>
              <a:rPr lang="en-US" dirty="0" err="1" smtClean="0"/>
              <a:t>phenomena,and</a:t>
            </a:r>
            <a:r>
              <a:rPr lang="en-US" dirty="0" smtClean="0"/>
              <a:t> aim at discovering the laws that govern the social </a:t>
            </a:r>
            <a:r>
              <a:rPr lang="en-US" dirty="0" err="1" smtClean="0"/>
              <a:t>world.However,sociology</a:t>
            </a:r>
            <a:r>
              <a:rPr lang="en-US" dirty="0" smtClean="0"/>
              <a:t> differs from other social sciences in terms of its focus of </a:t>
            </a:r>
            <a:r>
              <a:rPr lang="en-US" dirty="0" err="1" smtClean="0"/>
              <a:t>study,approach</a:t>
            </a:r>
            <a:r>
              <a:rPr lang="en-US" dirty="0" smtClean="0"/>
              <a:t> of </a:t>
            </a:r>
            <a:r>
              <a:rPr lang="en-US" dirty="0" err="1" smtClean="0"/>
              <a:t>study,and</a:t>
            </a:r>
            <a:r>
              <a:rPr lang="en-US" dirty="0" smtClean="0"/>
              <a:t> the method of study.</a:t>
            </a:r>
            <a:endParaRPr lang="en-US" dirty="0"/>
          </a:p>
        </p:txBody>
      </p:sp>
    </p:spTree>
    <p:extLst>
      <p:ext uri="{BB962C8B-B14F-4D97-AF65-F5344CB8AC3E}">
        <p14:creationId xmlns:p14="http://schemas.microsoft.com/office/powerpoint/2010/main" val="292310051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Relationship of sociology with economics </a:t>
            </a:r>
            <a:endParaRPr lang="en-US" dirty="0"/>
          </a:p>
        </p:txBody>
      </p:sp>
      <p:sp>
        <p:nvSpPr>
          <p:cNvPr id="3" name="Subtitle 2"/>
          <p:cNvSpPr>
            <a:spLocks noGrp="1"/>
          </p:cNvSpPr>
          <p:nvPr>
            <p:ph type="subTitle" idx="1"/>
          </p:nvPr>
        </p:nvSpPr>
        <p:spPr>
          <a:xfrm>
            <a:off x="468311" y="1459649"/>
            <a:ext cx="9107688" cy="3600986"/>
          </a:xfrm>
        </p:spPr>
        <p:txBody>
          <a:bodyPr>
            <a:normAutofit fontScale="55000" lnSpcReduction="20000"/>
          </a:bodyPr>
          <a:lstStyle/>
          <a:p>
            <a:r>
              <a:rPr lang="en-US" dirty="0" smtClean="0"/>
              <a:t>Both have close </a:t>
            </a:r>
            <a:r>
              <a:rPr lang="en-US" dirty="0" err="1" smtClean="0"/>
              <a:t>relations,as</a:t>
            </a:r>
            <a:r>
              <a:rPr lang="en-US" dirty="0" smtClean="0"/>
              <a:t> often one is treated as branch of the other.</a:t>
            </a:r>
          </a:p>
          <a:p>
            <a:endParaRPr lang="en-US" dirty="0"/>
          </a:p>
          <a:p>
            <a:r>
              <a:rPr lang="en-US" dirty="0" smtClean="0"/>
              <a:t>Inter-relationships </a:t>
            </a:r>
          </a:p>
          <a:p>
            <a:r>
              <a:rPr lang="en-US" dirty="0" err="1" smtClean="0"/>
              <a:t>i.Both</a:t>
            </a:r>
            <a:r>
              <a:rPr lang="en-US" dirty="0" smtClean="0"/>
              <a:t> are interested in studying economic problems of the people and also their means o earning and </a:t>
            </a:r>
            <a:r>
              <a:rPr lang="en-US" dirty="0" err="1" smtClean="0"/>
              <a:t>spending.Both</a:t>
            </a:r>
            <a:r>
              <a:rPr lang="en-US" dirty="0" smtClean="0"/>
              <a:t> provide data and also help each other in finding out and solving social and economic problems.</a:t>
            </a:r>
          </a:p>
          <a:p>
            <a:r>
              <a:rPr lang="en-US" dirty="0" err="1" smtClean="0"/>
              <a:t>ii.Distribution</a:t>
            </a:r>
            <a:r>
              <a:rPr lang="en-US" dirty="0" smtClean="0"/>
              <a:t> and production of </a:t>
            </a:r>
            <a:r>
              <a:rPr lang="en-US" dirty="0" err="1" smtClean="0"/>
              <a:t>goods,which</a:t>
            </a:r>
            <a:r>
              <a:rPr lang="en-US" dirty="0" smtClean="0"/>
              <a:t> is the field of study of </a:t>
            </a:r>
            <a:r>
              <a:rPr lang="en-US" dirty="0" err="1" smtClean="0"/>
              <a:t>economists,must</a:t>
            </a:r>
            <a:r>
              <a:rPr lang="en-US" dirty="0" smtClean="0"/>
              <a:t> be studied after taking into consideration the social needs.</a:t>
            </a:r>
          </a:p>
          <a:p>
            <a:r>
              <a:rPr lang="en-US" dirty="0" err="1" smtClean="0"/>
              <a:t>iii.Sociologists</a:t>
            </a:r>
            <a:r>
              <a:rPr lang="en-US" dirty="0" smtClean="0"/>
              <a:t> have contributed to the study of different aspects of economic </a:t>
            </a:r>
            <a:r>
              <a:rPr lang="en-US" dirty="0" err="1" smtClean="0"/>
              <a:t>organisation.A</a:t>
            </a:r>
            <a:r>
              <a:rPr lang="en-US" dirty="0" smtClean="0"/>
              <a:t> sociologist provides knowledge of property </a:t>
            </a:r>
            <a:r>
              <a:rPr lang="en-US" dirty="0" err="1" smtClean="0"/>
              <a:t>system,division</a:t>
            </a:r>
            <a:r>
              <a:rPr lang="en-US" dirty="0" smtClean="0"/>
              <a:t> of </a:t>
            </a:r>
            <a:r>
              <a:rPr lang="en-US" dirty="0" err="1" smtClean="0"/>
              <a:t>labour,occupations,industrial</a:t>
            </a:r>
            <a:r>
              <a:rPr lang="en-US" dirty="0" smtClean="0"/>
              <a:t> </a:t>
            </a:r>
            <a:r>
              <a:rPr lang="en-US" dirty="0" err="1" smtClean="0"/>
              <a:t>organisation,etc,to</a:t>
            </a:r>
            <a:r>
              <a:rPr lang="en-US" dirty="0" smtClean="0"/>
              <a:t> an </a:t>
            </a:r>
            <a:r>
              <a:rPr lang="en-US" dirty="0" err="1" smtClean="0"/>
              <a:t>economist.Matters</a:t>
            </a:r>
            <a:r>
              <a:rPr lang="en-US" dirty="0" smtClean="0"/>
              <a:t> as </a:t>
            </a:r>
            <a:r>
              <a:rPr lang="en-US" dirty="0" err="1" smtClean="0"/>
              <a:t>labour</a:t>
            </a:r>
            <a:r>
              <a:rPr lang="en-US" dirty="0" smtClean="0"/>
              <a:t> </a:t>
            </a:r>
            <a:r>
              <a:rPr lang="en-US" dirty="0" err="1" smtClean="0"/>
              <a:t>relations,standard</a:t>
            </a:r>
            <a:r>
              <a:rPr lang="en-US" dirty="0"/>
              <a:t> </a:t>
            </a:r>
            <a:r>
              <a:rPr lang="en-US" dirty="0" smtClean="0"/>
              <a:t>of </a:t>
            </a:r>
            <a:r>
              <a:rPr lang="en-US" dirty="0" err="1" smtClean="0"/>
              <a:t>living,employer</a:t>
            </a:r>
            <a:r>
              <a:rPr lang="en-US" dirty="0" smtClean="0"/>
              <a:t>-employee </a:t>
            </a:r>
            <a:r>
              <a:rPr lang="en-US" dirty="0" err="1" smtClean="0"/>
              <a:t>relations,social</a:t>
            </a:r>
            <a:r>
              <a:rPr lang="en-US" dirty="0" smtClean="0"/>
              <a:t> </a:t>
            </a:r>
            <a:r>
              <a:rPr lang="en-US" dirty="0" err="1" smtClean="0"/>
              <a:t>classes,socio</a:t>
            </a:r>
            <a:r>
              <a:rPr lang="en-US" dirty="0" smtClean="0"/>
              <a:t>-economic planning ,socio-economic </a:t>
            </a:r>
            <a:r>
              <a:rPr lang="en-US" dirty="0" err="1" smtClean="0"/>
              <a:t>reforms,etc,are</a:t>
            </a:r>
            <a:r>
              <a:rPr lang="en-US" dirty="0" smtClean="0"/>
              <a:t> common to both economists and sociologists.</a:t>
            </a:r>
            <a:endParaRPr lang="en-US" dirty="0"/>
          </a:p>
        </p:txBody>
      </p:sp>
    </p:spTree>
    <p:extLst>
      <p:ext uri="{BB962C8B-B14F-4D97-AF65-F5344CB8AC3E}">
        <p14:creationId xmlns:p14="http://schemas.microsoft.com/office/powerpoint/2010/main" val="1567830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1447800"/>
            <a:ext cx="9072563" cy="3046413"/>
          </a:xfrm>
        </p:spPr>
        <p:txBody>
          <a:bodyPr>
            <a:normAutofit fontScale="55000" lnSpcReduction="20000"/>
          </a:bodyPr>
          <a:lstStyle/>
          <a:p>
            <a:r>
              <a:rPr lang="en-US" dirty="0" err="1" smtClean="0"/>
              <a:t>iv.The</a:t>
            </a:r>
            <a:r>
              <a:rPr lang="en-US" dirty="0" smtClean="0"/>
              <a:t> area of co-operation between sociology and economics is Economists are now </a:t>
            </a:r>
            <a:r>
              <a:rPr lang="en-US" dirty="0" err="1" smtClean="0"/>
              <a:t>analysing</a:t>
            </a:r>
            <a:r>
              <a:rPr lang="en-US" dirty="0" smtClean="0"/>
              <a:t> the social factors influencing economic </a:t>
            </a:r>
            <a:r>
              <a:rPr lang="en-US" dirty="0" err="1" smtClean="0"/>
              <a:t>growth.economists</a:t>
            </a:r>
            <a:r>
              <a:rPr lang="en-US" dirty="0" smtClean="0"/>
              <a:t> are working with the sociologists in their study of the problems of economic development in underdeveloped </a:t>
            </a:r>
            <a:r>
              <a:rPr lang="en-US" dirty="0" err="1" smtClean="0"/>
              <a:t>countries.economists</a:t>
            </a:r>
            <a:r>
              <a:rPr lang="en-US" dirty="0" smtClean="0"/>
              <a:t> are more and more making use of the sociological concepts and </a:t>
            </a:r>
            <a:r>
              <a:rPr lang="en-US" dirty="0" err="1" smtClean="0"/>
              <a:t>generalisations</a:t>
            </a:r>
            <a:r>
              <a:rPr lang="en-US" dirty="0" smtClean="0"/>
              <a:t> in the study of economic problems.</a:t>
            </a:r>
          </a:p>
          <a:p>
            <a:endParaRPr lang="en-US" dirty="0"/>
          </a:p>
          <a:p>
            <a:r>
              <a:rPr lang="en-US" dirty="0" err="1" smtClean="0"/>
              <a:t>v.Further,there</a:t>
            </a:r>
            <a:r>
              <a:rPr lang="en-US" dirty="0" smtClean="0"/>
              <a:t> are certain socio-economic problems of greater importance to be studied by both economists and </a:t>
            </a:r>
            <a:r>
              <a:rPr lang="en-US" dirty="0" err="1" smtClean="0"/>
              <a:t>sociologists.Such</a:t>
            </a:r>
            <a:r>
              <a:rPr lang="en-US" dirty="0" smtClean="0"/>
              <a:t> problems like </a:t>
            </a:r>
            <a:r>
              <a:rPr lang="en-US" dirty="0" err="1" smtClean="0"/>
              <a:t>poverty,beggary,unemployment,over</a:t>
            </a:r>
            <a:r>
              <a:rPr lang="en-US" dirty="0" smtClean="0"/>
              <a:t>-population and unregulated </a:t>
            </a:r>
            <a:r>
              <a:rPr lang="en-US" dirty="0" err="1" smtClean="0"/>
              <a:t>industrialisation</a:t>
            </a:r>
            <a:r>
              <a:rPr lang="en-US" dirty="0" smtClean="0"/>
              <a:t> have both social and economic implications. Combined studies o both the experts in this regard may be of great practical help in addressing the challenges.</a:t>
            </a:r>
            <a:endParaRPr lang="en-US" dirty="0"/>
          </a:p>
        </p:txBody>
      </p:sp>
    </p:spTree>
    <p:extLst>
      <p:ext uri="{BB962C8B-B14F-4D97-AF65-F5344CB8AC3E}">
        <p14:creationId xmlns:p14="http://schemas.microsoft.com/office/powerpoint/2010/main" val="25434520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 between sociology and economics</a:t>
            </a:r>
            <a:endParaRPr lang="en-US" dirty="0"/>
          </a:p>
        </p:txBody>
      </p:sp>
      <p:sp>
        <p:nvSpPr>
          <p:cNvPr id="3" name="Subtitle 2"/>
          <p:cNvSpPr>
            <a:spLocks noGrp="1"/>
          </p:cNvSpPr>
          <p:nvPr>
            <p:ph type="subTitle" idx="1"/>
          </p:nvPr>
        </p:nvSpPr>
        <p:spPr>
          <a:xfrm>
            <a:off x="468520" y="1006475"/>
            <a:ext cx="9072001" cy="3288600"/>
          </a:xfrm>
        </p:spPr>
        <p:txBody>
          <a:bodyPr/>
          <a:lstStyle/>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8113855"/>
              </p:ext>
            </p:extLst>
          </p:nvPr>
        </p:nvGraphicFramePr>
        <p:xfrm>
          <a:off x="2525713" y="1860978"/>
          <a:ext cx="6781800" cy="13259242"/>
        </p:xfrm>
        <a:graphic>
          <a:graphicData uri="http://schemas.openxmlformats.org/drawingml/2006/table">
            <a:tbl>
              <a:tblPr firstRow="1" bandRow="1">
                <a:tableStyleId>{5C22544A-7EE6-4342-B048-85BDC9FD1C3A}</a:tableStyleId>
              </a:tblPr>
              <a:tblGrid>
                <a:gridCol w="616435"/>
                <a:gridCol w="3390390"/>
                <a:gridCol w="2774975"/>
              </a:tblGrid>
              <a:tr h="914429">
                <a:tc>
                  <a:txBody>
                    <a:bodyPr/>
                    <a:lstStyle/>
                    <a:p>
                      <a:r>
                        <a:rPr lang="en-US" sz="1800" dirty="0" smtClean="0"/>
                        <a:t>S.N</a:t>
                      </a:r>
                      <a:endParaRPr lang="en-US" sz="1800" dirty="0"/>
                    </a:p>
                  </a:txBody>
                  <a:tcPr/>
                </a:tc>
                <a:tc>
                  <a:txBody>
                    <a:bodyPr/>
                    <a:lstStyle/>
                    <a:p>
                      <a:r>
                        <a:rPr lang="en-US" sz="1800" dirty="0" smtClean="0"/>
                        <a:t>Sociology</a:t>
                      </a:r>
                      <a:endParaRPr lang="en-US" sz="1800" dirty="0"/>
                    </a:p>
                  </a:txBody>
                  <a:tcPr/>
                </a:tc>
                <a:tc>
                  <a:txBody>
                    <a:bodyPr/>
                    <a:lstStyle/>
                    <a:p>
                      <a:r>
                        <a:rPr lang="en-US" sz="1800" dirty="0" smtClean="0"/>
                        <a:t>Economics</a:t>
                      </a:r>
                      <a:endParaRPr lang="en-US" sz="1800" dirty="0"/>
                    </a:p>
                  </a:txBody>
                  <a:tcPr/>
                </a:tc>
              </a:tr>
              <a:tr h="2011747">
                <a:tc>
                  <a:txBody>
                    <a:bodyPr/>
                    <a:lstStyle/>
                    <a:p>
                      <a:r>
                        <a:rPr lang="en-US" sz="1800" dirty="0" smtClean="0"/>
                        <a:t>1</a:t>
                      </a:r>
                      <a:endParaRPr lang="en-US" sz="1800" dirty="0"/>
                    </a:p>
                  </a:txBody>
                  <a:tcPr/>
                </a:tc>
                <a:tc>
                  <a:txBody>
                    <a:bodyPr/>
                    <a:lstStyle/>
                    <a:p>
                      <a:r>
                        <a:rPr lang="en-US" sz="1800" dirty="0" smtClean="0"/>
                        <a:t>Science</a:t>
                      </a:r>
                      <a:r>
                        <a:rPr lang="en-US" sz="1800" baseline="0" dirty="0" smtClean="0"/>
                        <a:t> of society and social relationships</a:t>
                      </a:r>
                      <a:endParaRPr lang="en-US" sz="1800" dirty="0"/>
                    </a:p>
                  </a:txBody>
                  <a:tcPr/>
                </a:tc>
                <a:tc>
                  <a:txBody>
                    <a:bodyPr/>
                    <a:lstStyle/>
                    <a:p>
                      <a:r>
                        <a:rPr lang="en-US" sz="1800" dirty="0" smtClean="0"/>
                        <a:t>Science of</a:t>
                      </a:r>
                      <a:r>
                        <a:rPr lang="en-US" sz="1800" baseline="0" dirty="0" smtClean="0"/>
                        <a:t> wealth and choice</a:t>
                      </a:r>
                    </a:p>
                  </a:txBody>
                  <a:tcPr/>
                </a:tc>
              </a:tr>
              <a:tr h="1463088">
                <a:tc>
                  <a:txBody>
                    <a:bodyPr/>
                    <a:lstStyle/>
                    <a:p>
                      <a:r>
                        <a:rPr lang="en-US" sz="1800" dirty="0" smtClean="0"/>
                        <a:t>2</a:t>
                      </a:r>
                      <a:endParaRPr lang="en-US" sz="1800" dirty="0"/>
                    </a:p>
                  </a:txBody>
                  <a:tcPr/>
                </a:tc>
                <a:tc>
                  <a:txBody>
                    <a:bodyPr/>
                    <a:lstStyle/>
                    <a:p>
                      <a:r>
                        <a:rPr lang="en-US" sz="1800" dirty="0" smtClean="0"/>
                        <a:t>Much younger science</a:t>
                      </a:r>
                      <a:endParaRPr lang="en-US" sz="1800" dirty="0"/>
                    </a:p>
                  </a:txBody>
                  <a:tcPr/>
                </a:tc>
                <a:tc>
                  <a:txBody>
                    <a:bodyPr/>
                    <a:lstStyle/>
                    <a:p>
                      <a:r>
                        <a:rPr lang="en-US" sz="1800" dirty="0" smtClean="0"/>
                        <a:t>Comparatively</a:t>
                      </a:r>
                      <a:r>
                        <a:rPr lang="en-US" sz="1800" baseline="0" dirty="0" smtClean="0"/>
                        <a:t> an older science</a:t>
                      </a:r>
                      <a:endParaRPr lang="en-US" sz="1800" dirty="0"/>
                    </a:p>
                  </a:txBody>
                  <a:tcPr/>
                </a:tc>
              </a:tr>
              <a:tr h="914429">
                <a:tc>
                  <a:txBody>
                    <a:bodyPr/>
                    <a:lstStyle/>
                    <a:p>
                      <a:r>
                        <a:rPr lang="en-US" sz="1800" dirty="0" smtClean="0"/>
                        <a:t>3</a:t>
                      </a:r>
                      <a:endParaRPr lang="en-US" sz="1800" dirty="0"/>
                    </a:p>
                  </a:txBody>
                  <a:tcPr/>
                </a:tc>
                <a:tc>
                  <a:txBody>
                    <a:bodyPr/>
                    <a:lstStyle/>
                    <a:p>
                      <a:r>
                        <a:rPr lang="en-US" sz="1800" dirty="0" smtClean="0"/>
                        <a:t>Wider scope</a:t>
                      </a:r>
                      <a:endParaRPr lang="en-US" sz="1800" dirty="0"/>
                    </a:p>
                  </a:txBody>
                  <a:tcPr/>
                </a:tc>
                <a:tc>
                  <a:txBody>
                    <a:bodyPr/>
                    <a:lstStyle/>
                    <a:p>
                      <a:r>
                        <a:rPr lang="en-US" sz="1800" dirty="0" smtClean="0"/>
                        <a:t>Narrower scope</a:t>
                      </a:r>
                      <a:endParaRPr lang="en-US" sz="1800" dirty="0"/>
                    </a:p>
                  </a:txBody>
                  <a:tcPr/>
                </a:tc>
              </a:tr>
              <a:tr h="914429">
                <a:tc>
                  <a:txBody>
                    <a:bodyPr/>
                    <a:lstStyle/>
                    <a:p>
                      <a:r>
                        <a:rPr lang="en-US" sz="1800" dirty="0" smtClean="0"/>
                        <a:t>4</a:t>
                      </a:r>
                      <a:endParaRPr lang="en-US" sz="1800" dirty="0"/>
                    </a:p>
                  </a:txBody>
                  <a:tcPr/>
                </a:tc>
                <a:tc>
                  <a:txBody>
                    <a:bodyPr/>
                    <a:lstStyle/>
                    <a:p>
                      <a:r>
                        <a:rPr lang="en-US" sz="1800" dirty="0" smtClean="0"/>
                        <a:t>General social science</a:t>
                      </a:r>
                      <a:endParaRPr lang="en-US" sz="1800" dirty="0"/>
                    </a:p>
                  </a:txBody>
                  <a:tcPr/>
                </a:tc>
                <a:tc>
                  <a:txBody>
                    <a:bodyPr/>
                    <a:lstStyle/>
                    <a:p>
                      <a:r>
                        <a:rPr lang="en-US" sz="1800" dirty="0" smtClean="0"/>
                        <a:t>Special</a:t>
                      </a:r>
                      <a:r>
                        <a:rPr lang="en-US" sz="1800" baseline="0" dirty="0" smtClean="0"/>
                        <a:t> social science</a:t>
                      </a:r>
                      <a:endParaRPr lang="en-US" sz="1800" dirty="0"/>
                    </a:p>
                  </a:txBody>
                  <a:tcPr/>
                </a:tc>
              </a:tr>
              <a:tr h="2286077">
                <a:tc>
                  <a:txBody>
                    <a:bodyPr/>
                    <a:lstStyle/>
                    <a:p>
                      <a:r>
                        <a:rPr lang="en-US" sz="1800" dirty="0" smtClean="0"/>
                        <a:t>5</a:t>
                      </a:r>
                      <a:endParaRPr lang="en-US" sz="1800" dirty="0"/>
                    </a:p>
                  </a:txBody>
                  <a:tcPr/>
                </a:tc>
                <a:tc>
                  <a:txBody>
                    <a:bodyPr/>
                    <a:lstStyle/>
                    <a:p>
                      <a:r>
                        <a:rPr lang="en-US" sz="1800" dirty="0" smtClean="0"/>
                        <a:t>Concerned with social activities of</a:t>
                      </a:r>
                      <a:r>
                        <a:rPr lang="en-US" sz="1800" baseline="0" dirty="0" smtClean="0"/>
                        <a:t> man</a:t>
                      </a:r>
                      <a:endParaRPr lang="en-US" sz="1800" dirty="0"/>
                    </a:p>
                  </a:txBody>
                  <a:tcPr/>
                </a:tc>
                <a:tc>
                  <a:txBody>
                    <a:bodyPr/>
                    <a:lstStyle/>
                    <a:p>
                      <a:r>
                        <a:rPr lang="en-US" sz="1800" dirty="0" smtClean="0"/>
                        <a:t>Concerned with economic</a:t>
                      </a:r>
                      <a:r>
                        <a:rPr lang="en-US" sz="1800" baseline="0" dirty="0" smtClean="0"/>
                        <a:t> </a:t>
                      </a:r>
                      <a:r>
                        <a:rPr lang="en-US" sz="1800" dirty="0" smtClean="0"/>
                        <a:t>activities of</a:t>
                      </a:r>
                      <a:r>
                        <a:rPr lang="en-US" sz="1800" baseline="0" dirty="0" smtClean="0"/>
                        <a:t> man</a:t>
                      </a:r>
                      <a:endParaRPr lang="en-US" sz="1800" dirty="0"/>
                    </a:p>
                  </a:txBody>
                  <a:tcPr/>
                </a:tc>
              </a:tr>
              <a:tr h="4755043">
                <a:tc>
                  <a:txBody>
                    <a:bodyPr/>
                    <a:lstStyle/>
                    <a:p>
                      <a:r>
                        <a:rPr lang="en-US" sz="1800" dirty="0" smtClean="0"/>
                        <a:t>6</a:t>
                      </a:r>
                      <a:endParaRPr lang="en-US" sz="1800" dirty="0"/>
                    </a:p>
                  </a:txBody>
                  <a:tcPr/>
                </a:tc>
                <a:tc>
                  <a:txBody>
                    <a:bodyPr/>
                    <a:lstStyle/>
                    <a:p>
                      <a:r>
                        <a:rPr lang="en-US" sz="1800" dirty="0" smtClean="0"/>
                        <a:t>Abstract</a:t>
                      </a:r>
                      <a:r>
                        <a:rPr lang="en-US" sz="1800" baseline="0" dirty="0" smtClean="0"/>
                        <a:t> in nature and less precise </a:t>
                      </a:r>
                      <a:r>
                        <a:rPr lang="en-US" sz="1800" baseline="0" dirty="0" err="1" smtClean="0"/>
                        <a:t>also.social</a:t>
                      </a:r>
                      <a:r>
                        <a:rPr lang="en-US" sz="1800" baseline="0" dirty="0" smtClean="0"/>
                        <a:t> variables are very difficult to measure and to quantify.</a:t>
                      </a:r>
                      <a:endParaRPr lang="en-US" sz="1800" dirty="0"/>
                    </a:p>
                  </a:txBody>
                  <a:tcPr/>
                </a:tc>
                <a:tc>
                  <a:txBody>
                    <a:bodyPr/>
                    <a:lstStyle/>
                    <a:p>
                      <a:r>
                        <a:rPr lang="en-US" sz="1800" dirty="0" smtClean="0"/>
                        <a:t>Concrete in nature.</a:t>
                      </a:r>
                      <a:r>
                        <a:rPr lang="en-US" sz="1800" baseline="0" dirty="0" smtClean="0"/>
                        <a:t> Economic variables can be measured and quantified more easily and accurately.</a:t>
                      </a:r>
                      <a:endParaRPr lang="en-US" sz="1800" dirty="0"/>
                    </a:p>
                  </a:txBody>
                  <a:tcPr/>
                </a:tc>
              </a:tr>
            </a:tbl>
          </a:graphicData>
        </a:graphic>
      </p:graphicFrame>
    </p:spTree>
    <p:extLst>
      <p:ext uri="{BB962C8B-B14F-4D97-AF65-F5344CB8AC3E}">
        <p14:creationId xmlns:p14="http://schemas.microsoft.com/office/powerpoint/2010/main" val="37866375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Relationship between sociology and psychology</a:t>
            </a:r>
            <a:endParaRPr lang="en-US" dirty="0"/>
          </a:p>
        </p:txBody>
      </p:sp>
      <p:sp>
        <p:nvSpPr>
          <p:cNvPr id="3" name="Subtitle 2"/>
          <p:cNvSpPr>
            <a:spLocks noGrp="1"/>
          </p:cNvSpPr>
          <p:nvPr>
            <p:ph type="subTitle" idx="1"/>
          </p:nvPr>
        </p:nvSpPr>
        <p:spPr>
          <a:xfrm>
            <a:off x="504208" y="2140095"/>
            <a:ext cx="9072001" cy="1661993"/>
          </a:xfrm>
        </p:spPr>
        <p:txBody>
          <a:bodyPr>
            <a:normAutofit fontScale="55000" lnSpcReduction="20000"/>
          </a:bodyPr>
          <a:lstStyle/>
          <a:p>
            <a:r>
              <a:rPr lang="en-US" dirty="0" smtClean="0"/>
              <a:t>Inter-relationships </a:t>
            </a:r>
          </a:p>
          <a:p>
            <a:pPr marL="285750" indent="-285750">
              <a:buFont typeface="Arial" pitchFamily="34" charset="0"/>
              <a:buChar char="•"/>
            </a:pPr>
            <a:r>
              <a:rPr lang="en-US" dirty="0" smtClean="0"/>
              <a:t>Both deal with human beings.</a:t>
            </a:r>
          </a:p>
          <a:p>
            <a:pPr marL="285750" indent="-285750">
              <a:buFont typeface="Arial" pitchFamily="34" charset="0"/>
              <a:buChar char="•"/>
            </a:pPr>
            <a:r>
              <a:rPr lang="en-US" dirty="0" smtClean="0"/>
              <a:t>Sociological explanations could be made firmly established through psychological explanations </a:t>
            </a:r>
            <a:r>
              <a:rPr lang="en-US" dirty="0" err="1" smtClean="0"/>
              <a:t>i.e.human</a:t>
            </a:r>
            <a:r>
              <a:rPr lang="en-US" dirty="0" smtClean="0"/>
              <a:t> </a:t>
            </a:r>
            <a:r>
              <a:rPr lang="en-US" dirty="0" err="1" smtClean="0"/>
              <a:t>behaviour</a:t>
            </a:r>
            <a:r>
              <a:rPr lang="en-US" dirty="0" smtClean="0"/>
              <a:t> can be explained clearly in the social context.</a:t>
            </a:r>
          </a:p>
          <a:p>
            <a:pPr marL="285750" indent="-285750">
              <a:buFont typeface="Arial" pitchFamily="34" charset="0"/>
              <a:buChar char="•"/>
            </a:pPr>
            <a:r>
              <a:rPr lang="en-US" dirty="0" smtClean="0"/>
              <a:t>Social psychology serves as a bridge between psychology and sociology</a:t>
            </a:r>
          </a:p>
          <a:p>
            <a:pPr marL="285750" indent="-285750">
              <a:buFont typeface="Arial" pitchFamily="34" charset="0"/>
              <a:buChar char="•"/>
            </a:pPr>
            <a:r>
              <a:rPr lang="en-US" dirty="0" smtClean="0"/>
              <a:t>Social psychology helps to face social problems</a:t>
            </a:r>
            <a:endParaRPr lang="en-US" dirty="0"/>
          </a:p>
        </p:txBody>
      </p:sp>
    </p:spTree>
    <p:extLst>
      <p:ext uri="{BB962C8B-B14F-4D97-AF65-F5344CB8AC3E}">
        <p14:creationId xmlns:p14="http://schemas.microsoft.com/office/powerpoint/2010/main" val="14695727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Differences </a:t>
            </a:r>
            <a:endParaRPr lang="en-US" dirty="0"/>
          </a:p>
        </p:txBody>
      </p:sp>
      <p:sp>
        <p:nvSpPr>
          <p:cNvPr id="3" name="Subtitle 2"/>
          <p:cNvSpPr>
            <a:spLocks noGrp="1"/>
          </p:cNvSpPr>
          <p:nvPr>
            <p:ph type="subTitle" idx="1"/>
          </p:nvPr>
        </p:nvSpPr>
        <p:spPr>
          <a:xfrm>
            <a:off x="504208" y="2693901"/>
            <a:ext cx="9072001" cy="553998"/>
          </a:xfrm>
        </p:spPr>
        <p:txBody>
          <a:bodyPr>
            <a:normAutofit lnSpcReduction="10000"/>
          </a:bodyPr>
          <a:lstStyle/>
          <a:p>
            <a:endParaRPr lang="en-US" dirty="0" smtClean="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8017074"/>
              </p:ext>
            </p:extLst>
          </p:nvPr>
        </p:nvGraphicFramePr>
        <p:xfrm>
          <a:off x="1535319" y="1235075"/>
          <a:ext cx="6865409" cy="13259242"/>
        </p:xfrm>
        <a:graphic>
          <a:graphicData uri="http://schemas.openxmlformats.org/drawingml/2006/table">
            <a:tbl>
              <a:tblPr firstRow="1" bandRow="1">
                <a:tableStyleId>{5C22544A-7EE6-4342-B048-85BDC9FD1C3A}</a:tableStyleId>
              </a:tblPr>
              <a:tblGrid>
                <a:gridCol w="630319"/>
                <a:gridCol w="3946619"/>
                <a:gridCol w="2288471"/>
              </a:tblGrid>
              <a:tr h="914429">
                <a:tc>
                  <a:txBody>
                    <a:bodyPr/>
                    <a:lstStyle/>
                    <a:p>
                      <a:r>
                        <a:rPr lang="en-US" sz="1800" dirty="0" smtClean="0"/>
                        <a:t>S.N</a:t>
                      </a:r>
                      <a:endParaRPr lang="en-US" sz="1800" dirty="0"/>
                    </a:p>
                  </a:txBody>
                  <a:tcPr/>
                </a:tc>
                <a:tc>
                  <a:txBody>
                    <a:bodyPr/>
                    <a:lstStyle/>
                    <a:p>
                      <a:r>
                        <a:rPr lang="en-US" sz="1800" dirty="0" smtClean="0"/>
                        <a:t>sociology</a:t>
                      </a:r>
                      <a:endParaRPr lang="en-US" sz="1800" dirty="0"/>
                    </a:p>
                  </a:txBody>
                  <a:tcPr/>
                </a:tc>
                <a:tc>
                  <a:txBody>
                    <a:bodyPr/>
                    <a:lstStyle/>
                    <a:p>
                      <a:r>
                        <a:rPr lang="en-US" sz="1800" dirty="0" smtClean="0"/>
                        <a:t>psychology</a:t>
                      </a:r>
                      <a:endParaRPr lang="en-US" sz="1800" dirty="0"/>
                    </a:p>
                  </a:txBody>
                  <a:tcPr/>
                </a:tc>
              </a:tr>
              <a:tr h="2286077">
                <a:tc>
                  <a:txBody>
                    <a:bodyPr/>
                    <a:lstStyle/>
                    <a:p>
                      <a:r>
                        <a:rPr lang="en-US" sz="1800" dirty="0" smtClean="0"/>
                        <a:t>1.</a:t>
                      </a:r>
                      <a:endParaRPr lang="en-US" sz="1800" dirty="0"/>
                    </a:p>
                  </a:txBody>
                  <a:tcPr/>
                </a:tc>
                <a:tc>
                  <a:txBody>
                    <a:bodyPr/>
                    <a:lstStyle/>
                    <a:p>
                      <a:r>
                        <a:rPr lang="en-US" sz="1800" dirty="0" smtClean="0"/>
                        <a:t>Science of</a:t>
                      </a:r>
                      <a:r>
                        <a:rPr lang="en-US" sz="1800" baseline="0" dirty="0" smtClean="0"/>
                        <a:t> society and human interactions and relationships </a:t>
                      </a:r>
                      <a:endParaRPr lang="en-US" sz="1800" dirty="0"/>
                    </a:p>
                  </a:txBody>
                  <a:tcPr/>
                </a:tc>
                <a:tc>
                  <a:txBody>
                    <a:bodyPr/>
                    <a:lstStyle/>
                    <a:p>
                      <a:r>
                        <a:rPr lang="en-US" sz="1800" dirty="0" smtClean="0"/>
                        <a:t>Science of</a:t>
                      </a:r>
                      <a:r>
                        <a:rPr lang="en-US" sz="1800" baseline="0" dirty="0" smtClean="0"/>
                        <a:t> mind </a:t>
                      </a:r>
                      <a:endParaRPr lang="en-US" sz="1800" dirty="0"/>
                    </a:p>
                  </a:txBody>
                  <a:tcPr/>
                </a:tc>
              </a:tr>
              <a:tr h="1463088">
                <a:tc>
                  <a:txBody>
                    <a:bodyPr/>
                    <a:lstStyle/>
                    <a:p>
                      <a:r>
                        <a:rPr lang="en-US" sz="1800" dirty="0" smtClean="0"/>
                        <a:t>2</a:t>
                      </a:r>
                      <a:endParaRPr lang="en-US" sz="1800" dirty="0"/>
                    </a:p>
                  </a:txBody>
                  <a:tcPr/>
                </a:tc>
                <a:tc>
                  <a:txBody>
                    <a:bodyPr/>
                    <a:lstStyle/>
                    <a:p>
                      <a:r>
                        <a:rPr lang="en-US" sz="1800" dirty="0" smtClean="0"/>
                        <a:t>No primary interest in individual</a:t>
                      </a:r>
                      <a:r>
                        <a:rPr lang="en-US" sz="1800" baseline="0" dirty="0" smtClean="0"/>
                        <a:t> </a:t>
                      </a:r>
                      <a:endParaRPr lang="en-US" sz="1800" dirty="0"/>
                    </a:p>
                  </a:txBody>
                  <a:tcPr/>
                </a:tc>
                <a:tc>
                  <a:txBody>
                    <a:bodyPr/>
                    <a:lstStyle/>
                    <a:p>
                      <a:r>
                        <a:rPr lang="en-US" sz="1800" dirty="0" smtClean="0"/>
                        <a:t>Individual unit of</a:t>
                      </a:r>
                      <a:r>
                        <a:rPr lang="en-US" sz="1800" baseline="0" dirty="0" smtClean="0"/>
                        <a:t> study</a:t>
                      </a:r>
                      <a:endParaRPr lang="en-US" sz="1800" dirty="0"/>
                    </a:p>
                  </a:txBody>
                  <a:tcPr/>
                </a:tc>
              </a:tr>
              <a:tr h="2286077">
                <a:tc>
                  <a:txBody>
                    <a:bodyPr/>
                    <a:lstStyle/>
                    <a:p>
                      <a:r>
                        <a:rPr lang="en-US" sz="1800" dirty="0" smtClean="0"/>
                        <a:t>3</a:t>
                      </a:r>
                      <a:endParaRPr lang="en-US" sz="1800" dirty="0"/>
                    </a:p>
                  </a:txBody>
                  <a:tcPr/>
                </a:tc>
                <a:tc>
                  <a:txBody>
                    <a:bodyPr/>
                    <a:lstStyle/>
                    <a:p>
                      <a:r>
                        <a:rPr lang="en-US" sz="1800" dirty="0" smtClean="0"/>
                        <a:t>Studies social processes </a:t>
                      </a:r>
                      <a:endParaRPr lang="en-US" sz="1800" dirty="0"/>
                    </a:p>
                  </a:txBody>
                  <a:tcPr/>
                </a:tc>
                <a:tc>
                  <a:txBody>
                    <a:bodyPr/>
                    <a:lstStyle/>
                    <a:p>
                      <a:r>
                        <a:rPr lang="en-US" sz="1800" dirty="0" smtClean="0"/>
                        <a:t>Studies mental processes of</a:t>
                      </a:r>
                      <a:r>
                        <a:rPr lang="en-US" sz="1800" baseline="0" dirty="0" smtClean="0"/>
                        <a:t> man</a:t>
                      </a:r>
                      <a:endParaRPr lang="en-US" sz="1800" dirty="0"/>
                    </a:p>
                  </a:txBody>
                  <a:tcPr/>
                </a:tc>
              </a:tr>
              <a:tr h="914429">
                <a:tc>
                  <a:txBody>
                    <a:bodyPr/>
                    <a:lstStyle/>
                    <a:p>
                      <a:r>
                        <a:rPr lang="en-US" sz="1800" dirty="0" smtClean="0"/>
                        <a:t>4</a:t>
                      </a:r>
                      <a:endParaRPr lang="en-US" sz="1800" dirty="0"/>
                    </a:p>
                  </a:txBody>
                  <a:tcPr/>
                </a:tc>
                <a:tc>
                  <a:txBody>
                    <a:bodyPr/>
                    <a:lstStyle/>
                    <a:p>
                      <a:r>
                        <a:rPr lang="en-US" sz="1800" dirty="0" smtClean="0"/>
                        <a:t>Wider</a:t>
                      </a:r>
                      <a:r>
                        <a:rPr lang="en-US" sz="1800" baseline="0" dirty="0" smtClean="0"/>
                        <a:t> scope </a:t>
                      </a:r>
                      <a:endParaRPr lang="en-US" sz="1800" dirty="0"/>
                    </a:p>
                  </a:txBody>
                  <a:tcPr/>
                </a:tc>
                <a:tc>
                  <a:txBody>
                    <a:bodyPr/>
                    <a:lstStyle/>
                    <a:p>
                      <a:r>
                        <a:rPr lang="en-US" sz="1800" dirty="0" smtClean="0"/>
                        <a:t>Limited scope</a:t>
                      </a:r>
                      <a:endParaRPr lang="en-US" sz="1800" dirty="0"/>
                    </a:p>
                  </a:txBody>
                  <a:tcPr/>
                </a:tc>
              </a:tr>
              <a:tr h="1188758">
                <a:tc>
                  <a:txBody>
                    <a:bodyPr/>
                    <a:lstStyle/>
                    <a:p>
                      <a:r>
                        <a:rPr lang="en-US" sz="1800" dirty="0" smtClean="0"/>
                        <a:t>5</a:t>
                      </a:r>
                      <a:endParaRPr lang="en-US" sz="1800" dirty="0"/>
                    </a:p>
                  </a:txBody>
                  <a:tcPr/>
                </a:tc>
                <a:tc>
                  <a:txBody>
                    <a:bodyPr/>
                    <a:lstStyle/>
                    <a:p>
                      <a:r>
                        <a:rPr lang="en-US" sz="1800" dirty="0" smtClean="0"/>
                        <a:t>General science</a:t>
                      </a:r>
                      <a:endParaRPr lang="en-US" sz="1800" dirty="0"/>
                    </a:p>
                  </a:txBody>
                  <a:tcPr/>
                </a:tc>
                <a:tc>
                  <a:txBody>
                    <a:bodyPr/>
                    <a:lstStyle/>
                    <a:p>
                      <a:r>
                        <a:rPr lang="en-US" sz="1800" dirty="0" smtClean="0"/>
                        <a:t>Specific science</a:t>
                      </a:r>
                      <a:endParaRPr lang="en-US" sz="1800" dirty="0"/>
                    </a:p>
                  </a:txBody>
                  <a:tcPr/>
                </a:tc>
              </a:tr>
              <a:tr h="4206384">
                <a:tc>
                  <a:txBody>
                    <a:bodyPr/>
                    <a:lstStyle/>
                    <a:p>
                      <a:r>
                        <a:rPr lang="en-US" sz="1800" dirty="0" smtClean="0"/>
                        <a:t>6</a:t>
                      </a:r>
                      <a:endParaRPr lang="en-US" sz="1800" dirty="0"/>
                    </a:p>
                  </a:txBody>
                  <a:tcPr/>
                </a:tc>
                <a:tc>
                  <a:txBody>
                    <a:bodyPr/>
                    <a:lstStyle/>
                    <a:p>
                      <a:r>
                        <a:rPr lang="en-US" sz="1800" dirty="0" smtClean="0"/>
                        <a:t>Studies society from sociological point of</a:t>
                      </a:r>
                      <a:r>
                        <a:rPr lang="en-US" sz="1800" baseline="0" dirty="0" smtClean="0"/>
                        <a:t> view </a:t>
                      </a:r>
                      <a:endParaRPr lang="en-US" sz="1800" dirty="0"/>
                    </a:p>
                  </a:txBody>
                  <a:tcPr/>
                </a:tc>
                <a:tc>
                  <a:txBody>
                    <a:bodyPr/>
                    <a:lstStyle/>
                    <a:p>
                      <a:r>
                        <a:rPr lang="en-US" sz="1800" dirty="0" smtClean="0"/>
                        <a:t>Studies the individuals </a:t>
                      </a:r>
                      <a:r>
                        <a:rPr lang="en-US" sz="1800" dirty="0" err="1" smtClean="0"/>
                        <a:t>behaviour</a:t>
                      </a:r>
                      <a:r>
                        <a:rPr lang="en-US" sz="1800" baseline="0" dirty="0" smtClean="0"/>
                        <a:t> from the psychological point of view </a:t>
                      </a:r>
                      <a:endParaRPr lang="en-US" sz="1800" dirty="0"/>
                    </a:p>
                  </a:txBody>
                  <a:tcPr/>
                </a:tc>
              </a:tr>
            </a:tbl>
          </a:graphicData>
        </a:graphic>
      </p:graphicFrame>
    </p:spTree>
    <p:extLst>
      <p:ext uri="{BB962C8B-B14F-4D97-AF65-F5344CB8AC3E}">
        <p14:creationId xmlns:p14="http://schemas.microsoft.com/office/powerpoint/2010/main" val="16232707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Relationship of sociology and anthropology</a:t>
            </a:r>
            <a:endParaRPr lang="en-US" dirty="0"/>
          </a:p>
        </p:txBody>
      </p:sp>
      <p:sp>
        <p:nvSpPr>
          <p:cNvPr id="3" name="Subtitle 2"/>
          <p:cNvSpPr>
            <a:spLocks noGrp="1"/>
          </p:cNvSpPr>
          <p:nvPr>
            <p:ph type="subTitle" idx="1"/>
          </p:nvPr>
        </p:nvSpPr>
        <p:spPr>
          <a:xfrm>
            <a:off x="504208" y="1031914"/>
            <a:ext cx="9072001" cy="3877985"/>
          </a:xfrm>
        </p:spPr>
        <p:txBody>
          <a:bodyPr>
            <a:normAutofit fontScale="62500" lnSpcReduction="20000"/>
          </a:bodyPr>
          <a:lstStyle/>
          <a:p>
            <a:endParaRPr lang="en-US" dirty="0" smtClean="0"/>
          </a:p>
          <a:p>
            <a:endParaRPr lang="en-US" dirty="0"/>
          </a:p>
          <a:p>
            <a:r>
              <a:rPr lang="en-US" dirty="0" smtClean="0"/>
              <a:t>Inter-relationships </a:t>
            </a:r>
          </a:p>
          <a:p>
            <a:pPr marL="285750" indent="-285750">
              <a:buFont typeface="Arial" pitchFamily="34" charset="0"/>
              <a:buChar char="•"/>
            </a:pPr>
            <a:r>
              <a:rPr lang="en-US" dirty="0" smtClean="0"/>
              <a:t>Sociologists depend upon anthropologists to understand the </a:t>
            </a:r>
            <a:r>
              <a:rPr lang="en-US" dirty="0" err="1" smtClean="0"/>
              <a:t>preasent</a:t>
            </a:r>
            <a:r>
              <a:rPr lang="en-US" dirty="0" smtClean="0"/>
              <a:t> day social phenomena because anthropology provides knowledge of the past meaning that knowledge of history tells how the </a:t>
            </a:r>
            <a:r>
              <a:rPr lang="en-US" dirty="0" err="1" smtClean="0"/>
              <a:t>preasent</a:t>
            </a:r>
            <a:r>
              <a:rPr lang="en-US" dirty="0" smtClean="0"/>
              <a:t> society came into existence.</a:t>
            </a:r>
          </a:p>
          <a:p>
            <a:pPr marL="285750" indent="-285750">
              <a:buFont typeface="Arial" pitchFamily="34" charset="0"/>
              <a:buChar char="•"/>
            </a:pPr>
            <a:r>
              <a:rPr lang="en-US" dirty="0" smtClean="0"/>
              <a:t>Without the help of </a:t>
            </a:r>
            <a:r>
              <a:rPr lang="en-US" dirty="0" err="1" smtClean="0"/>
              <a:t>anthropology,the</a:t>
            </a:r>
            <a:r>
              <a:rPr lang="en-US" dirty="0" smtClean="0"/>
              <a:t> sociological study cant be complete as origin  of family ,the beginning of </a:t>
            </a:r>
            <a:r>
              <a:rPr lang="en-US" dirty="0" err="1" smtClean="0"/>
              <a:t>marriage,private</a:t>
            </a:r>
            <a:r>
              <a:rPr lang="en-US" dirty="0" smtClean="0"/>
              <a:t> </a:t>
            </a:r>
            <a:r>
              <a:rPr lang="en-US" dirty="0" err="1" smtClean="0"/>
              <a:t>property,the</a:t>
            </a:r>
            <a:r>
              <a:rPr lang="en-US" dirty="0" smtClean="0"/>
              <a:t> origin of religion </a:t>
            </a:r>
            <a:r>
              <a:rPr lang="en-US" dirty="0" err="1" smtClean="0"/>
              <a:t>etc</a:t>
            </a:r>
            <a:r>
              <a:rPr lang="en-US" dirty="0" smtClean="0"/>
              <a:t> can be better understood.</a:t>
            </a:r>
          </a:p>
          <a:p>
            <a:pPr marL="285750" indent="-285750">
              <a:buFont typeface="Arial" pitchFamily="34" charset="0"/>
              <a:buChar char="•"/>
            </a:pPr>
            <a:r>
              <a:rPr lang="en-US" dirty="0" smtClean="0"/>
              <a:t>Borrows various concepts From anthropology and make the understanding of various society through comparative study.</a:t>
            </a:r>
          </a:p>
          <a:p>
            <a:pPr marL="285750" indent="-285750">
              <a:buFont typeface="Arial" pitchFamily="34" charset="0"/>
              <a:buChar char="•"/>
            </a:pPr>
            <a:r>
              <a:rPr lang="en-US" dirty="0" smtClean="0"/>
              <a:t>Anthropology and sociology are organized into single department in many universities like in T.U. before some years</a:t>
            </a:r>
          </a:p>
          <a:p>
            <a:endParaRPr lang="en-US" dirty="0"/>
          </a:p>
        </p:txBody>
      </p:sp>
    </p:spTree>
    <p:extLst>
      <p:ext uri="{BB962C8B-B14F-4D97-AF65-F5344CB8AC3E}">
        <p14:creationId xmlns:p14="http://schemas.microsoft.com/office/powerpoint/2010/main" val="303102742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708025" y="520888"/>
            <a:ext cx="9372600" cy="4708525"/>
          </a:xfrm>
        </p:spPr>
        <p:txBody>
          <a:bodyPr>
            <a:normAutofit fontScale="62500" lnSpcReduction="20000"/>
          </a:bodyPr>
          <a:lstStyle/>
          <a:p>
            <a:r>
              <a:rPr lang="en-US" dirty="0" smtClean="0"/>
              <a:t>-</a:t>
            </a:r>
          </a:p>
          <a:p>
            <a:endParaRPr lang="en-US" dirty="0"/>
          </a:p>
          <a:p>
            <a:endParaRPr lang="en-US" dirty="0" smtClean="0"/>
          </a:p>
          <a:p>
            <a:r>
              <a:rPr lang="en-US" dirty="0" smtClean="0"/>
              <a:t>In other </a:t>
            </a:r>
            <a:r>
              <a:rPr lang="en-US" dirty="0" err="1" smtClean="0"/>
              <a:t>words,sociology</a:t>
            </a:r>
            <a:r>
              <a:rPr lang="en-US" dirty="0" smtClean="0"/>
              <a:t> is the scientific study of man’s </a:t>
            </a:r>
            <a:r>
              <a:rPr lang="en-US" dirty="0" err="1" smtClean="0"/>
              <a:t>behaviour</a:t>
            </a:r>
            <a:r>
              <a:rPr lang="en-US" dirty="0" smtClean="0"/>
              <a:t> in groups(</a:t>
            </a:r>
            <a:r>
              <a:rPr lang="en-US" dirty="0" err="1" smtClean="0"/>
              <a:t>familyschool,etc</a:t>
            </a:r>
            <a:r>
              <a:rPr lang="en-US" dirty="0" smtClean="0"/>
              <a:t>) or of the human relationships social institutions and the social processes within their environment as environment greatly determines and influences social interactions and activities. For e.g. people near a lake(environment) become fisherman and eat fish (activity) during their socialization ceremonies.</a:t>
            </a:r>
          </a:p>
          <a:p>
            <a:r>
              <a:rPr lang="en-US" dirty="0" smtClean="0"/>
              <a:t> -</a:t>
            </a:r>
            <a:r>
              <a:rPr lang="en-US" dirty="0" err="1" smtClean="0"/>
              <a:t>Auguste</a:t>
            </a:r>
            <a:r>
              <a:rPr lang="en-US" dirty="0" smtClean="0"/>
              <a:t> Comte is considered to be the “father of sociology” not only because he was the first person to use the word sociology in print in 1839,but also the one who </a:t>
            </a:r>
            <a:r>
              <a:rPr lang="en-US" dirty="0" err="1" smtClean="0"/>
              <a:t>emphasised</a:t>
            </a:r>
            <a:r>
              <a:rPr lang="en-US" dirty="0" smtClean="0"/>
              <a:t> and established sociology as a scientific discipline.</a:t>
            </a:r>
          </a:p>
          <a:p>
            <a:r>
              <a:rPr lang="en-US" dirty="0" smtClean="0"/>
              <a:t>-However ,John Stuart Mill, a social thinker and philosopher of the 19</a:t>
            </a:r>
            <a:r>
              <a:rPr lang="en-US" baseline="30000" dirty="0" smtClean="0"/>
              <a:t>th</a:t>
            </a:r>
            <a:r>
              <a:rPr lang="en-US" dirty="0" smtClean="0"/>
              <a:t> century proposed the word ‘ethology’ for this new </a:t>
            </a:r>
            <a:r>
              <a:rPr lang="en-US" dirty="0" err="1" smtClean="0"/>
              <a:t>science.But</a:t>
            </a:r>
            <a:r>
              <a:rPr lang="en-US" dirty="0" smtClean="0"/>
              <a:t> later </a:t>
            </a:r>
            <a:r>
              <a:rPr lang="en-US" dirty="0" err="1" smtClean="0"/>
              <a:t>on,Herbert</a:t>
            </a:r>
            <a:r>
              <a:rPr lang="en-US" dirty="0" smtClean="0"/>
              <a:t> spencer developed his systematic study of society and adopted the word ‘Sociology’.</a:t>
            </a:r>
          </a:p>
          <a:p>
            <a:r>
              <a:rPr lang="en-US" dirty="0" smtClean="0"/>
              <a:t>-It became permanent name.</a:t>
            </a:r>
          </a:p>
          <a:p>
            <a:r>
              <a:rPr lang="en-US" dirty="0" smtClean="0"/>
              <a:t>-Comte in his famous book stressed the need for creation of distinct science.</a:t>
            </a:r>
          </a:p>
          <a:p>
            <a:endParaRPr lang="en-US" dirty="0"/>
          </a:p>
        </p:txBody>
      </p:sp>
    </p:spTree>
    <p:extLst>
      <p:ext uri="{BB962C8B-B14F-4D97-AF65-F5344CB8AC3E}">
        <p14:creationId xmlns:p14="http://schemas.microsoft.com/office/powerpoint/2010/main" val="3979563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 </a:t>
            </a:r>
            <a:endParaRPr lang="en-US" dirty="0"/>
          </a:p>
        </p:txBody>
      </p:sp>
      <p:sp>
        <p:nvSpPr>
          <p:cNvPr id="3" name="Subtitle 2"/>
          <p:cNvSpPr>
            <a:spLocks noGrp="1"/>
          </p:cNvSpPr>
          <p:nvPr>
            <p:ph type="subTitle" idx="1"/>
          </p:nvPr>
        </p:nvSpPr>
        <p:spPr>
          <a:xfrm>
            <a:off x="468520" y="1235075"/>
            <a:ext cx="9072001" cy="328860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151027550"/>
              </p:ext>
            </p:extLst>
          </p:nvPr>
        </p:nvGraphicFramePr>
        <p:xfrm>
          <a:off x="1611519" y="166805"/>
          <a:ext cx="6789209" cy="16276867"/>
        </p:xfrm>
        <a:graphic>
          <a:graphicData uri="http://schemas.openxmlformats.org/drawingml/2006/table">
            <a:tbl>
              <a:tblPr firstRow="1" bandRow="1">
                <a:tableStyleId>{5C22544A-7EE6-4342-B048-85BDC9FD1C3A}</a:tableStyleId>
              </a:tblPr>
              <a:tblGrid>
                <a:gridCol w="685800"/>
                <a:gridCol w="3863271"/>
                <a:gridCol w="2240138"/>
              </a:tblGrid>
              <a:tr h="914429">
                <a:tc>
                  <a:txBody>
                    <a:bodyPr/>
                    <a:lstStyle/>
                    <a:p>
                      <a:r>
                        <a:rPr lang="en-US" sz="1800" dirty="0" smtClean="0"/>
                        <a:t>S.N</a:t>
                      </a:r>
                      <a:endParaRPr lang="en-US" sz="1800" dirty="0"/>
                    </a:p>
                  </a:txBody>
                  <a:tcPr/>
                </a:tc>
                <a:tc>
                  <a:txBody>
                    <a:bodyPr/>
                    <a:lstStyle/>
                    <a:p>
                      <a:r>
                        <a:rPr lang="en-US" sz="1800" dirty="0" smtClean="0"/>
                        <a:t>Sociology</a:t>
                      </a:r>
                      <a:endParaRPr lang="en-US" sz="1800" dirty="0"/>
                    </a:p>
                  </a:txBody>
                  <a:tcPr/>
                </a:tc>
                <a:tc>
                  <a:txBody>
                    <a:bodyPr/>
                    <a:lstStyle/>
                    <a:p>
                      <a:r>
                        <a:rPr lang="en-US" sz="1800" dirty="0" smtClean="0"/>
                        <a:t>Anthropology </a:t>
                      </a:r>
                      <a:endParaRPr lang="en-US" sz="1800" dirty="0"/>
                    </a:p>
                  </a:txBody>
                  <a:tcPr/>
                </a:tc>
              </a:tr>
              <a:tr h="2011747">
                <a:tc>
                  <a:txBody>
                    <a:bodyPr/>
                    <a:lstStyle/>
                    <a:p>
                      <a:r>
                        <a:rPr lang="en-US" sz="1800" dirty="0" smtClean="0"/>
                        <a:t>1</a:t>
                      </a:r>
                      <a:endParaRPr lang="en-US" sz="1800" dirty="0"/>
                    </a:p>
                  </a:txBody>
                  <a:tcPr/>
                </a:tc>
                <a:tc>
                  <a:txBody>
                    <a:bodyPr/>
                    <a:lstStyle/>
                    <a:p>
                      <a:r>
                        <a:rPr lang="en-US" sz="1800" dirty="0" smtClean="0"/>
                        <a:t>Science</a:t>
                      </a:r>
                      <a:r>
                        <a:rPr lang="en-US" sz="1800" baseline="0" dirty="0" smtClean="0"/>
                        <a:t> of society and social relationships </a:t>
                      </a:r>
                      <a:endParaRPr lang="en-US" sz="1800" dirty="0"/>
                    </a:p>
                  </a:txBody>
                  <a:tcPr/>
                </a:tc>
                <a:tc>
                  <a:txBody>
                    <a:bodyPr/>
                    <a:lstStyle/>
                    <a:p>
                      <a:r>
                        <a:rPr lang="en-US" sz="1800" dirty="0" smtClean="0"/>
                        <a:t>Science of</a:t>
                      </a:r>
                      <a:r>
                        <a:rPr lang="en-US" sz="1800" baseline="0" dirty="0" smtClean="0"/>
                        <a:t> man and his </a:t>
                      </a:r>
                      <a:r>
                        <a:rPr lang="en-US" sz="1800" baseline="0" dirty="0" err="1" smtClean="0"/>
                        <a:t>behaviour</a:t>
                      </a:r>
                      <a:endParaRPr lang="en-US" sz="1800" dirty="0"/>
                    </a:p>
                  </a:txBody>
                  <a:tcPr/>
                </a:tc>
              </a:tr>
              <a:tr h="3657725">
                <a:tc>
                  <a:txBody>
                    <a:bodyPr/>
                    <a:lstStyle/>
                    <a:p>
                      <a:r>
                        <a:rPr lang="en-US" sz="1800" dirty="0" smtClean="0"/>
                        <a:t>2</a:t>
                      </a:r>
                      <a:endParaRPr lang="en-US" sz="1800" dirty="0"/>
                    </a:p>
                  </a:txBody>
                  <a:tcPr/>
                </a:tc>
                <a:tc>
                  <a:txBody>
                    <a:bodyPr/>
                    <a:lstStyle/>
                    <a:p>
                      <a:r>
                        <a:rPr lang="en-US" sz="1800" dirty="0" smtClean="0"/>
                        <a:t>Studies modern civilized</a:t>
                      </a:r>
                      <a:r>
                        <a:rPr lang="en-US" sz="1800" baseline="0" dirty="0" smtClean="0"/>
                        <a:t> and complex societies </a:t>
                      </a:r>
                      <a:endParaRPr lang="en-US" sz="1800" dirty="0"/>
                    </a:p>
                  </a:txBody>
                  <a:tcPr/>
                </a:tc>
                <a:tc>
                  <a:txBody>
                    <a:bodyPr/>
                    <a:lstStyle/>
                    <a:p>
                      <a:r>
                        <a:rPr lang="en-US" sz="1800" dirty="0" smtClean="0"/>
                        <a:t>Studies </a:t>
                      </a:r>
                      <a:r>
                        <a:rPr lang="en-US" sz="1800" dirty="0" err="1" smtClean="0"/>
                        <a:t>ancient,simple</a:t>
                      </a:r>
                      <a:r>
                        <a:rPr lang="en-US" sz="1800" baseline="0" dirty="0" err="1" smtClean="0"/>
                        <a:t>,primitive</a:t>
                      </a:r>
                      <a:r>
                        <a:rPr lang="en-US" sz="1800" baseline="0" dirty="0" smtClean="0"/>
                        <a:t> and non-literate societies </a:t>
                      </a:r>
                      <a:endParaRPr lang="en-US" sz="1800" dirty="0"/>
                    </a:p>
                  </a:txBody>
                  <a:tcPr/>
                </a:tc>
              </a:tr>
              <a:tr h="2011747">
                <a:tc>
                  <a:txBody>
                    <a:bodyPr/>
                    <a:lstStyle/>
                    <a:p>
                      <a:r>
                        <a:rPr lang="en-US" sz="1800" dirty="0" smtClean="0"/>
                        <a:t>3</a:t>
                      </a:r>
                      <a:endParaRPr lang="en-US" sz="1800" dirty="0"/>
                    </a:p>
                  </a:txBody>
                  <a:tcPr/>
                </a:tc>
                <a:tc>
                  <a:txBody>
                    <a:bodyPr/>
                    <a:lstStyle/>
                    <a:p>
                      <a:r>
                        <a:rPr lang="en-US" sz="1800" dirty="0" smtClean="0"/>
                        <a:t>Studies society as a whole </a:t>
                      </a:r>
                      <a:endParaRPr lang="en-US" sz="1800" dirty="0"/>
                    </a:p>
                  </a:txBody>
                  <a:tcPr/>
                </a:tc>
                <a:tc>
                  <a:txBody>
                    <a:bodyPr/>
                    <a:lstStyle/>
                    <a:p>
                      <a:r>
                        <a:rPr lang="en-US" sz="1800" dirty="0" smtClean="0"/>
                        <a:t>Studies man part of</a:t>
                      </a:r>
                      <a:r>
                        <a:rPr lang="en-US" sz="1800" baseline="0" dirty="0" smtClean="0"/>
                        <a:t> society</a:t>
                      </a:r>
                      <a:endParaRPr lang="en-US" sz="1800" dirty="0"/>
                    </a:p>
                  </a:txBody>
                  <a:tcPr/>
                </a:tc>
              </a:tr>
              <a:tr h="914429">
                <a:tc>
                  <a:txBody>
                    <a:bodyPr/>
                    <a:lstStyle/>
                    <a:p>
                      <a:r>
                        <a:rPr lang="en-US" sz="1800" dirty="0" smtClean="0"/>
                        <a:t>4</a:t>
                      </a:r>
                      <a:endParaRPr lang="en-US" sz="1800" dirty="0"/>
                    </a:p>
                  </a:txBody>
                  <a:tcPr/>
                </a:tc>
                <a:tc>
                  <a:txBody>
                    <a:bodyPr/>
                    <a:lstStyle/>
                    <a:p>
                      <a:r>
                        <a:rPr lang="en-US" sz="1800" dirty="0" smtClean="0"/>
                        <a:t>Wider scope </a:t>
                      </a:r>
                      <a:endParaRPr lang="en-US" sz="1800" dirty="0"/>
                    </a:p>
                  </a:txBody>
                  <a:tcPr/>
                </a:tc>
                <a:tc>
                  <a:txBody>
                    <a:bodyPr/>
                    <a:lstStyle/>
                    <a:p>
                      <a:r>
                        <a:rPr lang="en-US" sz="1800" dirty="0" smtClean="0"/>
                        <a:t>Limited scope </a:t>
                      </a:r>
                      <a:endParaRPr lang="en-US" sz="1800" dirty="0"/>
                    </a:p>
                  </a:txBody>
                  <a:tcPr/>
                </a:tc>
              </a:tr>
              <a:tr h="4755043">
                <a:tc>
                  <a:txBody>
                    <a:bodyPr/>
                    <a:lstStyle/>
                    <a:p>
                      <a:r>
                        <a:rPr lang="en-US" sz="1800" dirty="0" smtClean="0"/>
                        <a:t>5</a:t>
                      </a:r>
                      <a:endParaRPr lang="en-US" sz="1800" dirty="0"/>
                    </a:p>
                  </a:txBody>
                  <a:tcPr/>
                </a:tc>
                <a:tc>
                  <a:txBody>
                    <a:bodyPr/>
                    <a:lstStyle/>
                    <a:p>
                      <a:r>
                        <a:rPr lang="en-US" sz="1800" dirty="0" smtClean="0"/>
                        <a:t>Generally</a:t>
                      </a:r>
                      <a:r>
                        <a:rPr lang="en-US" sz="1800" baseline="0" dirty="0" smtClean="0"/>
                        <a:t> concentrate their studies in various social institutions and processes</a:t>
                      </a:r>
                      <a:endParaRPr lang="en-US" sz="1800" dirty="0"/>
                    </a:p>
                  </a:txBody>
                  <a:tcPr/>
                </a:tc>
                <a:tc>
                  <a:txBody>
                    <a:bodyPr/>
                    <a:lstStyle/>
                    <a:p>
                      <a:r>
                        <a:rPr lang="en-US" sz="1800" dirty="0" smtClean="0"/>
                        <a:t>Concentrate their studies in a given culture area such as </a:t>
                      </a:r>
                      <a:r>
                        <a:rPr lang="en-US" sz="1800" dirty="0" err="1" smtClean="0"/>
                        <a:t>Malanesia,raute</a:t>
                      </a:r>
                      <a:r>
                        <a:rPr lang="en-US" sz="1800" dirty="0" smtClean="0"/>
                        <a:t> </a:t>
                      </a:r>
                      <a:r>
                        <a:rPr lang="en-US" sz="1800" dirty="0" err="1" smtClean="0"/>
                        <a:t>etc</a:t>
                      </a:r>
                      <a:endParaRPr lang="en-US" sz="1800" dirty="0"/>
                    </a:p>
                  </a:txBody>
                  <a:tcPr/>
                </a:tc>
              </a:tr>
              <a:tr h="2011747">
                <a:tc>
                  <a:txBody>
                    <a:bodyPr/>
                    <a:lstStyle/>
                    <a:p>
                      <a:r>
                        <a:rPr lang="en-US" sz="1800" dirty="0" smtClean="0"/>
                        <a:t>6</a:t>
                      </a:r>
                      <a:endParaRPr lang="en-US" sz="1800" dirty="0"/>
                    </a:p>
                  </a:txBody>
                  <a:tcPr/>
                </a:tc>
                <a:tc>
                  <a:txBody>
                    <a:bodyPr/>
                    <a:lstStyle/>
                    <a:p>
                      <a:r>
                        <a:rPr lang="en-US" sz="1800" dirty="0" smtClean="0"/>
                        <a:t>Study small as well as large societies</a:t>
                      </a:r>
                      <a:endParaRPr lang="en-US" sz="1800" dirty="0"/>
                    </a:p>
                  </a:txBody>
                  <a:tcPr/>
                </a:tc>
                <a:tc>
                  <a:txBody>
                    <a:bodyPr/>
                    <a:lstStyle/>
                    <a:p>
                      <a:r>
                        <a:rPr lang="en-US" sz="1800" dirty="0" smtClean="0"/>
                        <a:t>Concentrate on smaller societies</a:t>
                      </a:r>
                      <a:endParaRPr lang="en-US" sz="1800" dirty="0"/>
                    </a:p>
                  </a:txBody>
                  <a:tcPr/>
                </a:tc>
              </a:tr>
            </a:tbl>
          </a:graphicData>
        </a:graphic>
      </p:graphicFrame>
    </p:spTree>
    <p:extLst>
      <p:ext uri="{BB962C8B-B14F-4D97-AF65-F5344CB8AC3E}">
        <p14:creationId xmlns:p14="http://schemas.microsoft.com/office/powerpoint/2010/main" val="5245797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91597886"/>
              </p:ext>
            </p:extLst>
          </p:nvPr>
        </p:nvGraphicFramePr>
        <p:xfrm>
          <a:off x="1382712" y="1844676"/>
          <a:ext cx="6865411" cy="6675350"/>
        </p:xfrm>
        <a:graphic>
          <a:graphicData uri="http://schemas.openxmlformats.org/drawingml/2006/table">
            <a:tbl>
              <a:tblPr firstRow="1" bandRow="1">
                <a:tableStyleId>{5C22544A-7EE6-4342-B048-85BDC9FD1C3A}</a:tableStyleId>
              </a:tblPr>
              <a:tblGrid>
                <a:gridCol w="685800"/>
                <a:gridCol w="3891140"/>
                <a:gridCol w="2288471"/>
              </a:tblGrid>
              <a:tr h="6675350">
                <a:tc>
                  <a:txBody>
                    <a:bodyPr/>
                    <a:lstStyle/>
                    <a:p>
                      <a:r>
                        <a:rPr lang="en-US" sz="1800" dirty="0" smtClean="0"/>
                        <a:t>7</a:t>
                      </a:r>
                      <a:endParaRPr lang="en-US" sz="1800" dirty="0"/>
                    </a:p>
                  </a:txBody>
                  <a:tcPr/>
                </a:tc>
                <a:tc>
                  <a:txBody>
                    <a:bodyPr/>
                    <a:lstStyle/>
                    <a:p>
                      <a:r>
                        <a:rPr lang="en-US" sz="1800" dirty="0" smtClean="0"/>
                        <a:t>Makes</a:t>
                      </a:r>
                      <a:r>
                        <a:rPr lang="en-US" sz="1800" baseline="0" dirty="0" smtClean="0"/>
                        <a:t> use of various method and techniques of investigation like </a:t>
                      </a:r>
                      <a:r>
                        <a:rPr lang="en-US" sz="1800" baseline="0" dirty="0" err="1" smtClean="0"/>
                        <a:t>observation,interview,social</a:t>
                      </a:r>
                      <a:r>
                        <a:rPr lang="en-US" sz="1800" baseline="0" dirty="0" smtClean="0"/>
                        <a:t> </a:t>
                      </a:r>
                      <a:r>
                        <a:rPr lang="en-US" sz="1800" baseline="0" dirty="0" err="1" smtClean="0"/>
                        <a:t>survey,etc</a:t>
                      </a:r>
                      <a:endParaRPr lang="en-US" sz="1800" dirty="0"/>
                    </a:p>
                  </a:txBody>
                  <a:tcPr/>
                </a:tc>
                <a:tc>
                  <a:txBody>
                    <a:bodyPr/>
                    <a:lstStyle/>
                    <a:p>
                      <a:r>
                        <a:rPr lang="en-US" sz="1800" dirty="0" smtClean="0"/>
                        <a:t>Generally go directly and live in the community they study and make use of</a:t>
                      </a:r>
                      <a:r>
                        <a:rPr lang="en-US" sz="1800" baseline="0" dirty="0" smtClean="0"/>
                        <a:t> direct observations and interviews.</a:t>
                      </a:r>
                      <a:endParaRPr lang="en-US" sz="1800" dirty="0"/>
                    </a:p>
                  </a:txBody>
                  <a:tcPr/>
                </a:tc>
              </a:tr>
            </a:tbl>
          </a:graphicData>
        </a:graphic>
      </p:graphicFrame>
    </p:spTree>
    <p:extLst>
      <p:ext uri="{BB962C8B-B14F-4D97-AF65-F5344CB8AC3E}">
        <p14:creationId xmlns:p14="http://schemas.microsoft.com/office/powerpoint/2010/main" val="1593459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Relationship of sociology with political science</a:t>
            </a:r>
            <a:endParaRPr lang="en-US" dirty="0"/>
          </a:p>
        </p:txBody>
      </p:sp>
      <p:sp>
        <p:nvSpPr>
          <p:cNvPr id="3" name="Subtitle 2"/>
          <p:cNvSpPr>
            <a:spLocks noGrp="1"/>
          </p:cNvSpPr>
          <p:nvPr>
            <p:ph type="subTitle" idx="1"/>
          </p:nvPr>
        </p:nvSpPr>
        <p:spPr>
          <a:xfrm>
            <a:off x="504208" y="1309101"/>
            <a:ext cx="9072001" cy="3323987"/>
          </a:xfrm>
        </p:spPr>
        <p:txBody>
          <a:bodyPr>
            <a:normAutofit fontScale="55000" lnSpcReduction="20000"/>
          </a:bodyPr>
          <a:lstStyle/>
          <a:p>
            <a:r>
              <a:rPr lang="en-US" dirty="0" smtClean="0"/>
              <a:t>Inter-relationships</a:t>
            </a:r>
          </a:p>
          <a:p>
            <a:pPr marL="285750" indent="-285750">
              <a:buFont typeface="Arial" pitchFamily="34" charset="0"/>
              <a:buChar char="•"/>
            </a:pPr>
            <a:r>
              <a:rPr lang="en-US" dirty="0" smtClean="0"/>
              <a:t>According to Morris </a:t>
            </a:r>
            <a:r>
              <a:rPr lang="en-US" dirty="0" err="1" smtClean="0"/>
              <a:t>Ginsberg”Historically,sociology</a:t>
            </a:r>
            <a:r>
              <a:rPr lang="en-US" dirty="0" smtClean="0"/>
              <a:t> has its main roots in politics and philosophy of </a:t>
            </a:r>
            <a:r>
              <a:rPr lang="en-US" dirty="0" err="1" smtClean="0"/>
              <a:t>history”.It</a:t>
            </a:r>
            <a:r>
              <a:rPr lang="en-US" dirty="0" smtClean="0"/>
              <a:t> has greatly </a:t>
            </a:r>
            <a:r>
              <a:rPr lang="en-US" dirty="0" err="1" smtClean="0"/>
              <a:t>beniited</a:t>
            </a:r>
            <a:r>
              <a:rPr lang="en-US" dirty="0" smtClean="0"/>
              <a:t> from  the books of political science.</a:t>
            </a:r>
          </a:p>
          <a:p>
            <a:pPr marL="285750" indent="-285750">
              <a:buFont typeface="Arial" pitchFamily="34" charset="0"/>
              <a:buChar char="•"/>
            </a:pPr>
            <a:r>
              <a:rPr lang="en-US" dirty="0" smtClean="0"/>
              <a:t>Each and every social problem has a political </a:t>
            </a:r>
            <a:r>
              <a:rPr lang="en-US" dirty="0" err="1" smtClean="0"/>
              <a:t>cause.political</a:t>
            </a:r>
            <a:r>
              <a:rPr lang="en-US" dirty="0" smtClean="0"/>
              <a:t> science is a part of </a:t>
            </a:r>
            <a:r>
              <a:rPr lang="en-US" dirty="0" err="1" smtClean="0"/>
              <a:t>sociology.Hence</a:t>
            </a:r>
            <a:r>
              <a:rPr lang="en-US" dirty="0" smtClean="0"/>
              <a:t> sociology depends on political science to comprehend itself. To understand social changes brought by change in political system or nature of power structure sociology takes help of political science.</a:t>
            </a:r>
          </a:p>
          <a:p>
            <a:pPr marL="285750" indent="-285750">
              <a:buFont typeface="Arial" pitchFamily="34" charset="0"/>
              <a:buChar char="•"/>
            </a:pPr>
            <a:r>
              <a:rPr lang="en-US" dirty="0" smtClean="0"/>
              <a:t>Almost all political problems has social cause so it needs help of sociology.</a:t>
            </a:r>
          </a:p>
          <a:p>
            <a:pPr marL="285750" indent="-285750">
              <a:buFont typeface="Arial" pitchFamily="34" charset="0"/>
              <a:buChar char="•"/>
            </a:pPr>
            <a:r>
              <a:rPr lang="en-US" dirty="0" err="1" smtClean="0"/>
              <a:t>Rules,regulations</a:t>
            </a:r>
            <a:r>
              <a:rPr lang="en-US" dirty="0" smtClean="0"/>
              <a:t> and laws cannot be made by state without the basis of sociological background.</a:t>
            </a:r>
          </a:p>
          <a:p>
            <a:pPr marL="285750" indent="-285750">
              <a:buFont typeface="Arial" pitchFamily="34" charset="0"/>
              <a:buChar char="•"/>
            </a:pPr>
            <a:r>
              <a:rPr lang="en-US" dirty="0" err="1" smtClean="0"/>
              <a:t>War,authority,communal</a:t>
            </a:r>
            <a:r>
              <a:rPr lang="en-US" dirty="0" smtClean="0"/>
              <a:t> riots and law are common topics and political sociology come into </a:t>
            </a:r>
            <a:r>
              <a:rPr lang="en-US" dirty="0" err="1" smtClean="0"/>
              <a:t>existance</a:t>
            </a:r>
            <a:r>
              <a:rPr lang="en-US" dirty="0" smtClean="0"/>
              <a:t> by help of both. </a:t>
            </a:r>
          </a:p>
        </p:txBody>
      </p:sp>
    </p:spTree>
    <p:extLst>
      <p:ext uri="{BB962C8B-B14F-4D97-AF65-F5344CB8AC3E}">
        <p14:creationId xmlns:p14="http://schemas.microsoft.com/office/powerpoint/2010/main" val="36213445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 </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951369499"/>
              </p:ext>
            </p:extLst>
          </p:nvPr>
        </p:nvGraphicFramePr>
        <p:xfrm>
          <a:off x="1611315" y="1463674"/>
          <a:ext cx="6789212" cy="12253362"/>
        </p:xfrm>
        <a:graphic>
          <a:graphicData uri="http://schemas.openxmlformats.org/drawingml/2006/table">
            <a:tbl>
              <a:tblPr firstRow="1" bandRow="1">
                <a:tableStyleId>{5C22544A-7EE6-4342-B048-85BDC9FD1C3A}</a:tableStyleId>
              </a:tblPr>
              <a:tblGrid>
                <a:gridCol w="762002"/>
                <a:gridCol w="3429000"/>
                <a:gridCol w="2598211"/>
              </a:tblGrid>
              <a:tr h="1188758">
                <a:tc>
                  <a:txBody>
                    <a:bodyPr/>
                    <a:lstStyle/>
                    <a:p>
                      <a:r>
                        <a:rPr lang="en-US" sz="1800" dirty="0" smtClean="0"/>
                        <a:t>S.N.</a:t>
                      </a:r>
                      <a:endParaRPr lang="en-US" sz="1800" dirty="0"/>
                    </a:p>
                  </a:txBody>
                  <a:tcPr/>
                </a:tc>
                <a:tc>
                  <a:txBody>
                    <a:bodyPr/>
                    <a:lstStyle/>
                    <a:p>
                      <a:r>
                        <a:rPr lang="en-US" sz="1800" dirty="0" smtClean="0"/>
                        <a:t>Sociology</a:t>
                      </a:r>
                      <a:endParaRPr lang="en-US" sz="1800" dirty="0"/>
                    </a:p>
                  </a:txBody>
                  <a:tcPr/>
                </a:tc>
                <a:tc>
                  <a:txBody>
                    <a:bodyPr/>
                    <a:lstStyle/>
                    <a:p>
                      <a:r>
                        <a:rPr lang="en-US" sz="1800" dirty="0" smtClean="0"/>
                        <a:t>Political science</a:t>
                      </a:r>
                      <a:endParaRPr lang="en-US" sz="1800" dirty="0"/>
                    </a:p>
                  </a:txBody>
                  <a:tcPr/>
                </a:tc>
              </a:tr>
              <a:tr h="2011747">
                <a:tc>
                  <a:txBody>
                    <a:bodyPr/>
                    <a:lstStyle/>
                    <a:p>
                      <a:r>
                        <a:rPr lang="en-US" sz="1800" dirty="0" smtClean="0"/>
                        <a:t>1</a:t>
                      </a:r>
                    </a:p>
                  </a:txBody>
                  <a:tcPr/>
                </a:tc>
                <a:tc>
                  <a:txBody>
                    <a:bodyPr/>
                    <a:lstStyle/>
                    <a:p>
                      <a:r>
                        <a:rPr lang="en-US" sz="1800" dirty="0" smtClean="0"/>
                        <a:t>Science of</a:t>
                      </a:r>
                      <a:r>
                        <a:rPr lang="en-US" sz="1800" baseline="0" dirty="0" smtClean="0"/>
                        <a:t> society and social relationship</a:t>
                      </a:r>
                      <a:endParaRPr lang="en-US" sz="1800" dirty="0"/>
                    </a:p>
                  </a:txBody>
                  <a:tcPr/>
                </a:tc>
                <a:tc>
                  <a:txBody>
                    <a:bodyPr/>
                    <a:lstStyle/>
                    <a:p>
                      <a:r>
                        <a:rPr lang="en-US" sz="1800" dirty="0" smtClean="0"/>
                        <a:t>Science of state and government</a:t>
                      </a:r>
                      <a:endParaRPr lang="en-US" sz="1800" dirty="0"/>
                    </a:p>
                  </a:txBody>
                  <a:tcPr/>
                </a:tc>
              </a:tr>
              <a:tr h="914429">
                <a:tc>
                  <a:txBody>
                    <a:bodyPr/>
                    <a:lstStyle/>
                    <a:p>
                      <a:r>
                        <a:rPr lang="en-US" sz="1800" dirty="0" smtClean="0"/>
                        <a:t>2</a:t>
                      </a:r>
                      <a:endParaRPr lang="en-US" sz="1800" dirty="0"/>
                    </a:p>
                  </a:txBody>
                  <a:tcPr/>
                </a:tc>
                <a:tc>
                  <a:txBody>
                    <a:bodyPr/>
                    <a:lstStyle/>
                    <a:p>
                      <a:r>
                        <a:rPr lang="en-US" sz="1800" dirty="0" smtClean="0"/>
                        <a:t>Young</a:t>
                      </a:r>
                      <a:r>
                        <a:rPr lang="en-US" sz="1800" baseline="0" dirty="0" smtClean="0"/>
                        <a:t> science</a:t>
                      </a:r>
                      <a:endParaRPr lang="en-US" sz="1800" dirty="0"/>
                    </a:p>
                  </a:txBody>
                  <a:tcPr/>
                </a:tc>
                <a:tc>
                  <a:txBody>
                    <a:bodyPr/>
                    <a:lstStyle/>
                    <a:p>
                      <a:r>
                        <a:rPr lang="en-US" sz="1800" dirty="0" smtClean="0"/>
                        <a:t>Older science</a:t>
                      </a:r>
                      <a:endParaRPr lang="en-US" sz="1800" dirty="0"/>
                    </a:p>
                  </a:txBody>
                  <a:tcPr/>
                </a:tc>
              </a:tr>
              <a:tr h="1188758">
                <a:tc>
                  <a:txBody>
                    <a:bodyPr/>
                    <a:lstStyle/>
                    <a:p>
                      <a:r>
                        <a:rPr lang="en-US" sz="1800" dirty="0" smtClean="0"/>
                        <a:t>3</a:t>
                      </a:r>
                      <a:endParaRPr lang="en-US" sz="1800" dirty="0"/>
                    </a:p>
                  </a:txBody>
                  <a:tcPr/>
                </a:tc>
                <a:tc>
                  <a:txBody>
                    <a:bodyPr/>
                    <a:lstStyle/>
                    <a:p>
                      <a:r>
                        <a:rPr lang="en-US" sz="1800" dirty="0" smtClean="0"/>
                        <a:t>General science</a:t>
                      </a:r>
                      <a:endParaRPr lang="en-US" sz="1800" dirty="0"/>
                    </a:p>
                  </a:txBody>
                  <a:tcPr/>
                </a:tc>
                <a:tc>
                  <a:txBody>
                    <a:bodyPr/>
                    <a:lstStyle/>
                    <a:p>
                      <a:r>
                        <a:rPr lang="en-US" sz="1800" dirty="0" smtClean="0"/>
                        <a:t>Special science</a:t>
                      </a:r>
                      <a:endParaRPr lang="en-US" sz="1800" dirty="0"/>
                    </a:p>
                  </a:txBody>
                  <a:tcPr/>
                </a:tc>
              </a:tr>
              <a:tr h="914429">
                <a:tc>
                  <a:txBody>
                    <a:bodyPr/>
                    <a:lstStyle/>
                    <a:p>
                      <a:r>
                        <a:rPr lang="en-US" sz="1800" dirty="0" smtClean="0"/>
                        <a:t>4</a:t>
                      </a:r>
                      <a:endParaRPr lang="en-US" sz="1800" dirty="0"/>
                    </a:p>
                  </a:txBody>
                  <a:tcPr/>
                </a:tc>
                <a:tc>
                  <a:txBody>
                    <a:bodyPr/>
                    <a:lstStyle/>
                    <a:p>
                      <a:r>
                        <a:rPr lang="en-US" sz="1800" dirty="0" smtClean="0"/>
                        <a:t>Wider scope</a:t>
                      </a:r>
                      <a:endParaRPr lang="en-US" sz="1800" dirty="0"/>
                    </a:p>
                  </a:txBody>
                  <a:tcPr/>
                </a:tc>
                <a:tc>
                  <a:txBody>
                    <a:bodyPr/>
                    <a:lstStyle/>
                    <a:p>
                      <a:r>
                        <a:rPr lang="en-US" sz="1800" dirty="0" smtClean="0"/>
                        <a:t>Limited scope</a:t>
                      </a:r>
                      <a:endParaRPr lang="en-US" sz="1800" dirty="0"/>
                    </a:p>
                  </a:txBody>
                  <a:tcPr/>
                </a:tc>
              </a:tr>
              <a:tr h="2286077">
                <a:tc>
                  <a:txBody>
                    <a:bodyPr/>
                    <a:lstStyle/>
                    <a:p>
                      <a:r>
                        <a:rPr lang="en-US" sz="1800" dirty="0" smtClean="0"/>
                        <a:t>5</a:t>
                      </a:r>
                      <a:endParaRPr lang="en-US" sz="1800" dirty="0"/>
                    </a:p>
                  </a:txBody>
                  <a:tcPr/>
                </a:tc>
                <a:tc>
                  <a:txBody>
                    <a:bodyPr/>
                    <a:lstStyle/>
                    <a:p>
                      <a:r>
                        <a:rPr lang="en-US" sz="1800" dirty="0" smtClean="0"/>
                        <a:t>Studies </a:t>
                      </a:r>
                      <a:r>
                        <a:rPr lang="en-US" sz="1800" dirty="0" err="1" smtClean="0"/>
                        <a:t>organized</a:t>
                      </a:r>
                      <a:r>
                        <a:rPr lang="en-US" sz="1800" baseline="0" dirty="0" err="1" smtClean="0"/>
                        <a:t>,unorganized</a:t>
                      </a:r>
                      <a:r>
                        <a:rPr lang="en-US" sz="1800" baseline="0" dirty="0" smtClean="0"/>
                        <a:t> and disorganized society</a:t>
                      </a:r>
                      <a:endParaRPr lang="en-US" sz="1800" dirty="0"/>
                    </a:p>
                  </a:txBody>
                  <a:tcPr/>
                </a:tc>
                <a:tc>
                  <a:txBody>
                    <a:bodyPr/>
                    <a:lstStyle/>
                    <a:p>
                      <a:r>
                        <a:rPr lang="en-US" sz="1800" dirty="0" smtClean="0"/>
                        <a:t>Studies</a:t>
                      </a:r>
                      <a:r>
                        <a:rPr lang="en-US" sz="1800" baseline="0" dirty="0" smtClean="0"/>
                        <a:t> only politically organized societies</a:t>
                      </a:r>
                      <a:endParaRPr lang="en-US" sz="1800" dirty="0"/>
                    </a:p>
                  </a:txBody>
                  <a:tcPr/>
                </a:tc>
              </a:tr>
              <a:tr h="2011747">
                <a:tc>
                  <a:txBody>
                    <a:bodyPr/>
                    <a:lstStyle/>
                    <a:p>
                      <a:r>
                        <a:rPr lang="en-US" sz="1800" dirty="0" smtClean="0"/>
                        <a:t>6</a:t>
                      </a:r>
                      <a:endParaRPr lang="en-US" sz="1800" dirty="0"/>
                    </a:p>
                  </a:txBody>
                  <a:tcPr/>
                </a:tc>
                <a:tc>
                  <a:txBody>
                    <a:bodyPr/>
                    <a:lstStyle/>
                    <a:p>
                      <a:r>
                        <a:rPr lang="en-US" sz="1800" dirty="0" smtClean="0"/>
                        <a:t>Studies</a:t>
                      </a:r>
                      <a:r>
                        <a:rPr lang="en-US" sz="1800" baseline="0" dirty="0" smtClean="0"/>
                        <a:t> social activities of man</a:t>
                      </a:r>
                      <a:endParaRPr lang="en-US" sz="1800" dirty="0"/>
                    </a:p>
                  </a:txBody>
                  <a:tcPr/>
                </a:tc>
                <a:tc>
                  <a:txBody>
                    <a:bodyPr/>
                    <a:lstStyle/>
                    <a:p>
                      <a:r>
                        <a:rPr lang="en-US" sz="1800" dirty="0" smtClean="0"/>
                        <a:t>Studies political activities</a:t>
                      </a:r>
                      <a:r>
                        <a:rPr lang="en-US" sz="1800" baseline="0" dirty="0" smtClean="0"/>
                        <a:t> of man </a:t>
                      </a:r>
                      <a:endParaRPr lang="en-US" sz="1800" dirty="0"/>
                    </a:p>
                  </a:txBody>
                  <a:tcPr/>
                </a:tc>
              </a:tr>
              <a:tr h="1737417">
                <a:tc>
                  <a:txBody>
                    <a:bodyPr/>
                    <a:lstStyle/>
                    <a:p>
                      <a:r>
                        <a:rPr lang="en-US" sz="1800" dirty="0" smtClean="0"/>
                        <a:t>7</a:t>
                      </a:r>
                      <a:endParaRPr lang="en-US" sz="1800" dirty="0"/>
                    </a:p>
                  </a:txBody>
                  <a:tcPr/>
                </a:tc>
                <a:tc>
                  <a:txBody>
                    <a:bodyPr/>
                    <a:lstStyle/>
                    <a:p>
                      <a:r>
                        <a:rPr lang="en-US" sz="1800" dirty="0" smtClean="0"/>
                        <a:t>Studies man as social animal</a:t>
                      </a:r>
                      <a:endParaRPr lang="en-US" sz="1800" dirty="0"/>
                    </a:p>
                  </a:txBody>
                  <a:tcPr/>
                </a:tc>
                <a:tc>
                  <a:txBody>
                    <a:bodyPr/>
                    <a:lstStyle/>
                    <a:p>
                      <a:r>
                        <a:rPr lang="en-US" sz="1800" dirty="0" smtClean="0"/>
                        <a:t>Studies</a:t>
                      </a:r>
                      <a:r>
                        <a:rPr lang="en-US" sz="1800" baseline="0" dirty="0" smtClean="0"/>
                        <a:t> man as political animal</a:t>
                      </a:r>
                      <a:endParaRPr lang="en-US" sz="1800" dirty="0"/>
                    </a:p>
                  </a:txBody>
                  <a:tcPr/>
                </a:tc>
              </a:tr>
            </a:tbl>
          </a:graphicData>
        </a:graphic>
      </p:graphicFrame>
    </p:spTree>
    <p:extLst>
      <p:ext uri="{BB962C8B-B14F-4D97-AF65-F5344CB8AC3E}">
        <p14:creationId xmlns:p14="http://schemas.microsoft.com/office/powerpoint/2010/main" val="2277872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561717769"/>
              </p:ext>
            </p:extLst>
          </p:nvPr>
        </p:nvGraphicFramePr>
        <p:xfrm>
          <a:off x="1839920" y="1920876"/>
          <a:ext cx="6720417" cy="5120812"/>
        </p:xfrm>
        <a:graphic>
          <a:graphicData uri="http://schemas.openxmlformats.org/drawingml/2006/table">
            <a:tbl>
              <a:tblPr firstRow="1" bandRow="1">
                <a:tableStyleId>{5C22544A-7EE6-4342-B048-85BDC9FD1C3A}</a:tableStyleId>
              </a:tblPr>
              <a:tblGrid>
                <a:gridCol w="838200"/>
                <a:gridCol w="3642079"/>
                <a:gridCol w="2240138"/>
              </a:tblGrid>
              <a:tr h="2011747">
                <a:tc>
                  <a:txBody>
                    <a:bodyPr/>
                    <a:lstStyle/>
                    <a:p>
                      <a:r>
                        <a:rPr lang="en-US" sz="1800" dirty="0" smtClean="0"/>
                        <a:t>8</a:t>
                      </a:r>
                      <a:endParaRPr lang="en-US" sz="1800" dirty="0"/>
                    </a:p>
                  </a:txBody>
                  <a:tcPr/>
                </a:tc>
                <a:tc>
                  <a:txBody>
                    <a:bodyPr/>
                    <a:lstStyle/>
                    <a:p>
                      <a:r>
                        <a:rPr lang="en-US" sz="1800" dirty="0" smtClean="0"/>
                        <a:t>Studies both</a:t>
                      </a:r>
                      <a:r>
                        <a:rPr lang="en-US" sz="1800" baseline="0" dirty="0" smtClean="0"/>
                        <a:t> formal and informal relations </a:t>
                      </a:r>
                      <a:endParaRPr lang="en-US" sz="1800" dirty="0"/>
                    </a:p>
                  </a:txBody>
                  <a:tcPr/>
                </a:tc>
                <a:tc>
                  <a:txBody>
                    <a:bodyPr/>
                    <a:lstStyle/>
                    <a:p>
                      <a:r>
                        <a:rPr lang="en-US" sz="1800" dirty="0" smtClean="0"/>
                        <a:t>Studies only formal relations </a:t>
                      </a:r>
                      <a:endParaRPr lang="en-US" sz="1800" dirty="0"/>
                    </a:p>
                  </a:txBody>
                  <a:tcPr/>
                </a:tc>
              </a:tr>
              <a:tr h="3109065">
                <a:tc>
                  <a:txBody>
                    <a:bodyPr/>
                    <a:lstStyle/>
                    <a:p>
                      <a:r>
                        <a:rPr lang="en-US" sz="1800" dirty="0" smtClean="0"/>
                        <a:t>9</a:t>
                      </a:r>
                      <a:endParaRPr lang="en-US" sz="1800" dirty="0"/>
                    </a:p>
                  </a:txBody>
                  <a:tcPr/>
                </a:tc>
                <a:tc>
                  <a:txBody>
                    <a:bodyPr/>
                    <a:lstStyle/>
                    <a:p>
                      <a:r>
                        <a:rPr lang="en-US" sz="1800" dirty="0" smtClean="0"/>
                        <a:t>Deals with all forms of</a:t>
                      </a:r>
                      <a:r>
                        <a:rPr lang="en-US" sz="1800" baseline="0" dirty="0" smtClean="0"/>
                        <a:t> association</a:t>
                      </a:r>
                      <a:endParaRPr lang="en-US" sz="1800" dirty="0"/>
                    </a:p>
                  </a:txBody>
                  <a:tcPr/>
                </a:tc>
                <a:tc>
                  <a:txBody>
                    <a:bodyPr/>
                    <a:lstStyle/>
                    <a:p>
                      <a:r>
                        <a:rPr lang="en-US" sz="1800" dirty="0" smtClean="0"/>
                        <a:t>Deals with only one form of association</a:t>
                      </a:r>
                      <a:r>
                        <a:rPr lang="en-US" sz="1800" baseline="0" dirty="0" smtClean="0"/>
                        <a:t> named state</a:t>
                      </a:r>
                      <a:endParaRPr lang="en-US" sz="1800" dirty="0"/>
                    </a:p>
                  </a:txBody>
                  <a:tcPr/>
                </a:tc>
              </a:tr>
            </a:tbl>
          </a:graphicData>
        </a:graphic>
      </p:graphicFrame>
    </p:spTree>
    <p:extLst>
      <p:ext uri="{BB962C8B-B14F-4D97-AF65-F5344CB8AC3E}">
        <p14:creationId xmlns:p14="http://schemas.microsoft.com/office/powerpoint/2010/main" val="134381403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Relationship of sociology and history </a:t>
            </a:r>
            <a:endParaRPr lang="en-US" dirty="0"/>
          </a:p>
        </p:txBody>
      </p:sp>
      <p:sp>
        <p:nvSpPr>
          <p:cNvPr id="3" name="Subtitle 2"/>
          <p:cNvSpPr>
            <a:spLocks noGrp="1"/>
          </p:cNvSpPr>
          <p:nvPr>
            <p:ph type="subTitle" idx="1"/>
          </p:nvPr>
        </p:nvSpPr>
        <p:spPr>
          <a:xfrm>
            <a:off x="504208" y="2278405"/>
            <a:ext cx="9072001" cy="1384995"/>
          </a:xfrm>
        </p:spPr>
        <p:txBody>
          <a:bodyPr>
            <a:normAutofit fontScale="70000" lnSpcReduction="20000"/>
          </a:bodyPr>
          <a:lstStyle/>
          <a:p>
            <a:r>
              <a:rPr lang="en-US" dirty="0" smtClean="0"/>
              <a:t>Inter-relationships</a:t>
            </a:r>
          </a:p>
          <a:p>
            <a:pPr marL="285750" indent="-285750">
              <a:buFont typeface="Arial" pitchFamily="34" charset="0"/>
              <a:buChar char="•"/>
            </a:pPr>
            <a:r>
              <a:rPr lang="en-US" dirty="0" smtClean="0"/>
              <a:t>History provides records of past events</a:t>
            </a:r>
          </a:p>
          <a:p>
            <a:pPr marL="285750" indent="-285750">
              <a:buFont typeface="Arial" pitchFamily="34" charset="0"/>
              <a:buChar char="•"/>
            </a:pPr>
            <a:r>
              <a:rPr lang="en-US" dirty="0" smtClean="0"/>
              <a:t>Sociology provides the background for study of past events</a:t>
            </a:r>
          </a:p>
          <a:p>
            <a:pPr marL="285750" indent="-285750">
              <a:buFont typeface="Arial" pitchFamily="34" charset="0"/>
              <a:buChar char="•"/>
            </a:pPr>
            <a:r>
              <a:rPr lang="en-US" dirty="0" smtClean="0"/>
              <a:t>History can be studied from sociological angle </a:t>
            </a:r>
          </a:p>
          <a:p>
            <a:endParaRPr lang="en-US" dirty="0"/>
          </a:p>
        </p:txBody>
      </p:sp>
    </p:spTree>
    <p:extLst>
      <p:ext uri="{BB962C8B-B14F-4D97-AF65-F5344CB8AC3E}">
        <p14:creationId xmlns:p14="http://schemas.microsoft.com/office/powerpoint/2010/main" val="2936277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Differences </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87034931"/>
              </p:ext>
            </p:extLst>
          </p:nvPr>
        </p:nvGraphicFramePr>
        <p:xfrm>
          <a:off x="1611312" y="1692274"/>
          <a:ext cx="6789211" cy="10607384"/>
        </p:xfrm>
        <a:graphic>
          <a:graphicData uri="http://schemas.openxmlformats.org/drawingml/2006/table">
            <a:tbl>
              <a:tblPr firstRow="1" bandRow="1">
                <a:tableStyleId>{5C22544A-7EE6-4342-B048-85BDC9FD1C3A}</a:tableStyleId>
              </a:tblPr>
              <a:tblGrid>
                <a:gridCol w="685802"/>
                <a:gridCol w="3840338"/>
                <a:gridCol w="2263071"/>
              </a:tblGrid>
              <a:tr h="1188758">
                <a:tc>
                  <a:txBody>
                    <a:bodyPr/>
                    <a:lstStyle/>
                    <a:p>
                      <a:r>
                        <a:rPr lang="en-US" sz="1800" dirty="0" smtClean="0"/>
                        <a:t>S.N.</a:t>
                      </a:r>
                      <a:endParaRPr lang="en-US" sz="1800" dirty="0"/>
                    </a:p>
                  </a:txBody>
                  <a:tcPr/>
                </a:tc>
                <a:tc>
                  <a:txBody>
                    <a:bodyPr/>
                    <a:lstStyle/>
                    <a:p>
                      <a:r>
                        <a:rPr lang="en-US" sz="1800" dirty="0" smtClean="0"/>
                        <a:t>Sociology</a:t>
                      </a:r>
                      <a:r>
                        <a:rPr lang="en-US" sz="1800" baseline="0" dirty="0" smtClean="0"/>
                        <a:t> </a:t>
                      </a:r>
                      <a:endParaRPr lang="en-US" sz="1800" dirty="0"/>
                    </a:p>
                  </a:txBody>
                  <a:tcPr/>
                </a:tc>
                <a:tc>
                  <a:txBody>
                    <a:bodyPr/>
                    <a:lstStyle/>
                    <a:p>
                      <a:r>
                        <a:rPr lang="en-US" sz="1800" dirty="0" smtClean="0"/>
                        <a:t>History </a:t>
                      </a:r>
                      <a:endParaRPr lang="en-US" sz="1800" dirty="0"/>
                    </a:p>
                  </a:txBody>
                  <a:tcPr/>
                </a:tc>
              </a:tr>
              <a:tr h="1737417">
                <a:tc>
                  <a:txBody>
                    <a:bodyPr/>
                    <a:lstStyle/>
                    <a:p>
                      <a:r>
                        <a:rPr lang="en-US" sz="1800" dirty="0" smtClean="0"/>
                        <a:t>1</a:t>
                      </a:r>
                      <a:endParaRPr lang="en-US" sz="1800" dirty="0"/>
                    </a:p>
                  </a:txBody>
                  <a:tcPr/>
                </a:tc>
                <a:tc>
                  <a:txBody>
                    <a:bodyPr/>
                    <a:lstStyle/>
                    <a:p>
                      <a:r>
                        <a:rPr lang="en-US" sz="1800" dirty="0" smtClean="0"/>
                        <a:t>Concerned</a:t>
                      </a:r>
                      <a:r>
                        <a:rPr lang="en-US" sz="1800" baseline="0" dirty="0" smtClean="0"/>
                        <a:t> with </a:t>
                      </a:r>
                      <a:r>
                        <a:rPr lang="en-US" sz="1800" baseline="0" dirty="0" err="1" smtClean="0"/>
                        <a:t>preasent</a:t>
                      </a:r>
                      <a:r>
                        <a:rPr lang="en-US" sz="1800" baseline="0" dirty="0" smtClean="0"/>
                        <a:t> society</a:t>
                      </a:r>
                      <a:endParaRPr lang="en-US" sz="1800" dirty="0"/>
                    </a:p>
                  </a:txBody>
                  <a:tcPr/>
                </a:tc>
                <a:tc>
                  <a:txBody>
                    <a:bodyPr/>
                    <a:lstStyle/>
                    <a:p>
                      <a:r>
                        <a:rPr lang="en-US" sz="1800" dirty="0" smtClean="0"/>
                        <a:t>Concerned with past events</a:t>
                      </a:r>
                      <a:endParaRPr lang="en-US" sz="1800" dirty="0"/>
                    </a:p>
                  </a:txBody>
                  <a:tcPr/>
                </a:tc>
              </a:tr>
              <a:tr h="914429">
                <a:tc>
                  <a:txBody>
                    <a:bodyPr/>
                    <a:lstStyle/>
                    <a:p>
                      <a:r>
                        <a:rPr lang="en-US" sz="1800" dirty="0" smtClean="0"/>
                        <a:t>2</a:t>
                      </a:r>
                      <a:endParaRPr lang="en-US" sz="1800" dirty="0"/>
                    </a:p>
                  </a:txBody>
                  <a:tcPr/>
                </a:tc>
                <a:tc>
                  <a:txBody>
                    <a:bodyPr/>
                    <a:lstStyle/>
                    <a:p>
                      <a:r>
                        <a:rPr lang="en-US" sz="1800" dirty="0" smtClean="0"/>
                        <a:t>New subject</a:t>
                      </a:r>
                      <a:endParaRPr lang="en-US" sz="1800" dirty="0"/>
                    </a:p>
                  </a:txBody>
                  <a:tcPr/>
                </a:tc>
                <a:tc>
                  <a:txBody>
                    <a:bodyPr/>
                    <a:lstStyle/>
                    <a:p>
                      <a:r>
                        <a:rPr lang="en-US" sz="1800" dirty="0" smtClean="0"/>
                        <a:t>Older subject</a:t>
                      </a:r>
                      <a:endParaRPr lang="en-US" sz="1800" dirty="0"/>
                    </a:p>
                  </a:txBody>
                  <a:tcPr/>
                </a:tc>
              </a:tr>
              <a:tr h="1188758">
                <a:tc>
                  <a:txBody>
                    <a:bodyPr/>
                    <a:lstStyle/>
                    <a:p>
                      <a:r>
                        <a:rPr lang="en-US" sz="1800" dirty="0" smtClean="0"/>
                        <a:t>3</a:t>
                      </a:r>
                      <a:endParaRPr lang="en-US" sz="1800" dirty="0"/>
                    </a:p>
                  </a:txBody>
                  <a:tcPr/>
                </a:tc>
                <a:tc>
                  <a:txBody>
                    <a:bodyPr/>
                    <a:lstStyle/>
                    <a:p>
                      <a:r>
                        <a:rPr lang="en-US" sz="1800" dirty="0" smtClean="0"/>
                        <a:t>General science</a:t>
                      </a:r>
                      <a:endParaRPr lang="en-US" sz="1800" dirty="0"/>
                    </a:p>
                  </a:txBody>
                  <a:tcPr/>
                </a:tc>
                <a:tc>
                  <a:txBody>
                    <a:bodyPr/>
                    <a:lstStyle/>
                    <a:p>
                      <a:r>
                        <a:rPr lang="en-US" sz="1800" dirty="0" smtClean="0"/>
                        <a:t>Special science</a:t>
                      </a:r>
                      <a:endParaRPr lang="en-US" sz="1800" dirty="0"/>
                    </a:p>
                  </a:txBody>
                  <a:tcPr/>
                </a:tc>
              </a:tr>
              <a:tr h="914429">
                <a:tc>
                  <a:txBody>
                    <a:bodyPr/>
                    <a:lstStyle/>
                    <a:p>
                      <a:r>
                        <a:rPr lang="en-US" sz="1800" dirty="0" smtClean="0"/>
                        <a:t>4</a:t>
                      </a:r>
                      <a:endParaRPr lang="en-US" sz="1800" dirty="0"/>
                    </a:p>
                  </a:txBody>
                  <a:tcPr/>
                </a:tc>
                <a:tc>
                  <a:txBody>
                    <a:bodyPr/>
                    <a:lstStyle/>
                    <a:p>
                      <a:r>
                        <a:rPr lang="en-US" sz="1800" dirty="0" smtClean="0"/>
                        <a:t>Wider scope</a:t>
                      </a:r>
                      <a:endParaRPr lang="en-US" sz="1800" dirty="0"/>
                    </a:p>
                  </a:txBody>
                  <a:tcPr/>
                </a:tc>
                <a:tc>
                  <a:txBody>
                    <a:bodyPr/>
                    <a:lstStyle/>
                    <a:p>
                      <a:r>
                        <a:rPr lang="en-US" sz="1800" dirty="0" smtClean="0"/>
                        <a:t>Limited scope</a:t>
                      </a:r>
                      <a:endParaRPr lang="en-US" sz="1800" dirty="0"/>
                    </a:p>
                  </a:txBody>
                  <a:tcPr/>
                </a:tc>
              </a:tr>
              <a:tr h="1188758">
                <a:tc>
                  <a:txBody>
                    <a:bodyPr/>
                    <a:lstStyle/>
                    <a:p>
                      <a:r>
                        <a:rPr lang="en-US" sz="1800" dirty="0" smtClean="0"/>
                        <a:t>5</a:t>
                      </a:r>
                      <a:endParaRPr lang="en-US" sz="1800" dirty="0"/>
                    </a:p>
                  </a:txBody>
                  <a:tcPr/>
                </a:tc>
                <a:tc>
                  <a:txBody>
                    <a:bodyPr/>
                    <a:lstStyle/>
                    <a:p>
                      <a:r>
                        <a:rPr lang="en-US" sz="1800" dirty="0" smtClean="0"/>
                        <a:t>Analytical science</a:t>
                      </a:r>
                      <a:endParaRPr lang="en-US" sz="1800" dirty="0"/>
                    </a:p>
                  </a:txBody>
                  <a:tcPr/>
                </a:tc>
                <a:tc>
                  <a:txBody>
                    <a:bodyPr/>
                    <a:lstStyle/>
                    <a:p>
                      <a:r>
                        <a:rPr lang="en-US" sz="1800" dirty="0" smtClean="0"/>
                        <a:t>Descriptive science</a:t>
                      </a:r>
                      <a:endParaRPr lang="en-US" sz="1800" dirty="0"/>
                    </a:p>
                  </a:txBody>
                  <a:tcPr/>
                </a:tc>
              </a:tr>
              <a:tr h="2286077">
                <a:tc>
                  <a:txBody>
                    <a:bodyPr/>
                    <a:lstStyle/>
                    <a:p>
                      <a:r>
                        <a:rPr lang="en-US" sz="1800" dirty="0" smtClean="0"/>
                        <a:t>6</a:t>
                      </a:r>
                      <a:endParaRPr lang="en-US" sz="1800" dirty="0"/>
                    </a:p>
                  </a:txBody>
                  <a:tcPr/>
                </a:tc>
                <a:tc>
                  <a:txBody>
                    <a:bodyPr/>
                    <a:lstStyle/>
                    <a:p>
                      <a:r>
                        <a:rPr lang="en-US" sz="1800" dirty="0" smtClean="0"/>
                        <a:t>Studies particular event as</a:t>
                      </a:r>
                      <a:r>
                        <a:rPr lang="en-US" sz="1800" baseline="0" dirty="0" smtClean="0"/>
                        <a:t> a social phenomenon</a:t>
                      </a:r>
                      <a:endParaRPr lang="en-US" sz="1800" dirty="0"/>
                    </a:p>
                  </a:txBody>
                  <a:tcPr/>
                </a:tc>
                <a:tc>
                  <a:txBody>
                    <a:bodyPr/>
                    <a:lstStyle/>
                    <a:p>
                      <a:r>
                        <a:rPr lang="en-US" sz="1800" dirty="0" smtClean="0"/>
                        <a:t>Studies</a:t>
                      </a:r>
                      <a:r>
                        <a:rPr lang="en-US" sz="1800" baseline="0" dirty="0" smtClean="0"/>
                        <a:t> particular event in its entirety</a:t>
                      </a:r>
                      <a:endParaRPr lang="en-US" sz="1800" dirty="0"/>
                    </a:p>
                  </a:txBody>
                  <a:tcPr/>
                </a:tc>
              </a:tr>
              <a:tr h="1188758">
                <a:tc>
                  <a:txBody>
                    <a:bodyPr/>
                    <a:lstStyle/>
                    <a:p>
                      <a:r>
                        <a:rPr lang="en-US" sz="1800" dirty="0" smtClean="0"/>
                        <a:t>7</a:t>
                      </a:r>
                      <a:endParaRPr lang="en-US" sz="1800" dirty="0"/>
                    </a:p>
                  </a:txBody>
                  <a:tcPr/>
                </a:tc>
                <a:tc>
                  <a:txBody>
                    <a:bodyPr/>
                    <a:lstStyle/>
                    <a:p>
                      <a:r>
                        <a:rPr lang="en-US" sz="1800" dirty="0" smtClean="0"/>
                        <a:t>Abstract in nature</a:t>
                      </a:r>
                      <a:endParaRPr lang="en-US" sz="1800" dirty="0"/>
                    </a:p>
                  </a:txBody>
                  <a:tcPr/>
                </a:tc>
                <a:tc>
                  <a:txBody>
                    <a:bodyPr/>
                    <a:lstStyle/>
                    <a:p>
                      <a:r>
                        <a:rPr lang="en-US" sz="1800" dirty="0" smtClean="0"/>
                        <a:t>Concrete </a:t>
                      </a:r>
                      <a:r>
                        <a:rPr lang="en-US" sz="1800" smtClean="0"/>
                        <a:t>in nature</a:t>
                      </a:r>
                      <a:endParaRPr lang="en-US" sz="1800" dirty="0"/>
                    </a:p>
                  </a:txBody>
                  <a:tcPr/>
                </a:tc>
              </a:tr>
            </a:tbl>
          </a:graphicData>
        </a:graphic>
      </p:graphicFrame>
    </p:spTree>
    <p:extLst>
      <p:ext uri="{BB962C8B-B14F-4D97-AF65-F5344CB8AC3E}">
        <p14:creationId xmlns:p14="http://schemas.microsoft.com/office/powerpoint/2010/main" val="295442589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2" y="625475"/>
            <a:ext cx="9072563" cy="945092"/>
          </a:xfrm>
        </p:spPr>
        <p:txBody>
          <a:bodyPr>
            <a:normAutofit fontScale="90000"/>
          </a:bodyPr>
          <a:lstStyle/>
          <a:p>
            <a:r>
              <a:rPr lang="en-US" dirty="0" smtClean="0"/>
              <a:t>Relationship of sociology with computer science </a:t>
            </a:r>
            <a:endParaRPr lang="en-US" dirty="0"/>
          </a:p>
        </p:txBody>
      </p:sp>
      <p:sp>
        <p:nvSpPr>
          <p:cNvPr id="3" name="Content Placeholder 2"/>
          <p:cNvSpPr>
            <a:spLocks noGrp="1"/>
          </p:cNvSpPr>
          <p:nvPr>
            <p:ph idx="1"/>
          </p:nvPr>
        </p:nvSpPr>
        <p:spPr>
          <a:xfrm>
            <a:off x="544512" y="1616263"/>
            <a:ext cx="9072563" cy="3742301"/>
          </a:xfrm>
        </p:spPr>
        <p:txBody>
          <a:bodyPr>
            <a:normAutofit fontScale="92500" lnSpcReduction="10000"/>
          </a:bodyPr>
          <a:lstStyle/>
          <a:p>
            <a:pPr marL="514350" indent="-514350">
              <a:buFont typeface="+mj-lt"/>
              <a:buAutoNum type="arabicPeriod"/>
            </a:pPr>
            <a:r>
              <a:rPr lang="en-US" dirty="0" smtClean="0"/>
              <a:t>Sociology for computer science </a:t>
            </a:r>
          </a:p>
          <a:p>
            <a:pPr marL="571500" indent="-571500">
              <a:buFont typeface="+mj-lt"/>
              <a:buAutoNum type="romanLcPeriod"/>
            </a:pPr>
            <a:r>
              <a:rPr lang="en-US" dirty="0" smtClean="0"/>
              <a:t>Sociology can assess the need of culturally appropriate computer</a:t>
            </a:r>
          </a:p>
          <a:p>
            <a:pPr marL="571500" indent="-571500">
              <a:buFont typeface="+mj-lt"/>
              <a:buAutoNum type="romanLcPeriod"/>
            </a:pPr>
            <a:r>
              <a:rPr lang="en-US" dirty="0" smtClean="0"/>
              <a:t>Sociology studies how it affects culture , social organization and social relationships</a:t>
            </a:r>
          </a:p>
          <a:p>
            <a:pPr marL="571500" indent="-571500">
              <a:buFont typeface="+mj-lt"/>
              <a:buAutoNum type="romanLcPeriod"/>
            </a:pPr>
            <a:r>
              <a:rPr lang="en-US" dirty="0" smtClean="0"/>
              <a:t>Sociologists are concerned about how technological society will be forced to adapt to social changes brought by technological advancements.</a:t>
            </a:r>
            <a:endParaRPr lang="en-US" dirty="0"/>
          </a:p>
        </p:txBody>
      </p:sp>
    </p:spTree>
    <p:extLst>
      <p:ext uri="{BB962C8B-B14F-4D97-AF65-F5344CB8AC3E}">
        <p14:creationId xmlns:p14="http://schemas.microsoft.com/office/powerpoint/2010/main" val="681679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Sociology is used to understand human </a:t>
            </a:r>
            <a:r>
              <a:rPr lang="en-US" dirty="0" err="1" smtClean="0"/>
              <a:t>behaviour</a:t>
            </a:r>
            <a:r>
              <a:rPr lang="en-US" dirty="0" smtClean="0"/>
              <a:t> , the attitude of humans with computer and this knowledge is used by computer professionals when making artificial intelligence  </a:t>
            </a:r>
            <a:endParaRPr lang="en-US" dirty="0"/>
          </a:p>
        </p:txBody>
      </p:sp>
    </p:spTree>
    <p:extLst>
      <p:ext uri="{BB962C8B-B14F-4D97-AF65-F5344CB8AC3E}">
        <p14:creationId xmlns:p14="http://schemas.microsoft.com/office/powerpoint/2010/main" val="7222470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 or use of sociology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It can help identify social needs which help in planning and distribution of resources .</a:t>
            </a:r>
          </a:p>
          <a:p>
            <a:r>
              <a:rPr lang="en-US" dirty="0" smtClean="0"/>
              <a:t>Helps management professionals to understand the various aspects of society as business is also a part of society.</a:t>
            </a:r>
          </a:p>
          <a:p>
            <a:r>
              <a:rPr lang="en-US" dirty="0" smtClean="0"/>
              <a:t>It helps in maintaining national solidarity as it can provide knowledge about multi – ethnic , multi – cultural ,multi –lingual and multi -  religious character of society</a:t>
            </a:r>
            <a:endParaRPr lang="en-US" dirty="0"/>
          </a:p>
        </p:txBody>
      </p:sp>
    </p:spTree>
    <p:extLst>
      <p:ext uri="{BB962C8B-B14F-4D97-AF65-F5344CB8AC3E}">
        <p14:creationId xmlns:p14="http://schemas.microsoft.com/office/powerpoint/2010/main" val="3694008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002026"/>
            <a:ext cx="9072563" cy="1938337"/>
          </a:xfrm>
        </p:spPr>
        <p:txBody>
          <a:bodyPr>
            <a:normAutofit fontScale="55000" lnSpcReduction="20000"/>
          </a:bodyPr>
          <a:lstStyle/>
          <a:p>
            <a:r>
              <a:rPr lang="en-US" dirty="0" smtClean="0"/>
              <a:t>-It was indeed the very word ‘science’ used by Comte which became a great attraction or all the great </a:t>
            </a:r>
            <a:r>
              <a:rPr lang="en-US" dirty="0" err="1" smtClean="0"/>
              <a:t>intellectuals,scholars,philosophers</a:t>
            </a:r>
            <a:r>
              <a:rPr lang="en-US" dirty="0" smtClean="0"/>
              <a:t> etc.</a:t>
            </a:r>
          </a:p>
          <a:p>
            <a:r>
              <a:rPr lang="en-US" dirty="0" smtClean="0"/>
              <a:t>-science </a:t>
            </a:r>
            <a:r>
              <a:rPr lang="en-US" dirty="0" err="1" smtClean="0"/>
              <a:t>than,the</a:t>
            </a:r>
            <a:r>
              <a:rPr lang="en-US" dirty="0" smtClean="0"/>
              <a:t> practice applying scientific methods to study and understand about society and its </a:t>
            </a:r>
            <a:r>
              <a:rPr lang="en-US" dirty="0" err="1" smtClean="0"/>
              <a:t>problems’actions</a:t>
            </a:r>
            <a:r>
              <a:rPr lang="en-US" dirty="0" smtClean="0"/>
              <a:t> and </a:t>
            </a:r>
            <a:r>
              <a:rPr lang="en-US" dirty="0" err="1" smtClean="0"/>
              <a:t>reactions,causes</a:t>
            </a:r>
            <a:r>
              <a:rPr lang="en-US" dirty="0" smtClean="0"/>
              <a:t> and effects of social events began.</a:t>
            </a:r>
          </a:p>
          <a:p>
            <a:r>
              <a:rPr lang="en-US" dirty="0" smtClean="0"/>
              <a:t>-In </a:t>
            </a:r>
            <a:r>
              <a:rPr lang="en-US" dirty="0" err="1" smtClean="0"/>
              <a:t>fact,it</a:t>
            </a:r>
            <a:r>
              <a:rPr lang="en-US" dirty="0" smtClean="0"/>
              <a:t> is the use of scientific methods that has made Sociology of great importance today and is helping us to study and understand society and human actions(activities) systematically and scientifically.</a:t>
            </a:r>
            <a:endParaRPr lang="en-US" dirty="0"/>
          </a:p>
        </p:txBody>
      </p:sp>
    </p:spTree>
    <p:extLst>
      <p:ext uri="{BB962C8B-B14F-4D97-AF65-F5344CB8AC3E}">
        <p14:creationId xmlns:p14="http://schemas.microsoft.com/office/powerpoint/2010/main" val="24185339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smtClean="0"/>
              <a:t>Knowledge about cultural heritage helps in the conservation of those heritage </a:t>
            </a:r>
          </a:p>
          <a:p>
            <a:r>
              <a:rPr lang="en-US" dirty="0" smtClean="0"/>
              <a:t>It helps to find out the cause – effect relation behind various social problems.</a:t>
            </a:r>
          </a:p>
          <a:p>
            <a:r>
              <a:rPr lang="en-US" dirty="0" smtClean="0"/>
              <a:t>Sociology in one way promotes responsibility of a person as member of society and in other way promotes harmony and unity , therefore helping in the reduction of social frictions and </a:t>
            </a:r>
            <a:r>
              <a:rPr lang="en-US" dirty="0" err="1" smtClean="0"/>
              <a:t>tentions</a:t>
            </a:r>
            <a:r>
              <a:rPr lang="en-US" dirty="0"/>
              <a:t>.</a:t>
            </a:r>
          </a:p>
        </p:txBody>
      </p:sp>
    </p:spTree>
    <p:extLst>
      <p:ext uri="{BB962C8B-B14F-4D97-AF65-F5344CB8AC3E}">
        <p14:creationId xmlns:p14="http://schemas.microsoft.com/office/powerpoint/2010/main" val="38538210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helps in identifying gaps existing between theory and practice in tackling social , economic and other problems. For e.g. in Nepal , sociologists have analyzed  the acts and laws against caste discrimination and its influence in real life</a:t>
            </a:r>
          </a:p>
          <a:p>
            <a:r>
              <a:rPr lang="en-US" dirty="0" smtClean="0"/>
              <a:t>It helps to find new social problems that society is likely to face. </a:t>
            </a:r>
            <a:endParaRPr lang="en-US" dirty="0"/>
          </a:p>
        </p:txBody>
      </p:sp>
    </p:spTree>
    <p:extLst>
      <p:ext uri="{BB962C8B-B14F-4D97-AF65-F5344CB8AC3E}">
        <p14:creationId xmlns:p14="http://schemas.microsoft.com/office/powerpoint/2010/main" val="37248966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Branches of sociology</a:t>
            </a:r>
            <a:endParaRPr lang="en-US" dirty="0"/>
          </a:p>
        </p:txBody>
      </p:sp>
      <p:sp>
        <p:nvSpPr>
          <p:cNvPr id="3" name="Content Placeholder 2"/>
          <p:cNvSpPr>
            <a:spLocks noGrp="1"/>
          </p:cNvSpPr>
          <p:nvPr>
            <p:ph idx="1"/>
          </p:nvPr>
        </p:nvSpPr>
        <p:spPr/>
        <p:txBody>
          <a:bodyPr/>
          <a:lstStyle/>
          <a:p>
            <a:r>
              <a:rPr lang="en-US" dirty="0" smtClean="0"/>
              <a:t>Theoretical  sociology</a:t>
            </a:r>
          </a:p>
          <a:p>
            <a:r>
              <a:rPr lang="en-US" dirty="0" smtClean="0"/>
              <a:t>Applied sociology</a:t>
            </a:r>
          </a:p>
          <a:p>
            <a:r>
              <a:rPr lang="en-US" dirty="0" smtClean="0"/>
              <a:t>Historical sociology</a:t>
            </a:r>
          </a:p>
          <a:p>
            <a:r>
              <a:rPr lang="en-US" dirty="0" smtClean="0"/>
              <a:t>Sociology of knowledge</a:t>
            </a:r>
          </a:p>
          <a:p>
            <a:r>
              <a:rPr lang="en-US" dirty="0" smtClean="0"/>
              <a:t>Criminology</a:t>
            </a:r>
          </a:p>
          <a:p>
            <a:r>
              <a:rPr lang="en-US" dirty="0" smtClean="0"/>
              <a:t>Sociology of education </a:t>
            </a:r>
          </a:p>
          <a:p>
            <a:endParaRPr lang="en-US" dirty="0"/>
          </a:p>
        </p:txBody>
      </p:sp>
    </p:spTree>
    <p:extLst>
      <p:ext uri="{BB962C8B-B14F-4D97-AF65-F5344CB8AC3E}">
        <p14:creationId xmlns:p14="http://schemas.microsoft.com/office/powerpoint/2010/main" val="27231109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Political sociology</a:t>
            </a:r>
          </a:p>
          <a:p>
            <a:r>
              <a:rPr lang="en-US" dirty="0" smtClean="0"/>
              <a:t>Sociology of religion</a:t>
            </a:r>
          </a:p>
          <a:p>
            <a:r>
              <a:rPr lang="en-US" dirty="0" smtClean="0"/>
              <a:t>Sociology of economy</a:t>
            </a:r>
          </a:p>
          <a:p>
            <a:r>
              <a:rPr lang="en-US" dirty="0" smtClean="0"/>
              <a:t>Rural sociology</a:t>
            </a:r>
          </a:p>
          <a:p>
            <a:r>
              <a:rPr lang="en-US" dirty="0" smtClean="0"/>
              <a:t>Urban sociology</a:t>
            </a:r>
          </a:p>
          <a:p>
            <a:r>
              <a:rPr lang="en-US" dirty="0" smtClean="0"/>
              <a:t>Sociology of demography</a:t>
            </a:r>
          </a:p>
          <a:p>
            <a:endParaRPr lang="en-US" dirty="0"/>
          </a:p>
        </p:txBody>
      </p:sp>
    </p:spTree>
    <p:extLst>
      <p:ext uri="{BB962C8B-B14F-4D97-AF65-F5344CB8AC3E}">
        <p14:creationId xmlns:p14="http://schemas.microsoft.com/office/powerpoint/2010/main" val="2206084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Sociology of culture</a:t>
            </a:r>
          </a:p>
          <a:p>
            <a:r>
              <a:rPr lang="en-US" dirty="0" smtClean="0"/>
              <a:t>Sociology of family</a:t>
            </a:r>
          </a:p>
          <a:p>
            <a:r>
              <a:rPr lang="en-US" dirty="0" smtClean="0"/>
              <a:t>Medical sociology and </a:t>
            </a:r>
            <a:r>
              <a:rPr lang="en-US" smtClean="0"/>
              <a:t>many more</a:t>
            </a:r>
            <a:endParaRPr lang="en-US"/>
          </a:p>
        </p:txBody>
      </p:sp>
    </p:spTree>
    <p:extLst>
      <p:ext uri="{BB962C8B-B14F-4D97-AF65-F5344CB8AC3E}">
        <p14:creationId xmlns:p14="http://schemas.microsoft.com/office/powerpoint/2010/main" val="18221242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391524"/>
            <a:ext cx="9072001" cy="615553"/>
          </a:xfrm>
        </p:spPr>
        <p:txBody>
          <a:bodyPr>
            <a:normAutofit fontScale="90000"/>
          </a:bodyPr>
          <a:lstStyle/>
          <a:p>
            <a:r>
              <a:rPr lang="en-US" sz="4000" dirty="0" smtClean="0"/>
              <a:t>UNIT 2</a:t>
            </a:r>
            <a:endParaRPr lang="en-US" sz="4000" dirty="0"/>
          </a:p>
        </p:txBody>
      </p:sp>
      <p:sp>
        <p:nvSpPr>
          <p:cNvPr id="3" name="Subtitle 2"/>
          <p:cNvSpPr>
            <a:spLocks noGrp="1"/>
          </p:cNvSpPr>
          <p:nvPr>
            <p:ph type="subTitle" idx="1"/>
          </p:nvPr>
        </p:nvSpPr>
        <p:spPr>
          <a:xfrm>
            <a:off x="504208" y="2047760"/>
            <a:ext cx="9072001" cy="1846659"/>
          </a:xfrm>
        </p:spPr>
        <p:style>
          <a:lnRef idx="0">
            <a:schemeClr val="accent5"/>
          </a:lnRef>
          <a:fillRef idx="3">
            <a:schemeClr val="accent5"/>
          </a:fillRef>
          <a:effectRef idx="3">
            <a:schemeClr val="accent5"/>
          </a:effectRef>
          <a:fontRef idx="minor">
            <a:schemeClr val="lt1"/>
          </a:fontRef>
        </p:style>
        <p:txBody>
          <a:bodyPr>
            <a:normAutofit/>
          </a:bodyPr>
          <a:lstStyle/>
          <a:p>
            <a:r>
              <a:rPr lang="en-US" sz="6000" dirty="0" smtClean="0"/>
              <a:t>Basic Concepts in sociology</a:t>
            </a:r>
            <a:endParaRPr lang="en-US" sz="6000" dirty="0"/>
          </a:p>
        </p:txBody>
      </p:sp>
    </p:spTree>
    <p:extLst>
      <p:ext uri="{BB962C8B-B14F-4D97-AF65-F5344CB8AC3E}">
        <p14:creationId xmlns:p14="http://schemas.microsoft.com/office/powerpoint/2010/main" val="27028924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Society </a:t>
            </a:r>
            <a:endParaRPr lang="en-US" dirty="0"/>
          </a:p>
        </p:txBody>
      </p:sp>
      <p:sp>
        <p:nvSpPr>
          <p:cNvPr id="3" name="Subtitle 2"/>
          <p:cNvSpPr>
            <a:spLocks noGrp="1"/>
          </p:cNvSpPr>
          <p:nvPr>
            <p:ph type="subTitle" idx="1"/>
          </p:nvPr>
        </p:nvSpPr>
        <p:spPr>
          <a:xfrm>
            <a:off x="504208" y="1309101"/>
            <a:ext cx="9072001" cy="3323987"/>
          </a:xfrm>
        </p:spPr>
        <p:txBody>
          <a:bodyPr>
            <a:normAutofit fontScale="55000" lnSpcReduction="20000"/>
          </a:bodyPr>
          <a:lstStyle/>
          <a:p>
            <a:r>
              <a:rPr lang="en-US" dirty="0" smtClean="0">
                <a:solidFill>
                  <a:schemeClr val="tx1"/>
                </a:solidFill>
              </a:rPr>
              <a:t>Meaning of society</a:t>
            </a:r>
          </a:p>
          <a:p>
            <a:r>
              <a:rPr lang="en-US" dirty="0" smtClean="0">
                <a:solidFill>
                  <a:schemeClr val="tx1"/>
                </a:solidFill>
              </a:rPr>
              <a:t>Derived from </a:t>
            </a:r>
            <a:r>
              <a:rPr lang="en-US" dirty="0" err="1" smtClean="0">
                <a:solidFill>
                  <a:schemeClr val="tx1"/>
                </a:solidFill>
              </a:rPr>
              <a:t>latin</a:t>
            </a:r>
            <a:r>
              <a:rPr lang="en-US" dirty="0" smtClean="0">
                <a:solidFill>
                  <a:schemeClr val="tx1"/>
                </a:solidFill>
              </a:rPr>
              <a:t> word ‘</a:t>
            </a:r>
            <a:r>
              <a:rPr lang="en-US" dirty="0" err="1" smtClean="0">
                <a:solidFill>
                  <a:schemeClr val="tx1"/>
                </a:solidFill>
              </a:rPr>
              <a:t>socius</a:t>
            </a:r>
            <a:r>
              <a:rPr lang="en-US" dirty="0" smtClean="0">
                <a:solidFill>
                  <a:schemeClr val="tx1"/>
                </a:solidFill>
              </a:rPr>
              <a:t>’ which means ‘</a:t>
            </a:r>
            <a:r>
              <a:rPr lang="en-US" dirty="0" err="1" smtClean="0">
                <a:solidFill>
                  <a:schemeClr val="tx1"/>
                </a:solidFill>
              </a:rPr>
              <a:t>association,companionship,togetherness</a:t>
            </a:r>
            <a:r>
              <a:rPr lang="en-US" dirty="0" smtClean="0">
                <a:solidFill>
                  <a:schemeClr val="tx1"/>
                </a:solidFill>
              </a:rPr>
              <a:t>’.</a:t>
            </a:r>
          </a:p>
          <a:p>
            <a:r>
              <a:rPr lang="en-US" dirty="0" err="1" smtClean="0">
                <a:solidFill>
                  <a:schemeClr val="tx1"/>
                </a:solidFill>
              </a:rPr>
              <a:t>Thus,society</a:t>
            </a:r>
            <a:r>
              <a:rPr lang="en-US" dirty="0" smtClean="0">
                <a:solidFill>
                  <a:schemeClr val="tx1"/>
                </a:solidFill>
              </a:rPr>
              <a:t> refers to a group of people living together with shared </a:t>
            </a:r>
            <a:r>
              <a:rPr lang="en-US" dirty="0" err="1" smtClean="0">
                <a:solidFill>
                  <a:schemeClr val="tx1"/>
                </a:solidFill>
              </a:rPr>
              <a:t>cultures,having</a:t>
            </a:r>
            <a:r>
              <a:rPr lang="en-US" dirty="0" smtClean="0">
                <a:solidFill>
                  <a:schemeClr val="tx1"/>
                </a:solidFill>
              </a:rPr>
              <a:t> social interactions and inter-relationships.</a:t>
            </a:r>
          </a:p>
          <a:p>
            <a:endParaRPr lang="en-US" dirty="0">
              <a:solidFill>
                <a:schemeClr val="tx1"/>
              </a:solidFill>
            </a:endParaRPr>
          </a:p>
          <a:p>
            <a:r>
              <a:rPr lang="en-US" dirty="0" smtClean="0">
                <a:solidFill>
                  <a:schemeClr val="tx1"/>
                </a:solidFill>
              </a:rPr>
              <a:t>Society has been viewed as a </a:t>
            </a:r>
            <a:r>
              <a:rPr lang="en-US" dirty="0" err="1" smtClean="0">
                <a:solidFill>
                  <a:schemeClr val="tx1"/>
                </a:solidFill>
              </a:rPr>
              <a:t>system,made</a:t>
            </a:r>
            <a:r>
              <a:rPr lang="en-US" dirty="0" smtClean="0">
                <a:solidFill>
                  <a:schemeClr val="tx1"/>
                </a:solidFill>
              </a:rPr>
              <a:t> up of inter-related and inter-dependent parts that function  together to maintain the system as a whole.</a:t>
            </a:r>
          </a:p>
          <a:p>
            <a:pPr marL="285750" indent="-285750">
              <a:buFont typeface="Arial" pitchFamily="34" charset="0"/>
              <a:buChar char="•"/>
            </a:pPr>
            <a:r>
              <a:rPr lang="en-US" dirty="0" smtClean="0">
                <a:solidFill>
                  <a:schemeClr val="tx1"/>
                </a:solidFill>
              </a:rPr>
              <a:t>“society is the union </a:t>
            </a:r>
            <a:r>
              <a:rPr lang="en-US" dirty="0" err="1" smtClean="0">
                <a:solidFill>
                  <a:schemeClr val="tx1"/>
                </a:solidFill>
              </a:rPr>
              <a:t>itself,the</a:t>
            </a:r>
            <a:r>
              <a:rPr lang="en-US" dirty="0" smtClean="0">
                <a:solidFill>
                  <a:schemeClr val="tx1"/>
                </a:solidFill>
              </a:rPr>
              <a:t> </a:t>
            </a:r>
            <a:r>
              <a:rPr lang="en-US" dirty="0" err="1" smtClean="0">
                <a:solidFill>
                  <a:schemeClr val="tx1"/>
                </a:solidFill>
              </a:rPr>
              <a:t>organisation,the</a:t>
            </a:r>
            <a:r>
              <a:rPr lang="en-US" dirty="0" smtClean="0">
                <a:solidFill>
                  <a:schemeClr val="tx1"/>
                </a:solidFill>
              </a:rPr>
              <a:t> sum of formal relations in which associating individuals are bound together.”-</a:t>
            </a:r>
            <a:r>
              <a:rPr lang="en-US" dirty="0" err="1" smtClean="0">
                <a:solidFill>
                  <a:schemeClr val="tx1"/>
                </a:solidFill>
              </a:rPr>
              <a:t>A.Giddings</a:t>
            </a:r>
            <a:endParaRPr lang="en-US" dirty="0" smtClean="0">
              <a:solidFill>
                <a:schemeClr val="tx1"/>
              </a:solidFill>
            </a:endParaRPr>
          </a:p>
          <a:p>
            <a:endParaRPr lang="en-US" dirty="0">
              <a:solidFill>
                <a:schemeClr val="tx1"/>
              </a:solidFill>
            </a:endParaRPr>
          </a:p>
          <a:p>
            <a:r>
              <a:rPr lang="en-US" dirty="0" smtClean="0">
                <a:solidFill>
                  <a:schemeClr val="tx1"/>
                </a:solidFill>
              </a:rPr>
              <a:t> </a:t>
            </a:r>
            <a:endParaRPr lang="en-US" dirty="0">
              <a:solidFill>
                <a:schemeClr val="tx1"/>
              </a:solidFill>
            </a:endParaRPr>
          </a:p>
          <a:p>
            <a:endParaRPr lang="en-US" dirty="0"/>
          </a:p>
        </p:txBody>
      </p:sp>
    </p:spTree>
    <p:extLst>
      <p:ext uri="{BB962C8B-B14F-4D97-AF65-F5344CB8AC3E}">
        <p14:creationId xmlns:p14="http://schemas.microsoft.com/office/powerpoint/2010/main" val="13410322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468311" y="1170415"/>
            <a:ext cx="9107688" cy="4027063"/>
          </a:xfrm>
        </p:spPr>
        <p:txBody>
          <a:bodyPr>
            <a:normAutofit fontScale="62500" lnSpcReduction="20000"/>
          </a:bodyPr>
          <a:lstStyle/>
          <a:p>
            <a:r>
              <a:rPr lang="en-US" dirty="0" smtClean="0">
                <a:solidFill>
                  <a:schemeClr val="tx1"/>
                </a:solidFill>
              </a:rPr>
              <a:t>Basic features or characteristics or nature of a society</a:t>
            </a:r>
          </a:p>
          <a:p>
            <a:endParaRPr lang="en-US" dirty="0">
              <a:solidFill>
                <a:schemeClr val="tx1"/>
              </a:solidFill>
            </a:endParaRPr>
          </a:p>
          <a:p>
            <a:r>
              <a:rPr lang="en-US" dirty="0" smtClean="0">
                <a:solidFill>
                  <a:schemeClr val="tx1"/>
                </a:solidFill>
              </a:rPr>
              <a:t>Society is viewed as a process as well as structure which are complementary to each other . It means that society exists only when they behave to each other and it is a structure as it is made up of web or network of relationships among the people and institutions. Society has the following basic features as follows;</a:t>
            </a:r>
          </a:p>
          <a:p>
            <a:pPr marL="342900" indent="-342900">
              <a:buFont typeface="+mj-lt"/>
              <a:buAutoNum type="arabicPeriod"/>
            </a:pPr>
            <a:r>
              <a:rPr lang="en-US" dirty="0" smtClean="0">
                <a:solidFill>
                  <a:schemeClr val="tx1"/>
                </a:solidFill>
              </a:rPr>
              <a:t>Grouping of people </a:t>
            </a:r>
          </a:p>
          <a:p>
            <a:pPr marL="342900" indent="-342900">
              <a:buFont typeface="+mj-lt"/>
              <a:buAutoNum type="arabicPeriod"/>
            </a:pPr>
            <a:r>
              <a:rPr lang="en-US" dirty="0" smtClean="0">
                <a:solidFill>
                  <a:schemeClr val="tx1"/>
                </a:solidFill>
              </a:rPr>
              <a:t>Common culture </a:t>
            </a:r>
          </a:p>
          <a:p>
            <a:pPr marL="342900" indent="-342900">
              <a:buFont typeface="+mj-lt"/>
              <a:buAutoNum type="arabicPeriod"/>
            </a:pPr>
            <a:r>
              <a:rPr lang="en-US" dirty="0" smtClean="0">
                <a:solidFill>
                  <a:schemeClr val="tx1"/>
                </a:solidFill>
              </a:rPr>
              <a:t>Mutual interaction and mutual awareness</a:t>
            </a:r>
          </a:p>
          <a:p>
            <a:pPr marL="342900" indent="-342900">
              <a:buFont typeface="+mj-lt"/>
              <a:buAutoNum type="arabicPeriod"/>
            </a:pPr>
            <a:r>
              <a:rPr lang="en-US" dirty="0" smtClean="0">
                <a:solidFill>
                  <a:schemeClr val="tx1"/>
                </a:solidFill>
              </a:rPr>
              <a:t>Likeness and similarities among members </a:t>
            </a:r>
          </a:p>
          <a:p>
            <a:pPr marL="342900" indent="-342900">
              <a:buFont typeface="+mj-lt"/>
              <a:buAutoNum type="arabicPeriod"/>
            </a:pPr>
            <a:r>
              <a:rPr lang="en-US" dirty="0" smtClean="0">
                <a:solidFill>
                  <a:schemeClr val="tx1"/>
                </a:solidFill>
              </a:rPr>
              <a:t>Difference among the members</a:t>
            </a:r>
          </a:p>
          <a:p>
            <a:pPr marL="342900" indent="-342900">
              <a:buFont typeface="+mj-lt"/>
              <a:buAutoNum type="arabicPeriod"/>
            </a:pPr>
            <a:r>
              <a:rPr lang="en-US" dirty="0" smtClean="0">
                <a:solidFill>
                  <a:schemeClr val="tx1"/>
                </a:solidFill>
              </a:rPr>
              <a:t>Possess social control </a:t>
            </a:r>
          </a:p>
          <a:p>
            <a:pPr marL="342900" indent="-342900">
              <a:buFont typeface="+mj-lt"/>
              <a:buAutoNum type="arabicPeriod"/>
            </a:pPr>
            <a:r>
              <a:rPr lang="en-US" dirty="0" smtClean="0">
                <a:solidFill>
                  <a:schemeClr val="tx1"/>
                </a:solidFill>
              </a:rPr>
              <a:t>Division of labor</a:t>
            </a:r>
            <a:endParaRPr lang="en-US" dirty="0">
              <a:solidFill>
                <a:schemeClr val="tx1"/>
              </a:solidFill>
            </a:endParaRPr>
          </a:p>
        </p:txBody>
      </p:sp>
    </p:spTree>
    <p:extLst>
      <p:ext uri="{BB962C8B-B14F-4D97-AF65-F5344CB8AC3E}">
        <p14:creationId xmlns:p14="http://schemas.microsoft.com/office/powerpoint/2010/main" val="28107513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317" y="-136337"/>
            <a:ext cx="8568531" cy="1215493"/>
          </a:xfrm>
        </p:spPr>
        <p:txBody>
          <a:bodyPr/>
          <a:lstStyle/>
          <a:p>
            <a:endParaRPr lang="en-US"/>
          </a:p>
        </p:txBody>
      </p:sp>
      <p:sp>
        <p:nvSpPr>
          <p:cNvPr id="3" name="Subtitle 2"/>
          <p:cNvSpPr>
            <a:spLocks noGrp="1"/>
          </p:cNvSpPr>
          <p:nvPr>
            <p:ph type="subTitle" idx="1"/>
          </p:nvPr>
        </p:nvSpPr>
        <p:spPr>
          <a:xfrm>
            <a:off x="1382919" y="1844863"/>
            <a:ext cx="9072001" cy="2769989"/>
          </a:xfrm>
        </p:spPr>
        <p:txBody>
          <a:bodyPr>
            <a:normAutofit fontScale="55000" lnSpcReduction="20000"/>
          </a:bodyPr>
          <a:lstStyle/>
          <a:p>
            <a:r>
              <a:rPr lang="en-US" dirty="0" smtClean="0">
                <a:solidFill>
                  <a:schemeClr val="tx1"/>
                </a:solidFill>
              </a:rPr>
              <a:t>8 sense of identity and belongingness among the members </a:t>
            </a:r>
          </a:p>
          <a:p>
            <a:r>
              <a:rPr lang="en-US" dirty="0" smtClean="0">
                <a:solidFill>
                  <a:schemeClr val="tx1"/>
                </a:solidFill>
              </a:rPr>
              <a:t>9 interdependence among the members </a:t>
            </a:r>
          </a:p>
          <a:p>
            <a:r>
              <a:rPr lang="en-US" dirty="0" smtClean="0">
                <a:solidFill>
                  <a:schemeClr val="tx1"/>
                </a:solidFill>
              </a:rPr>
              <a:t>10 society is dynamic</a:t>
            </a:r>
          </a:p>
          <a:p>
            <a:endParaRPr lang="en-US" dirty="0">
              <a:solidFill>
                <a:schemeClr val="tx1"/>
              </a:solidFill>
            </a:endParaRPr>
          </a:p>
          <a:p>
            <a:r>
              <a:rPr lang="en-US" dirty="0" smtClean="0">
                <a:solidFill>
                  <a:schemeClr val="tx1"/>
                </a:solidFill>
              </a:rPr>
              <a:t>Types or </a:t>
            </a:r>
            <a:r>
              <a:rPr lang="en-US" dirty="0" err="1" smtClean="0">
                <a:solidFill>
                  <a:schemeClr val="tx1"/>
                </a:solidFill>
              </a:rPr>
              <a:t>catagories</a:t>
            </a:r>
            <a:r>
              <a:rPr lang="en-US" dirty="0" smtClean="0">
                <a:solidFill>
                  <a:schemeClr val="tx1"/>
                </a:solidFill>
              </a:rPr>
              <a:t> of societies </a:t>
            </a:r>
          </a:p>
          <a:p>
            <a:r>
              <a:rPr lang="en-US" dirty="0" smtClean="0">
                <a:solidFill>
                  <a:schemeClr val="tx1"/>
                </a:solidFill>
              </a:rPr>
              <a:t>According to level of economic and technological development</a:t>
            </a:r>
          </a:p>
          <a:p>
            <a:pPr marL="285750" indent="-285750">
              <a:buFont typeface="Arial" pitchFamily="34" charset="0"/>
              <a:buChar char="•"/>
            </a:pPr>
            <a:r>
              <a:rPr lang="en-US" dirty="0" smtClean="0">
                <a:solidFill>
                  <a:schemeClr val="tx1"/>
                </a:solidFill>
              </a:rPr>
              <a:t>First world</a:t>
            </a:r>
          </a:p>
          <a:p>
            <a:pPr marL="285750" indent="-285750">
              <a:buFont typeface="Arial" pitchFamily="34" charset="0"/>
              <a:buChar char="•"/>
            </a:pPr>
            <a:r>
              <a:rPr lang="en-US" dirty="0" smtClean="0">
                <a:solidFill>
                  <a:schemeClr val="tx1"/>
                </a:solidFill>
              </a:rPr>
              <a:t>Second world</a:t>
            </a:r>
          </a:p>
          <a:p>
            <a:pPr marL="285750" indent="-285750">
              <a:buFont typeface="Arial" pitchFamily="34" charset="0"/>
              <a:buChar char="•"/>
            </a:pPr>
            <a:r>
              <a:rPr lang="en-US" dirty="0" smtClean="0">
                <a:solidFill>
                  <a:schemeClr val="tx1"/>
                </a:solidFill>
              </a:rPr>
              <a:t>Third world</a:t>
            </a:r>
          </a:p>
          <a:p>
            <a:endParaRPr lang="en-US" dirty="0"/>
          </a:p>
        </p:txBody>
      </p:sp>
    </p:spTree>
    <p:extLst>
      <p:ext uri="{BB962C8B-B14F-4D97-AF65-F5344CB8AC3E}">
        <p14:creationId xmlns:p14="http://schemas.microsoft.com/office/powerpoint/2010/main" val="66763177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504208" y="2001406"/>
            <a:ext cx="9072001" cy="1938992"/>
          </a:xfrm>
        </p:spPr>
        <p:txBody>
          <a:bodyPr>
            <a:normAutofit fontScale="55000" lnSpcReduction="20000"/>
          </a:bodyPr>
          <a:lstStyle/>
          <a:p>
            <a:r>
              <a:rPr lang="en-US" dirty="0" smtClean="0"/>
              <a:t>According to major source of economic organization </a:t>
            </a:r>
          </a:p>
          <a:p>
            <a:r>
              <a:rPr lang="en-US" dirty="0" smtClean="0"/>
              <a:t>1.pre-industrial society or pre-modern society</a:t>
            </a:r>
          </a:p>
          <a:p>
            <a:pPr marL="285750" indent="-285750">
              <a:buFont typeface="Arial" pitchFamily="34" charset="0"/>
              <a:buChar char="•"/>
            </a:pPr>
            <a:r>
              <a:rPr lang="en-US" dirty="0" smtClean="0"/>
              <a:t>Hunting and gathering </a:t>
            </a:r>
            <a:r>
              <a:rPr lang="en-US" dirty="0" err="1" smtClean="0"/>
              <a:t>societies:simplest</a:t>
            </a:r>
            <a:r>
              <a:rPr lang="en-US" dirty="0" smtClean="0"/>
              <a:t> </a:t>
            </a:r>
            <a:r>
              <a:rPr lang="en-US" dirty="0" err="1" smtClean="0"/>
              <a:t>society,hunting</a:t>
            </a:r>
            <a:r>
              <a:rPr lang="en-US" dirty="0" smtClean="0"/>
              <a:t> and gathering or survival</a:t>
            </a:r>
          </a:p>
          <a:p>
            <a:pPr marL="285750" indent="-285750">
              <a:buFont typeface="Arial" pitchFamily="34" charset="0"/>
              <a:buChar char="•"/>
            </a:pPr>
            <a:r>
              <a:rPr lang="en-US" dirty="0" smtClean="0"/>
              <a:t>Pastoral and horticultural </a:t>
            </a:r>
            <a:r>
              <a:rPr lang="en-US" dirty="0" err="1" smtClean="0"/>
              <a:t>societies:pasturing</a:t>
            </a:r>
            <a:r>
              <a:rPr lang="en-US" dirty="0" smtClean="0"/>
              <a:t> of </a:t>
            </a:r>
            <a:r>
              <a:rPr lang="en-US" dirty="0" err="1" smtClean="0"/>
              <a:t>animals,cultivating</a:t>
            </a:r>
            <a:r>
              <a:rPr lang="en-US" dirty="0" smtClean="0"/>
              <a:t> plants by simple tools </a:t>
            </a:r>
          </a:p>
          <a:p>
            <a:pPr marL="285750" indent="-285750">
              <a:buFont typeface="Arial" pitchFamily="34" charset="0"/>
              <a:buChar char="•"/>
            </a:pPr>
            <a:r>
              <a:rPr lang="en-US" dirty="0" smtClean="0"/>
              <a:t>Agricultural or Agrarian </a:t>
            </a:r>
            <a:r>
              <a:rPr lang="en-US" dirty="0" err="1" smtClean="0"/>
              <a:t>societies:large</a:t>
            </a:r>
            <a:r>
              <a:rPr lang="en-US" dirty="0" smtClean="0"/>
              <a:t> scale </a:t>
            </a:r>
            <a:r>
              <a:rPr lang="en-US" dirty="0" err="1" smtClean="0"/>
              <a:t>agriculture,based</a:t>
            </a:r>
            <a:r>
              <a:rPr lang="en-US" dirty="0" smtClean="0"/>
              <a:t> on large-scale </a:t>
            </a:r>
            <a:r>
              <a:rPr lang="en-US" dirty="0" err="1" smtClean="0"/>
              <a:t>agriculture,which</a:t>
            </a:r>
            <a:r>
              <a:rPr lang="en-US" dirty="0" smtClean="0"/>
              <a:t> largely depends on ploughs using animal labor.</a:t>
            </a:r>
            <a:endParaRPr lang="en-US" dirty="0"/>
          </a:p>
        </p:txBody>
      </p:sp>
    </p:spTree>
    <p:extLst>
      <p:ext uri="{BB962C8B-B14F-4D97-AF65-F5344CB8AC3E}">
        <p14:creationId xmlns:p14="http://schemas.microsoft.com/office/powerpoint/2010/main" val="30967496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 Definition of Sociology </a:t>
            </a:r>
            <a:endParaRPr lang="en-US" dirty="0"/>
          </a:p>
        </p:txBody>
      </p:sp>
      <p:sp>
        <p:nvSpPr>
          <p:cNvPr id="3" name="Subtitle 2"/>
          <p:cNvSpPr>
            <a:spLocks noGrp="1"/>
          </p:cNvSpPr>
          <p:nvPr>
            <p:ph type="subTitle" idx="1"/>
          </p:nvPr>
        </p:nvSpPr>
        <p:spPr>
          <a:xfrm>
            <a:off x="468311" y="1311275"/>
            <a:ext cx="9107688" cy="4495800"/>
          </a:xfrm>
        </p:spPr>
        <p:txBody>
          <a:bodyPr>
            <a:normAutofit fontScale="62500" lnSpcReduction="20000"/>
          </a:bodyPr>
          <a:lstStyle/>
          <a:p>
            <a:r>
              <a:rPr lang="en-US" dirty="0" smtClean="0"/>
              <a:t>There is no single standard  definition of </a:t>
            </a:r>
            <a:r>
              <a:rPr lang="en-US" dirty="0" err="1" smtClean="0"/>
              <a:t>sociology.However,some</a:t>
            </a:r>
            <a:r>
              <a:rPr lang="en-US" dirty="0" smtClean="0"/>
              <a:t> well-established </a:t>
            </a:r>
            <a:r>
              <a:rPr lang="en-US" dirty="0" err="1" smtClean="0"/>
              <a:t>deinations</a:t>
            </a:r>
            <a:r>
              <a:rPr lang="en-US" dirty="0" smtClean="0"/>
              <a:t> are</a:t>
            </a:r>
          </a:p>
          <a:p>
            <a:endParaRPr lang="en-US" dirty="0" smtClean="0"/>
          </a:p>
          <a:p>
            <a:r>
              <a:rPr lang="en-US" dirty="0" smtClean="0"/>
              <a:t>“Sociology is the general science of society.”-Kingsley Davis</a:t>
            </a:r>
          </a:p>
          <a:p>
            <a:r>
              <a:rPr lang="en-US" dirty="0" smtClean="0"/>
              <a:t>“Sociology is the science of social phenomenon subject to natural and invariable(constant) </a:t>
            </a:r>
            <a:r>
              <a:rPr lang="en-US" dirty="0" err="1" smtClean="0"/>
              <a:t>laws,the</a:t>
            </a:r>
            <a:r>
              <a:rPr lang="en-US" dirty="0" smtClean="0"/>
              <a:t> discovery of which is the object of investigation.”-Herbert Spencer</a:t>
            </a:r>
          </a:p>
          <a:p>
            <a:r>
              <a:rPr lang="en-US" dirty="0" smtClean="0"/>
              <a:t>“Sociology is the science of collective </a:t>
            </a:r>
            <a:r>
              <a:rPr lang="en-US" dirty="0" err="1" smtClean="0"/>
              <a:t>behaviour</a:t>
            </a:r>
            <a:r>
              <a:rPr lang="en-US" dirty="0" smtClean="0"/>
              <a:t>.”-R.E. Park and </a:t>
            </a:r>
            <a:r>
              <a:rPr lang="en-US" dirty="0" err="1" smtClean="0"/>
              <a:t>F.W.Burgess</a:t>
            </a:r>
            <a:endParaRPr lang="en-US" dirty="0" smtClean="0"/>
          </a:p>
          <a:p>
            <a:endParaRPr lang="en-US" dirty="0"/>
          </a:p>
          <a:p>
            <a:r>
              <a:rPr lang="en-US" dirty="0" smtClean="0"/>
              <a:t>From different </a:t>
            </a:r>
            <a:r>
              <a:rPr lang="en-US" dirty="0" err="1" smtClean="0"/>
              <a:t>definations,we</a:t>
            </a:r>
            <a:r>
              <a:rPr lang="en-US" dirty="0" smtClean="0"/>
              <a:t> can find the following views</a:t>
            </a:r>
          </a:p>
          <a:p>
            <a:r>
              <a:rPr lang="en-US" dirty="0" smtClean="0"/>
              <a:t>-science of society</a:t>
            </a:r>
          </a:p>
          <a:p>
            <a:r>
              <a:rPr lang="en-US" dirty="0" smtClean="0"/>
              <a:t>-science of social relationships </a:t>
            </a:r>
          </a:p>
          <a:p>
            <a:r>
              <a:rPr lang="en-US" dirty="0" smtClean="0"/>
              <a:t>-study of social life </a:t>
            </a:r>
          </a:p>
          <a:p>
            <a:r>
              <a:rPr lang="en-US" dirty="0" smtClean="0"/>
              <a:t>-study of human </a:t>
            </a:r>
            <a:r>
              <a:rPr lang="en-US" dirty="0" err="1" smtClean="0"/>
              <a:t>behaviour</a:t>
            </a:r>
            <a:r>
              <a:rPr lang="en-US" dirty="0" smtClean="0"/>
              <a:t> in groups</a:t>
            </a:r>
          </a:p>
          <a:p>
            <a:r>
              <a:rPr lang="en-US" dirty="0" smtClean="0"/>
              <a:t>-study of social action </a:t>
            </a:r>
          </a:p>
          <a:p>
            <a:endParaRPr lang="en-US" dirty="0" smtClean="0"/>
          </a:p>
        </p:txBody>
      </p:sp>
    </p:spTree>
    <p:extLst>
      <p:ext uri="{BB962C8B-B14F-4D97-AF65-F5344CB8AC3E}">
        <p14:creationId xmlns:p14="http://schemas.microsoft.com/office/powerpoint/2010/main" val="169071928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a:xfrm>
            <a:off x="616718" y="2140095"/>
            <a:ext cx="9072001" cy="1661993"/>
          </a:xfrm>
        </p:spPr>
        <p:txBody>
          <a:bodyPr>
            <a:normAutofit fontScale="55000" lnSpcReduction="20000"/>
          </a:bodyPr>
          <a:lstStyle/>
          <a:p>
            <a:r>
              <a:rPr lang="en-US" dirty="0" smtClean="0"/>
              <a:t>2.Industrial or modern or technological society</a:t>
            </a:r>
          </a:p>
          <a:p>
            <a:r>
              <a:rPr lang="en-US" dirty="0" smtClean="0"/>
              <a:t>Industrial </a:t>
            </a:r>
            <a:r>
              <a:rPr lang="en-US" dirty="0" err="1" smtClean="0"/>
              <a:t>revoulation</a:t>
            </a:r>
            <a:r>
              <a:rPr lang="en-US" dirty="0" smtClean="0"/>
              <a:t> gave rise of </a:t>
            </a:r>
            <a:r>
              <a:rPr lang="en-US" dirty="0" err="1" smtClean="0"/>
              <a:t>it,goods</a:t>
            </a:r>
            <a:r>
              <a:rPr lang="en-US" dirty="0" smtClean="0"/>
              <a:t> produced by machines powered by fuel</a:t>
            </a:r>
          </a:p>
          <a:p>
            <a:endParaRPr lang="en-US" dirty="0"/>
          </a:p>
          <a:p>
            <a:r>
              <a:rPr lang="en-US" dirty="0" smtClean="0"/>
              <a:t>3.Post-industrial society</a:t>
            </a:r>
          </a:p>
          <a:p>
            <a:r>
              <a:rPr lang="en-US" dirty="0" smtClean="0"/>
              <a:t>Based on </a:t>
            </a:r>
            <a:r>
              <a:rPr lang="en-US" dirty="0" err="1" smtClean="0"/>
              <a:t>IT,services</a:t>
            </a:r>
            <a:r>
              <a:rPr lang="en-US" dirty="0" smtClean="0"/>
              <a:t> and high technologies like </a:t>
            </a:r>
            <a:r>
              <a:rPr lang="en-US" dirty="0" err="1" smtClean="0"/>
              <a:t>AI,USA,Canada,japan,and</a:t>
            </a:r>
            <a:r>
              <a:rPr lang="en-US" dirty="0" smtClean="0"/>
              <a:t> western </a:t>
            </a:r>
            <a:r>
              <a:rPr lang="en-US" dirty="0" err="1" smtClean="0"/>
              <a:t>europe</a:t>
            </a:r>
            <a:r>
              <a:rPr lang="en-US" dirty="0" smtClean="0"/>
              <a:t> has reached this stage.</a:t>
            </a:r>
            <a:endParaRPr lang="en-US" dirty="0"/>
          </a:p>
        </p:txBody>
      </p:sp>
    </p:spTree>
    <p:extLst>
      <p:ext uri="{BB962C8B-B14F-4D97-AF65-F5344CB8AC3E}">
        <p14:creationId xmlns:p14="http://schemas.microsoft.com/office/powerpoint/2010/main" val="78673684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Differences between Pre-industrial and industrial society</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009199733"/>
              </p:ext>
            </p:extLst>
          </p:nvPr>
        </p:nvGraphicFramePr>
        <p:xfrm>
          <a:off x="1687520" y="1463675"/>
          <a:ext cx="5882217" cy="14000930"/>
        </p:xfrm>
        <a:graphic>
          <a:graphicData uri="http://schemas.openxmlformats.org/drawingml/2006/table">
            <a:tbl>
              <a:tblPr firstRow="1" bandRow="1">
                <a:tableStyleId>{5C22544A-7EE6-4342-B048-85BDC9FD1C3A}</a:tableStyleId>
              </a:tblPr>
              <a:tblGrid>
                <a:gridCol w="3642079"/>
                <a:gridCol w="2240138"/>
              </a:tblGrid>
              <a:tr h="1188758">
                <a:tc>
                  <a:txBody>
                    <a:bodyPr/>
                    <a:lstStyle/>
                    <a:p>
                      <a:r>
                        <a:rPr lang="en-US" sz="1800" dirty="0" smtClean="0"/>
                        <a:t>Pre-industrial society</a:t>
                      </a:r>
                      <a:endParaRPr lang="en-US" sz="1800" dirty="0"/>
                    </a:p>
                  </a:txBody>
                  <a:tcPr/>
                </a:tc>
                <a:tc>
                  <a:txBody>
                    <a:bodyPr/>
                    <a:lstStyle/>
                    <a:p>
                      <a:r>
                        <a:rPr lang="en-US" sz="1800" dirty="0" smtClean="0"/>
                        <a:t>Industrial society</a:t>
                      </a:r>
                      <a:endParaRPr lang="en-US" sz="1800" dirty="0"/>
                    </a:p>
                  </a:txBody>
                  <a:tcPr/>
                </a:tc>
              </a:tr>
              <a:tr h="3657725">
                <a:tc>
                  <a:txBody>
                    <a:bodyPr/>
                    <a:lstStyle/>
                    <a:p>
                      <a:r>
                        <a:rPr lang="en-US" sz="1800" dirty="0" smtClean="0"/>
                        <a:t>Social structure is comparatively </a:t>
                      </a:r>
                      <a:r>
                        <a:rPr lang="en-US" sz="1800" dirty="0" err="1" smtClean="0"/>
                        <a:t>simple.simple</a:t>
                      </a:r>
                      <a:r>
                        <a:rPr lang="en-US" sz="1800" baseline="0" dirty="0" smtClean="0"/>
                        <a:t> division of </a:t>
                      </a:r>
                      <a:r>
                        <a:rPr lang="en-US" sz="1800" baseline="0" dirty="0" err="1" smtClean="0"/>
                        <a:t>labour</a:t>
                      </a:r>
                      <a:r>
                        <a:rPr lang="en-US" sz="1800" baseline="0" dirty="0" smtClean="0"/>
                        <a:t> mostly based in age and sex.</a:t>
                      </a:r>
                      <a:endParaRPr lang="en-US" sz="1800" dirty="0"/>
                    </a:p>
                  </a:txBody>
                  <a:tcPr/>
                </a:tc>
                <a:tc>
                  <a:txBody>
                    <a:bodyPr/>
                    <a:lstStyle/>
                    <a:p>
                      <a:r>
                        <a:rPr lang="en-US" sz="1800" dirty="0" smtClean="0"/>
                        <a:t>Complex social structure and division of</a:t>
                      </a:r>
                      <a:r>
                        <a:rPr lang="en-US" sz="1800" baseline="0" dirty="0" smtClean="0"/>
                        <a:t> </a:t>
                      </a:r>
                      <a:r>
                        <a:rPr lang="en-US" sz="1800" baseline="0" dirty="0" err="1" smtClean="0"/>
                        <a:t>labour</a:t>
                      </a:r>
                      <a:r>
                        <a:rPr lang="en-US" sz="1800" baseline="0" dirty="0" smtClean="0"/>
                        <a:t>.</a:t>
                      </a:r>
                      <a:endParaRPr lang="en-US" sz="1800" dirty="0"/>
                    </a:p>
                  </a:txBody>
                  <a:tcPr/>
                </a:tc>
              </a:tr>
              <a:tr h="2560406">
                <a:tc>
                  <a:txBody>
                    <a:bodyPr/>
                    <a:lstStyle/>
                    <a:p>
                      <a:r>
                        <a:rPr lang="en-US" sz="1800" dirty="0" smtClean="0"/>
                        <a:t>Fewer statuses and roles </a:t>
                      </a:r>
                      <a:endParaRPr lang="en-US" sz="1800" dirty="0"/>
                    </a:p>
                  </a:txBody>
                  <a:tcPr/>
                </a:tc>
                <a:tc>
                  <a:txBody>
                    <a:bodyPr/>
                    <a:lstStyle/>
                    <a:p>
                      <a:r>
                        <a:rPr lang="en-US" sz="1800" dirty="0" smtClean="0"/>
                        <a:t>Vast number of</a:t>
                      </a:r>
                      <a:r>
                        <a:rPr lang="en-US" sz="1800" baseline="0" dirty="0" smtClean="0"/>
                        <a:t> statuses and roles emerges</a:t>
                      </a:r>
                      <a:endParaRPr lang="en-US" sz="1800" dirty="0"/>
                    </a:p>
                  </a:txBody>
                  <a:tcPr/>
                </a:tc>
              </a:tr>
              <a:tr h="5852361">
                <a:tc>
                  <a:txBody>
                    <a:bodyPr/>
                    <a:lstStyle/>
                    <a:p>
                      <a:r>
                        <a:rPr lang="en-US" sz="1800" dirty="0" smtClean="0"/>
                        <a:t>Social institutions other than family and kinship</a:t>
                      </a:r>
                      <a:r>
                        <a:rPr lang="en-US" sz="1800" baseline="0" dirty="0" smtClean="0"/>
                        <a:t> are either non-existent or in a developing stage. </a:t>
                      </a:r>
                      <a:endParaRPr lang="en-US" sz="1800" dirty="0"/>
                    </a:p>
                  </a:txBody>
                  <a:tcPr/>
                </a:tc>
                <a:tc>
                  <a:txBody>
                    <a:bodyPr/>
                    <a:lstStyle/>
                    <a:p>
                      <a:r>
                        <a:rPr lang="en-US" sz="1800" dirty="0" smtClean="0"/>
                        <a:t>Social institutions such as </a:t>
                      </a:r>
                      <a:r>
                        <a:rPr lang="en-US" sz="1800" dirty="0" err="1" smtClean="0"/>
                        <a:t>marriage,family,kinship,economy,polity,education,etc</a:t>
                      </a:r>
                      <a:r>
                        <a:rPr lang="en-US" sz="1800" dirty="0" smtClean="0"/>
                        <a:t> are much developed.</a:t>
                      </a:r>
                      <a:endParaRPr lang="en-US" sz="1800" dirty="0"/>
                    </a:p>
                  </a:txBody>
                  <a:tcPr/>
                </a:tc>
              </a:tr>
              <a:tr h="370840">
                <a:tc>
                  <a:txBody>
                    <a:bodyPr/>
                    <a:lstStyle/>
                    <a:p>
                      <a:endParaRPr lang="en-US" sz="1800" dirty="0"/>
                    </a:p>
                  </a:txBody>
                  <a:tcPr/>
                </a:tc>
                <a:tc>
                  <a:txBody>
                    <a:bodyPr/>
                    <a:lstStyle/>
                    <a:p>
                      <a:endParaRPr lang="en-US" sz="1800" dirty="0"/>
                    </a:p>
                  </a:txBody>
                  <a:tcPr/>
                </a:tc>
              </a:tr>
              <a:tr h="370840">
                <a:tc>
                  <a:txBody>
                    <a:bodyPr/>
                    <a:lstStyle/>
                    <a:p>
                      <a:endParaRPr lang="en-US" sz="1800" dirty="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78348366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graphicFrame>
        <p:nvGraphicFramePr>
          <p:cNvPr id="4" name="Table 3"/>
          <p:cNvGraphicFramePr>
            <a:graphicFrameLocks noGrp="1"/>
          </p:cNvGraphicFramePr>
          <p:nvPr>
            <p:extLst>
              <p:ext uri="{D42A27DB-BD31-4B8C-83A1-F6EECF244321}">
                <p14:modId xmlns:p14="http://schemas.microsoft.com/office/powerpoint/2010/main" val="2098078083"/>
              </p:ext>
            </p:extLst>
          </p:nvPr>
        </p:nvGraphicFramePr>
        <p:xfrm>
          <a:off x="1611311" y="1692274"/>
          <a:ext cx="6789210" cy="14182372"/>
        </p:xfrm>
        <a:graphic>
          <a:graphicData uri="http://schemas.openxmlformats.org/drawingml/2006/table">
            <a:tbl>
              <a:tblPr firstRow="1" bandRow="1">
                <a:tableStyleId>{5C22544A-7EE6-4342-B048-85BDC9FD1C3A}</a:tableStyleId>
              </a:tblPr>
              <a:tblGrid>
                <a:gridCol w="3394605"/>
                <a:gridCol w="3394605"/>
              </a:tblGrid>
              <a:tr h="8046998">
                <a:tc>
                  <a:txBody>
                    <a:bodyPr/>
                    <a:lstStyle/>
                    <a:p>
                      <a:r>
                        <a:rPr lang="en-US" sz="1800" dirty="0" smtClean="0"/>
                        <a:t>Social life occurs domination of primary groups such as </a:t>
                      </a:r>
                      <a:r>
                        <a:rPr lang="en-US" sz="1800" dirty="0" err="1" smtClean="0"/>
                        <a:t>family,kinship,small</a:t>
                      </a:r>
                      <a:r>
                        <a:rPr lang="en-US" sz="1800" dirty="0" smtClean="0"/>
                        <a:t> </a:t>
                      </a:r>
                      <a:r>
                        <a:rPr lang="en-US" sz="1800" dirty="0" err="1" smtClean="0"/>
                        <a:t>communities,etc</a:t>
                      </a:r>
                      <a:r>
                        <a:rPr lang="en-US" sz="1800" baseline="0" dirty="0" smtClean="0"/>
                        <a:t> so social relationships are intimate and emotional.</a:t>
                      </a:r>
                      <a:endParaRPr lang="en-US" sz="1800" dirty="0"/>
                    </a:p>
                  </a:txBody>
                  <a:tcPr/>
                </a:tc>
                <a:tc>
                  <a:txBody>
                    <a:bodyPr/>
                    <a:lstStyle/>
                    <a:p>
                      <a:r>
                        <a:rPr lang="en-US" sz="1800" dirty="0" smtClean="0"/>
                        <a:t>Social life occurs in the context of secondary groups and large anonymous</a:t>
                      </a:r>
                      <a:r>
                        <a:rPr lang="en-US" sz="1800" baseline="0" dirty="0" smtClean="0"/>
                        <a:t> urban communities so social relationships are non-intimate ,impersonal and with little or no emotional involvement</a:t>
                      </a:r>
                      <a:endParaRPr lang="en-US" sz="1800" dirty="0"/>
                    </a:p>
                  </a:txBody>
                  <a:tcPr/>
                </a:tc>
              </a:tr>
              <a:tr h="5029373">
                <a:tc>
                  <a:txBody>
                    <a:bodyPr/>
                    <a:lstStyle/>
                    <a:p>
                      <a:r>
                        <a:rPr lang="en-US" sz="1800" dirty="0" smtClean="0"/>
                        <a:t>Statuses are normally ascribed </a:t>
                      </a:r>
                      <a:endParaRPr lang="en-US" sz="1800" dirty="0"/>
                    </a:p>
                  </a:txBody>
                  <a:tcPr/>
                </a:tc>
                <a:tc>
                  <a:txBody>
                    <a:bodyPr/>
                    <a:lstStyle/>
                    <a:p>
                      <a:r>
                        <a:rPr lang="en-US" sz="1800" dirty="0" smtClean="0"/>
                        <a:t>Many statuses are ascribed.</a:t>
                      </a:r>
                      <a:r>
                        <a:rPr lang="en-US" sz="1800" baseline="0" dirty="0" smtClean="0"/>
                        <a:t> There is social mobility to move up and down the status based on personal </a:t>
                      </a:r>
                      <a:r>
                        <a:rPr lang="en-US" sz="1800" baseline="0" dirty="0" err="1" smtClean="0"/>
                        <a:t>talents,capacities,effficiencies</a:t>
                      </a:r>
                      <a:r>
                        <a:rPr lang="en-US" sz="1800" baseline="0" dirty="0" smtClean="0"/>
                        <a:t> etc. </a:t>
                      </a:r>
                      <a:endParaRPr lang="en-US" sz="1800" dirty="0"/>
                    </a:p>
                  </a:txBody>
                  <a:tcPr/>
                </a:tc>
              </a:tr>
              <a:tr h="368667">
                <a:tc>
                  <a:txBody>
                    <a:bodyPr/>
                    <a:lstStyle/>
                    <a:p>
                      <a:endParaRPr lang="en-US" sz="1800" dirty="0"/>
                    </a:p>
                  </a:txBody>
                  <a:tcPr/>
                </a:tc>
                <a:tc>
                  <a:txBody>
                    <a:bodyPr/>
                    <a:lstStyle/>
                    <a:p>
                      <a:endParaRPr lang="en-US" sz="1800" dirty="0"/>
                    </a:p>
                  </a:txBody>
                  <a:tcPr/>
                </a:tc>
              </a:tr>
              <a:tr h="368667">
                <a:tc>
                  <a:txBody>
                    <a:bodyPr/>
                    <a:lstStyle/>
                    <a:p>
                      <a:endParaRPr lang="en-US" sz="1800" dirty="0"/>
                    </a:p>
                  </a:txBody>
                  <a:tcPr/>
                </a:tc>
                <a:tc>
                  <a:txBody>
                    <a:bodyPr/>
                    <a:lstStyle/>
                    <a:p>
                      <a:endParaRPr lang="en-US" sz="1800" dirty="0"/>
                    </a:p>
                  </a:txBody>
                  <a:tcPr/>
                </a:tc>
              </a:tr>
              <a:tr h="368667">
                <a:tc>
                  <a:txBody>
                    <a:bodyPr/>
                    <a:lstStyle/>
                    <a:p>
                      <a:endParaRPr lang="en-US" sz="1800" dirty="0"/>
                    </a:p>
                  </a:txBody>
                  <a:tcPr/>
                </a:tc>
                <a:tc>
                  <a:txBody>
                    <a:bodyPr/>
                    <a:lstStyle/>
                    <a:p>
                      <a:endParaRPr lang="en-US" sz="1800" dirty="0"/>
                    </a:p>
                  </a:txBody>
                  <a:tcPr/>
                </a:tc>
              </a:tr>
            </a:tbl>
          </a:graphicData>
        </a:graphic>
      </p:graphicFrame>
    </p:spTree>
    <p:extLst>
      <p:ext uri="{BB962C8B-B14F-4D97-AF65-F5344CB8AC3E}">
        <p14:creationId xmlns:p14="http://schemas.microsoft.com/office/powerpoint/2010/main" val="40082609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708170808"/>
              </p:ext>
            </p:extLst>
          </p:nvPr>
        </p:nvGraphicFramePr>
        <p:xfrm>
          <a:off x="1687511" y="1661939"/>
          <a:ext cx="6713010" cy="9327196"/>
        </p:xfrm>
        <a:graphic>
          <a:graphicData uri="http://schemas.openxmlformats.org/drawingml/2006/table">
            <a:tbl>
              <a:tblPr firstRow="1" bandRow="1">
                <a:tableStyleId>{5C22544A-7EE6-4342-B048-85BDC9FD1C3A}</a:tableStyleId>
              </a:tblPr>
              <a:tblGrid>
                <a:gridCol w="3356505"/>
                <a:gridCol w="3356505"/>
              </a:tblGrid>
              <a:tr h="6675350">
                <a:tc>
                  <a:txBody>
                    <a:bodyPr/>
                    <a:lstStyle/>
                    <a:p>
                      <a:r>
                        <a:rPr lang="en-US" sz="1800" dirty="0" smtClean="0"/>
                        <a:t>Homogeneous</a:t>
                      </a:r>
                      <a:r>
                        <a:rPr lang="en-US" sz="1800" baseline="0" dirty="0" smtClean="0"/>
                        <a:t> culture as the ways of </a:t>
                      </a:r>
                      <a:r>
                        <a:rPr lang="en-US" sz="1800" baseline="0" dirty="0" err="1" smtClean="0"/>
                        <a:t>thinking,behaving,dressing,conversing,beliving,etc.resemble</a:t>
                      </a:r>
                      <a:r>
                        <a:rPr lang="en-US" sz="1800" baseline="0" dirty="0" smtClean="0"/>
                        <a:t> among the </a:t>
                      </a:r>
                      <a:r>
                        <a:rPr lang="en-US" sz="1800" baseline="0" dirty="0" err="1" smtClean="0"/>
                        <a:t>members.unity</a:t>
                      </a:r>
                      <a:r>
                        <a:rPr lang="en-US" sz="1800" baseline="0" dirty="0" smtClean="0"/>
                        <a:t> and uniformity in social life are </a:t>
                      </a:r>
                      <a:r>
                        <a:rPr lang="en-US" sz="1800" baseline="0" dirty="0" err="1" smtClean="0"/>
                        <a:t>are</a:t>
                      </a:r>
                      <a:r>
                        <a:rPr lang="en-US" sz="1800" baseline="0" dirty="0" smtClean="0"/>
                        <a:t> largely visible.</a:t>
                      </a:r>
                      <a:endParaRPr lang="en-US" sz="1800" dirty="0"/>
                    </a:p>
                  </a:txBody>
                  <a:tcPr/>
                </a:tc>
                <a:tc>
                  <a:txBody>
                    <a:bodyPr/>
                    <a:lstStyle/>
                    <a:p>
                      <a:r>
                        <a:rPr lang="en-US" sz="1800" dirty="0" err="1" smtClean="0"/>
                        <a:t>Haterogenous</a:t>
                      </a:r>
                      <a:r>
                        <a:rPr lang="en-US" sz="1800" dirty="0" smtClean="0"/>
                        <a:t> culture as there is diversity and pluralistic</a:t>
                      </a:r>
                      <a:r>
                        <a:rPr lang="en-US" sz="1800" baseline="0" dirty="0" smtClean="0"/>
                        <a:t> </a:t>
                      </a:r>
                      <a:r>
                        <a:rPr lang="en-US" sz="1800" baseline="0" dirty="0" err="1" smtClean="0"/>
                        <a:t>values,outlooks,opinions</a:t>
                      </a:r>
                      <a:r>
                        <a:rPr lang="en-US" sz="1800" baseline="0" dirty="0" smtClean="0"/>
                        <a:t> and beliefs. </a:t>
                      </a:r>
                      <a:endParaRPr lang="en-US" sz="1800" dirty="0"/>
                    </a:p>
                  </a:txBody>
                  <a:tcPr/>
                </a:tc>
              </a:tr>
              <a:tr h="640099">
                <a:tc>
                  <a:txBody>
                    <a:bodyPr/>
                    <a:lstStyle/>
                    <a:p>
                      <a:r>
                        <a:rPr lang="en-US" sz="1800" dirty="0" smtClean="0"/>
                        <a:t>Informal control</a:t>
                      </a:r>
                      <a:endParaRPr lang="en-US" sz="1800" dirty="0"/>
                    </a:p>
                  </a:txBody>
                  <a:tcPr/>
                </a:tc>
                <a:tc>
                  <a:txBody>
                    <a:bodyPr/>
                    <a:lstStyle/>
                    <a:p>
                      <a:r>
                        <a:rPr lang="en-US" sz="1800" dirty="0" smtClean="0"/>
                        <a:t>Formal control  </a:t>
                      </a:r>
                      <a:endParaRPr lang="en-US" sz="1800" dirty="0"/>
                    </a:p>
                  </a:txBody>
                  <a:tcPr/>
                </a:tc>
              </a:tr>
              <a:tr h="2011747">
                <a:tc>
                  <a:txBody>
                    <a:bodyPr/>
                    <a:lstStyle/>
                    <a:p>
                      <a:r>
                        <a:rPr lang="en-US" sz="1800" dirty="0" smtClean="0"/>
                        <a:t>Fundamentalist or conservative approach</a:t>
                      </a:r>
                      <a:endParaRPr lang="en-US" sz="1800" dirty="0"/>
                    </a:p>
                  </a:txBody>
                  <a:tcPr/>
                </a:tc>
                <a:tc>
                  <a:txBody>
                    <a:bodyPr/>
                    <a:lstStyle/>
                    <a:p>
                      <a:r>
                        <a:rPr lang="en-US" sz="1800" dirty="0" smtClean="0"/>
                        <a:t>Progressive approach </a:t>
                      </a:r>
                      <a:endParaRPr lang="en-US" sz="1800" dirty="0"/>
                    </a:p>
                  </a:txBody>
                  <a:tcPr/>
                </a:tc>
              </a:tr>
            </a:tbl>
          </a:graphicData>
        </a:graphic>
      </p:graphicFrame>
    </p:spTree>
    <p:extLst>
      <p:ext uri="{BB962C8B-B14F-4D97-AF65-F5344CB8AC3E}">
        <p14:creationId xmlns:p14="http://schemas.microsoft.com/office/powerpoint/2010/main" val="41506847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Population size and distribution </a:t>
            </a:r>
            <a:endParaRPr lang="en-US" dirty="0"/>
          </a:p>
        </p:txBody>
      </p:sp>
      <p:sp>
        <p:nvSpPr>
          <p:cNvPr id="3" name="Content Placeholder 2"/>
          <p:cNvSpPr>
            <a:spLocks noGrp="1"/>
          </p:cNvSpPr>
          <p:nvPr>
            <p:ph idx="1"/>
          </p:nvPr>
        </p:nvSpPr>
        <p:spPr/>
        <p:txBody>
          <a:bodyPr/>
          <a:lstStyle/>
          <a:p>
            <a:r>
              <a:rPr lang="en-US" dirty="0" smtClean="0"/>
              <a:t>Concept of Demography</a:t>
            </a:r>
          </a:p>
          <a:p>
            <a:r>
              <a:rPr lang="en-US" dirty="0" smtClean="0"/>
              <a:t>The term demography is derived from two words ‘demos’ meaning ‘people’ and ‘</a:t>
            </a:r>
            <a:r>
              <a:rPr lang="en-US" dirty="0" err="1" smtClean="0"/>
              <a:t>graphy</a:t>
            </a:r>
            <a:r>
              <a:rPr lang="en-US" dirty="0" smtClean="0"/>
              <a:t>’ meaning ‘to study’. Hence it is the scientific study of the population of a specific place in a particular period of time.</a:t>
            </a:r>
            <a:endParaRPr lang="en-US" dirty="0"/>
          </a:p>
        </p:txBody>
      </p:sp>
    </p:spTree>
    <p:extLst>
      <p:ext uri="{BB962C8B-B14F-4D97-AF65-F5344CB8AC3E}">
        <p14:creationId xmlns:p14="http://schemas.microsoft.com/office/powerpoint/2010/main" val="195305672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smtClean="0"/>
              <a:t>It focuses on the statistical and mathematical study of population size , regional distribution , composition and population change.</a:t>
            </a:r>
          </a:p>
          <a:p>
            <a:r>
              <a:rPr lang="en-US" dirty="0" smtClean="0"/>
              <a:t>The calculation of population growth rate , population doubling time , infant mortality rate , maternal mortality rate , crude birth rate , crude death rate , sex ratio ,dependency ratio , </a:t>
            </a:r>
            <a:r>
              <a:rPr lang="en-US" dirty="0" err="1" smtClean="0"/>
              <a:t>etc</a:t>
            </a:r>
            <a:r>
              <a:rPr lang="en-US" dirty="0" smtClean="0"/>
              <a:t>  all fall under demography.</a:t>
            </a:r>
            <a:endParaRPr lang="en-US" dirty="0"/>
          </a:p>
        </p:txBody>
      </p:sp>
    </p:spTree>
    <p:extLst>
      <p:ext uri="{BB962C8B-B14F-4D97-AF65-F5344CB8AC3E}">
        <p14:creationId xmlns:p14="http://schemas.microsoft.com/office/powerpoint/2010/main" val="16065338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Although , the British intellectual  ,John </a:t>
            </a:r>
            <a:r>
              <a:rPr lang="en-US" dirty="0" err="1" smtClean="0"/>
              <a:t>Graunt</a:t>
            </a:r>
            <a:r>
              <a:rPr lang="en-US" dirty="0" smtClean="0"/>
              <a:t> initiated the study of demography in 1662 A.D. due to which he is known as the ‘father of demographic studies’ the term ‘demography’ was first used by the Belgian statistician ‘</a:t>
            </a:r>
            <a:r>
              <a:rPr lang="en-US" dirty="0" err="1" smtClean="0"/>
              <a:t>Achille</a:t>
            </a:r>
            <a:r>
              <a:rPr lang="en-US" dirty="0" smtClean="0"/>
              <a:t> </a:t>
            </a:r>
            <a:r>
              <a:rPr lang="en-US" dirty="0" err="1" smtClean="0"/>
              <a:t>Guillerd</a:t>
            </a:r>
            <a:r>
              <a:rPr lang="en-US" dirty="0" smtClean="0"/>
              <a:t>’ in 1855 A.D.</a:t>
            </a:r>
            <a:endParaRPr lang="en-US" dirty="0"/>
          </a:p>
        </p:txBody>
      </p:sp>
    </p:spTree>
    <p:extLst>
      <p:ext uri="{BB962C8B-B14F-4D97-AF65-F5344CB8AC3E}">
        <p14:creationId xmlns:p14="http://schemas.microsoft.com/office/powerpoint/2010/main" val="38117875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smtClean="0"/>
              <a:t>The population education i.e. demographic study as  an academic discipline was developed during the period of 1960-1970 A.D. </a:t>
            </a:r>
          </a:p>
          <a:p>
            <a:r>
              <a:rPr lang="en-US" dirty="0" smtClean="0"/>
              <a:t>Population education as an educational </a:t>
            </a:r>
            <a:r>
              <a:rPr lang="en-US" dirty="0" err="1" smtClean="0"/>
              <a:t>programme</a:t>
            </a:r>
            <a:r>
              <a:rPr lang="en-US" dirty="0" smtClean="0"/>
              <a:t> makes the individuals aware about the effects and consequences of the population growth.</a:t>
            </a:r>
          </a:p>
          <a:p>
            <a:r>
              <a:rPr lang="en-US" dirty="0" smtClean="0"/>
              <a:t>From the demographic study , a clear-cut idea about the population situation can be visualized and the plans and policies can be made for the existing population for their progress and development . Therefore , demography is very important.</a:t>
            </a:r>
            <a:endParaRPr lang="en-US" dirty="0"/>
          </a:p>
        </p:txBody>
      </p:sp>
    </p:spTree>
    <p:extLst>
      <p:ext uri="{BB962C8B-B14F-4D97-AF65-F5344CB8AC3E}">
        <p14:creationId xmlns:p14="http://schemas.microsoft.com/office/powerpoint/2010/main" val="8211056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Demographic components </a:t>
            </a:r>
          </a:p>
          <a:p>
            <a:pPr marL="0" indent="0">
              <a:buNone/>
            </a:pPr>
            <a:r>
              <a:rPr lang="en-US" dirty="0" smtClean="0"/>
              <a:t>The most important </a:t>
            </a:r>
            <a:r>
              <a:rPr lang="en-US" dirty="0" err="1" smtClean="0"/>
              <a:t>important</a:t>
            </a:r>
            <a:r>
              <a:rPr lang="en-US" dirty="0" smtClean="0"/>
              <a:t> demographic components include </a:t>
            </a:r>
          </a:p>
          <a:p>
            <a:r>
              <a:rPr lang="en-US" dirty="0" smtClean="0"/>
              <a:t>Birth </a:t>
            </a:r>
          </a:p>
          <a:p>
            <a:r>
              <a:rPr lang="en-US" dirty="0" smtClean="0"/>
              <a:t>Death </a:t>
            </a:r>
          </a:p>
          <a:p>
            <a:r>
              <a:rPr lang="en-US" dirty="0" smtClean="0"/>
              <a:t>Migration </a:t>
            </a:r>
          </a:p>
          <a:p>
            <a:pPr marL="0" indent="0">
              <a:buNone/>
            </a:pPr>
            <a:r>
              <a:rPr lang="en-US" dirty="0" smtClean="0"/>
              <a:t>These three components determine the population change of any place or country. Therefore , they are called the ‘determinants of population change’.</a:t>
            </a:r>
            <a:endParaRPr lang="en-US" dirty="0"/>
          </a:p>
        </p:txBody>
      </p:sp>
    </p:spTree>
    <p:extLst>
      <p:ext uri="{BB962C8B-B14F-4D97-AF65-F5344CB8AC3E}">
        <p14:creationId xmlns:p14="http://schemas.microsoft.com/office/powerpoint/2010/main" val="41903009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Major </a:t>
            </a:r>
            <a:r>
              <a:rPr lang="en-US" dirty="0"/>
              <a:t>s</a:t>
            </a:r>
            <a:r>
              <a:rPr lang="en-US" dirty="0" smtClean="0"/>
              <a:t>ources of population statistics </a:t>
            </a:r>
          </a:p>
          <a:p>
            <a:r>
              <a:rPr lang="en-US" dirty="0" smtClean="0"/>
              <a:t>Primary sources: census, vital registration , sample surveys, Administrative records.</a:t>
            </a:r>
          </a:p>
          <a:p>
            <a:r>
              <a:rPr lang="en-US" dirty="0" smtClean="0"/>
              <a:t>Secondary sources: organizations and institutions , books, journal, newspaper</a:t>
            </a:r>
          </a:p>
          <a:p>
            <a:pPr marL="0" indent="0">
              <a:buNone/>
            </a:pPr>
            <a:endParaRPr lang="en-US" dirty="0"/>
          </a:p>
        </p:txBody>
      </p:sp>
    </p:spTree>
    <p:extLst>
      <p:ext uri="{BB962C8B-B14F-4D97-AF65-F5344CB8AC3E}">
        <p14:creationId xmlns:p14="http://schemas.microsoft.com/office/powerpoint/2010/main" val="2942066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693988"/>
            <a:ext cx="9072563" cy="554037"/>
          </a:xfrm>
        </p:spPr>
        <p:txBody>
          <a:bodyPr>
            <a:normAutofit fontScale="47500" lnSpcReduction="20000"/>
          </a:bodyPr>
          <a:lstStyle/>
          <a:p>
            <a:r>
              <a:rPr lang="en-US" dirty="0" smtClean="0"/>
              <a:t>-study of forms of social relationships </a:t>
            </a:r>
          </a:p>
          <a:p>
            <a:r>
              <a:rPr lang="en-US" dirty="0" smtClean="0"/>
              <a:t>-study of social groups or social systems</a:t>
            </a:r>
            <a:endParaRPr lang="en-US" dirty="0"/>
          </a:p>
        </p:txBody>
      </p:sp>
    </p:spTree>
    <p:extLst>
      <p:ext uri="{BB962C8B-B14F-4D97-AF65-F5344CB8AC3E}">
        <p14:creationId xmlns:p14="http://schemas.microsoft.com/office/powerpoint/2010/main" val="1315023396"/>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Demographic composition of Nepal</a:t>
            </a:r>
          </a:p>
          <a:p>
            <a:pPr marL="0" indent="0">
              <a:buNone/>
            </a:pPr>
            <a:r>
              <a:rPr lang="en-US" dirty="0" smtClean="0"/>
              <a:t>According to 2011 A.D. census</a:t>
            </a:r>
          </a:p>
          <a:p>
            <a:pPr marL="514350" indent="-514350">
              <a:buFont typeface="+mj-lt"/>
              <a:buAutoNum type="arabicPeriod"/>
            </a:pPr>
            <a:r>
              <a:rPr lang="en-US" dirty="0" smtClean="0"/>
              <a:t>Population size , growth and distribution</a:t>
            </a:r>
          </a:p>
          <a:p>
            <a:pPr marL="0" indent="0">
              <a:buNone/>
            </a:pPr>
            <a:r>
              <a:rPr lang="en-US" dirty="0" smtClean="0"/>
              <a:t>Population size 26,494,504</a:t>
            </a:r>
          </a:p>
          <a:p>
            <a:pPr marL="0" indent="0">
              <a:buNone/>
            </a:pPr>
            <a:r>
              <a:rPr lang="en-US" dirty="0" smtClean="0"/>
              <a:t>Annual average population growth rate 1.35percent</a:t>
            </a:r>
          </a:p>
          <a:p>
            <a:pPr marL="0" indent="0">
              <a:buNone/>
            </a:pPr>
            <a:r>
              <a:rPr lang="en-US" dirty="0" err="1" smtClean="0"/>
              <a:t>Terai</a:t>
            </a:r>
            <a:r>
              <a:rPr lang="en-US" dirty="0" smtClean="0"/>
              <a:t> had 50.27, hills had 43 and mountain had 6.73percent population.</a:t>
            </a:r>
          </a:p>
          <a:p>
            <a:pPr marL="0" indent="0">
              <a:buNone/>
            </a:pPr>
            <a:endParaRPr lang="en-US" dirty="0" smtClean="0"/>
          </a:p>
        </p:txBody>
      </p:sp>
    </p:spTree>
    <p:extLst>
      <p:ext uri="{BB962C8B-B14F-4D97-AF65-F5344CB8AC3E}">
        <p14:creationId xmlns:p14="http://schemas.microsoft.com/office/powerpoint/2010/main" val="1438113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2. Caste/Ethnicity </a:t>
            </a:r>
          </a:p>
          <a:p>
            <a:pPr marL="0" indent="0">
              <a:buNone/>
            </a:pPr>
            <a:r>
              <a:rPr lang="en-US" dirty="0" smtClean="0"/>
              <a:t>There are 125 caste/ethnic groups reported in the census 2011.  </a:t>
            </a:r>
            <a:r>
              <a:rPr lang="en-US" dirty="0" err="1" smtClean="0"/>
              <a:t>chetteri</a:t>
            </a:r>
            <a:r>
              <a:rPr lang="en-US" dirty="0" smtClean="0"/>
              <a:t> 16.6,brahmin –hill 12.2, </a:t>
            </a:r>
            <a:r>
              <a:rPr lang="en-US" dirty="0" err="1" smtClean="0"/>
              <a:t>Magar</a:t>
            </a:r>
            <a:r>
              <a:rPr lang="en-US" dirty="0" smtClean="0"/>
              <a:t> 7.1, </a:t>
            </a:r>
            <a:r>
              <a:rPr lang="en-US" dirty="0" err="1" smtClean="0"/>
              <a:t>tharu</a:t>
            </a:r>
            <a:r>
              <a:rPr lang="en-US" dirty="0" smtClean="0"/>
              <a:t> 6.6, </a:t>
            </a:r>
            <a:r>
              <a:rPr lang="en-US" dirty="0" err="1" smtClean="0"/>
              <a:t>tamang</a:t>
            </a:r>
            <a:r>
              <a:rPr lang="en-US" dirty="0" smtClean="0"/>
              <a:t> -5.8, newar-5.0, kami-4.8 ,musalman-4.4,yadav-4.0, rai-2.3, </a:t>
            </a:r>
            <a:r>
              <a:rPr lang="en-US" dirty="0" err="1" smtClean="0"/>
              <a:t>gurung</a:t>
            </a:r>
            <a:r>
              <a:rPr lang="en-US" dirty="0" smtClean="0"/>
              <a:t> 1.9 ,</a:t>
            </a:r>
            <a:r>
              <a:rPr lang="en-US" dirty="0" err="1" smtClean="0"/>
              <a:t>damai</a:t>
            </a:r>
            <a:r>
              <a:rPr lang="en-US" dirty="0" smtClean="0"/>
              <a:t>/dholi-1.8 ,etc.</a:t>
            </a:r>
          </a:p>
          <a:p>
            <a:pPr marL="0" indent="0">
              <a:buNone/>
            </a:pPr>
            <a:endParaRPr lang="en-US" dirty="0"/>
          </a:p>
        </p:txBody>
      </p:sp>
    </p:spTree>
    <p:extLst>
      <p:ext uri="{BB962C8B-B14F-4D97-AF65-F5344CB8AC3E}">
        <p14:creationId xmlns:p14="http://schemas.microsoft.com/office/powerpoint/2010/main" val="20288334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smtClean="0"/>
              <a:t>3. Mother tongue</a:t>
            </a:r>
          </a:p>
          <a:p>
            <a:pPr marL="0" indent="0">
              <a:buNone/>
            </a:pPr>
            <a:r>
              <a:rPr lang="en-US" dirty="0" smtClean="0"/>
              <a:t>There are 123 languages Nepali 44.4, </a:t>
            </a:r>
            <a:r>
              <a:rPr lang="en-US" dirty="0" err="1" smtClean="0"/>
              <a:t>Maithali</a:t>
            </a:r>
            <a:r>
              <a:rPr lang="en-US" dirty="0" smtClean="0"/>
              <a:t> 11.7 etc.</a:t>
            </a:r>
          </a:p>
          <a:p>
            <a:pPr marL="0" indent="0">
              <a:buNone/>
            </a:pPr>
            <a:r>
              <a:rPr lang="en-US" dirty="0" smtClean="0"/>
              <a:t>4. Population composition on the basis of occupation</a:t>
            </a:r>
          </a:p>
          <a:p>
            <a:pPr marL="0" indent="0">
              <a:buNone/>
            </a:pPr>
            <a:r>
              <a:rPr lang="en-US" dirty="0" smtClean="0"/>
              <a:t>Population of every country can be divided into various groups according to their occupation. In Nepal Agriculture 60.43,Service-8.29, Trade 8.07, production 2.22, technical 2.09, others 2.09</a:t>
            </a:r>
          </a:p>
        </p:txBody>
      </p:sp>
    </p:spTree>
    <p:extLst>
      <p:ext uri="{BB962C8B-B14F-4D97-AF65-F5344CB8AC3E}">
        <p14:creationId xmlns:p14="http://schemas.microsoft.com/office/powerpoint/2010/main" val="40798017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marL="0" indent="0">
              <a:buNone/>
            </a:pPr>
            <a:r>
              <a:rPr lang="en-US" dirty="0" smtClean="0"/>
              <a:t>5. Age status of population</a:t>
            </a:r>
          </a:p>
          <a:p>
            <a:pPr marL="0" indent="0">
              <a:buNone/>
            </a:pPr>
            <a:r>
              <a:rPr lang="en-US" dirty="0" smtClean="0"/>
              <a:t>0-14 34.6,15-64 61.0,65 and above 4.40 percentage</a:t>
            </a:r>
          </a:p>
          <a:p>
            <a:pPr marL="0" indent="0">
              <a:buNone/>
            </a:pPr>
            <a:r>
              <a:rPr lang="en-US" dirty="0" smtClean="0"/>
              <a:t>The age of the population has impact on a nations key socio-economic issues. Countries where population of youth under age 15 is </a:t>
            </a:r>
            <a:r>
              <a:rPr lang="en-US" dirty="0" err="1" smtClean="0"/>
              <a:t>high,she</a:t>
            </a:r>
            <a:r>
              <a:rPr lang="en-US" dirty="0" smtClean="0"/>
              <a:t> must have to invest more in schools in </a:t>
            </a:r>
            <a:r>
              <a:rPr lang="en-US" dirty="0" err="1" smtClean="0"/>
              <a:t>comparision</a:t>
            </a:r>
            <a:r>
              <a:rPr lang="en-US" dirty="0" smtClean="0"/>
              <a:t> with the countries with high old aged populations  she has to invest more in health.</a:t>
            </a:r>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6000734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544512" y="1311463"/>
            <a:ext cx="9072563" cy="3742301"/>
          </a:xfrm>
        </p:spPr>
        <p:txBody>
          <a:bodyPr>
            <a:normAutofit fontScale="92500" lnSpcReduction="10000"/>
          </a:bodyPr>
          <a:lstStyle/>
          <a:p>
            <a:pPr marL="0" indent="0">
              <a:buNone/>
            </a:pPr>
            <a:r>
              <a:rPr lang="en-US" dirty="0" smtClean="0"/>
              <a:t>6. Working age population</a:t>
            </a:r>
          </a:p>
          <a:p>
            <a:pPr marL="0" indent="0">
              <a:buNone/>
            </a:pPr>
            <a:r>
              <a:rPr lang="en-US" dirty="0" smtClean="0"/>
              <a:t>The working age population (aged 15 to 59 years) has increased from 54 percent in 2001 to about 57 percent in 2011 shows demographic dividend or surplus.</a:t>
            </a:r>
          </a:p>
          <a:p>
            <a:pPr marL="0" indent="0">
              <a:buNone/>
            </a:pPr>
            <a:r>
              <a:rPr lang="en-US" dirty="0" smtClean="0"/>
              <a:t>7. Sex ratio </a:t>
            </a:r>
          </a:p>
          <a:p>
            <a:pPr marL="0" indent="0">
              <a:buNone/>
            </a:pPr>
            <a:r>
              <a:rPr lang="en-US" dirty="0" smtClean="0"/>
              <a:t>Sex ratio is has decreased from 99.8 in 2001 to 94.2 in 2001 . It means there are 796,422 more </a:t>
            </a:r>
            <a:r>
              <a:rPr lang="en-US" dirty="0" err="1" smtClean="0"/>
              <a:t>femals</a:t>
            </a:r>
            <a:r>
              <a:rPr lang="en-US" dirty="0" smtClean="0"/>
              <a:t> than males the country. </a:t>
            </a:r>
            <a:endParaRPr lang="en-US" dirty="0"/>
          </a:p>
        </p:txBody>
      </p:sp>
    </p:spTree>
    <p:extLst>
      <p:ext uri="{BB962C8B-B14F-4D97-AF65-F5344CB8AC3E}">
        <p14:creationId xmlns:p14="http://schemas.microsoft.com/office/powerpoint/2010/main" val="11783325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68312" y="1311463"/>
            <a:ext cx="9072563" cy="3742301"/>
          </a:xfrm>
        </p:spPr>
        <p:txBody>
          <a:bodyPr>
            <a:normAutofit fontScale="85000" lnSpcReduction="20000"/>
          </a:bodyPr>
          <a:lstStyle/>
          <a:p>
            <a:pPr marL="0" indent="0">
              <a:buNone/>
            </a:pPr>
            <a:r>
              <a:rPr lang="en-US" dirty="0" smtClean="0"/>
              <a:t>8. Population density</a:t>
            </a:r>
          </a:p>
          <a:p>
            <a:pPr marL="0" indent="0">
              <a:buNone/>
            </a:pPr>
            <a:r>
              <a:rPr lang="en-US" dirty="0" smtClean="0"/>
              <a:t>180 while 4416 in </a:t>
            </a:r>
            <a:r>
              <a:rPr lang="en-US" dirty="0" err="1" smtClean="0"/>
              <a:t>kathmandu</a:t>
            </a:r>
            <a:r>
              <a:rPr lang="en-US" dirty="0" smtClean="0"/>
              <a:t> and 3 in </a:t>
            </a:r>
            <a:r>
              <a:rPr lang="en-US" dirty="0" err="1" smtClean="0"/>
              <a:t>manang</a:t>
            </a:r>
            <a:r>
              <a:rPr lang="en-US" dirty="0" smtClean="0"/>
              <a:t> </a:t>
            </a:r>
          </a:p>
          <a:p>
            <a:pPr marL="0" indent="0">
              <a:buNone/>
            </a:pPr>
            <a:r>
              <a:rPr lang="en-US" dirty="0" smtClean="0"/>
              <a:t>9. Household size</a:t>
            </a:r>
          </a:p>
          <a:p>
            <a:pPr marL="0" indent="0">
              <a:buNone/>
            </a:pPr>
            <a:r>
              <a:rPr lang="en-US" dirty="0" smtClean="0"/>
              <a:t>It has decreased from 5.44 in 2001 to 4.88 in 2011 while 6.44 in </a:t>
            </a:r>
            <a:r>
              <a:rPr lang="en-US" dirty="0" err="1" smtClean="0"/>
              <a:t>rautahat</a:t>
            </a:r>
            <a:r>
              <a:rPr lang="en-US" dirty="0" smtClean="0"/>
              <a:t> and 3.92 in </a:t>
            </a:r>
            <a:r>
              <a:rPr lang="en-US" dirty="0" err="1" smtClean="0"/>
              <a:t>kaski</a:t>
            </a:r>
            <a:endParaRPr lang="en-US" dirty="0" smtClean="0"/>
          </a:p>
          <a:p>
            <a:pPr marL="0" indent="0">
              <a:buNone/>
            </a:pPr>
            <a:r>
              <a:rPr lang="en-US" dirty="0" smtClean="0"/>
              <a:t>10. Literacy </a:t>
            </a:r>
          </a:p>
          <a:p>
            <a:pPr marL="0" indent="0">
              <a:buNone/>
            </a:pPr>
            <a:r>
              <a:rPr lang="en-US" dirty="0" smtClean="0"/>
              <a:t>Overall literacy rate (for population aged 5 years and above) has increased from 54.1 in 2001 to 65.9 in 2011. male 75.1 and female 57.4 while </a:t>
            </a:r>
            <a:r>
              <a:rPr lang="en-US" dirty="0" err="1" smtClean="0"/>
              <a:t>kathmandu</a:t>
            </a:r>
            <a:r>
              <a:rPr lang="en-US" dirty="0" smtClean="0"/>
              <a:t> 86.3 and </a:t>
            </a:r>
            <a:r>
              <a:rPr lang="en-US" dirty="0" err="1" smtClean="0"/>
              <a:t>rautahat</a:t>
            </a:r>
            <a:r>
              <a:rPr lang="en-US" dirty="0" smtClean="0"/>
              <a:t> 41.7.</a:t>
            </a:r>
          </a:p>
          <a:p>
            <a:pPr marL="0" indent="0">
              <a:buNone/>
            </a:pPr>
            <a:endParaRPr lang="en-US" dirty="0" smtClean="0"/>
          </a:p>
          <a:p>
            <a:pPr marL="0" indent="0">
              <a:buNone/>
            </a:pPr>
            <a:endParaRPr lang="en-US" dirty="0" smtClean="0"/>
          </a:p>
        </p:txBody>
      </p:sp>
    </p:spTree>
    <p:extLst>
      <p:ext uri="{BB962C8B-B14F-4D97-AF65-F5344CB8AC3E}">
        <p14:creationId xmlns:p14="http://schemas.microsoft.com/office/powerpoint/2010/main" val="21342786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11. Religion </a:t>
            </a:r>
          </a:p>
          <a:p>
            <a:pPr marL="0" indent="0">
              <a:buNone/>
            </a:pPr>
            <a:r>
              <a:rPr lang="en-US" dirty="0" smtClean="0"/>
              <a:t>Ten types of religions are recorded in Nepal.</a:t>
            </a:r>
          </a:p>
          <a:p>
            <a:pPr marL="0" indent="0">
              <a:buNone/>
            </a:pPr>
            <a:r>
              <a:rPr lang="en-US" dirty="0" smtClean="0"/>
              <a:t>12. Absentee population who have migrated above </a:t>
            </a:r>
          </a:p>
          <a:p>
            <a:pPr marL="0" indent="0">
              <a:buNone/>
            </a:pPr>
            <a:r>
              <a:rPr lang="en-US" dirty="0" smtClean="0"/>
              <a:t>At least one member in every four households  and 44.81 percent are of 15 to 24 years age group.</a:t>
            </a:r>
          </a:p>
          <a:p>
            <a:pPr marL="0" indent="0">
              <a:buNone/>
            </a:pPr>
            <a:r>
              <a:rPr lang="en-US" dirty="0" smtClean="0"/>
              <a:t>13. Life expectancy </a:t>
            </a:r>
          </a:p>
          <a:p>
            <a:pPr marL="0" indent="0">
              <a:buNone/>
            </a:pPr>
            <a:r>
              <a:rPr lang="en-US" dirty="0" smtClean="0"/>
              <a:t>It is estimated to be 67.44 for females and 64.94 for males  </a:t>
            </a:r>
          </a:p>
        </p:txBody>
      </p:sp>
    </p:spTree>
    <p:extLst>
      <p:ext uri="{BB962C8B-B14F-4D97-AF65-F5344CB8AC3E}">
        <p14:creationId xmlns:p14="http://schemas.microsoft.com/office/powerpoint/2010/main" val="21102945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What is demographic change?</a:t>
            </a:r>
          </a:p>
          <a:p>
            <a:r>
              <a:rPr lang="en-US" dirty="0" smtClean="0"/>
              <a:t>It is the change in the various population components like total </a:t>
            </a:r>
            <a:r>
              <a:rPr lang="en-US" dirty="0" err="1" smtClean="0"/>
              <a:t>population,life</a:t>
            </a:r>
            <a:r>
              <a:rPr lang="en-US" dirty="0" smtClean="0"/>
              <a:t> </a:t>
            </a:r>
            <a:r>
              <a:rPr lang="en-US" dirty="0" err="1" smtClean="0"/>
              <a:t>expectency</a:t>
            </a:r>
            <a:r>
              <a:rPr lang="en-US" dirty="0"/>
              <a:t>,</a:t>
            </a:r>
            <a:r>
              <a:rPr lang="en-US" dirty="0" smtClean="0"/>
              <a:t> family structures, birth rates , migration rates of a given place.</a:t>
            </a:r>
          </a:p>
          <a:p>
            <a:r>
              <a:rPr lang="en-US" dirty="0" smtClean="0"/>
              <a:t>Three main factors of demographic change </a:t>
            </a:r>
          </a:p>
          <a:p>
            <a:pPr marL="0" indent="0">
              <a:buNone/>
            </a:pPr>
            <a:r>
              <a:rPr lang="en-US" dirty="0" smtClean="0"/>
              <a:t>Birth(fertility rate)</a:t>
            </a:r>
          </a:p>
          <a:p>
            <a:pPr marL="0" indent="0">
              <a:buNone/>
            </a:pPr>
            <a:r>
              <a:rPr lang="en-US" dirty="0" smtClean="0"/>
              <a:t>Death(mortality rate)</a:t>
            </a:r>
          </a:p>
          <a:p>
            <a:pPr marL="0" indent="0">
              <a:buNone/>
            </a:pPr>
            <a:r>
              <a:rPr lang="en-US" dirty="0" smtClean="0"/>
              <a:t>Migration(migration rate)</a:t>
            </a:r>
            <a:endParaRPr lang="en-US" dirty="0"/>
          </a:p>
        </p:txBody>
      </p:sp>
    </p:spTree>
    <p:extLst>
      <p:ext uri="{BB962C8B-B14F-4D97-AF65-F5344CB8AC3E}">
        <p14:creationId xmlns:p14="http://schemas.microsoft.com/office/powerpoint/2010/main" val="61936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smtClean="0"/>
              <a:t>Causes or reasons for demographic change </a:t>
            </a:r>
          </a:p>
          <a:p>
            <a:pPr marL="0" indent="0">
              <a:buNone/>
            </a:pPr>
            <a:r>
              <a:rPr lang="en-US" dirty="0" smtClean="0"/>
              <a:t>Some of the major causes are</a:t>
            </a:r>
          </a:p>
          <a:p>
            <a:r>
              <a:rPr lang="en-US" dirty="0" smtClean="0"/>
              <a:t>Migration</a:t>
            </a:r>
          </a:p>
          <a:p>
            <a:r>
              <a:rPr lang="en-US" dirty="0" smtClean="0"/>
              <a:t>Natural increase(higher birth and lower death)</a:t>
            </a:r>
          </a:p>
          <a:p>
            <a:r>
              <a:rPr lang="en-US" dirty="0" smtClean="0"/>
              <a:t>Education </a:t>
            </a:r>
          </a:p>
          <a:p>
            <a:r>
              <a:rPr lang="en-US" dirty="0" smtClean="0"/>
              <a:t>Economic status </a:t>
            </a:r>
          </a:p>
          <a:p>
            <a:r>
              <a:rPr lang="en-US" dirty="0" smtClean="0"/>
              <a:t>Age structure </a:t>
            </a:r>
          </a:p>
          <a:p>
            <a:r>
              <a:rPr lang="en-US" dirty="0" smtClean="0"/>
              <a:t>Nutrition </a:t>
            </a:r>
            <a:endParaRPr lang="en-US" dirty="0"/>
          </a:p>
        </p:txBody>
      </p:sp>
    </p:spTree>
    <p:extLst>
      <p:ext uri="{BB962C8B-B14F-4D97-AF65-F5344CB8AC3E}">
        <p14:creationId xmlns:p14="http://schemas.microsoft.com/office/powerpoint/2010/main" val="1580943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Community</a:t>
            </a:r>
            <a:endParaRPr lang="en-US" dirty="0"/>
          </a:p>
        </p:txBody>
      </p:sp>
      <p:sp>
        <p:nvSpPr>
          <p:cNvPr id="3" name="Subtitle 2"/>
          <p:cNvSpPr>
            <a:spLocks noGrp="1"/>
          </p:cNvSpPr>
          <p:nvPr>
            <p:ph type="subTitle" idx="1"/>
          </p:nvPr>
        </p:nvSpPr>
        <p:spPr>
          <a:xfrm>
            <a:off x="504208" y="1447410"/>
            <a:ext cx="9072001" cy="3046988"/>
          </a:xfrm>
        </p:spPr>
        <p:txBody>
          <a:bodyPr>
            <a:normAutofit fontScale="62500" lnSpcReduction="20000"/>
          </a:bodyPr>
          <a:lstStyle/>
          <a:p>
            <a:pPr algn="l"/>
            <a:r>
              <a:rPr lang="en-US" b="1" dirty="0" smtClean="0">
                <a:solidFill>
                  <a:schemeClr val="tx1"/>
                </a:solidFill>
              </a:rPr>
              <a:t>What is community?</a:t>
            </a:r>
          </a:p>
          <a:p>
            <a:pPr algn="l"/>
            <a:r>
              <a:rPr lang="en-US" b="1" dirty="0" smtClean="0">
                <a:solidFill>
                  <a:schemeClr val="tx1"/>
                </a:solidFill>
              </a:rPr>
              <a:t>The community is as old humanity or even before the origin of human being. The anthropologists argue that the community existed among our sub-human ancestors too. The group weather small or </a:t>
            </a:r>
            <a:r>
              <a:rPr lang="en-US" b="1" dirty="0" err="1" smtClean="0">
                <a:solidFill>
                  <a:schemeClr val="tx1"/>
                </a:solidFill>
              </a:rPr>
              <a:t>large,where</a:t>
            </a:r>
            <a:r>
              <a:rPr lang="en-US" b="1" dirty="0" smtClean="0">
                <a:solidFill>
                  <a:schemeClr val="tx1"/>
                </a:solidFill>
              </a:rPr>
              <a:t> the members live together in such a way that they share </a:t>
            </a:r>
            <a:r>
              <a:rPr lang="en-US" b="1" dirty="0" err="1" smtClean="0">
                <a:solidFill>
                  <a:schemeClr val="tx1"/>
                </a:solidFill>
              </a:rPr>
              <a:t>share</a:t>
            </a:r>
            <a:r>
              <a:rPr lang="en-US" b="1" dirty="0" smtClean="0">
                <a:solidFill>
                  <a:schemeClr val="tx1"/>
                </a:solidFill>
              </a:rPr>
              <a:t> particular group </a:t>
            </a:r>
            <a:r>
              <a:rPr lang="en-US" b="1" dirty="0" err="1" smtClean="0">
                <a:solidFill>
                  <a:schemeClr val="tx1"/>
                </a:solidFill>
              </a:rPr>
              <a:t>interest,have</a:t>
            </a:r>
            <a:r>
              <a:rPr lang="en-US" b="1" dirty="0" smtClean="0">
                <a:solidFill>
                  <a:schemeClr val="tx1"/>
                </a:solidFill>
              </a:rPr>
              <a:t> some degree of social coherence and basic conditions of common life is called a community. In this </a:t>
            </a:r>
            <a:r>
              <a:rPr lang="en-US" b="1" dirty="0" err="1" smtClean="0">
                <a:solidFill>
                  <a:schemeClr val="tx1"/>
                </a:solidFill>
              </a:rPr>
              <a:t>regard,one</a:t>
            </a:r>
            <a:r>
              <a:rPr lang="en-US" b="1" dirty="0" smtClean="0">
                <a:solidFill>
                  <a:schemeClr val="tx1"/>
                </a:solidFill>
              </a:rPr>
              <a:t> cannot live wholly within tribe or city.</a:t>
            </a:r>
          </a:p>
          <a:p>
            <a:pPr algn="l"/>
            <a:endParaRPr lang="en-US" b="1" dirty="0">
              <a:solidFill>
                <a:schemeClr val="tx1"/>
              </a:solidFill>
            </a:endParaRPr>
          </a:p>
          <a:p>
            <a:pPr marL="285750" indent="-285750" algn="l">
              <a:buFont typeface="Arial" pitchFamily="34" charset="0"/>
              <a:buChar char="•"/>
            </a:pPr>
            <a:r>
              <a:rPr lang="en-US" b="1" dirty="0" smtClean="0">
                <a:solidFill>
                  <a:schemeClr val="tx1"/>
                </a:solidFill>
              </a:rPr>
              <a:t>“a local grouping within which people carry out a full round of life activities.”-   Horton and Hunt </a:t>
            </a:r>
          </a:p>
          <a:p>
            <a:pPr algn="l"/>
            <a:endParaRPr lang="en-US" b="1" dirty="0">
              <a:solidFill>
                <a:schemeClr val="tx1"/>
              </a:solidFill>
            </a:endParaRPr>
          </a:p>
        </p:txBody>
      </p:sp>
    </p:spTree>
    <p:extLst>
      <p:ext uri="{BB962C8B-B14F-4D97-AF65-F5344CB8AC3E}">
        <p14:creationId xmlns:p14="http://schemas.microsoft.com/office/powerpoint/2010/main" val="10941210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Nature/characteristics/features of Sociology</a:t>
            </a:r>
            <a:endParaRPr lang="en-US" dirty="0"/>
          </a:p>
        </p:txBody>
      </p:sp>
      <p:sp>
        <p:nvSpPr>
          <p:cNvPr id="3" name="Subtitle 2"/>
          <p:cNvSpPr>
            <a:spLocks noGrp="1"/>
          </p:cNvSpPr>
          <p:nvPr>
            <p:ph type="subTitle" idx="1"/>
          </p:nvPr>
        </p:nvSpPr>
        <p:spPr>
          <a:xfrm>
            <a:off x="468311" y="1311277"/>
            <a:ext cx="9107688" cy="3809999"/>
          </a:xfrm>
        </p:spPr>
        <p:txBody>
          <a:bodyPr>
            <a:normAutofit fontScale="70000" lnSpcReduction="20000"/>
          </a:bodyPr>
          <a:lstStyle/>
          <a:p>
            <a:r>
              <a:rPr lang="en-US" dirty="0" smtClean="0"/>
              <a:t>-There is still a debate concerning the real nature of sociology</a:t>
            </a:r>
          </a:p>
          <a:p>
            <a:r>
              <a:rPr lang="en-US" dirty="0" smtClean="0"/>
              <a:t>Robert </a:t>
            </a:r>
            <a:r>
              <a:rPr lang="en-US" dirty="0" err="1" smtClean="0"/>
              <a:t>Bierstedt</a:t>
            </a:r>
            <a:r>
              <a:rPr lang="en-US" dirty="0" smtClean="0"/>
              <a:t> in his </a:t>
            </a:r>
            <a:r>
              <a:rPr lang="en-US" dirty="0" err="1" smtClean="0"/>
              <a:t>book’The</a:t>
            </a:r>
            <a:r>
              <a:rPr lang="en-US" dirty="0" smtClean="0"/>
              <a:t> social order’ has mentioned some characteristics of sociology as </a:t>
            </a:r>
          </a:p>
          <a:p>
            <a:r>
              <a:rPr lang="en-US" dirty="0" smtClean="0"/>
              <a:t>-Independent science </a:t>
            </a:r>
          </a:p>
          <a:p>
            <a:r>
              <a:rPr lang="en-US" dirty="0" smtClean="0"/>
              <a:t>-Social Science not a physical science</a:t>
            </a:r>
          </a:p>
          <a:p>
            <a:r>
              <a:rPr lang="en-US" dirty="0" smtClean="0"/>
              <a:t>-</a:t>
            </a:r>
            <a:r>
              <a:rPr lang="en-US" dirty="0" err="1" smtClean="0"/>
              <a:t>catagorical</a:t>
            </a:r>
            <a:r>
              <a:rPr lang="en-US" dirty="0" smtClean="0"/>
              <a:t>(positive) and not a normative discipline</a:t>
            </a:r>
          </a:p>
          <a:p>
            <a:r>
              <a:rPr lang="en-US" dirty="0" smtClean="0"/>
              <a:t>-Pure not an Applied science</a:t>
            </a:r>
          </a:p>
          <a:p>
            <a:r>
              <a:rPr lang="en-US" dirty="0" smtClean="0"/>
              <a:t>-relatively abstract science not a concrete science</a:t>
            </a:r>
          </a:p>
          <a:p>
            <a:r>
              <a:rPr lang="en-US" dirty="0" smtClean="0"/>
              <a:t>-Generalizing and not a Particularizing science</a:t>
            </a:r>
          </a:p>
          <a:p>
            <a:r>
              <a:rPr lang="en-US" dirty="0" smtClean="0"/>
              <a:t>-General science and not a special social science</a:t>
            </a:r>
          </a:p>
          <a:p>
            <a:r>
              <a:rPr lang="en-US" dirty="0" smtClean="0"/>
              <a:t>-Both Rational and a </a:t>
            </a:r>
            <a:r>
              <a:rPr lang="en-US" dirty="0" err="1" smtClean="0"/>
              <a:t>Emprical</a:t>
            </a:r>
            <a:r>
              <a:rPr lang="en-US" dirty="0" smtClean="0"/>
              <a:t> Science</a:t>
            </a:r>
          </a:p>
          <a:p>
            <a:endParaRPr lang="en-US" dirty="0"/>
          </a:p>
          <a:p>
            <a:endParaRPr lang="en-US" dirty="0" smtClean="0"/>
          </a:p>
        </p:txBody>
      </p:sp>
    </p:spTree>
    <p:extLst>
      <p:ext uri="{BB962C8B-B14F-4D97-AF65-F5344CB8AC3E}">
        <p14:creationId xmlns:p14="http://schemas.microsoft.com/office/powerpoint/2010/main" val="299243612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697119" y="-212536"/>
            <a:ext cx="8627667" cy="380999"/>
          </a:xfrm>
        </p:spPr>
        <p:txBody>
          <a:bodyPr>
            <a:normAutofit fontScale="90000"/>
          </a:bodyPr>
          <a:lstStyle/>
          <a:p>
            <a:endParaRPr lang="en-US"/>
          </a:p>
        </p:txBody>
      </p:sp>
      <p:sp>
        <p:nvSpPr>
          <p:cNvPr id="3" name="Subtitle 2"/>
          <p:cNvSpPr>
            <a:spLocks noGrp="1"/>
          </p:cNvSpPr>
          <p:nvPr>
            <p:ph type="subTitle" idx="1"/>
          </p:nvPr>
        </p:nvSpPr>
        <p:spPr>
          <a:xfrm>
            <a:off x="504208" y="1862910"/>
            <a:ext cx="9072001" cy="2215991"/>
          </a:xfrm>
        </p:spPr>
        <p:txBody>
          <a:bodyPr>
            <a:normAutofit fontScale="62500" lnSpcReduction="20000"/>
          </a:bodyPr>
          <a:lstStyle/>
          <a:p>
            <a:r>
              <a:rPr lang="en-US" dirty="0" smtClean="0">
                <a:solidFill>
                  <a:schemeClr val="tx1"/>
                </a:solidFill>
              </a:rPr>
              <a:t>According to Horton and </a:t>
            </a:r>
            <a:r>
              <a:rPr lang="en-US" dirty="0" err="1" smtClean="0">
                <a:solidFill>
                  <a:schemeClr val="tx1"/>
                </a:solidFill>
              </a:rPr>
              <a:t>Hunt,the</a:t>
            </a:r>
            <a:r>
              <a:rPr lang="en-US" dirty="0" smtClean="0">
                <a:solidFill>
                  <a:schemeClr val="tx1"/>
                </a:solidFill>
              </a:rPr>
              <a:t> prerequisites for formation of community are;</a:t>
            </a:r>
          </a:p>
          <a:p>
            <a:pPr marL="342900" indent="-342900">
              <a:buFont typeface="+mj-lt"/>
              <a:buAutoNum type="arabicPeriod"/>
            </a:pPr>
            <a:r>
              <a:rPr lang="en-US" dirty="0" smtClean="0">
                <a:solidFill>
                  <a:schemeClr val="tx1"/>
                </a:solidFill>
              </a:rPr>
              <a:t>  A group of people within a geographic area </a:t>
            </a:r>
          </a:p>
          <a:p>
            <a:pPr marL="342900" indent="-342900">
              <a:buFont typeface="+mj-lt"/>
              <a:buAutoNum type="arabicPeriod"/>
            </a:pPr>
            <a:r>
              <a:rPr lang="en-US" dirty="0" smtClean="0">
                <a:solidFill>
                  <a:schemeClr val="tx1"/>
                </a:solidFill>
              </a:rPr>
              <a:t>Division of </a:t>
            </a:r>
            <a:r>
              <a:rPr lang="en-US" dirty="0" err="1" smtClean="0">
                <a:solidFill>
                  <a:schemeClr val="tx1"/>
                </a:solidFill>
              </a:rPr>
              <a:t>labour</a:t>
            </a:r>
            <a:r>
              <a:rPr lang="en-US" dirty="0" smtClean="0">
                <a:solidFill>
                  <a:schemeClr val="tx1"/>
                </a:solidFill>
              </a:rPr>
              <a:t> with a common culture and a social system which organizes their activities</a:t>
            </a:r>
          </a:p>
          <a:p>
            <a:pPr marL="342900" indent="-342900">
              <a:buFont typeface="+mj-lt"/>
              <a:buAutoNum type="arabicPeriod"/>
            </a:pPr>
            <a:r>
              <a:rPr lang="en-US" dirty="0" smtClean="0">
                <a:solidFill>
                  <a:schemeClr val="tx1"/>
                </a:solidFill>
              </a:rPr>
              <a:t>Some degree of we feeling among the members and their sense of belonging to the community.</a:t>
            </a:r>
          </a:p>
          <a:p>
            <a:pPr marL="342900" indent="-342900">
              <a:buFont typeface="+mj-lt"/>
              <a:buAutoNum type="arabicPeriod"/>
            </a:pPr>
            <a:r>
              <a:rPr lang="en-US" dirty="0" smtClean="0">
                <a:solidFill>
                  <a:schemeClr val="tx1"/>
                </a:solidFill>
              </a:rPr>
              <a:t>Members act collectively in an organized manner. </a:t>
            </a:r>
          </a:p>
          <a:p>
            <a:pPr marL="342900" indent="-342900">
              <a:buFont typeface="+mj-lt"/>
              <a:buAutoNum type="arabicPeriod"/>
            </a:pPr>
            <a:endParaRPr lang="en-US" dirty="0">
              <a:solidFill>
                <a:schemeClr val="tx1"/>
              </a:solidFill>
            </a:endParaRPr>
          </a:p>
        </p:txBody>
      </p:sp>
    </p:spTree>
    <p:extLst>
      <p:ext uri="{BB962C8B-B14F-4D97-AF65-F5344CB8AC3E}">
        <p14:creationId xmlns:p14="http://schemas.microsoft.com/office/powerpoint/2010/main" val="125620800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756047" y="320676"/>
            <a:ext cx="8568531" cy="487682"/>
          </a:xfrm>
        </p:spPr>
        <p:txBody>
          <a:bodyPr>
            <a:normAutofit fontScale="90000"/>
          </a:bodyPr>
          <a:lstStyle/>
          <a:p>
            <a:endParaRPr lang="en-US"/>
          </a:p>
        </p:txBody>
      </p:sp>
      <p:sp>
        <p:nvSpPr>
          <p:cNvPr id="3" name="Subtitle 2"/>
          <p:cNvSpPr>
            <a:spLocks noGrp="1"/>
          </p:cNvSpPr>
          <p:nvPr>
            <p:ph type="subTitle" idx="1"/>
          </p:nvPr>
        </p:nvSpPr>
        <p:spPr>
          <a:xfrm>
            <a:off x="544719" y="854263"/>
            <a:ext cx="9072001" cy="3323987"/>
          </a:xfrm>
        </p:spPr>
        <p:txBody>
          <a:bodyPr>
            <a:normAutofit fontScale="62500" lnSpcReduction="20000"/>
          </a:bodyPr>
          <a:lstStyle/>
          <a:p>
            <a:r>
              <a:rPr lang="en-US" dirty="0" smtClean="0">
                <a:solidFill>
                  <a:schemeClr val="tx1"/>
                </a:solidFill>
              </a:rPr>
              <a:t>The bases of community</a:t>
            </a:r>
          </a:p>
          <a:p>
            <a:r>
              <a:rPr lang="en-US" dirty="0" err="1" smtClean="0">
                <a:solidFill>
                  <a:schemeClr val="tx1"/>
                </a:solidFill>
              </a:rPr>
              <a:t>i.locality</a:t>
            </a:r>
            <a:r>
              <a:rPr lang="en-US" dirty="0" smtClean="0">
                <a:solidFill>
                  <a:schemeClr val="tx1"/>
                </a:solidFill>
              </a:rPr>
              <a:t>-A community is always possible within a territorial </a:t>
            </a:r>
            <a:r>
              <a:rPr lang="en-US" dirty="0" err="1" smtClean="0">
                <a:solidFill>
                  <a:schemeClr val="tx1"/>
                </a:solidFill>
              </a:rPr>
              <a:t>area.Evan</a:t>
            </a:r>
            <a:r>
              <a:rPr lang="en-US" dirty="0" smtClean="0">
                <a:solidFill>
                  <a:schemeClr val="tx1"/>
                </a:solidFill>
              </a:rPr>
              <a:t> a nomad community or a band of </a:t>
            </a:r>
            <a:r>
              <a:rPr lang="en-US" dirty="0" err="1" smtClean="0">
                <a:solidFill>
                  <a:schemeClr val="tx1"/>
                </a:solidFill>
              </a:rPr>
              <a:t>gypsies,has</a:t>
            </a:r>
            <a:r>
              <a:rPr lang="en-US" dirty="0" smtClean="0">
                <a:solidFill>
                  <a:schemeClr val="tx1"/>
                </a:solidFill>
              </a:rPr>
              <a:t> a </a:t>
            </a:r>
            <a:r>
              <a:rPr lang="en-US" dirty="0" err="1" smtClean="0">
                <a:solidFill>
                  <a:schemeClr val="tx1"/>
                </a:solidFill>
              </a:rPr>
              <a:t>locality,although</a:t>
            </a:r>
            <a:r>
              <a:rPr lang="en-US" dirty="0" smtClean="0">
                <a:solidFill>
                  <a:schemeClr val="tx1"/>
                </a:solidFill>
              </a:rPr>
              <a:t> they </a:t>
            </a:r>
            <a:r>
              <a:rPr lang="en-US" dirty="0" err="1" smtClean="0">
                <a:solidFill>
                  <a:schemeClr val="tx1"/>
                </a:solidFill>
              </a:rPr>
              <a:t>keeo</a:t>
            </a:r>
            <a:r>
              <a:rPr lang="en-US" dirty="0" smtClean="0">
                <a:solidFill>
                  <a:schemeClr val="tx1"/>
                </a:solidFill>
              </a:rPr>
              <a:t> on changing their habitat. Most communities are settled and featured with conditions of locality which is a strong bond of solidarity but in modern </a:t>
            </a:r>
            <a:r>
              <a:rPr lang="en-US" dirty="0" err="1" smtClean="0">
                <a:solidFill>
                  <a:schemeClr val="tx1"/>
                </a:solidFill>
              </a:rPr>
              <a:t>world,this</a:t>
            </a:r>
            <a:r>
              <a:rPr lang="en-US" dirty="0" smtClean="0">
                <a:solidFill>
                  <a:schemeClr val="tx1"/>
                </a:solidFill>
              </a:rPr>
              <a:t> local bond has been weakened. For e.g. some ethnic groups have migrated from their native place to many modern city areas where they have no any formal bond in their life thus reducing the relation between social coherence and the geographical area.</a:t>
            </a:r>
          </a:p>
          <a:p>
            <a:r>
              <a:rPr lang="en-US" dirty="0" smtClean="0">
                <a:solidFill>
                  <a:schemeClr val="tx1"/>
                </a:solidFill>
              </a:rPr>
              <a:t>ii. Community sentiment- there must be sharing of way of common life and sense of belonging to the community i.e. common settlement. </a:t>
            </a:r>
            <a:r>
              <a:rPr lang="en-US" dirty="0" err="1" smtClean="0">
                <a:solidFill>
                  <a:schemeClr val="tx1"/>
                </a:solidFill>
              </a:rPr>
              <a:t>However,this</a:t>
            </a:r>
            <a:r>
              <a:rPr lang="en-US" dirty="0" smtClean="0">
                <a:solidFill>
                  <a:schemeClr val="tx1"/>
                </a:solidFill>
              </a:rPr>
              <a:t> common sentiment is being is gradually being lost due to the extensive division of </a:t>
            </a:r>
            <a:r>
              <a:rPr lang="en-US" dirty="0" err="1" smtClean="0">
                <a:solidFill>
                  <a:schemeClr val="tx1"/>
                </a:solidFill>
              </a:rPr>
              <a:t>labour</a:t>
            </a:r>
            <a:r>
              <a:rPr lang="en-US" dirty="0" smtClean="0">
                <a:solidFill>
                  <a:schemeClr val="tx1"/>
                </a:solidFill>
              </a:rPr>
              <a:t> and professionalization of work.</a:t>
            </a:r>
            <a:endParaRPr lang="en-US" dirty="0">
              <a:solidFill>
                <a:schemeClr val="tx1"/>
              </a:solidFill>
            </a:endParaRPr>
          </a:p>
        </p:txBody>
      </p:sp>
    </p:spTree>
    <p:extLst>
      <p:ext uri="{BB962C8B-B14F-4D97-AF65-F5344CB8AC3E}">
        <p14:creationId xmlns:p14="http://schemas.microsoft.com/office/powerpoint/2010/main" val="73740948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Differences between society and community</a:t>
            </a:r>
            <a:endParaRPr lang="en-US" dirty="0"/>
          </a:p>
        </p:txBody>
      </p:sp>
      <p:sp>
        <p:nvSpPr>
          <p:cNvPr id="3" name="Subtitle 2"/>
          <p:cNvSpPr>
            <a:spLocks noGrp="1"/>
          </p:cNvSpPr>
          <p:nvPr>
            <p:ph type="subTitle" idx="1"/>
          </p:nvPr>
        </p:nvSpPr>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4280514697"/>
              </p:ext>
            </p:extLst>
          </p:nvPr>
        </p:nvGraphicFramePr>
        <p:xfrm>
          <a:off x="1535111" y="1692274"/>
          <a:ext cx="6865410" cy="10698834"/>
        </p:xfrm>
        <a:graphic>
          <a:graphicData uri="http://schemas.openxmlformats.org/drawingml/2006/table">
            <a:tbl>
              <a:tblPr firstRow="1" bandRow="1">
                <a:tableStyleId>{5C22544A-7EE6-4342-B048-85BDC9FD1C3A}</a:tableStyleId>
              </a:tblPr>
              <a:tblGrid>
                <a:gridCol w="3432705"/>
                <a:gridCol w="3432705"/>
              </a:tblGrid>
              <a:tr h="640099">
                <a:tc>
                  <a:txBody>
                    <a:bodyPr/>
                    <a:lstStyle/>
                    <a:p>
                      <a:r>
                        <a:rPr lang="en-US" sz="1800" dirty="0" smtClean="0"/>
                        <a:t>Society </a:t>
                      </a:r>
                      <a:endParaRPr lang="en-US" sz="1800" dirty="0"/>
                    </a:p>
                  </a:txBody>
                  <a:tcPr/>
                </a:tc>
                <a:tc>
                  <a:txBody>
                    <a:bodyPr/>
                    <a:lstStyle/>
                    <a:p>
                      <a:r>
                        <a:rPr lang="en-US" sz="1800" dirty="0" smtClean="0"/>
                        <a:t>Community </a:t>
                      </a:r>
                      <a:endParaRPr lang="en-US" sz="1800" dirty="0"/>
                    </a:p>
                  </a:txBody>
                  <a:tcPr/>
                </a:tc>
              </a:tr>
              <a:tr h="3657725">
                <a:tc>
                  <a:txBody>
                    <a:bodyPr/>
                    <a:lstStyle/>
                    <a:p>
                      <a:r>
                        <a:rPr lang="en-US" sz="1800" dirty="0" smtClean="0"/>
                        <a:t>Web of</a:t>
                      </a:r>
                      <a:r>
                        <a:rPr lang="en-US" sz="1800" baseline="0" dirty="0" smtClean="0"/>
                        <a:t> social relationship</a:t>
                      </a:r>
                      <a:endParaRPr lang="en-US" sz="1800" dirty="0"/>
                    </a:p>
                  </a:txBody>
                  <a:tcPr/>
                </a:tc>
                <a:tc>
                  <a:txBody>
                    <a:bodyPr/>
                    <a:lstStyle/>
                    <a:p>
                      <a:r>
                        <a:rPr lang="en-US" sz="1800" dirty="0" smtClean="0"/>
                        <a:t>A particular area and some degree of</a:t>
                      </a:r>
                      <a:r>
                        <a:rPr lang="en-US" sz="1800" baseline="0" dirty="0" smtClean="0"/>
                        <a:t> we feeling is a pre-requisite for community  </a:t>
                      </a:r>
                      <a:endParaRPr lang="en-US" sz="1800" dirty="0"/>
                    </a:p>
                  </a:txBody>
                  <a:tcPr/>
                </a:tc>
              </a:tr>
              <a:tr h="640099">
                <a:tc>
                  <a:txBody>
                    <a:bodyPr/>
                    <a:lstStyle/>
                    <a:p>
                      <a:r>
                        <a:rPr lang="en-US" sz="1800" dirty="0" smtClean="0"/>
                        <a:t>More abstract</a:t>
                      </a:r>
                      <a:endParaRPr lang="en-US" sz="1800" dirty="0"/>
                    </a:p>
                  </a:txBody>
                  <a:tcPr/>
                </a:tc>
                <a:tc>
                  <a:txBody>
                    <a:bodyPr/>
                    <a:lstStyle/>
                    <a:p>
                      <a:r>
                        <a:rPr lang="en-US" sz="1800" dirty="0" smtClean="0"/>
                        <a:t>Concrete</a:t>
                      </a:r>
                      <a:endParaRPr lang="en-US" sz="1800" dirty="0"/>
                    </a:p>
                  </a:txBody>
                  <a:tcPr/>
                </a:tc>
              </a:tr>
              <a:tr h="2560406">
                <a:tc>
                  <a:txBody>
                    <a:bodyPr/>
                    <a:lstStyle/>
                    <a:p>
                      <a:r>
                        <a:rPr lang="en-US" sz="1800" dirty="0" smtClean="0"/>
                        <a:t>Society is </a:t>
                      </a:r>
                      <a:r>
                        <a:rPr lang="en-US" sz="1800" dirty="0" err="1" smtClean="0"/>
                        <a:t>wider.There</a:t>
                      </a:r>
                      <a:r>
                        <a:rPr lang="en-US" sz="1800" baseline="0" dirty="0" smtClean="0"/>
                        <a:t> can be more than one community in a society</a:t>
                      </a:r>
                      <a:endParaRPr lang="en-US" sz="1800" dirty="0"/>
                    </a:p>
                  </a:txBody>
                  <a:tcPr/>
                </a:tc>
                <a:tc>
                  <a:txBody>
                    <a:bodyPr/>
                    <a:lstStyle/>
                    <a:p>
                      <a:r>
                        <a:rPr lang="en-US" sz="1800" dirty="0" smtClean="0"/>
                        <a:t>Community is smaller than society</a:t>
                      </a:r>
                      <a:endParaRPr lang="en-US" sz="1800" dirty="0"/>
                    </a:p>
                  </a:txBody>
                  <a:tcPr/>
                </a:tc>
              </a:tr>
              <a:tr h="1737417">
                <a:tc>
                  <a:txBody>
                    <a:bodyPr/>
                    <a:lstStyle/>
                    <a:p>
                      <a:r>
                        <a:rPr lang="en-US" sz="1800" dirty="0" smtClean="0"/>
                        <a:t>Involves both likeness and difference</a:t>
                      </a:r>
                      <a:endParaRPr lang="en-US" sz="1800" dirty="0"/>
                    </a:p>
                  </a:txBody>
                  <a:tcPr/>
                </a:tc>
                <a:tc>
                  <a:txBody>
                    <a:bodyPr/>
                    <a:lstStyle/>
                    <a:p>
                      <a:r>
                        <a:rPr lang="en-US" sz="1800" dirty="0" smtClean="0"/>
                        <a:t>Likeness is more important</a:t>
                      </a:r>
                      <a:r>
                        <a:rPr lang="en-US" sz="1800" baseline="0" dirty="0" smtClean="0"/>
                        <a:t> than difference </a:t>
                      </a:r>
                      <a:endParaRPr lang="en-US" sz="1800" dirty="0"/>
                    </a:p>
                  </a:txBody>
                  <a:tcPr/>
                </a:tc>
              </a:tr>
              <a:tr h="1463088">
                <a:tc>
                  <a:txBody>
                    <a:bodyPr/>
                    <a:lstStyle/>
                    <a:p>
                      <a:r>
                        <a:rPr lang="en-US" sz="1800" dirty="0" smtClean="0"/>
                        <a:t>Interests are more varied </a:t>
                      </a:r>
                      <a:endParaRPr lang="en-US" sz="1800" dirty="0"/>
                    </a:p>
                  </a:txBody>
                  <a:tcPr/>
                </a:tc>
                <a:tc>
                  <a:txBody>
                    <a:bodyPr/>
                    <a:lstStyle/>
                    <a:p>
                      <a:r>
                        <a:rPr lang="en-US" sz="1800" dirty="0" smtClean="0"/>
                        <a:t>Interests are relatively </a:t>
                      </a:r>
                      <a:r>
                        <a:rPr lang="en-US" sz="1800" smtClean="0"/>
                        <a:t>less varied </a:t>
                      </a:r>
                      <a:endParaRPr lang="en-US" sz="1800" dirty="0"/>
                    </a:p>
                  </a:txBody>
                  <a:tcPr/>
                </a:tc>
              </a:tr>
            </a:tbl>
          </a:graphicData>
        </a:graphic>
      </p:graphicFrame>
    </p:spTree>
    <p:extLst>
      <p:ext uri="{BB962C8B-B14F-4D97-AF65-F5344CB8AC3E}">
        <p14:creationId xmlns:p14="http://schemas.microsoft.com/office/powerpoint/2010/main" val="314689121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Culture </a:t>
            </a:r>
            <a:endParaRPr lang="en-US" dirty="0"/>
          </a:p>
        </p:txBody>
      </p:sp>
      <p:sp>
        <p:nvSpPr>
          <p:cNvPr id="3" name="Subtitle 2"/>
          <p:cNvSpPr>
            <a:spLocks noGrp="1"/>
          </p:cNvSpPr>
          <p:nvPr>
            <p:ph type="subTitle" idx="1"/>
          </p:nvPr>
        </p:nvSpPr>
        <p:spPr>
          <a:xfrm>
            <a:off x="163511" y="1768664"/>
            <a:ext cx="9412488" cy="2308077"/>
          </a:xfrm>
        </p:spPr>
        <p:txBody>
          <a:bodyPr>
            <a:normAutofit fontScale="55000" lnSpcReduction="20000"/>
          </a:bodyPr>
          <a:lstStyle/>
          <a:p>
            <a:r>
              <a:rPr lang="en-US" dirty="0" smtClean="0">
                <a:solidFill>
                  <a:schemeClr val="tx1"/>
                </a:solidFill>
              </a:rPr>
              <a:t>What is a culture?</a:t>
            </a:r>
          </a:p>
          <a:p>
            <a:r>
              <a:rPr lang="en-US" dirty="0" smtClean="0">
                <a:solidFill>
                  <a:schemeClr val="tx1"/>
                </a:solidFill>
              </a:rPr>
              <a:t>The term culture refers to the groups shared </a:t>
            </a:r>
            <a:r>
              <a:rPr lang="en-US" dirty="0" err="1" smtClean="0">
                <a:solidFill>
                  <a:schemeClr val="tx1"/>
                </a:solidFill>
              </a:rPr>
              <a:t>belief,practices</a:t>
            </a:r>
            <a:r>
              <a:rPr lang="en-US" dirty="0">
                <a:solidFill>
                  <a:schemeClr val="tx1"/>
                </a:solidFill>
              </a:rPr>
              <a:t> </a:t>
            </a:r>
            <a:r>
              <a:rPr lang="en-US" dirty="0" smtClean="0">
                <a:solidFill>
                  <a:schemeClr val="tx1"/>
                </a:solidFill>
              </a:rPr>
              <a:t>and values for a </a:t>
            </a:r>
            <a:r>
              <a:rPr lang="en-US" dirty="0" err="1" smtClean="0">
                <a:solidFill>
                  <a:schemeClr val="tx1"/>
                </a:solidFill>
              </a:rPr>
              <a:t>living.culture</a:t>
            </a:r>
            <a:r>
              <a:rPr lang="en-US" dirty="0" smtClean="0">
                <a:solidFill>
                  <a:schemeClr val="tx1"/>
                </a:solidFill>
              </a:rPr>
              <a:t> is the total peoples or groups way of </a:t>
            </a:r>
            <a:r>
              <a:rPr lang="en-US" dirty="0" err="1" smtClean="0">
                <a:solidFill>
                  <a:schemeClr val="tx1"/>
                </a:solidFill>
              </a:rPr>
              <a:t>life,from</a:t>
            </a:r>
            <a:r>
              <a:rPr lang="en-US" dirty="0" smtClean="0">
                <a:solidFill>
                  <a:schemeClr val="tx1"/>
                </a:solidFill>
              </a:rPr>
              <a:t> routine everyday interactions to the most important parts of group members lives. It includes everything produced by a society such as peoples way of </a:t>
            </a:r>
            <a:r>
              <a:rPr lang="en-US" dirty="0" err="1" smtClean="0">
                <a:solidFill>
                  <a:schemeClr val="tx1"/>
                </a:solidFill>
              </a:rPr>
              <a:t>talking,dressing,cooking,mourning,eating,marrying,etc,including</a:t>
            </a:r>
            <a:r>
              <a:rPr lang="en-US" dirty="0" smtClean="0">
                <a:solidFill>
                  <a:schemeClr val="tx1"/>
                </a:solidFill>
              </a:rPr>
              <a:t> all of the social rules. Adherence to a culture makes one an integrated member of a society.</a:t>
            </a:r>
          </a:p>
          <a:p>
            <a:endParaRPr lang="en-US" dirty="0">
              <a:solidFill>
                <a:schemeClr val="tx1"/>
              </a:solidFill>
            </a:endParaRPr>
          </a:p>
          <a:p>
            <a:r>
              <a:rPr lang="en-US" dirty="0" smtClean="0">
                <a:solidFill>
                  <a:schemeClr val="tx1"/>
                </a:solidFill>
              </a:rPr>
              <a:t>Sociologists often study culture using the sociological imagination.</a:t>
            </a:r>
          </a:p>
          <a:p>
            <a:endParaRPr lang="en-US" dirty="0">
              <a:solidFill>
                <a:schemeClr val="tx1"/>
              </a:solidFill>
            </a:endParaRPr>
          </a:p>
          <a:p>
            <a:endParaRPr lang="en-US" dirty="0" smtClean="0">
              <a:solidFill>
                <a:schemeClr val="tx1"/>
              </a:solidFill>
            </a:endParaRPr>
          </a:p>
          <a:p>
            <a:endParaRPr lang="en-US" dirty="0" smtClean="0">
              <a:solidFill>
                <a:schemeClr val="tx1"/>
              </a:solidFill>
            </a:endParaRPr>
          </a:p>
        </p:txBody>
      </p:sp>
    </p:spTree>
    <p:extLst>
      <p:ext uri="{BB962C8B-B14F-4D97-AF65-F5344CB8AC3E}">
        <p14:creationId xmlns:p14="http://schemas.microsoft.com/office/powerpoint/2010/main" val="1886596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520" y="4"/>
            <a:ext cx="9072001" cy="625475"/>
          </a:xfrm>
        </p:spPr>
        <p:txBody>
          <a:bodyPr>
            <a:normAutofit fontScale="90000"/>
          </a:bodyPr>
          <a:lstStyle/>
          <a:p>
            <a:endParaRPr lang="en-US" dirty="0"/>
          </a:p>
        </p:txBody>
      </p:sp>
      <p:sp>
        <p:nvSpPr>
          <p:cNvPr id="3" name="Subtitle 2"/>
          <p:cNvSpPr>
            <a:spLocks noGrp="1"/>
          </p:cNvSpPr>
          <p:nvPr>
            <p:ph type="subTitle" idx="1"/>
          </p:nvPr>
        </p:nvSpPr>
        <p:spPr>
          <a:xfrm>
            <a:off x="468313" y="1387475"/>
            <a:ext cx="9144000" cy="3810000"/>
          </a:xfrm>
        </p:spPr>
        <p:txBody>
          <a:bodyPr>
            <a:normAutofit fontScale="55000" lnSpcReduction="20000"/>
          </a:bodyPr>
          <a:lstStyle/>
          <a:p>
            <a:r>
              <a:rPr lang="en-US" dirty="0" smtClean="0">
                <a:solidFill>
                  <a:schemeClr val="tx1"/>
                </a:solidFill>
              </a:rPr>
              <a:t>“as the handiwork of man and as the medium through which he achieves his end.”-B. Malinowski</a:t>
            </a:r>
          </a:p>
          <a:p>
            <a:r>
              <a:rPr lang="en-US" dirty="0" smtClean="0">
                <a:solidFill>
                  <a:schemeClr val="tx1"/>
                </a:solidFill>
              </a:rPr>
              <a:t>“design for living”-Clyde </a:t>
            </a:r>
            <a:r>
              <a:rPr lang="en-US" dirty="0" err="1" smtClean="0">
                <a:solidFill>
                  <a:schemeClr val="tx1"/>
                </a:solidFill>
              </a:rPr>
              <a:t>kluckhohn</a:t>
            </a:r>
            <a:endParaRPr lang="en-US" dirty="0" smtClean="0">
              <a:solidFill>
                <a:schemeClr val="tx1"/>
              </a:solidFill>
            </a:endParaRPr>
          </a:p>
          <a:p>
            <a:endParaRPr lang="en-US" dirty="0">
              <a:solidFill>
                <a:schemeClr val="tx1"/>
              </a:solidFill>
            </a:endParaRPr>
          </a:p>
          <a:p>
            <a:r>
              <a:rPr lang="en-US" dirty="0" smtClean="0">
                <a:solidFill>
                  <a:schemeClr val="tx1"/>
                </a:solidFill>
              </a:rPr>
              <a:t>Features or characteristics of culture </a:t>
            </a:r>
          </a:p>
          <a:p>
            <a:pPr marL="285750" indent="-285750">
              <a:buFont typeface="Arial" pitchFamily="34" charset="0"/>
              <a:buChar char="•"/>
            </a:pPr>
            <a:r>
              <a:rPr lang="en-US" dirty="0" smtClean="0">
                <a:solidFill>
                  <a:schemeClr val="tx1"/>
                </a:solidFill>
              </a:rPr>
              <a:t>Culture is inherent in </a:t>
            </a:r>
            <a:r>
              <a:rPr lang="en-US" dirty="0" err="1" smtClean="0">
                <a:solidFill>
                  <a:schemeClr val="tx1"/>
                </a:solidFill>
              </a:rPr>
              <a:t>society:culture</a:t>
            </a:r>
            <a:r>
              <a:rPr lang="en-US" dirty="0" smtClean="0">
                <a:solidFill>
                  <a:schemeClr val="tx1"/>
                </a:solidFill>
              </a:rPr>
              <a:t> exists in the social </a:t>
            </a:r>
            <a:r>
              <a:rPr lang="en-US" dirty="0" err="1" smtClean="0">
                <a:solidFill>
                  <a:schemeClr val="tx1"/>
                </a:solidFill>
              </a:rPr>
              <a:t>system,it</a:t>
            </a:r>
            <a:r>
              <a:rPr lang="en-US" dirty="0" smtClean="0">
                <a:solidFill>
                  <a:schemeClr val="tx1"/>
                </a:solidFill>
              </a:rPr>
              <a:t> influences the peoples </a:t>
            </a:r>
            <a:r>
              <a:rPr lang="en-US" dirty="0" err="1" smtClean="0">
                <a:solidFill>
                  <a:schemeClr val="tx1"/>
                </a:solidFill>
              </a:rPr>
              <a:t>behaviour</a:t>
            </a:r>
            <a:endParaRPr lang="en-US" dirty="0" smtClean="0">
              <a:solidFill>
                <a:schemeClr val="tx1"/>
              </a:solidFill>
            </a:endParaRPr>
          </a:p>
          <a:p>
            <a:pPr marL="285750" indent="-285750">
              <a:buFont typeface="Arial" pitchFamily="34" charset="0"/>
              <a:buChar char="•"/>
            </a:pPr>
            <a:r>
              <a:rPr lang="en-US" dirty="0" smtClean="0">
                <a:solidFill>
                  <a:schemeClr val="tx1"/>
                </a:solidFill>
              </a:rPr>
              <a:t>Culture </a:t>
            </a:r>
            <a:r>
              <a:rPr lang="en-US" dirty="0" err="1" smtClean="0">
                <a:solidFill>
                  <a:schemeClr val="tx1"/>
                </a:solidFill>
              </a:rPr>
              <a:t>satisy</a:t>
            </a:r>
            <a:r>
              <a:rPr lang="en-US" dirty="0" smtClean="0">
                <a:solidFill>
                  <a:schemeClr val="tx1"/>
                </a:solidFill>
              </a:rPr>
              <a:t> human/social needs: </a:t>
            </a:r>
          </a:p>
          <a:p>
            <a:pPr marL="285750" indent="-285750">
              <a:buFont typeface="Arial" pitchFamily="34" charset="0"/>
              <a:buChar char="•"/>
            </a:pPr>
            <a:r>
              <a:rPr lang="en-US" dirty="0" smtClean="0">
                <a:solidFill>
                  <a:schemeClr val="tx1"/>
                </a:solidFill>
              </a:rPr>
              <a:t>Culture is not inborn</a:t>
            </a:r>
          </a:p>
          <a:p>
            <a:pPr marL="285750" indent="-285750">
              <a:buFont typeface="Arial" pitchFamily="34" charset="0"/>
              <a:buChar char="•"/>
            </a:pPr>
            <a:r>
              <a:rPr lang="en-US" dirty="0" smtClean="0">
                <a:solidFill>
                  <a:schemeClr val="tx1"/>
                </a:solidFill>
              </a:rPr>
              <a:t>Culture is </a:t>
            </a:r>
            <a:r>
              <a:rPr lang="en-US" dirty="0" err="1" smtClean="0">
                <a:solidFill>
                  <a:schemeClr val="tx1"/>
                </a:solidFill>
              </a:rPr>
              <a:t>shared:It</a:t>
            </a:r>
            <a:r>
              <a:rPr lang="en-US" dirty="0" smtClean="0">
                <a:solidFill>
                  <a:schemeClr val="tx1"/>
                </a:solidFill>
              </a:rPr>
              <a:t> is transmitted through different institutions</a:t>
            </a:r>
          </a:p>
          <a:p>
            <a:pPr marL="285750" indent="-285750">
              <a:buFont typeface="Arial" pitchFamily="34" charset="0"/>
              <a:buChar char="•"/>
            </a:pPr>
            <a:r>
              <a:rPr lang="en-US" dirty="0" smtClean="0">
                <a:solidFill>
                  <a:schemeClr val="tx1"/>
                </a:solidFill>
              </a:rPr>
              <a:t>Culture is </a:t>
            </a:r>
            <a:r>
              <a:rPr lang="en-US" dirty="0" err="1" smtClean="0">
                <a:solidFill>
                  <a:schemeClr val="tx1"/>
                </a:solidFill>
              </a:rPr>
              <a:t>dyanamic</a:t>
            </a:r>
            <a:r>
              <a:rPr lang="en-US" dirty="0" smtClean="0">
                <a:solidFill>
                  <a:schemeClr val="tx1"/>
                </a:solidFill>
              </a:rPr>
              <a:t> and </a:t>
            </a:r>
            <a:r>
              <a:rPr lang="en-US" dirty="0" err="1" smtClean="0">
                <a:solidFill>
                  <a:schemeClr val="tx1"/>
                </a:solidFill>
              </a:rPr>
              <a:t>adaptive:changes</a:t>
            </a:r>
            <a:r>
              <a:rPr lang="en-US" dirty="0" smtClean="0">
                <a:solidFill>
                  <a:schemeClr val="tx1"/>
                </a:solidFill>
              </a:rPr>
              <a:t> as change in environment</a:t>
            </a:r>
          </a:p>
          <a:p>
            <a:pPr marL="285750" indent="-285750">
              <a:buFont typeface="Arial" pitchFamily="34" charset="0"/>
              <a:buChar char="•"/>
            </a:pPr>
            <a:r>
              <a:rPr lang="en-US" dirty="0" smtClean="0">
                <a:solidFill>
                  <a:schemeClr val="tx1"/>
                </a:solidFill>
              </a:rPr>
              <a:t>Culture is </a:t>
            </a:r>
            <a:r>
              <a:rPr lang="en-US" dirty="0" err="1" smtClean="0">
                <a:solidFill>
                  <a:schemeClr val="tx1"/>
                </a:solidFill>
              </a:rPr>
              <a:t>transmissive</a:t>
            </a:r>
            <a:r>
              <a:rPr lang="en-US" dirty="0" smtClean="0">
                <a:solidFill>
                  <a:schemeClr val="tx1"/>
                </a:solidFill>
              </a:rPr>
              <a:t> in </a:t>
            </a:r>
            <a:r>
              <a:rPr lang="en-US" dirty="0" err="1" smtClean="0">
                <a:solidFill>
                  <a:schemeClr val="tx1"/>
                </a:solidFill>
              </a:rPr>
              <a:t>nature:Transmitted</a:t>
            </a:r>
            <a:r>
              <a:rPr lang="en-US" dirty="0" smtClean="0">
                <a:solidFill>
                  <a:schemeClr val="tx1"/>
                </a:solidFill>
              </a:rPr>
              <a:t> through one generation to other by </a:t>
            </a:r>
            <a:r>
              <a:rPr lang="en-US" dirty="0" err="1" smtClean="0">
                <a:solidFill>
                  <a:schemeClr val="tx1"/>
                </a:solidFill>
              </a:rPr>
              <a:t>language,signs,symbols,etc</a:t>
            </a:r>
            <a:r>
              <a:rPr lang="en-US" dirty="0" smtClean="0">
                <a:solidFill>
                  <a:schemeClr val="tx1"/>
                </a:solidFill>
              </a:rPr>
              <a:t> through imitation or instruction.</a:t>
            </a:r>
          </a:p>
          <a:p>
            <a:pPr marL="285750" indent="-285750">
              <a:buFont typeface="Arial" pitchFamily="34" charset="0"/>
              <a:buChar char="•"/>
            </a:pPr>
            <a:r>
              <a:rPr lang="en-US" dirty="0" smtClean="0">
                <a:solidFill>
                  <a:schemeClr val="tx1"/>
                </a:solidFill>
              </a:rPr>
              <a:t>Culture varies from society to society</a:t>
            </a:r>
            <a:endParaRPr lang="en-US" dirty="0">
              <a:solidFill>
                <a:schemeClr val="tx1"/>
              </a:solidFill>
            </a:endParaRPr>
          </a:p>
        </p:txBody>
      </p:sp>
    </p:spTree>
    <p:extLst>
      <p:ext uri="{BB962C8B-B14F-4D97-AF65-F5344CB8AC3E}">
        <p14:creationId xmlns:p14="http://schemas.microsoft.com/office/powerpoint/2010/main" val="33803125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19" y="1"/>
            <a:ext cx="8627667" cy="777874"/>
          </a:xfrm>
        </p:spPr>
        <p:txBody>
          <a:bodyPr/>
          <a:lstStyle/>
          <a:p>
            <a:endParaRPr lang="en-US" dirty="0"/>
          </a:p>
        </p:txBody>
      </p:sp>
      <p:sp>
        <p:nvSpPr>
          <p:cNvPr id="3" name="Subtitle 2"/>
          <p:cNvSpPr>
            <a:spLocks noGrp="1"/>
          </p:cNvSpPr>
          <p:nvPr>
            <p:ph type="subTitle" idx="1"/>
          </p:nvPr>
        </p:nvSpPr>
        <p:spPr>
          <a:xfrm>
            <a:off x="504208" y="2416903"/>
            <a:ext cx="9072001" cy="1107996"/>
          </a:xfrm>
        </p:spPr>
        <p:txBody>
          <a:bodyPr>
            <a:normAutofit fontScale="47500" lnSpcReduction="20000"/>
          </a:bodyPr>
          <a:lstStyle/>
          <a:p>
            <a:pPr marL="285750" indent="-285750">
              <a:buFont typeface="Arial" pitchFamily="34" charset="0"/>
              <a:buChar char="•"/>
            </a:pPr>
            <a:r>
              <a:rPr lang="en-US" dirty="0" smtClean="0"/>
              <a:t>Culture is </a:t>
            </a:r>
            <a:r>
              <a:rPr lang="en-US" dirty="0" err="1" smtClean="0"/>
              <a:t>symbolic:the</a:t>
            </a:r>
            <a:r>
              <a:rPr lang="en-US" dirty="0" smtClean="0"/>
              <a:t> meaning of culture is rooted in symbols.</a:t>
            </a:r>
          </a:p>
          <a:p>
            <a:pPr marL="285750" indent="-285750">
              <a:buFont typeface="Arial" pitchFamily="34" charset="0"/>
              <a:buChar char="•"/>
            </a:pPr>
            <a:r>
              <a:rPr lang="en-US" dirty="0" smtClean="0"/>
              <a:t>Culture is social not individual</a:t>
            </a:r>
          </a:p>
          <a:p>
            <a:pPr marL="285750" indent="-285750">
              <a:buFont typeface="Arial" pitchFamily="34" charset="0"/>
              <a:buChar char="•"/>
            </a:pPr>
            <a:r>
              <a:rPr lang="en-US" dirty="0" smtClean="0"/>
              <a:t>Culture is </a:t>
            </a:r>
            <a:r>
              <a:rPr lang="en-US" dirty="0" err="1" smtClean="0"/>
              <a:t>ideational:helps</a:t>
            </a:r>
            <a:r>
              <a:rPr lang="en-US" dirty="0" smtClean="0"/>
              <a:t> man in formation of ideas.</a:t>
            </a:r>
          </a:p>
          <a:p>
            <a:r>
              <a:rPr lang="en-US" dirty="0" smtClean="0"/>
              <a:t> </a:t>
            </a:r>
            <a:endParaRPr lang="en-US" dirty="0"/>
          </a:p>
        </p:txBody>
      </p:sp>
    </p:spTree>
    <p:extLst>
      <p:ext uri="{BB962C8B-B14F-4D97-AF65-F5344CB8AC3E}">
        <p14:creationId xmlns:p14="http://schemas.microsoft.com/office/powerpoint/2010/main" val="3018153557"/>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Elements or components or constituent factors of culture </a:t>
            </a:r>
            <a:endParaRPr lang="en-US" dirty="0"/>
          </a:p>
        </p:txBody>
      </p:sp>
      <p:sp>
        <p:nvSpPr>
          <p:cNvPr id="3" name="Subtitle 2"/>
          <p:cNvSpPr>
            <a:spLocks noGrp="1"/>
          </p:cNvSpPr>
          <p:nvPr>
            <p:ph type="subTitle" idx="1"/>
          </p:nvPr>
        </p:nvSpPr>
        <p:spPr>
          <a:xfrm>
            <a:off x="504208" y="1447410"/>
            <a:ext cx="9072001" cy="3046988"/>
          </a:xfrm>
        </p:spPr>
        <p:txBody>
          <a:bodyPr>
            <a:normAutofit fontScale="47500" lnSpcReduction="20000"/>
          </a:bodyPr>
          <a:lstStyle/>
          <a:p>
            <a:pPr marL="400050" indent="-400050">
              <a:buFont typeface="+mj-lt"/>
              <a:buAutoNum type="romanLcPeriod"/>
            </a:pPr>
            <a:r>
              <a:rPr lang="en-US" dirty="0" smtClean="0"/>
              <a:t>Norms </a:t>
            </a:r>
          </a:p>
          <a:p>
            <a:pPr marL="400050" indent="-400050">
              <a:buFont typeface="+mj-lt"/>
              <a:buAutoNum type="romanLcPeriod"/>
            </a:pPr>
            <a:r>
              <a:rPr lang="en-US" dirty="0" smtClean="0"/>
              <a:t>Values </a:t>
            </a:r>
          </a:p>
          <a:p>
            <a:pPr marL="400050" indent="-400050">
              <a:buFont typeface="+mj-lt"/>
              <a:buAutoNum type="romanLcPeriod"/>
            </a:pPr>
            <a:r>
              <a:rPr lang="en-US" dirty="0" smtClean="0"/>
              <a:t>Symbols </a:t>
            </a:r>
          </a:p>
          <a:p>
            <a:pPr marL="400050" indent="-400050">
              <a:buFont typeface="+mj-lt"/>
              <a:buAutoNum type="romanLcPeriod"/>
            </a:pPr>
            <a:r>
              <a:rPr lang="en-US" dirty="0" smtClean="0"/>
              <a:t>Language</a:t>
            </a:r>
          </a:p>
          <a:p>
            <a:pPr marL="400050" indent="-400050">
              <a:buFont typeface="+mj-lt"/>
              <a:buAutoNum type="romanLcPeriod"/>
            </a:pPr>
            <a:r>
              <a:rPr lang="en-US" dirty="0" smtClean="0"/>
              <a:t>Myths </a:t>
            </a:r>
          </a:p>
          <a:p>
            <a:pPr marL="400050" indent="-400050">
              <a:buFont typeface="+mj-lt"/>
              <a:buAutoNum type="romanLcPeriod"/>
            </a:pPr>
            <a:r>
              <a:rPr lang="en-US" dirty="0" smtClean="0"/>
              <a:t>Folkways</a:t>
            </a:r>
          </a:p>
          <a:p>
            <a:pPr marL="400050" indent="-400050">
              <a:buFont typeface="+mj-lt"/>
              <a:buAutoNum type="romanLcPeriod"/>
            </a:pPr>
            <a:r>
              <a:rPr lang="en-US" dirty="0" smtClean="0"/>
              <a:t>Mores(i.e. customs )</a:t>
            </a:r>
          </a:p>
          <a:p>
            <a:pPr marL="400050" indent="-400050">
              <a:buFont typeface="+mj-lt"/>
              <a:buAutoNum type="romanLcPeriod"/>
            </a:pPr>
            <a:r>
              <a:rPr lang="en-US" dirty="0" smtClean="0"/>
              <a:t>Rituals </a:t>
            </a:r>
          </a:p>
          <a:p>
            <a:pPr marL="400050" indent="-400050">
              <a:buFont typeface="+mj-lt"/>
              <a:buAutoNum type="romanLcPeriod"/>
            </a:pPr>
            <a:r>
              <a:rPr lang="en-US" dirty="0" smtClean="0"/>
              <a:t>Fashion</a:t>
            </a:r>
          </a:p>
          <a:p>
            <a:pPr marL="400050" indent="-400050">
              <a:buFont typeface="+mj-lt"/>
              <a:buAutoNum type="romanLcPeriod"/>
            </a:pPr>
            <a:r>
              <a:rPr lang="en-US" dirty="0" smtClean="0"/>
              <a:t>Laws </a:t>
            </a:r>
          </a:p>
          <a:p>
            <a:pPr marL="400050" indent="-400050">
              <a:buFont typeface="+mj-lt"/>
              <a:buAutoNum type="romanLcPeriod"/>
            </a:pPr>
            <a:r>
              <a:rPr lang="en-US" dirty="0" smtClean="0"/>
              <a:t>Knowledge </a:t>
            </a:r>
            <a:endParaRPr lang="en-US" dirty="0"/>
          </a:p>
        </p:txBody>
      </p:sp>
    </p:spTree>
    <p:extLst>
      <p:ext uri="{BB962C8B-B14F-4D97-AF65-F5344CB8AC3E}">
        <p14:creationId xmlns:p14="http://schemas.microsoft.com/office/powerpoint/2010/main" val="250029075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Cultural traits and culture complexes</a:t>
            </a:r>
            <a:endParaRPr lang="en-US" dirty="0"/>
          </a:p>
        </p:txBody>
      </p:sp>
      <p:sp>
        <p:nvSpPr>
          <p:cNvPr id="3" name="Subtitle 2"/>
          <p:cNvSpPr>
            <a:spLocks noGrp="1"/>
          </p:cNvSpPr>
          <p:nvPr>
            <p:ph type="subTitle" idx="1"/>
          </p:nvPr>
        </p:nvSpPr>
        <p:spPr>
          <a:xfrm>
            <a:off x="504002" y="1170601"/>
            <a:ext cx="9108312" cy="3874663"/>
          </a:xfrm>
        </p:spPr>
        <p:txBody>
          <a:bodyPr>
            <a:normAutofit fontScale="62500" lnSpcReduction="20000"/>
          </a:bodyPr>
          <a:lstStyle/>
          <a:p>
            <a:r>
              <a:rPr lang="en-US" dirty="0" smtClean="0"/>
              <a:t>The smallest unit of culture is called a trait which means that  trait cannot be reduced to further smallest part. For example dance is a collection of traits such as dance </a:t>
            </a:r>
            <a:r>
              <a:rPr lang="en-US" dirty="0" err="1" smtClean="0"/>
              <a:t>steps,formula</a:t>
            </a:r>
            <a:r>
              <a:rPr lang="en-US" dirty="0" smtClean="0"/>
              <a:t> for selecting the performers and musical accompaniment. Moreover dance has a </a:t>
            </a:r>
            <a:r>
              <a:rPr lang="en-US" dirty="0" err="1" smtClean="0"/>
              <a:t>meaning,which</a:t>
            </a:r>
            <a:r>
              <a:rPr lang="en-US" dirty="0" smtClean="0"/>
              <a:t> may mean </a:t>
            </a:r>
            <a:r>
              <a:rPr lang="en-US" dirty="0" err="1" smtClean="0"/>
              <a:t>religious,ceremonial,a</a:t>
            </a:r>
            <a:r>
              <a:rPr lang="en-US" dirty="0" smtClean="0"/>
              <a:t> magical </a:t>
            </a:r>
            <a:r>
              <a:rPr lang="en-US" dirty="0" err="1" smtClean="0"/>
              <a:t>rite,a</a:t>
            </a:r>
            <a:r>
              <a:rPr lang="en-US" dirty="0" smtClean="0"/>
              <a:t> courtship activity etc. All these traits(elements) combine to form a culture complex.</a:t>
            </a:r>
          </a:p>
          <a:p>
            <a:endParaRPr lang="en-US" dirty="0"/>
          </a:p>
          <a:p>
            <a:r>
              <a:rPr lang="en-US" dirty="0" smtClean="0"/>
              <a:t>A cultural complex is a cluster of related traits. The culture complex is intermediate between the trait and institution.</a:t>
            </a:r>
          </a:p>
          <a:p>
            <a:endParaRPr lang="en-US" dirty="0"/>
          </a:p>
          <a:p>
            <a:r>
              <a:rPr lang="en-US" dirty="0" smtClean="0"/>
              <a:t>Types of culture</a:t>
            </a:r>
          </a:p>
          <a:p>
            <a:r>
              <a:rPr lang="en-US" dirty="0" smtClean="0"/>
              <a:t>i. Material culture: It consists of manufactured objects such as </a:t>
            </a:r>
            <a:r>
              <a:rPr lang="en-US" dirty="0" err="1" smtClean="0"/>
              <a:t>tools,technology,furniture,automobiles,buildings,roads</a:t>
            </a:r>
            <a:r>
              <a:rPr lang="en-US" dirty="0" smtClean="0"/>
              <a:t>, and any physical objects which has been changed and used by man.    </a:t>
            </a:r>
            <a:endParaRPr lang="en-US" dirty="0"/>
          </a:p>
        </p:txBody>
      </p:sp>
    </p:spTree>
    <p:extLst>
      <p:ext uri="{BB962C8B-B14F-4D97-AF65-F5344CB8AC3E}">
        <p14:creationId xmlns:p14="http://schemas.microsoft.com/office/powerpoint/2010/main" val="26802600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312" y="1"/>
            <a:ext cx="8475266" cy="701674"/>
          </a:xfrm>
        </p:spPr>
        <p:txBody>
          <a:bodyPr>
            <a:normAutofit fontScale="90000"/>
          </a:bodyPr>
          <a:lstStyle/>
          <a:p>
            <a:endParaRPr lang="en-US" dirty="0"/>
          </a:p>
        </p:txBody>
      </p:sp>
      <p:sp>
        <p:nvSpPr>
          <p:cNvPr id="3" name="Subtitle 2"/>
          <p:cNvSpPr>
            <a:spLocks noGrp="1"/>
          </p:cNvSpPr>
          <p:nvPr>
            <p:ph type="subTitle" idx="1"/>
          </p:nvPr>
        </p:nvSpPr>
        <p:spPr>
          <a:xfrm>
            <a:off x="504208" y="2693901"/>
            <a:ext cx="9072001" cy="553998"/>
          </a:xfrm>
        </p:spPr>
        <p:txBody>
          <a:bodyPr>
            <a:normAutofit fontScale="55000" lnSpcReduction="20000"/>
          </a:bodyPr>
          <a:lstStyle/>
          <a:p>
            <a:r>
              <a:rPr lang="en-US" dirty="0" smtClean="0">
                <a:solidFill>
                  <a:schemeClr val="tx1"/>
                </a:solidFill>
              </a:rPr>
              <a:t>ii. Non-material </a:t>
            </a:r>
            <a:r>
              <a:rPr lang="en-US" dirty="0" err="1" smtClean="0">
                <a:solidFill>
                  <a:schemeClr val="tx1"/>
                </a:solidFill>
              </a:rPr>
              <a:t>culture:It</a:t>
            </a:r>
            <a:r>
              <a:rPr lang="en-US" dirty="0" smtClean="0">
                <a:solidFill>
                  <a:schemeClr val="tx1"/>
                </a:solidFill>
              </a:rPr>
              <a:t> consists of the words people use, the </a:t>
            </a:r>
            <a:r>
              <a:rPr lang="en-US" dirty="0" err="1" smtClean="0">
                <a:solidFill>
                  <a:schemeClr val="tx1"/>
                </a:solidFill>
              </a:rPr>
              <a:t>ideas,customs,beliefs</a:t>
            </a:r>
            <a:r>
              <a:rPr lang="en-US" dirty="0" smtClean="0">
                <a:solidFill>
                  <a:schemeClr val="tx1"/>
                </a:solidFill>
              </a:rPr>
              <a:t> they </a:t>
            </a:r>
            <a:r>
              <a:rPr lang="en-US" dirty="0" err="1" smtClean="0">
                <a:solidFill>
                  <a:schemeClr val="tx1"/>
                </a:solidFill>
              </a:rPr>
              <a:t>hold,habit</a:t>
            </a:r>
            <a:r>
              <a:rPr lang="en-US" dirty="0" smtClean="0">
                <a:solidFill>
                  <a:schemeClr val="tx1"/>
                </a:solidFill>
              </a:rPr>
              <a:t> they follow.</a:t>
            </a:r>
            <a:endParaRPr lang="en-US" dirty="0">
              <a:solidFill>
                <a:schemeClr val="tx1"/>
              </a:solidFill>
            </a:endParaRPr>
          </a:p>
        </p:txBody>
      </p:sp>
    </p:spTree>
    <p:extLst>
      <p:ext uri="{BB962C8B-B14F-4D97-AF65-F5344CB8AC3E}">
        <p14:creationId xmlns:p14="http://schemas.microsoft.com/office/powerpoint/2010/main" val="132734935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What is cultural lag?</a:t>
            </a:r>
            <a:endParaRPr lang="en-US" dirty="0"/>
          </a:p>
        </p:txBody>
      </p:sp>
      <p:sp>
        <p:nvSpPr>
          <p:cNvPr id="3" name="Subtitle 2"/>
          <p:cNvSpPr>
            <a:spLocks noGrp="1"/>
          </p:cNvSpPr>
          <p:nvPr>
            <p:ph type="subTitle" idx="1"/>
          </p:nvPr>
        </p:nvSpPr>
        <p:spPr>
          <a:xfrm>
            <a:off x="163511" y="2477541"/>
            <a:ext cx="9412488" cy="1107996"/>
          </a:xfrm>
        </p:spPr>
        <p:txBody>
          <a:bodyPr>
            <a:normAutofit fontScale="62500" lnSpcReduction="20000"/>
          </a:bodyPr>
          <a:lstStyle/>
          <a:p>
            <a:r>
              <a:rPr lang="en-US" dirty="0" smtClean="0">
                <a:solidFill>
                  <a:schemeClr val="tx1"/>
                </a:solidFill>
              </a:rPr>
              <a:t> An American sociologist W.F. </a:t>
            </a:r>
            <a:r>
              <a:rPr lang="en-US" dirty="0" err="1" smtClean="0">
                <a:solidFill>
                  <a:schemeClr val="tx1"/>
                </a:solidFill>
              </a:rPr>
              <a:t>Ogburn</a:t>
            </a:r>
            <a:r>
              <a:rPr lang="en-US" dirty="0" smtClean="0">
                <a:solidFill>
                  <a:schemeClr val="tx1"/>
                </a:solidFill>
              </a:rPr>
              <a:t>, introduced the concept of ‘cultural lag’ in his book “social change” published in 1920. ‘cultural lag’ refers to the phenomenon that occurs when changes in material culture occur before or at a faster rate than the changes in non material culture.   		</a:t>
            </a:r>
            <a:endParaRPr lang="en-US" dirty="0">
              <a:solidFill>
                <a:schemeClr val="tx1"/>
              </a:solidFill>
            </a:endParaRPr>
          </a:p>
        </p:txBody>
      </p:sp>
    </p:spTree>
    <p:extLst>
      <p:ext uri="{BB962C8B-B14F-4D97-AF65-F5344CB8AC3E}">
        <p14:creationId xmlns:p14="http://schemas.microsoft.com/office/powerpoint/2010/main" val="27789563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Scope of sociology</a:t>
            </a:r>
            <a:endParaRPr lang="en-US" dirty="0"/>
          </a:p>
        </p:txBody>
      </p:sp>
      <p:sp>
        <p:nvSpPr>
          <p:cNvPr id="3" name="Subtitle 2"/>
          <p:cNvSpPr>
            <a:spLocks noGrp="1"/>
          </p:cNvSpPr>
          <p:nvPr>
            <p:ph type="subTitle" idx="1"/>
          </p:nvPr>
        </p:nvSpPr>
        <p:spPr>
          <a:xfrm>
            <a:off x="468311" y="1170412"/>
            <a:ext cx="9107688" cy="3798463"/>
          </a:xfrm>
        </p:spPr>
        <p:txBody>
          <a:bodyPr>
            <a:normAutofit fontScale="55000" lnSpcReduction="20000"/>
          </a:bodyPr>
          <a:lstStyle/>
          <a:p>
            <a:r>
              <a:rPr lang="en-US" dirty="0" smtClean="0"/>
              <a:t>-Every science has its own scope i.e. own areas of study or field  inquiry.</a:t>
            </a:r>
          </a:p>
          <a:p>
            <a:r>
              <a:rPr lang="en-US" dirty="0" smtClean="0"/>
              <a:t>-It </a:t>
            </a:r>
            <a:r>
              <a:rPr lang="en-US" dirty="0" err="1" smtClean="0"/>
              <a:t>dosent</a:t>
            </a:r>
            <a:r>
              <a:rPr lang="en-US" dirty="0" smtClean="0"/>
              <a:t> means possible areas or jobs</a:t>
            </a:r>
          </a:p>
          <a:p>
            <a:r>
              <a:rPr lang="en-US" dirty="0" smtClean="0"/>
              <a:t>-Its scope is wider</a:t>
            </a:r>
          </a:p>
          <a:p>
            <a:r>
              <a:rPr lang="en-US" dirty="0" smtClean="0"/>
              <a:t>-Difficult to use science systematically unless its boundaries are fixed.</a:t>
            </a:r>
          </a:p>
          <a:p>
            <a:r>
              <a:rPr lang="en-US" dirty="0" smtClean="0"/>
              <a:t>-Controversy about its scope</a:t>
            </a:r>
          </a:p>
          <a:p>
            <a:r>
              <a:rPr lang="en-US" dirty="0" smtClean="0"/>
              <a:t>-Some try to fix it and other are against it.</a:t>
            </a:r>
            <a:endParaRPr lang="en-US" dirty="0"/>
          </a:p>
          <a:p>
            <a:r>
              <a:rPr lang="en-US" dirty="0" smtClean="0"/>
              <a:t>		</a:t>
            </a:r>
          </a:p>
          <a:p>
            <a:r>
              <a:rPr lang="en-US" dirty="0"/>
              <a:t>	</a:t>
            </a:r>
            <a:r>
              <a:rPr lang="en-US" dirty="0" smtClean="0"/>
              <a:t>	There are two main school of thoughts</a:t>
            </a:r>
          </a:p>
          <a:p>
            <a:r>
              <a:rPr lang="en-US" dirty="0" smtClean="0"/>
              <a:t>1.Specialistic or formalistic school</a:t>
            </a:r>
          </a:p>
          <a:p>
            <a:r>
              <a:rPr lang="en-US" dirty="0" smtClean="0"/>
              <a:t>-Sociology should be studied only in the form of social interactions and </a:t>
            </a:r>
            <a:r>
              <a:rPr lang="en-US" dirty="0" err="1" smtClean="0"/>
              <a:t>relationships,its</a:t>
            </a:r>
            <a:r>
              <a:rPr lang="en-US" dirty="0" smtClean="0"/>
              <a:t> content and matter.</a:t>
            </a:r>
          </a:p>
          <a:p>
            <a:r>
              <a:rPr lang="en-US" dirty="0" smtClean="0"/>
              <a:t>-George </a:t>
            </a:r>
            <a:r>
              <a:rPr lang="en-US" dirty="0" err="1" smtClean="0"/>
              <a:t>Simmel</a:t>
            </a:r>
            <a:r>
              <a:rPr lang="en-US" dirty="0" smtClean="0"/>
              <a:t> is the founder and Max </a:t>
            </a:r>
            <a:r>
              <a:rPr lang="en-US" dirty="0" err="1" smtClean="0"/>
              <a:t>Weber,Van</a:t>
            </a:r>
            <a:r>
              <a:rPr lang="en-US" dirty="0" smtClean="0"/>
              <a:t> </a:t>
            </a:r>
            <a:r>
              <a:rPr lang="en-US" dirty="0" err="1" smtClean="0"/>
              <a:t>Wise,Tonnies,VierKandt</a:t>
            </a:r>
            <a:r>
              <a:rPr lang="en-US" dirty="0" smtClean="0"/>
              <a:t> also advocated this thought</a:t>
            </a:r>
          </a:p>
        </p:txBody>
      </p:sp>
    </p:spTree>
    <p:extLst>
      <p:ext uri="{BB962C8B-B14F-4D97-AF65-F5344CB8AC3E}">
        <p14:creationId xmlns:p14="http://schemas.microsoft.com/office/powerpoint/2010/main" val="3220917738"/>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Functions of culture</a:t>
            </a:r>
            <a:endParaRPr lang="en-US" dirty="0"/>
          </a:p>
        </p:txBody>
      </p:sp>
      <p:sp>
        <p:nvSpPr>
          <p:cNvPr id="3" name="Subtitle 2"/>
          <p:cNvSpPr>
            <a:spLocks noGrp="1"/>
          </p:cNvSpPr>
          <p:nvPr>
            <p:ph type="subTitle" idx="1"/>
          </p:nvPr>
        </p:nvSpPr>
        <p:spPr>
          <a:xfrm>
            <a:off x="504208" y="2140095"/>
            <a:ext cx="9072001" cy="1661993"/>
          </a:xfrm>
        </p:spPr>
        <p:txBody>
          <a:bodyPr>
            <a:normAutofit fontScale="47500" lnSpcReduction="20000"/>
          </a:bodyPr>
          <a:lstStyle/>
          <a:p>
            <a:pPr marL="342900" indent="-342900">
              <a:buFont typeface="+mj-lt"/>
              <a:buAutoNum type="arabicPeriod"/>
            </a:pPr>
            <a:r>
              <a:rPr lang="en-US" dirty="0" smtClean="0">
                <a:solidFill>
                  <a:schemeClr val="tx1"/>
                </a:solidFill>
              </a:rPr>
              <a:t>Culture is a treasury of knowledge with instincts they adapt to environment.</a:t>
            </a:r>
          </a:p>
          <a:p>
            <a:pPr marL="342900" indent="-342900">
              <a:buFont typeface="+mj-lt"/>
              <a:buAutoNum type="arabicPeriod"/>
            </a:pPr>
            <a:r>
              <a:rPr lang="en-US" dirty="0" smtClean="0">
                <a:solidFill>
                  <a:schemeClr val="tx1"/>
                </a:solidFill>
              </a:rPr>
              <a:t>Culture shape our daily activities.</a:t>
            </a:r>
          </a:p>
          <a:p>
            <a:pPr marL="342900" indent="-342900">
              <a:buFont typeface="+mj-lt"/>
              <a:buAutoNum type="arabicPeriod"/>
            </a:pPr>
            <a:r>
              <a:rPr lang="en-US" dirty="0" smtClean="0">
                <a:solidFill>
                  <a:schemeClr val="tx1"/>
                </a:solidFill>
              </a:rPr>
              <a:t>Culture defines </a:t>
            </a:r>
            <a:r>
              <a:rPr lang="en-US" dirty="0" err="1" smtClean="0">
                <a:solidFill>
                  <a:schemeClr val="tx1"/>
                </a:solidFill>
              </a:rPr>
              <a:t>attitudes,values</a:t>
            </a:r>
            <a:r>
              <a:rPr lang="en-US" dirty="0" smtClean="0">
                <a:solidFill>
                  <a:schemeClr val="tx1"/>
                </a:solidFill>
              </a:rPr>
              <a:t> and goals.</a:t>
            </a:r>
          </a:p>
          <a:p>
            <a:pPr marL="342900" indent="-342900">
              <a:buFont typeface="+mj-lt"/>
              <a:buAutoNum type="arabicPeriod"/>
            </a:pPr>
            <a:r>
              <a:rPr lang="en-US" dirty="0" smtClean="0">
                <a:solidFill>
                  <a:schemeClr val="tx1"/>
                </a:solidFill>
              </a:rPr>
              <a:t>Culture decides our career</a:t>
            </a:r>
          </a:p>
          <a:p>
            <a:pPr marL="342900" indent="-342900">
              <a:buFont typeface="+mj-lt"/>
              <a:buAutoNum type="arabicPeriod"/>
            </a:pPr>
            <a:r>
              <a:rPr lang="en-US" dirty="0" smtClean="0">
                <a:solidFill>
                  <a:schemeClr val="tx1"/>
                </a:solidFill>
              </a:rPr>
              <a:t>Culture provides </a:t>
            </a:r>
            <a:r>
              <a:rPr lang="en-US" dirty="0" err="1" smtClean="0">
                <a:solidFill>
                  <a:schemeClr val="tx1"/>
                </a:solidFill>
              </a:rPr>
              <a:t>behaviour</a:t>
            </a:r>
            <a:r>
              <a:rPr lang="en-US" dirty="0" smtClean="0">
                <a:solidFill>
                  <a:schemeClr val="tx1"/>
                </a:solidFill>
              </a:rPr>
              <a:t> pattern</a:t>
            </a:r>
          </a:p>
          <a:p>
            <a:pPr marL="342900" indent="-342900">
              <a:buFont typeface="+mj-lt"/>
              <a:buAutoNum type="arabicPeriod"/>
            </a:pPr>
            <a:r>
              <a:rPr lang="en-US" dirty="0" smtClean="0">
                <a:solidFill>
                  <a:schemeClr val="tx1"/>
                </a:solidFill>
              </a:rPr>
              <a:t>Culture molds personality of individuals.</a:t>
            </a:r>
            <a:endParaRPr lang="en-US" dirty="0">
              <a:solidFill>
                <a:schemeClr val="tx1"/>
              </a:solidFill>
            </a:endParaRPr>
          </a:p>
        </p:txBody>
      </p:sp>
    </p:spTree>
    <p:extLst>
      <p:ext uri="{BB962C8B-B14F-4D97-AF65-F5344CB8AC3E}">
        <p14:creationId xmlns:p14="http://schemas.microsoft.com/office/powerpoint/2010/main" val="1470706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Sub-cultures and counter cultures </a:t>
            </a:r>
            <a:endParaRPr lang="en-US" dirty="0"/>
          </a:p>
        </p:txBody>
      </p:sp>
      <p:sp>
        <p:nvSpPr>
          <p:cNvPr id="3" name="Subtitle 2"/>
          <p:cNvSpPr>
            <a:spLocks noGrp="1"/>
          </p:cNvSpPr>
          <p:nvPr>
            <p:ph type="subTitle" idx="1"/>
          </p:nvPr>
        </p:nvSpPr>
        <p:spPr>
          <a:xfrm>
            <a:off x="504208" y="2555592"/>
            <a:ext cx="9072001" cy="830997"/>
          </a:xfrm>
        </p:spPr>
        <p:txBody>
          <a:bodyPr>
            <a:normAutofit fontScale="62500" lnSpcReduction="20000"/>
          </a:bodyPr>
          <a:lstStyle/>
          <a:p>
            <a:r>
              <a:rPr lang="en-US" dirty="0" smtClean="0">
                <a:solidFill>
                  <a:schemeClr val="tx1"/>
                </a:solidFill>
              </a:rPr>
              <a:t>Culture of a place or nation is not always homogenous but there is </a:t>
            </a:r>
            <a:r>
              <a:rPr lang="en-US" dirty="0" err="1" smtClean="0">
                <a:solidFill>
                  <a:schemeClr val="tx1"/>
                </a:solidFill>
              </a:rPr>
              <a:t>heterogenous</a:t>
            </a:r>
            <a:r>
              <a:rPr lang="en-US" dirty="0" smtClean="0">
                <a:solidFill>
                  <a:schemeClr val="tx1"/>
                </a:solidFill>
              </a:rPr>
              <a:t> </a:t>
            </a:r>
            <a:r>
              <a:rPr lang="en-US" dirty="0" err="1" smtClean="0">
                <a:solidFill>
                  <a:schemeClr val="tx1"/>
                </a:solidFill>
              </a:rPr>
              <a:t>language,religion,customs</a:t>
            </a:r>
            <a:r>
              <a:rPr lang="en-US" dirty="0" smtClean="0">
                <a:solidFill>
                  <a:schemeClr val="tx1"/>
                </a:solidFill>
              </a:rPr>
              <a:t> and traditions as there are various sub groups within dominant culture known as sub cultures.</a:t>
            </a:r>
            <a:endParaRPr lang="en-US" dirty="0">
              <a:solidFill>
                <a:schemeClr val="tx1"/>
              </a:solidFill>
            </a:endParaRPr>
          </a:p>
        </p:txBody>
      </p:sp>
    </p:spTree>
    <p:extLst>
      <p:ext uri="{BB962C8B-B14F-4D97-AF65-F5344CB8AC3E}">
        <p14:creationId xmlns:p14="http://schemas.microsoft.com/office/powerpoint/2010/main" val="42357076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Types of sub-culture </a:t>
            </a:r>
            <a:endParaRPr lang="en-US" dirty="0"/>
          </a:p>
        </p:txBody>
      </p:sp>
      <p:sp>
        <p:nvSpPr>
          <p:cNvPr id="3" name="Subtitle 2"/>
          <p:cNvSpPr>
            <a:spLocks noGrp="1"/>
          </p:cNvSpPr>
          <p:nvPr>
            <p:ph type="subTitle" idx="1"/>
          </p:nvPr>
        </p:nvSpPr>
        <p:spPr>
          <a:xfrm>
            <a:off x="504208" y="1447410"/>
            <a:ext cx="9072001" cy="3046988"/>
          </a:xfrm>
        </p:spPr>
        <p:txBody>
          <a:bodyPr>
            <a:normAutofit fontScale="55000" lnSpcReduction="20000"/>
          </a:bodyPr>
          <a:lstStyle/>
          <a:p>
            <a:pPr marL="342900" indent="-342900">
              <a:buFont typeface="+mj-lt"/>
              <a:buAutoNum type="arabicPeriod"/>
            </a:pPr>
            <a:r>
              <a:rPr lang="en-US" dirty="0" smtClean="0">
                <a:solidFill>
                  <a:schemeClr val="tx1"/>
                </a:solidFill>
              </a:rPr>
              <a:t>Nationality: Although we all are </a:t>
            </a:r>
            <a:r>
              <a:rPr lang="en-US" dirty="0" err="1" smtClean="0">
                <a:solidFill>
                  <a:schemeClr val="tx1"/>
                </a:solidFill>
              </a:rPr>
              <a:t>Asains</a:t>
            </a:r>
            <a:r>
              <a:rPr lang="en-US" dirty="0" smtClean="0">
                <a:solidFill>
                  <a:schemeClr val="tx1"/>
                </a:solidFill>
              </a:rPr>
              <a:t> due to sub-culture we are called Nepalese.</a:t>
            </a:r>
          </a:p>
          <a:p>
            <a:pPr marL="342900" indent="-342900">
              <a:buFont typeface="+mj-lt"/>
              <a:buAutoNum type="arabicPeriod"/>
            </a:pPr>
            <a:r>
              <a:rPr lang="en-US" dirty="0" smtClean="0">
                <a:solidFill>
                  <a:schemeClr val="tx1"/>
                </a:solidFill>
              </a:rPr>
              <a:t>Geographical </a:t>
            </a:r>
            <a:r>
              <a:rPr lang="en-US" dirty="0" err="1" smtClean="0">
                <a:solidFill>
                  <a:schemeClr val="tx1"/>
                </a:solidFill>
              </a:rPr>
              <a:t>location:As</a:t>
            </a:r>
            <a:r>
              <a:rPr lang="en-US" dirty="0" smtClean="0">
                <a:solidFill>
                  <a:schemeClr val="tx1"/>
                </a:solidFill>
              </a:rPr>
              <a:t> we call </a:t>
            </a:r>
            <a:r>
              <a:rPr lang="en-US" dirty="0" err="1" smtClean="0">
                <a:solidFill>
                  <a:schemeClr val="tx1"/>
                </a:solidFill>
              </a:rPr>
              <a:t>himali,pahadi,madeshi</a:t>
            </a:r>
            <a:endParaRPr lang="en-US" dirty="0" smtClean="0">
              <a:solidFill>
                <a:schemeClr val="tx1"/>
              </a:solidFill>
            </a:endParaRPr>
          </a:p>
          <a:p>
            <a:pPr marL="342900" indent="-342900">
              <a:buFont typeface="+mj-lt"/>
              <a:buAutoNum type="arabicPeriod"/>
            </a:pPr>
            <a:r>
              <a:rPr lang="en-US" dirty="0" smtClean="0">
                <a:solidFill>
                  <a:schemeClr val="tx1"/>
                </a:solidFill>
              </a:rPr>
              <a:t>Religion</a:t>
            </a:r>
          </a:p>
          <a:p>
            <a:pPr marL="342900" indent="-342900">
              <a:buFont typeface="+mj-lt"/>
              <a:buAutoNum type="arabicPeriod"/>
            </a:pPr>
            <a:r>
              <a:rPr lang="en-US" dirty="0" smtClean="0">
                <a:solidFill>
                  <a:schemeClr val="tx1"/>
                </a:solidFill>
              </a:rPr>
              <a:t>Caste/ethnicity</a:t>
            </a:r>
          </a:p>
          <a:p>
            <a:pPr marL="342900" indent="-342900">
              <a:buFont typeface="+mj-lt"/>
              <a:buAutoNum type="arabicPeriod"/>
            </a:pPr>
            <a:r>
              <a:rPr lang="en-US" dirty="0" smtClean="0">
                <a:solidFill>
                  <a:schemeClr val="tx1"/>
                </a:solidFill>
              </a:rPr>
              <a:t>Gender: According to it we can divide into feminine   and  masculine .</a:t>
            </a:r>
          </a:p>
          <a:p>
            <a:pPr marL="342900" indent="-342900">
              <a:buFont typeface="+mj-lt"/>
              <a:buAutoNum type="arabicPeriod"/>
            </a:pPr>
            <a:r>
              <a:rPr lang="en-US" dirty="0" smtClean="0">
                <a:solidFill>
                  <a:schemeClr val="tx1"/>
                </a:solidFill>
              </a:rPr>
              <a:t>Age: every age group have the distinct values and belief.</a:t>
            </a:r>
          </a:p>
          <a:p>
            <a:r>
              <a:rPr lang="en-US" dirty="0" smtClean="0">
                <a:solidFill>
                  <a:schemeClr val="tx1"/>
                </a:solidFill>
              </a:rPr>
              <a:t> 																			subcultures which are in active opposition to the dominant culture are called counter culture for e.g. the delinquent gang with no standards or moral </a:t>
            </a:r>
            <a:r>
              <a:rPr lang="en-US" dirty="0" err="1" smtClean="0">
                <a:solidFill>
                  <a:schemeClr val="tx1"/>
                </a:solidFill>
              </a:rPr>
              <a:t>values.Youths</a:t>
            </a:r>
            <a:r>
              <a:rPr lang="en-US" dirty="0" smtClean="0">
                <a:solidFill>
                  <a:schemeClr val="tx1"/>
                </a:solidFill>
              </a:rPr>
              <a:t> trained in this culture are influenced against the dominant cultural norms.    </a:t>
            </a:r>
            <a:endParaRPr lang="en-US" dirty="0">
              <a:solidFill>
                <a:schemeClr val="tx1"/>
              </a:solidFill>
            </a:endParaRPr>
          </a:p>
        </p:txBody>
      </p:sp>
    </p:spTree>
    <p:extLst>
      <p:ext uri="{BB962C8B-B14F-4D97-AF65-F5344CB8AC3E}">
        <p14:creationId xmlns:p14="http://schemas.microsoft.com/office/powerpoint/2010/main" val="2721296835"/>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Group </a:t>
            </a:r>
            <a:endParaRPr lang="en-US" dirty="0"/>
          </a:p>
        </p:txBody>
      </p:sp>
      <p:sp>
        <p:nvSpPr>
          <p:cNvPr id="3" name="Subtitle 2"/>
          <p:cNvSpPr>
            <a:spLocks noGrp="1"/>
          </p:cNvSpPr>
          <p:nvPr>
            <p:ph type="subTitle" idx="1"/>
          </p:nvPr>
        </p:nvSpPr>
        <p:spPr>
          <a:xfrm>
            <a:off x="504208" y="1724408"/>
            <a:ext cx="9072001" cy="2492990"/>
          </a:xfrm>
        </p:spPr>
        <p:txBody>
          <a:bodyPr>
            <a:normAutofit fontScale="55000" lnSpcReduction="20000"/>
          </a:bodyPr>
          <a:lstStyle/>
          <a:p>
            <a:r>
              <a:rPr lang="en-US" dirty="0" smtClean="0"/>
              <a:t>Collection of two or more persons in regular interactions and having a common goal(interest) and shares a common identity(common way of thinking and behaving). For e.g. </a:t>
            </a:r>
            <a:r>
              <a:rPr lang="en-US" dirty="0" err="1" smtClean="0"/>
              <a:t>amily,college</a:t>
            </a:r>
            <a:r>
              <a:rPr lang="en-US" dirty="0" smtClean="0"/>
              <a:t> graduates , women activists , sports team , church group , </a:t>
            </a:r>
            <a:r>
              <a:rPr lang="en-US" dirty="0" err="1" smtClean="0"/>
              <a:t>workplace,etc</a:t>
            </a:r>
            <a:r>
              <a:rPr lang="en-US" dirty="0" smtClean="0"/>
              <a:t>.</a:t>
            </a:r>
          </a:p>
          <a:p>
            <a:endParaRPr lang="en-US" dirty="0"/>
          </a:p>
          <a:p>
            <a:r>
              <a:rPr lang="en-US" dirty="0" smtClean="0"/>
              <a:t>Group plays a important role in the development o social </a:t>
            </a:r>
            <a:r>
              <a:rPr lang="en-US" dirty="0" err="1" smtClean="0"/>
              <a:t>organization,socialization</a:t>
            </a:r>
            <a:r>
              <a:rPr lang="en-US" dirty="0" smtClean="0"/>
              <a:t> and formation of personality. For this </a:t>
            </a:r>
            <a:r>
              <a:rPr lang="en-US" dirty="0" err="1" smtClean="0"/>
              <a:t>reason,groups</a:t>
            </a:r>
            <a:r>
              <a:rPr lang="en-US" dirty="0" smtClean="0"/>
              <a:t> has an important place amongst the basic concepts of sociology.</a:t>
            </a:r>
          </a:p>
          <a:p>
            <a:pPr marL="285750" indent="-285750">
              <a:buFont typeface="Arial" pitchFamily="34" charset="0"/>
              <a:buChar char="•"/>
            </a:pPr>
            <a:r>
              <a:rPr lang="en-US" dirty="0" smtClean="0"/>
              <a:t>“A system of social interaction.”- Harry M. Johnson</a:t>
            </a:r>
            <a:endParaRPr lang="en-US" dirty="0"/>
          </a:p>
          <a:p>
            <a:r>
              <a:rPr lang="en-US" dirty="0" smtClean="0"/>
              <a:t>  </a:t>
            </a:r>
            <a:endParaRPr lang="en-US" dirty="0"/>
          </a:p>
        </p:txBody>
      </p:sp>
    </p:spTree>
    <p:extLst>
      <p:ext uri="{BB962C8B-B14F-4D97-AF65-F5344CB8AC3E}">
        <p14:creationId xmlns:p14="http://schemas.microsoft.com/office/powerpoint/2010/main" val="239179320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err="1" smtClean="0"/>
              <a:t>Features,characteristics</a:t>
            </a:r>
            <a:r>
              <a:rPr lang="en-US" dirty="0" smtClean="0"/>
              <a:t> or nature of group </a:t>
            </a:r>
            <a:endParaRPr lang="en-US" dirty="0"/>
          </a:p>
        </p:txBody>
      </p:sp>
      <p:sp>
        <p:nvSpPr>
          <p:cNvPr id="3" name="Subtitle 2"/>
          <p:cNvSpPr>
            <a:spLocks noGrp="1"/>
          </p:cNvSpPr>
          <p:nvPr>
            <p:ph type="subTitle" idx="1"/>
          </p:nvPr>
        </p:nvSpPr>
        <p:spPr>
          <a:xfrm>
            <a:off x="468311" y="1031913"/>
            <a:ext cx="9107688" cy="4394162"/>
          </a:xfrm>
        </p:spPr>
        <p:txBody>
          <a:bodyPr>
            <a:normAutofit fontScale="70000" lnSpcReduction="20000"/>
          </a:bodyPr>
          <a:lstStyle/>
          <a:p>
            <a:r>
              <a:rPr lang="en-US" dirty="0" smtClean="0"/>
              <a:t>The nature of group may be formal(mainly created by the organization and </a:t>
            </a:r>
            <a:r>
              <a:rPr lang="en-US" dirty="0" err="1" smtClean="0"/>
              <a:t>inormal</a:t>
            </a:r>
            <a:r>
              <a:rPr lang="en-US" dirty="0" smtClean="0"/>
              <a:t>(</a:t>
            </a:r>
            <a:r>
              <a:rPr lang="en-US" dirty="0" err="1" smtClean="0"/>
              <a:t>friends,family,etc</a:t>
            </a:r>
            <a:r>
              <a:rPr lang="en-US" dirty="0" smtClean="0"/>
              <a:t>)</a:t>
            </a:r>
          </a:p>
          <a:p>
            <a:endParaRPr lang="en-US" dirty="0"/>
          </a:p>
          <a:p>
            <a:r>
              <a:rPr lang="en-US" dirty="0" smtClean="0"/>
              <a:t>Some important characteristics are</a:t>
            </a:r>
          </a:p>
          <a:p>
            <a:pPr marL="342900" indent="-342900">
              <a:buFont typeface="+mj-lt"/>
              <a:buAutoNum type="arabicPeriod"/>
            </a:pPr>
            <a:r>
              <a:rPr lang="en-US" dirty="0" smtClean="0"/>
              <a:t>   collection of individuals</a:t>
            </a:r>
          </a:p>
          <a:p>
            <a:pPr marL="342900" indent="-342900">
              <a:buFont typeface="+mj-lt"/>
              <a:buAutoNum type="arabicPeriod"/>
            </a:pPr>
            <a:r>
              <a:rPr lang="en-US" dirty="0" smtClean="0"/>
              <a:t>Interaction among members </a:t>
            </a:r>
          </a:p>
          <a:p>
            <a:pPr marL="342900" indent="-342900">
              <a:buFont typeface="+mj-lt"/>
              <a:buAutoNum type="arabicPeriod"/>
            </a:pPr>
            <a:r>
              <a:rPr lang="en-US" dirty="0" smtClean="0"/>
              <a:t>We feeling and group unity</a:t>
            </a:r>
          </a:p>
          <a:p>
            <a:pPr marL="342900" indent="-342900">
              <a:buFont typeface="+mj-lt"/>
              <a:buAutoNum type="arabicPeriod"/>
            </a:pPr>
            <a:r>
              <a:rPr lang="en-US" dirty="0" smtClean="0"/>
              <a:t>Common goals</a:t>
            </a:r>
          </a:p>
          <a:p>
            <a:pPr marL="342900" indent="-342900">
              <a:buFont typeface="+mj-lt"/>
              <a:buAutoNum type="arabicPeriod"/>
            </a:pPr>
            <a:r>
              <a:rPr lang="en-US" dirty="0" smtClean="0"/>
              <a:t>Group norms</a:t>
            </a:r>
          </a:p>
          <a:p>
            <a:pPr marL="342900" indent="-342900">
              <a:buFont typeface="+mj-lt"/>
              <a:buAutoNum type="arabicPeriod"/>
            </a:pPr>
            <a:r>
              <a:rPr lang="en-US" dirty="0" smtClean="0"/>
              <a:t>Variation in group size</a:t>
            </a:r>
          </a:p>
          <a:p>
            <a:pPr marL="342900" indent="-342900">
              <a:buFont typeface="+mj-lt"/>
              <a:buAutoNum type="arabicPeriod"/>
            </a:pPr>
            <a:r>
              <a:rPr lang="en-US" dirty="0" smtClean="0"/>
              <a:t>Stability</a:t>
            </a:r>
          </a:p>
          <a:p>
            <a:pPr marL="342900" indent="-342900">
              <a:buFont typeface="+mj-lt"/>
              <a:buAutoNum type="arabicPeriod"/>
            </a:pPr>
            <a:r>
              <a:rPr lang="en-US" dirty="0" smtClean="0"/>
              <a:t>Groups are dynamic</a:t>
            </a:r>
          </a:p>
          <a:p>
            <a:pPr marL="342900" indent="-342900">
              <a:buFont typeface="+mj-lt"/>
              <a:buAutoNum type="arabicPeriod"/>
            </a:pPr>
            <a:r>
              <a:rPr lang="en-US" dirty="0" smtClean="0"/>
              <a:t>Groups influence on personality </a:t>
            </a:r>
            <a:r>
              <a:rPr lang="en-US" smtClean="0"/>
              <a:t>of members</a:t>
            </a:r>
            <a:endParaRPr lang="en-US" dirty="0" smtClean="0"/>
          </a:p>
          <a:p>
            <a:pPr marL="342900" indent="-342900">
              <a:buFont typeface="+mj-lt"/>
              <a:buAutoNum type="arabicPeriod"/>
            </a:pPr>
            <a:endParaRPr lang="en-US" dirty="0"/>
          </a:p>
        </p:txBody>
      </p:sp>
    </p:spTree>
    <p:extLst>
      <p:ext uri="{BB962C8B-B14F-4D97-AF65-F5344CB8AC3E}">
        <p14:creationId xmlns:p14="http://schemas.microsoft.com/office/powerpoint/2010/main" val="107848886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Stages  or processes of group formation</a:t>
            </a:r>
            <a:endParaRPr lang="en-US" dirty="0"/>
          </a:p>
        </p:txBody>
      </p:sp>
      <p:sp>
        <p:nvSpPr>
          <p:cNvPr id="3" name="Subtitle 2"/>
          <p:cNvSpPr>
            <a:spLocks noGrp="1"/>
          </p:cNvSpPr>
          <p:nvPr>
            <p:ph type="subTitle" idx="1"/>
          </p:nvPr>
        </p:nvSpPr>
        <p:spPr>
          <a:xfrm>
            <a:off x="504208" y="1862910"/>
            <a:ext cx="9072001" cy="2215991"/>
          </a:xfrm>
        </p:spPr>
        <p:txBody>
          <a:bodyPr>
            <a:normAutofit fontScale="55000" lnSpcReduction="20000"/>
          </a:bodyPr>
          <a:lstStyle/>
          <a:p>
            <a:r>
              <a:rPr lang="en-US" dirty="0" smtClean="0"/>
              <a:t>According to Bruce </a:t>
            </a:r>
            <a:r>
              <a:rPr lang="en-US" dirty="0" err="1" smtClean="0"/>
              <a:t>Tuckman</a:t>
            </a:r>
            <a:r>
              <a:rPr lang="en-US" dirty="0" smtClean="0"/>
              <a:t> </a:t>
            </a:r>
          </a:p>
          <a:p>
            <a:pPr marL="285750" indent="-285750">
              <a:buFont typeface="Arial" pitchFamily="34" charset="0"/>
              <a:buChar char="•"/>
            </a:pPr>
            <a:r>
              <a:rPr lang="en-US" dirty="0" err="1" smtClean="0"/>
              <a:t>Forming:members</a:t>
            </a:r>
            <a:r>
              <a:rPr lang="en-US" dirty="0" smtClean="0"/>
              <a:t> get know each other and define the mission of the group</a:t>
            </a:r>
          </a:p>
          <a:p>
            <a:pPr marL="285750" indent="-285750">
              <a:buFont typeface="Arial" pitchFamily="34" charset="0"/>
              <a:buChar char="•"/>
            </a:pPr>
            <a:r>
              <a:rPr lang="en-US" dirty="0" err="1" smtClean="0"/>
              <a:t>Stroming:members</a:t>
            </a:r>
            <a:r>
              <a:rPr lang="en-US" dirty="0" smtClean="0"/>
              <a:t> come to resist the control of the group members show hostility.</a:t>
            </a:r>
          </a:p>
          <a:p>
            <a:pPr marL="285750" indent="-285750">
              <a:buFont typeface="Arial" pitchFamily="34" charset="0"/>
              <a:buChar char="•"/>
            </a:pPr>
            <a:r>
              <a:rPr lang="en-US" dirty="0" smtClean="0"/>
              <a:t>Norming :members begin to focus on the purpose and start to work together by building rapport.</a:t>
            </a:r>
          </a:p>
          <a:p>
            <a:pPr marL="285750" indent="-285750">
              <a:buFont typeface="Arial" pitchFamily="34" charset="0"/>
              <a:buChar char="•"/>
            </a:pPr>
            <a:r>
              <a:rPr lang="en-US" dirty="0" err="1" smtClean="0"/>
              <a:t>Performing:the</a:t>
            </a:r>
            <a:r>
              <a:rPr lang="en-US" dirty="0" smtClean="0"/>
              <a:t> group is most productive and begins to experience results.</a:t>
            </a:r>
          </a:p>
          <a:p>
            <a:pPr marL="285750" indent="-285750">
              <a:buFont typeface="Arial" pitchFamily="34" charset="0"/>
              <a:buChar char="•"/>
            </a:pPr>
            <a:r>
              <a:rPr lang="en-US" dirty="0" smtClean="0"/>
              <a:t>Adjourning(retire or discontinue):group breaks apart to return to normal activities and this phase gives the group a chance to review the successes and failures of the group.  </a:t>
            </a:r>
            <a:endParaRPr lang="en-US" dirty="0"/>
          </a:p>
        </p:txBody>
      </p:sp>
    </p:spTree>
    <p:extLst>
      <p:ext uri="{BB962C8B-B14F-4D97-AF65-F5344CB8AC3E}">
        <p14:creationId xmlns:p14="http://schemas.microsoft.com/office/powerpoint/2010/main" val="85717344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9312" y="-898524"/>
            <a:ext cx="8475266" cy="228600"/>
          </a:xfrm>
        </p:spPr>
        <p:txBody>
          <a:bodyPr>
            <a:normAutofit fontScale="90000"/>
          </a:bodyPr>
          <a:lstStyle/>
          <a:p>
            <a:endParaRPr lang="en-US"/>
          </a:p>
        </p:txBody>
      </p:sp>
      <p:sp>
        <p:nvSpPr>
          <p:cNvPr id="3" name="Subtitle 2"/>
          <p:cNvSpPr>
            <a:spLocks noGrp="1"/>
          </p:cNvSpPr>
          <p:nvPr>
            <p:ph type="subTitle" idx="1"/>
          </p:nvPr>
        </p:nvSpPr>
        <p:spPr>
          <a:xfrm>
            <a:off x="504208" y="2140095"/>
            <a:ext cx="9072001" cy="1661993"/>
          </a:xfrm>
        </p:spPr>
        <p:txBody>
          <a:bodyPr>
            <a:normAutofit fontScale="47500" lnSpcReduction="20000"/>
          </a:bodyPr>
          <a:lstStyle/>
          <a:p>
            <a:r>
              <a:rPr lang="en-US" dirty="0" smtClean="0"/>
              <a:t>People join group for</a:t>
            </a:r>
          </a:p>
          <a:p>
            <a:pPr marL="285750" indent="-285750">
              <a:buFont typeface="Arial" pitchFamily="34" charset="0"/>
              <a:buChar char="•"/>
            </a:pPr>
            <a:r>
              <a:rPr lang="en-US" dirty="0" smtClean="0"/>
              <a:t> having a sense of security</a:t>
            </a:r>
          </a:p>
          <a:p>
            <a:pPr marL="285750" indent="-285750">
              <a:buFont typeface="Arial" pitchFamily="34" charset="0"/>
              <a:buChar char="•"/>
            </a:pPr>
            <a:r>
              <a:rPr lang="en-US" dirty="0" smtClean="0"/>
              <a:t>To have a status</a:t>
            </a:r>
          </a:p>
          <a:p>
            <a:pPr marL="285750" indent="-285750">
              <a:buFont typeface="Arial" pitchFamily="34" charset="0"/>
              <a:buChar char="•"/>
            </a:pPr>
            <a:r>
              <a:rPr lang="en-US" dirty="0" smtClean="0"/>
              <a:t>Develop self esteem</a:t>
            </a:r>
          </a:p>
          <a:p>
            <a:pPr marL="285750" indent="-285750">
              <a:buFont typeface="Arial" pitchFamily="34" charset="0"/>
              <a:buChar char="•"/>
            </a:pPr>
            <a:r>
              <a:rPr lang="en-US" dirty="0" smtClean="0"/>
              <a:t>Gain power</a:t>
            </a:r>
          </a:p>
          <a:p>
            <a:pPr marL="285750" indent="-285750">
              <a:buFont typeface="Arial" pitchFamily="34" charset="0"/>
              <a:buChar char="•"/>
            </a:pPr>
            <a:r>
              <a:rPr lang="en-US" dirty="0" smtClean="0"/>
              <a:t>Achieve goals</a:t>
            </a:r>
            <a:endParaRPr lang="en-US" dirty="0"/>
          </a:p>
        </p:txBody>
      </p:sp>
    </p:spTree>
    <p:extLst>
      <p:ext uri="{BB962C8B-B14F-4D97-AF65-F5344CB8AC3E}">
        <p14:creationId xmlns:p14="http://schemas.microsoft.com/office/powerpoint/2010/main" val="39833663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Importance of social group</a:t>
            </a:r>
            <a:endParaRPr lang="en-US" dirty="0"/>
          </a:p>
        </p:txBody>
      </p:sp>
      <p:sp>
        <p:nvSpPr>
          <p:cNvPr id="3" name="Subtitle 2"/>
          <p:cNvSpPr>
            <a:spLocks noGrp="1"/>
          </p:cNvSpPr>
          <p:nvPr>
            <p:ph type="subTitle" idx="1"/>
          </p:nvPr>
        </p:nvSpPr>
        <p:spPr>
          <a:xfrm>
            <a:off x="504208" y="2416903"/>
            <a:ext cx="9072001" cy="1107996"/>
          </a:xfrm>
        </p:spPr>
        <p:txBody>
          <a:bodyPr>
            <a:normAutofit fontScale="70000" lnSpcReduction="20000"/>
          </a:bodyPr>
          <a:lstStyle/>
          <a:p>
            <a:pPr marL="285750" indent="-285750">
              <a:buFont typeface="Arial" pitchFamily="34" charset="0"/>
              <a:buChar char="•"/>
            </a:pPr>
            <a:r>
              <a:rPr lang="en-US" dirty="0" smtClean="0"/>
              <a:t>Basis of survival</a:t>
            </a:r>
          </a:p>
          <a:p>
            <a:pPr marL="285750" indent="-285750">
              <a:buFont typeface="Arial" pitchFamily="34" charset="0"/>
              <a:buChar char="•"/>
            </a:pPr>
            <a:r>
              <a:rPr lang="en-US" dirty="0" smtClean="0"/>
              <a:t>Man becomes man only in group</a:t>
            </a:r>
          </a:p>
          <a:p>
            <a:pPr marL="285750" indent="-285750">
              <a:buFont typeface="Arial" pitchFamily="34" charset="0"/>
              <a:buChar char="•"/>
            </a:pPr>
            <a:r>
              <a:rPr lang="en-US" dirty="0" smtClean="0"/>
              <a:t>Group shape personality of man</a:t>
            </a:r>
          </a:p>
          <a:p>
            <a:endParaRPr lang="en-US" dirty="0"/>
          </a:p>
        </p:txBody>
      </p:sp>
    </p:spTree>
    <p:extLst>
      <p:ext uri="{BB962C8B-B14F-4D97-AF65-F5344CB8AC3E}">
        <p14:creationId xmlns:p14="http://schemas.microsoft.com/office/powerpoint/2010/main" val="299664524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Types of groups </a:t>
            </a:r>
            <a:endParaRPr lang="en-US" dirty="0"/>
          </a:p>
        </p:txBody>
      </p:sp>
      <p:sp>
        <p:nvSpPr>
          <p:cNvPr id="3" name="Subtitle 2"/>
          <p:cNvSpPr>
            <a:spLocks noGrp="1"/>
          </p:cNvSpPr>
          <p:nvPr>
            <p:ph type="subTitle" idx="1"/>
          </p:nvPr>
        </p:nvSpPr>
        <p:spPr>
          <a:xfrm>
            <a:off x="504208" y="2278405"/>
            <a:ext cx="9072001" cy="1384995"/>
          </a:xfrm>
        </p:spPr>
        <p:txBody>
          <a:bodyPr>
            <a:normAutofit fontScale="55000" lnSpcReduction="20000"/>
          </a:bodyPr>
          <a:lstStyle/>
          <a:p>
            <a:pPr marL="342900" indent="-342900">
              <a:buFont typeface="+mj-lt"/>
              <a:buAutoNum type="arabicPeriod"/>
            </a:pPr>
            <a:r>
              <a:rPr lang="en-US" dirty="0" smtClean="0"/>
              <a:t>On the basis of nature and quality of social interaction</a:t>
            </a:r>
          </a:p>
          <a:p>
            <a:pPr marL="342900" indent="-342900">
              <a:buFont typeface="+mj-lt"/>
              <a:buAutoNum type="alphaLcPeriod"/>
            </a:pPr>
            <a:r>
              <a:rPr lang="en-US" dirty="0" smtClean="0"/>
              <a:t>Primary group</a:t>
            </a:r>
          </a:p>
          <a:p>
            <a:r>
              <a:rPr lang="en-US" dirty="0" err="1" smtClean="0"/>
              <a:t>Ameriacn</a:t>
            </a:r>
            <a:r>
              <a:rPr lang="en-US" dirty="0" smtClean="0"/>
              <a:t> sociologist C.H. Cooley propounded the idea of primary group and it is the primary source of relationship and </a:t>
            </a:r>
            <a:r>
              <a:rPr lang="en-US" dirty="0" err="1" smtClean="0"/>
              <a:t>socialization.For</a:t>
            </a:r>
            <a:r>
              <a:rPr lang="en-US" dirty="0" smtClean="0"/>
              <a:t> e.g. </a:t>
            </a:r>
            <a:r>
              <a:rPr lang="en-US" dirty="0" err="1" smtClean="0"/>
              <a:t>family,friend</a:t>
            </a:r>
            <a:r>
              <a:rPr lang="en-US" dirty="0" smtClean="0"/>
              <a:t> </a:t>
            </a:r>
            <a:r>
              <a:rPr lang="en-US" dirty="0" err="1" smtClean="0"/>
              <a:t>circles,neighbourhood</a:t>
            </a:r>
            <a:r>
              <a:rPr lang="en-US" dirty="0" smtClean="0"/>
              <a:t> and sports group etc. </a:t>
            </a:r>
            <a:endParaRPr lang="en-US" dirty="0"/>
          </a:p>
        </p:txBody>
      </p:sp>
    </p:spTree>
    <p:extLst>
      <p:ext uri="{BB962C8B-B14F-4D97-AF65-F5344CB8AC3E}">
        <p14:creationId xmlns:p14="http://schemas.microsoft.com/office/powerpoint/2010/main" val="176393215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19" y="320675"/>
            <a:ext cx="8627667" cy="76201"/>
          </a:xfrm>
        </p:spPr>
        <p:txBody>
          <a:bodyPr>
            <a:normAutofit fontScale="90000"/>
          </a:bodyPr>
          <a:lstStyle/>
          <a:p>
            <a:endParaRPr lang="en-US"/>
          </a:p>
        </p:txBody>
      </p:sp>
      <p:sp>
        <p:nvSpPr>
          <p:cNvPr id="3" name="Subtitle 2"/>
          <p:cNvSpPr>
            <a:spLocks noGrp="1"/>
          </p:cNvSpPr>
          <p:nvPr>
            <p:ph type="subTitle" idx="1"/>
          </p:nvPr>
        </p:nvSpPr>
        <p:spPr>
          <a:xfrm>
            <a:off x="504208" y="1309101"/>
            <a:ext cx="9072001" cy="3323987"/>
          </a:xfrm>
        </p:spPr>
        <p:txBody>
          <a:bodyPr>
            <a:normAutofit fontScale="47500" lnSpcReduction="20000"/>
          </a:bodyPr>
          <a:lstStyle/>
          <a:p>
            <a:r>
              <a:rPr lang="en-US" dirty="0" smtClean="0"/>
              <a:t>Characteristics or nature</a:t>
            </a:r>
          </a:p>
          <a:p>
            <a:pPr marL="285750" indent="-285750">
              <a:buFont typeface="Arial" pitchFamily="34" charset="0"/>
              <a:buChar char="•"/>
            </a:pPr>
            <a:r>
              <a:rPr lang="en-US" dirty="0" smtClean="0"/>
              <a:t>Face to face interaction and close relationship</a:t>
            </a:r>
          </a:p>
          <a:p>
            <a:pPr marL="285750" indent="-285750">
              <a:buFont typeface="Arial" pitchFamily="34" charset="0"/>
              <a:buChar char="•"/>
            </a:pPr>
            <a:r>
              <a:rPr lang="en-US" dirty="0" smtClean="0"/>
              <a:t>Personal/emotional relationship</a:t>
            </a:r>
          </a:p>
          <a:p>
            <a:pPr marL="285750" indent="-285750">
              <a:buFont typeface="Arial" pitchFamily="34" charset="0"/>
              <a:buChar char="•"/>
            </a:pPr>
            <a:r>
              <a:rPr lang="en-US" dirty="0" smtClean="0"/>
              <a:t>Spontaneous relationship</a:t>
            </a:r>
          </a:p>
          <a:p>
            <a:pPr marL="285750" indent="-285750">
              <a:buFont typeface="Arial" pitchFamily="34" charset="0"/>
              <a:buChar char="•"/>
            </a:pPr>
            <a:r>
              <a:rPr lang="en-US" dirty="0" smtClean="0"/>
              <a:t>Small sized </a:t>
            </a:r>
          </a:p>
          <a:p>
            <a:pPr marL="285750" indent="-285750">
              <a:buFont typeface="Arial" pitchFamily="34" charset="0"/>
              <a:buChar char="•"/>
            </a:pPr>
            <a:r>
              <a:rPr lang="en-US" dirty="0" smtClean="0"/>
              <a:t>Physical proximity or nearness</a:t>
            </a:r>
          </a:p>
          <a:p>
            <a:pPr marL="285750" indent="-285750">
              <a:buFont typeface="Arial" pitchFamily="34" charset="0"/>
              <a:buChar char="•"/>
            </a:pPr>
            <a:r>
              <a:rPr lang="en-US" dirty="0" smtClean="0"/>
              <a:t>Stability of the group</a:t>
            </a:r>
          </a:p>
          <a:p>
            <a:pPr marL="285750" indent="-285750">
              <a:buFont typeface="Arial" pitchFamily="34" charset="0"/>
              <a:buChar char="•"/>
            </a:pPr>
            <a:r>
              <a:rPr lang="en-US" dirty="0" smtClean="0"/>
              <a:t>Priority of group interest over individual or self-interest</a:t>
            </a:r>
          </a:p>
          <a:p>
            <a:pPr marL="285750" indent="-285750">
              <a:buFont typeface="Arial" pitchFamily="34" charset="0"/>
              <a:buChar char="•"/>
            </a:pPr>
            <a:r>
              <a:rPr lang="en-US" dirty="0" smtClean="0"/>
              <a:t>Regular communication</a:t>
            </a:r>
          </a:p>
          <a:p>
            <a:pPr marL="285750" indent="-285750">
              <a:buFont typeface="Arial" pitchFamily="34" charset="0"/>
              <a:buChar char="•"/>
            </a:pPr>
            <a:r>
              <a:rPr lang="en-US" dirty="0" smtClean="0"/>
              <a:t>Direct cooperation </a:t>
            </a:r>
          </a:p>
          <a:p>
            <a:endParaRPr lang="en-US" dirty="0" smtClean="0"/>
          </a:p>
          <a:p>
            <a:r>
              <a:rPr lang="en-US" dirty="0"/>
              <a:t>	</a:t>
            </a:r>
            <a:r>
              <a:rPr lang="en-US" dirty="0" smtClean="0"/>
              <a:t>	</a:t>
            </a:r>
            <a:endParaRPr lang="en-US" dirty="0"/>
          </a:p>
        </p:txBody>
      </p:sp>
    </p:spTree>
    <p:extLst>
      <p:ext uri="{BB962C8B-B14F-4D97-AF65-F5344CB8AC3E}">
        <p14:creationId xmlns:p14="http://schemas.microsoft.com/office/powerpoint/2010/main" val="7371887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4294967295"/>
          </p:nvPr>
        </p:nvSpPr>
        <p:spPr>
          <a:xfrm>
            <a:off x="2" y="2278251"/>
            <a:ext cx="9072563" cy="1385887"/>
          </a:xfrm>
        </p:spPr>
        <p:txBody>
          <a:bodyPr>
            <a:normAutofit fontScale="55000" lnSpcReduction="20000"/>
          </a:bodyPr>
          <a:lstStyle/>
          <a:p>
            <a:r>
              <a:rPr lang="en-US" dirty="0" smtClean="0"/>
              <a:t>Criticism </a:t>
            </a:r>
          </a:p>
          <a:p>
            <a:r>
              <a:rPr lang="en-US" dirty="0" err="1" smtClean="0"/>
              <a:t>a.Narrowing</a:t>
            </a:r>
            <a:r>
              <a:rPr lang="en-US" dirty="0" smtClean="0"/>
              <a:t> down the scope to merely social relationships leaving their contents of whole social life.</a:t>
            </a:r>
          </a:p>
          <a:p>
            <a:r>
              <a:rPr lang="en-US" dirty="0" err="1" smtClean="0"/>
              <a:t>b.Impractical</a:t>
            </a:r>
            <a:r>
              <a:rPr lang="en-US" dirty="0" smtClean="0"/>
              <a:t> without use of other social sciences.</a:t>
            </a:r>
          </a:p>
          <a:p>
            <a:r>
              <a:rPr lang="en-US" dirty="0" err="1" smtClean="0"/>
              <a:t>c.Its</a:t>
            </a:r>
            <a:r>
              <a:rPr lang="en-US" dirty="0" smtClean="0"/>
              <a:t> not only science to study social relations.</a:t>
            </a:r>
            <a:endParaRPr lang="en-US" dirty="0"/>
          </a:p>
        </p:txBody>
      </p:sp>
    </p:spTree>
    <p:extLst>
      <p:ext uri="{BB962C8B-B14F-4D97-AF65-F5344CB8AC3E}">
        <p14:creationId xmlns:p14="http://schemas.microsoft.com/office/powerpoint/2010/main" val="100415491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4719" y="-486857"/>
            <a:ext cx="8780067" cy="45719"/>
          </a:xfrm>
        </p:spPr>
        <p:txBody>
          <a:bodyPr>
            <a:normAutofit fontScale="90000"/>
          </a:bodyPr>
          <a:lstStyle/>
          <a:p>
            <a:endParaRPr lang="en-US"/>
          </a:p>
        </p:txBody>
      </p:sp>
      <p:sp>
        <p:nvSpPr>
          <p:cNvPr id="3" name="Subtitle 2"/>
          <p:cNvSpPr>
            <a:spLocks noGrp="1"/>
          </p:cNvSpPr>
          <p:nvPr>
            <p:ph type="subTitle" idx="1"/>
          </p:nvPr>
        </p:nvSpPr>
        <p:spPr>
          <a:xfrm>
            <a:off x="468311" y="893603"/>
            <a:ext cx="9107688" cy="4777137"/>
          </a:xfrm>
        </p:spPr>
        <p:txBody>
          <a:bodyPr>
            <a:normAutofit fontScale="62500" lnSpcReduction="20000"/>
          </a:bodyPr>
          <a:lstStyle/>
          <a:p>
            <a:r>
              <a:rPr lang="en-US" dirty="0" smtClean="0"/>
              <a:t>b. Secondary group</a:t>
            </a:r>
          </a:p>
          <a:p>
            <a:pPr marL="285750" indent="-285750">
              <a:buFont typeface="Arial" pitchFamily="34" charset="0"/>
              <a:buChar char="•"/>
            </a:pPr>
            <a:r>
              <a:rPr lang="en-US" dirty="0" smtClean="0"/>
              <a:t>Just opposite of primary </a:t>
            </a:r>
            <a:r>
              <a:rPr lang="en-US" dirty="0" err="1" smtClean="0"/>
              <a:t>group.they</a:t>
            </a:r>
            <a:r>
              <a:rPr lang="en-US" dirty="0" smtClean="0"/>
              <a:t> are mostly impersonal and </a:t>
            </a:r>
            <a:r>
              <a:rPr lang="en-US" dirty="0" err="1" smtClean="0"/>
              <a:t>usally</a:t>
            </a:r>
            <a:r>
              <a:rPr lang="en-US" dirty="0" smtClean="0"/>
              <a:t> short term.</a:t>
            </a:r>
          </a:p>
          <a:p>
            <a:r>
              <a:rPr lang="en-US" dirty="0" smtClean="0"/>
              <a:t>For </a:t>
            </a:r>
            <a:r>
              <a:rPr lang="en-US" dirty="0" err="1" smtClean="0"/>
              <a:t>e.g.school,workers</a:t>
            </a:r>
            <a:r>
              <a:rPr lang="en-US" dirty="0" smtClean="0"/>
              <a:t> members of </a:t>
            </a:r>
            <a:r>
              <a:rPr lang="en-US" dirty="0" err="1" smtClean="0"/>
              <a:t>club,professionals,political</a:t>
            </a:r>
            <a:r>
              <a:rPr lang="en-US" dirty="0" smtClean="0"/>
              <a:t> or trade unions etc.</a:t>
            </a:r>
          </a:p>
          <a:p>
            <a:endParaRPr lang="en-US" dirty="0"/>
          </a:p>
          <a:p>
            <a:r>
              <a:rPr lang="en-US" dirty="0" smtClean="0"/>
              <a:t>Characteristics or nature</a:t>
            </a:r>
          </a:p>
          <a:p>
            <a:pPr marL="400050" indent="-400050">
              <a:buFont typeface="+mj-lt"/>
              <a:buAutoNum type="romanLcPeriod"/>
            </a:pPr>
            <a:r>
              <a:rPr lang="en-US" dirty="0" smtClean="0"/>
              <a:t>Indirect relationship</a:t>
            </a:r>
          </a:p>
          <a:p>
            <a:pPr marL="400050" indent="-400050">
              <a:buFont typeface="+mj-lt"/>
              <a:buAutoNum type="romanLcPeriod"/>
            </a:pPr>
            <a:r>
              <a:rPr lang="en-US" dirty="0" smtClean="0"/>
              <a:t>Impersonal relationship</a:t>
            </a:r>
          </a:p>
          <a:p>
            <a:pPr marL="400050" indent="-400050">
              <a:buFont typeface="+mj-lt"/>
              <a:buAutoNum type="romanLcPeriod"/>
            </a:pPr>
            <a:r>
              <a:rPr lang="en-US" dirty="0" smtClean="0"/>
              <a:t>Large sized</a:t>
            </a:r>
          </a:p>
          <a:p>
            <a:pPr marL="400050" indent="-400050">
              <a:buFont typeface="+mj-lt"/>
              <a:buAutoNum type="romanLcPeriod"/>
            </a:pPr>
            <a:r>
              <a:rPr lang="en-US" dirty="0" smtClean="0"/>
              <a:t>Membership</a:t>
            </a:r>
          </a:p>
          <a:p>
            <a:pPr marL="400050" indent="-400050">
              <a:buFont typeface="+mj-lt"/>
              <a:buAutoNum type="romanLcPeriod"/>
            </a:pPr>
            <a:r>
              <a:rPr lang="en-US" dirty="0" smtClean="0"/>
              <a:t>No physical proximity or closeness</a:t>
            </a:r>
          </a:p>
          <a:p>
            <a:pPr marL="400050" indent="-400050">
              <a:buFont typeface="+mj-lt"/>
              <a:buAutoNum type="romanLcPeriod"/>
            </a:pPr>
            <a:r>
              <a:rPr lang="en-US" dirty="0" smtClean="0"/>
              <a:t>Has specific ends or interests </a:t>
            </a:r>
          </a:p>
          <a:p>
            <a:pPr marL="400050" indent="-400050">
              <a:buFont typeface="+mj-lt"/>
              <a:buAutoNum type="romanLcPeriod"/>
            </a:pPr>
            <a:r>
              <a:rPr lang="en-US" dirty="0" smtClean="0"/>
              <a:t>Indirect communication </a:t>
            </a:r>
          </a:p>
          <a:p>
            <a:pPr marL="400050" indent="-400050">
              <a:buFont typeface="+mj-lt"/>
              <a:buAutoNum type="romanLcPeriod"/>
            </a:pPr>
            <a:r>
              <a:rPr lang="en-US" dirty="0" smtClean="0"/>
              <a:t>formal means of social control</a:t>
            </a:r>
          </a:p>
          <a:p>
            <a:pPr marL="400050" indent="-400050">
              <a:buFont typeface="+mj-lt"/>
              <a:buAutoNum type="romanLcPeriod"/>
            </a:pPr>
            <a:r>
              <a:rPr lang="en-US" dirty="0" smtClean="0"/>
              <a:t>Formal group structure</a:t>
            </a:r>
          </a:p>
          <a:p>
            <a:endParaRPr lang="en-US" dirty="0"/>
          </a:p>
        </p:txBody>
      </p:sp>
    </p:spTree>
    <p:extLst>
      <p:ext uri="{BB962C8B-B14F-4D97-AF65-F5344CB8AC3E}">
        <p14:creationId xmlns:p14="http://schemas.microsoft.com/office/powerpoint/2010/main" val="22389457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4208" y="560802"/>
            <a:ext cx="9072001" cy="276999"/>
          </a:xfrm>
        </p:spPr>
        <p:txBody>
          <a:bodyPr>
            <a:normAutofit fontScale="90000"/>
          </a:bodyPr>
          <a:lstStyle/>
          <a:p>
            <a:r>
              <a:rPr lang="en-US" dirty="0" smtClean="0"/>
              <a:t>On the basis of association</a:t>
            </a:r>
            <a:endParaRPr lang="en-US" dirty="0"/>
          </a:p>
        </p:txBody>
      </p:sp>
      <p:sp>
        <p:nvSpPr>
          <p:cNvPr id="3" name="Subtitle 2"/>
          <p:cNvSpPr>
            <a:spLocks noGrp="1"/>
          </p:cNvSpPr>
          <p:nvPr>
            <p:ph type="subTitle" idx="1"/>
          </p:nvPr>
        </p:nvSpPr>
        <p:spPr>
          <a:xfrm>
            <a:off x="504208" y="2278405"/>
            <a:ext cx="9072001" cy="1384995"/>
          </a:xfrm>
        </p:spPr>
        <p:txBody>
          <a:bodyPr>
            <a:normAutofit fontScale="55000" lnSpcReduction="20000"/>
          </a:bodyPr>
          <a:lstStyle/>
          <a:p>
            <a:r>
              <a:rPr lang="en-US" dirty="0" smtClean="0"/>
              <a:t>In group or we </a:t>
            </a:r>
            <a:r>
              <a:rPr lang="en-US" dirty="0" err="1" smtClean="0"/>
              <a:t>group:an</a:t>
            </a:r>
            <a:r>
              <a:rPr lang="en-US" dirty="0" smtClean="0"/>
              <a:t> in group is the group in which an individual feels he or she belongs </a:t>
            </a:r>
            <a:r>
              <a:rPr lang="en-US" dirty="0" err="1" smtClean="0"/>
              <a:t>to,and</a:t>
            </a:r>
            <a:r>
              <a:rPr lang="en-US" dirty="0" smtClean="0"/>
              <a:t> believes it to be an integral part of who he or she is.</a:t>
            </a:r>
          </a:p>
          <a:p>
            <a:endParaRPr lang="en-US" dirty="0"/>
          </a:p>
          <a:p>
            <a:r>
              <a:rPr lang="en-US" dirty="0" smtClean="0"/>
              <a:t>Out group or they group: vice versa of in </a:t>
            </a:r>
            <a:r>
              <a:rPr lang="en-US" dirty="0" err="1" smtClean="0"/>
              <a:t>group.there</a:t>
            </a:r>
            <a:r>
              <a:rPr lang="en-US" dirty="0" smtClean="0"/>
              <a:t> may be feeling of competition in relation. </a:t>
            </a:r>
            <a:endParaRPr lang="en-US" dirty="0"/>
          </a:p>
        </p:txBody>
      </p:sp>
    </p:spTree>
    <p:extLst>
      <p:ext uri="{BB962C8B-B14F-4D97-AF65-F5344CB8AC3E}">
        <p14:creationId xmlns:p14="http://schemas.microsoft.com/office/powerpoint/2010/main" val="41070676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7118" y="-288737"/>
            <a:ext cx="8627667" cy="152401"/>
          </a:xfrm>
        </p:spPr>
        <p:txBody>
          <a:bodyPr>
            <a:normAutofit fontScale="90000"/>
          </a:bodyPr>
          <a:lstStyle/>
          <a:p>
            <a:endParaRPr lang="en-US"/>
          </a:p>
        </p:txBody>
      </p:sp>
      <p:sp>
        <p:nvSpPr>
          <p:cNvPr id="3" name="Subtitle 2"/>
          <p:cNvSpPr>
            <a:spLocks noGrp="1"/>
          </p:cNvSpPr>
          <p:nvPr>
            <p:ph type="subTitle" idx="1"/>
          </p:nvPr>
        </p:nvSpPr>
        <p:spPr>
          <a:xfrm>
            <a:off x="504208" y="2140095"/>
            <a:ext cx="9072001" cy="1661993"/>
          </a:xfrm>
        </p:spPr>
        <p:txBody>
          <a:bodyPr>
            <a:normAutofit fontScale="55000" lnSpcReduction="20000"/>
          </a:bodyPr>
          <a:lstStyle/>
          <a:p>
            <a:r>
              <a:rPr lang="en-US" dirty="0" smtClean="0"/>
              <a:t>Basis of stratification and </a:t>
            </a:r>
            <a:r>
              <a:rPr lang="en-US" dirty="0" err="1" smtClean="0"/>
              <a:t>differentation</a:t>
            </a:r>
            <a:endParaRPr lang="en-US" dirty="0" smtClean="0"/>
          </a:p>
          <a:p>
            <a:r>
              <a:rPr lang="en-US" dirty="0" smtClean="0"/>
              <a:t>Horizontal </a:t>
            </a:r>
            <a:r>
              <a:rPr lang="en-US" dirty="0" err="1" smtClean="0"/>
              <a:t>group:they</a:t>
            </a:r>
            <a:r>
              <a:rPr lang="en-US" dirty="0" smtClean="0"/>
              <a:t> are </a:t>
            </a:r>
            <a:r>
              <a:rPr lang="en-US" dirty="0" err="1" smtClean="0"/>
              <a:t>large,inclusive</a:t>
            </a:r>
            <a:r>
              <a:rPr lang="en-US" dirty="0" smtClean="0"/>
              <a:t> groups such as </a:t>
            </a:r>
            <a:r>
              <a:rPr lang="en-US" dirty="0" err="1" smtClean="0"/>
              <a:t>nations,religious</a:t>
            </a:r>
            <a:r>
              <a:rPr lang="en-US" dirty="0" smtClean="0"/>
              <a:t> organizations and political parties </a:t>
            </a:r>
          </a:p>
          <a:p>
            <a:endParaRPr lang="en-US" dirty="0"/>
          </a:p>
          <a:p>
            <a:r>
              <a:rPr lang="en-US" dirty="0" smtClean="0"/>
              <a:t>Vertical groups small divisions such as economic classes(high class and low class) which give the individual his status in society.</a:t>
            </a:r>
            <a:endParaRPr lang="en-US" dirty="0"/>
          </a:p>
        </p:txBody>
      </p:sp>
    </p:spTree>
    <p:extLst>
      <p:ext uri="{BB962C8B-B14F-4D97-AF65-F5344CB8AC3E}">
        <p14:creationId xmlns:p14="http://schemas.microsoft.com/office/powerpoint/2010/main" val="367884239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117" y="-746124"/>
            <a:ext cx="8568531" cy="914400"/>
          </a:xfrm>
        </p:spPr>
        <p:txBody>
          <a:bodyPr/>
          <a:lstStyle/>
          <a:p>
            <a:endParaRPr lang="en-US"/>
          </a:p>
        </p:txBody>
      </p:sp>
      <p:sp>
        <p:nvSpPr>
          <p:cNvPr id="3" name="Subtitle 2"/>
          <p:cNvSpPr>
            <a:spLocks noGrp="1"/>
          </p:cNvSpPr>
          <p:nvPr>
            <p:ph type="subTitle" idx="1"/>
          </p:nvPr>
        </p:nvSpPr>
        <p:spPr>
          <a:xfrm>
            <a:off x="504208" y="2416903"/>
            <a:ext cx="9072001" cy="1107996"/>
          </a:xfrm>
        </p:spPr>
        <p:txBody>
          <a:bodyPr>
            <a:normAutofit fontScale="47500" lnSpcReduction="20000"/>
          </a:bodyPr>
          <a:lstStyle/>
          <a:p>
            <a:r>
              <a:rPr lang="en-US" dirty="0" smtClean="0"/>
              <a:t>On the basis of territory occupied or not</a:t>
            </a:r>
          </a:p>
          <a:p>
            <a:r>
              <a:rPr lang="en-US" dirty="0" err="1" smtClean="0"/>
              <a:t>Territoral</a:t>
            </a:r>
            <a:r>
              <a:rPr lang="en-US" dirty="0" smtClean="0"/>
              <a:t> </a:t>
            </a:r>
            <a:r>
              <a:rPr lang="en-US" dirty="0" err="1" smtClean="0"/>
              <a:t>group:for</a:t>
            </a:r>
            <a:r>
              <a:rPr lang="en-US" dirty="0" smtClean="0"/>
              <a:t> e.g. communities and states </a:t>
            </a:r>
          </a:p>
          <a:p>
            <a:endParaRPr lang="en-US" dirty="0"/>
          </a:p>
          <a:p>
            <a:r>
              <a:rPr lang="en-US" dirty="0" smtClean="0"/>
              <a:t>Non territorial group: for e.g. non-territorial group. </a:t>
            </a:r>
            <a:endParaRPr lang="en-US" dirty="0"/>
          </a:p>
        </p:txBody>
      </p:sp>
    </p:spTree>
    <p:extLst>
      <p:ext uri="{BB962C8B-B14F-4D97-AF65-F5344CB8AC3E}">
        <p14:creationId xmlns:p14="http://schemas.microsoft.com/office/powerpoint/2010/main" val="24368679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117" y="0"/>
            <a:ext cx="8568531" cy="92076"/>
          </a:xfrm>
        </p:spPr>
        <p:txBody>
          <a:bodyPr>
            <a:normAutofit fontScale="90000"/>
          </a:bodyPr>
          <a:lstStyle/>
          <a:p>
            <a:endParaRPr lang="en-US"/>
          </a:p>
        </p:txBody>
      </p:sp>
      <p:sp>
        <p:nvSpPr>
          <p:cNvPr id="3" name="Subtitle 2"/>
          <p:cNvSpPr>
            <a:spLocks noGrp="1"/>
          </p:cNvSpPr>
          <p:nvPr>
            <p:ph type="subTitle" idx="1"/>
          </p:nvPr>
        </p:nvSpPr>
        <p:spPr>
          <a:xfrm>
            <a:off x="504208" y="2001406"/>
            <a:ext cx="9072001" cy="1938992"/>
          </a:xfrm>
        </p:spPr>
        <p:txBody>
          <a:bodyPr>
            <a:normAutofit fontScale="55000" lnSpcReduction="20000"/>
          </a:bodyPr>
          <a:lstStyle/>
          <a:p>
            <a:r>
              <a:rPr lang="en-US" dirty="0" smtClean="0"/>
              <a:t>On the basis of membership and non membership</a:t>
            </a:r>
          </a:p>
          <a:p>
            <a:r>
              <a:rPr lang="en-US" dirty="0" smtClean="0"/>
              <a:t>According to Robert k. </a:t>
            </a:r>
            <a:r>
              <a:rPr lang="en-US" dirty="0"/>
              <a:t>M</a:t>
            </a:r>
            <a:r>
              <a:rPr lang="en-US" dirty="0" smtClean="0"/>
              <a:t>erton </a:t>
            </a:r>
          </a:p>
          <a:p>
            <a:pPr marL="285750" indent="-285750">
              <a:buFont typeface="Arial" pitchFamily="34" charset="0"/>
              <a:buChar char="•"/>
            </a:pPr>
            <a:r>
              <a:rPr lang="en-US" dirty="0" smtClean="0"/>
              <a:t>Membership </a:t>
            </a:r>
            <a:r>
              <a:rPr lang="en-US" dirty="0" err="1" smtClean="0"/>
              <a:t>group:The</a:t>
            </a:r>
            <a:r>
              <a:rPr lang="en-US" dirty="0" smtClean="0"/>
              <a:t> individual is born in the midst of a group </a:t>
            </a:r>
            <a:r>
              <a:rPr lang="en-US" dirty="0" err="1" smtClean="0"/>
              <a:t>i.e</a:t>
            </a:r>
            <a:r>
              <a:rPr lang="en-US" dirty="0" smtClean="0"/>
              <a:t> </a:t>
            </a:r>
            <a:r>
              <a:rPr lang="en-US" dirty="0" err="1" smtClean="0"/>
              <a:t>family.He</a:t>
            </a:r>
            <a:r>
              <a:rPr lang="en-US" dirty="0" smtClean="0"/>
              <a:t> gets the membership of some group by birth such as that of </a:t>
            </a:r>
            <a:r>
              <a:rPr lang="en-US" dirty="0" err="1" smtClean="0"/>
              <a:t>village,town,caste</a:t>
            </a:r>
            <a:r>
              <a:rPr lang="en-US" dirty="0" smtClean="0"/>
              <a:t> or religion.</a:t>
            </a:r>
          </a:p>
          <a:p>
            <a:pPr marL="285750" indent="-285750">
              <a:buFont typeface="Arial" pitchFamily="34" charset="0"/>
              <a:buChar char="•"/>
            </a:pPr>
            <a:r>
              <a:rPr lang="en-US" dirty="0" smtClean="0"/>
              <a:t>Non-membership </a:t>
            </a:r>
            <a:r>
              <a:rPr lang="en-US" dirty="0" err="1" smtClean="0"/>
              <a:t>group:on</a:t>
            </a:r>
            <a:r>
              <a:rPr lang="en-US" dirty="0" smtClean="0"/>
              <a:t> the other </a:t>
            </a:r>
            <a:r>
              <a:rPr lang="en-US" dirty="0" err="1" smtClean="0"/>
              <a:t>hand,as</a:t>
            </a:r>
            <a:r>
              <a:rPr lang="en-US" dirty="0" smtClean="0"/>
              <a:t> he </a:t>
            </a:r>
            <a:r>
              <a:rPr lang="en-US" dirty="0" err="1" smtClean="0"/>
              <a:t>grows,the</a:t>
            </a:r>
            <a:r>
              <a:rPr lang="en-US" dirty="0" smtClean="0"/>
              <a:t> individual comes with contact of non-membership group such as </a:t>
            </a:r>
            <a:r>
              <a:rPr lang="en-US" dirty="0" err="1" smtClean="0"/>
              <a:t>school,clubs,political</a:t>
            </a:r>
            <a:r>
              <a:rPr lang="en-US" dirty="0" smtClean="0"/>
              <a:t> parties </a:t>
            </a:r>
            <a:r>
              <a:rPr lang="en-US" dirty="0" err="1" smtClean="0"/>
              <a:t>etc</a:t>
            </a:r>
            <a:r>
              <a:rPr lang="en-US" dirty="0" smtClean="0"/>
              <a:t> because of </a:t>
            </a:r>
            <a:r>
              <a:rPr lang="en-US" dirty="0" err="1" smtClean="0"/>
              <a:t>education,profession,mobility,emigration</a:t>
            </a:r>
            <a:r>
              <a:rPr lang="en-US" dirty="0" smtClean="0"/>
              <a:t>. </a:t>
            </a:r>
            <a:endParaRPr lang="en-US" dirty="0"/>
          </a:p>
        </p:txBody>
      </p:sp>
    </p:spTree>
    <p:extLst>
      <p:ext uri="{BB962C8B-B14F-4D97-AF65-F5344CB8AC3E}">
        <p14:creationId xmlns:p14="http://schemas.microsoft.com/office/powerpoint/2010/main" val="351968341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318" y="-288737"/>
            <a:ext cx="8551467" cy="152401"/>
          </a:xfrm>
        </p:spPr>
        <p:txBody>
          <a:bodyPr>
            <a:normAutofit fontScale="90000"/>
          </a:bodyPr>
          <a:lstStyle/>
          <a:p>
            <a:endParaRPr lang="en-US" dirty="0"/>
          </a:p>
        </p:txBody>
      </p:sp>
      <p:sp>
        <p:nvSpPr>
          <p:cNvPr id="3" name="Subtitle 2"/>
          <p:cNvSpPr>
            <a:spLocks noGrp="1"/>
          </p:cNvSpPr>
          <p:nvPr>
            <p:ph type="subTitle" idx="1"/>
          </p:nvPr>
        </p:nvSpPr>
        <p:spPr>
          <a:xfrm>
            <a:off x="504208" y="1862910"/>
            <a:ext cx="9072001" cy="2215991"/>
          </a:xfrm>
        </p:spPr>
        <p:txBody>
          <a:bodyPr>
            <a:normAutofit fontScale="55000" lnSpcReduction="20000"/>
          </a:bodyPr>
          <a:lstStyle/>
          <a:p>
            <a:r>
              <a:rPr lang="en-US" dirty="0" smtClean="0"/>
              <a:t>On the basis of individuals </a:t>
            </a:r>
            <a:r>
              <a:rPr lang="en-US" dirty="0" err="1" smtClean="0"/>
              <a:t>liking,desire</a:t>
            </a:r>
            <a:r>
              <a:rPr lang="en-US" dirty="0" smtClean="0"/>
              <a:t> and orientation</a:t>
            </a:r>
          </a:p>
          <a:p>
            <a:r>
              <a:rPr lang="en-US" dirty="0" smtClean="0"/>
              <a:t>According to T. Newcomb</a:t>
            </a:r>
          </a:p>
          <a:p>
            <a:pPr marL="285750" indent="-285750">
              <a:buFont typeface="Arial" pitchFamily="34" charset="0"/>
              <a:buChar char="•"/>
            </a:pPr>
            <a:r>
              <a:rPr lang="en-US" dirty="0" smtClean="0"/>
              <a:t>Positive group: Those groups towards whom individuals have more liking or tends more </a:t>
            </a:r>
            <a:r>
              <a:rPr lang="en-US" dirty="0" err="1" smtClean="0"/>
              <a:t>favourably</a:t>
            </a:r>
            <a:r>
              <a:rPr lang="en-US" dirty="0" smtClean="0"/>
              <a:t> are positive groups.</a:t>
            </a:r>
          </a:p>
          <a:p>
            <a:pPr marL="285750" indent="-285750">
              <a:buFont typeface="Arial" pitchFamily="34" charset="0"/>
              <a:buChar char="•"/>
            </a:pPr>
            <a:r>
              <a:rPr lang="en-US" dirty="0" smtClean="0"/>
              <a:t>Negative group: Those groups that the individual does not like are negative </a:t>
            </a:r>
            <a:r>
              <a:rPr lang="en-US" dirty="0" err="1" smtClean="0"/>
              <a:t>groups.He</a:t>
            </a:r>
            <a:r>
              <a:rPr lang="en-US" dirty="0" smtClean="0"/>
              <a:t> rejects their assumptions. For e.g. Teenagers resentment towards family and parents is example of such negative tendencies so here family and parents are negative groups. </a:t>
            </a:r>
            <a:endParaRPr lang="en-US" dirty="0"/>
          </a:p>
        </p:txBody>
      </p:sp>
    </p:spTree>
    <p:extLst>
      <p:ext uri="{BB962C8B-B14F-4D97-AF65-F5344CB8AC3E}">
        <p14:creationId xmlns:p14="http://schemas.microsoft.com/office/powerpoint/2010/main" val="17722157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3112" y="-364937"/>
            <a:ext cx="8551466" cy="152401"/>
          </a:xfrm>
        </p:spPr>
        <p:txBody>
          <a:bodyPr>
            <a:normAutofit fontScale="90000"/>
          </a:bodyPr>
          <a:lstStyle/>
          <a:p>
            <a:endParaRPr lang="en-US"/>
          </a:p>
        </p:txBody>
      </p:sp>
      <p:sp>
        <p:nvSpPr>
          <p:cNvPr id="3" name="Subtitle 2"/>
          <p:cNvSpPr>
            <a:spLocks noGrp="1"/>
          </p:cNvSpPr>
          <p:nvPr>
            <p:ph type="subTitle" idx="1"/>
          </p:nvPr>
        </p:nvSpPr>
        <p:spPr>
          <a:xfrm>
            <a:off x="504208" y="1586099"/>
            <a:ext cx="9072001" cy="2769989"/>
          </a:xfrm>
        </p:spPr>
        <p:txBody>
          <a:bodyPr>
            <a:normAutofit fontScale="55000" lnSpcReduction="20000"/>
          </a:bodyPr>
          <a:lstStyle/>
          <a:p>
            <a:r>
              <a:rPr lang="en-US" dirty="0" smtClean="0"/>
              <a:t>From the organizational point of view</a:t>
            </a:r>
          </a:p>
          <a:p>
            <a:pPr marL="342900" indent="-342900">
              <a:buAutoNum type="alphaLcPeriod"/>
            </a:pPr>
            <a:r>
              <a:rPr lang="en-US" dirty="0" smtClean="0"/>
              <a:t>Formal </a:t>
            </a:r>
            <a:r>
              <a:rPr lang="en-US" dirty="0" err="1" smtClean="0"/>
              <a:t>group:established</a:t>
            </a:r>
            <a:r>
              <a:rPr lang="en-US" dirty="0" smtClean="0"/>
              <a:t> by organization to achieve its goal</a:t>
            </a:r>
          </a:p>
          <a:p>
            <a:pPr marL="400050" indent="-400050">
              <a:buFont typeface="+mj-lt"/>
              <a:buAutoNum type="romanLcPeriod"/>
            </a:pPr>
            <a:r>
              <a:rPr lang="en-US" dirty="0" smtClean="0"/>
              <a:t>Command group: It is specified by the organizational chart and often consist of Supervisor and the subordinates who respond to that supervisor like CEO and research associates under him in a market research firm.</a:t>
            </a:r>
          </a:p>
          <a:p>
            <a:pPr marL="400050" indent="-400050">
              <a:buFont typeface="+mj-lt"/>
              <a:buAutoNum type="romanLcPeriod"/>
            </a:pPr>
            <a:r>
              <a:rPr lang="en-US" dirty="0" smtClean="0"/>
              <a:t>Task </a:t>
            </a:r>
            <a:r>
              <a:rPr lang="en-US" dirty="0" err="1" smtClean="0"/>
              <a:t>group:to</a:t>
            </a:r>
            <a:r>
              <a:rPr lang="en-US" dirty="0" smtClean="0"/>
              <a:t> accomplish a narrow range of task in a time period like ad hoc </a:t>
            </a:r>
            <a:r>
              <a:rPr lang="en-US" dirty="0" err="1" smtClean="0"/>
              <a:t>committees,project</a:t>
            </a:r>
            <a:r>
              <a:rPr lang="en-US" dirty="0" smtClean="0"/>
              <a:t> </a:t>
            </a:r>
            <a:r>
              <a:rPr lang="en-US" dirty="0" err="1" smtClean="0"/>
              <a:t>group,etc</a:t>
            </a:r>
            <a:r>
              <a:rPr lang="en-US" dirty="0" smtClean="0"/>
              <a:t>.</a:t>
            </a:r>
          </a:p>
          <a:p>
            <a:pPr marL="400050" indent="-400050">
              <a:buFont typeface="+mj-lt"/>
              <a:buAutoNum type="romanLcPeriod"/>
            </a:pPr>
            <a:r>
              <a:rPr lang="en-US" dirty="0" smtClean="0"/>
              <a:t>Functional </a:t>
            </a:r>
            <a:r>
              <a:rPr lang="en-US" dirty="0" err="1" smtClean="0"/>
              <a:t>group:created</a:t>
            </a:r>
            <a:r>
              <a:rPr lang="en-US" dirty="0" smtClean="0"/>
              <a:t> by the organization to accomplish specific goals within an unspecified time frame and remain in existence after achievement of current goals and objectives like marketing </a:t>
            </a:r>
            <a:r>
              <a:rPr lang="en-US" dirty="0" err="1" smtClean="0"/>
              <a:t>department,costumer</a:t>
            </a:r>
            <a:r>
              <a:rPr lang="en-US" dirty="0" smtClean="0"/>
              <a:t> service </a:t>
            </a:r>
            <a:r>
              <a:rPr lang="en-US" dirty="0" err="1" smtClean="0"/>
              <a:t>department,etc</a:t>
            </a:r>
            <a:r>
              <a:rPr lang="en-US" dirty="0" smtClean="0"/>
              <a:t>.  </a:t>
            </a:r>
            <a:endParaRPr lang="en-US" dirty="0"/>
          </a:p>
        </p:txBody>
      </p:sp>
    </p:spTree>
    <p:extLst>
      <p:ext uri="{BB962C8B-B14F-4D97-AF65-F5344CB8AC3E}">
        <p14:creationId xmlns:p14="http://schemas.microsoft.com/office/powerpoint/2010/main" val="256287882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flipV="1">
            <a:off x="620712" y="-288923"/>
            <a:ext cx="8703866" cy="288925"/>
          </a:xfrm>
        </p:spPr>
        <p:txBody>
          <a:bodyPr>
            <a:normAutofit fontScale="90000"/>
          </a:bodyPr>
          <a:lstStyle/>
          <a:p>
            <a:endParaRPr lang="en-US"/>
          </a:p>
        </p:txBody>
      </p:sp>
      <p:sp>
        <p:nvSpPr>
          <p:cNvPr id="3" name="Subtitle 2"/>
          <p:cNvSpPr>
            <a:spLocks noGrp="1"/>
          </p:cNvSpPr>
          <p:nvPr>
            <p:ph type="subTitle" idx="1"/>
          </p:nvPr>
        </p:nvSpPr>
        <p:spPr>
          <a:xfrm>
            <a:off x="504208" y="1862910"/>
            <a:ext cx="9072001" cy="2215991"/>
          </a:xfrm>
        </p:spPr>
        <p:txBody>
          <a:bodyPr>
            <a:normAutofit fontScale="47500" lnSpcReduction="20000"/>
          </a:bodyPr>
          <a:lstStyle/>
          <a:p>
            <a:r>
              <a:rPr lang="en-US" dirty="0" smtClean="0"/>
              <a:t>Characteristics</a:t>
            </a:r>
          </a:p>
          <a:p>
            <a:pPr marL="400050" indent="-400050">
              <a:buFont typeface="+mj-lt"/>
              <a:buAutoNum type="romanLcPeriod"/>
            </a:pPr>
            <a:r>
              <a:rPr lang="en-US" dirty="0" smtClean="0"/>
              <a:t>Formed consciously</a:t>
            </a:r>
          </a:p>
          <a:p>
            <a:pPr marL="400050" indent="-400050">
              <a:buFont typeface="+mj-lt"/>
              <a:buAutoNum type="romanLcPeriod"/>
            </a:pPr>
            <a:r>
              <a:rPr lang="en-US" dirty="0" smtClean="0"/>
              <a:t>Fulfill social needs </a:t>
            </a:r>
          </a:p>
          <a:p>
            <a:pPr marL="400050" indent="-400050">
              <a:buFont typeface="+mj-lt"/>
              <a:buAutoNum type="romanLcPeriod"/>
            </a:pPr>
            <a:r>
              <a:rPr lang="en-US" dirty="0" smtClean="0"/>
              <a:t>Hierarchy </a:t>
            </a:r>
          </a:p>
          <a:p>
            <a:pPr marL="400050" indent="-400050">
              <a:buFont typeface="+mj-lt"/>
              <a:buAutoNum type="romanLcPeriod"/>
            </a:pPr>
            <a:r>
              <a:rPr lang="en-US" dirty="0" smtClean="0"/>
              <a:t>Division of labor and work specialization </a:t>
            </a:r>
          </a:p>
          <a:p>
            <a:pPr marL="400050" indent="-400050">
              <a:buFont typeface="+mj-lt"/>
              <a:buAutoNum type="romanLcPeriod"/>
            </a:pPr>
            <a:r>
              <a:rPr lang="en-US" dirty="0" smtClean="0"/>
              <a:t>Impersonal</a:t>
            </a:r>
          </a:p>
          <a:p>
            <a:pPr marL="400050" indent="-400050">
              <a:buFont typeface="+mj-lt"/>
              <a:buAutoNum type="romanLcPeriod"/>
            </a:pPr>
            <a:r>
              <a:rPr lang="en-US" dirty="0" smtClean="0"/>
              <a:t>Existence of standard set of rules and regulation</a:t>
            </a:r>
          </a:p>
          <a:p>
            <a:r>
              <a:rPr lang="en-US" dirty="0" smtClean="0"/>
              <a:t> </a:t>
            </a:r>
            <a:endParaRPr lang="en-US" dirty="0"/>
          </a:p>
        </p:txBody>
      </p:sp>
    </p:spTree>
    <p:extLst>
      <p:ext uri="{BB962C8B-B14F-4D97-AF65-F5344CB8AC3E}">
        <p14:creationId xmlns:p14="http://schemas.microsoft.com/office/powerpoint/2010/main" val="35372528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519" y="-365125"/>
            <a:ext cx="9072001" cy="276999"/>
          </a:xfrm>
        </p:spPr>
        <p:txBody>
          <a:bodyPr>
            <a:normAutofit fontScale="90000"/>
          </a:bodyPr>
          <a:lstStyle/>
          <a:p>
            <a:pPr marL="400050" indent="-400050">
              <a:buFont typeface="+mj-lt"/>
              <a:buAutoNum type="romanLcPeriod"/>
            </a:pPr>
            <a:endParaRPr lang="en-US" dirty="0"/>
          </a:p>
        </p:txBody>
      </p:sp>
      <p:sp>
        <p:nvSpPr>
          <p:cNvPr id="3" name="Subtitle 2"/>
          <p:cNvSpPr>
            <a:spLocks noGrp="1"/>
          </p:cNvSpPr>
          <p:nvPr>
            <p:ph type="subTitle" idx="1"/>
          </p:nvPr>
        </p:nvSpPr>
        <p:spPr>
          <a:xfrm>
            <a:off x="504208" y="1309101"/>
            <a:ext cx="9072001" cy="3323987"/>
          </a:xfrm>
        </p:spPr>
        <p:txBody>
          <a:bodyPr>
            <a:normAutofit fontScale="55000" lnSpcReduction="20000"/>
          </a:bodyPr>
          <a:lstStyle/>
          <a:p>
            <a:r>
              <a:rPr lang="en-US" dirty="0" smtClean="0"/>
              <a:t>b. Informal group: voluntary group that evolves spontaneously for fulfilling personal and social needs of members</a:t>
            </a:r>
          </a:p>
          <a:p>
            <a:pPr marL="342900" indent="-342900">
              <a:buFont typeface="+mj-lt"/>
              <a:buAutoNum type="arabicPeriod"/>
            </a:pPr>
            <a:r>
              <a:rPr lang="en-US" dirty="0" smtClean="0"/>
              <a:t> interest group: interest groups may not be a part of the same organization and may continue over time and may last longer than general informal groups like students who come together to form come together to form a study group for a specific class.</a:t>
            </a:r>
          </a:p>
          <a:p>
            <a:pPr marL="342900" indent="-342900">
              <a:buFont typeface="+mj-lt"/>
              <a:buAutoNum type="arabicPeriod"/>
            </a:pPr>
            <a:r>
              <a:rPr lang="en-US" dirty="0" smtClean="0"/>
              <a:t>Friendship groups members who enjoy similar social </a:t>
            </a:r>
            <a:r>
              <a:rPr lang="en-US" dirty="0" err="1" smtClean="0"/>
              <a:t>activities,political</a:t>
            </a:r>
            <a:r>
              <a:rPr lang="en-US" dirty="0" smtClean="0"/>
              <a:t> </a:t>
            </a:r>
            <a:r>
              <a:rPr lang="en-US" dirty="0" err="1" smtClean="0"/>
              <a:t>beliefs,religions,values</a:t>
            </a:r>
            <a:r>
              <a:rPr lang="en-US" dirty="0" smtClean="0"/>
              <a:t> or other common </a:t>
            </a:r>
            <a:r>
              <a:rPr lang="en-US" dirty="0" err="1" smtClean="0"/>
              <a:t>bonds.members</a:t>
            </a:r>
            <a:r>
              <a:rPr lang="en-US" dirty="0" smtClean="0"/>
              <a:t> enjoy each others company and often meet after work to participate in these activities like a group of employees who form it for yoga class.</a:t>
            </a:r>
          </a:p>
          <a:p>
            <a:pPr marL="342900" indent="-342900">
              <a:buFont typeface="+mj-lt"/>
              <a:buAutoNum type="arabicPeriod"/>
            </a:pPr>
            <a:r>
              <a:rPr lang="en-US" dirty="0" smtClean="0"/>
              <a:t>Reference </a:t>
            </a:r>
            <a:r>
              <a:rPr lang="en-US" dirty="0" err="1" smtClean="0"/>
              <a:t>group:it</a:t>
            </a:r>
            <a:r>
              <a:rPr lang="en-US" dirty="0" smtClean="0"/>
              <a:t> is a group which is referring point of the individuals toward which is oriented and which influence his </a:t>
            </a:r>
            <a:r>
              <a:rPr lang="en-US" dirty="0" err="1" smtClean="0"/>
              <a:t>opinion,tendency</a:t>
            </a:r>
            <a:r>
              <a:rPr lang="en-US" dirty="0" smtClean="0"/>
              <a:t> and </a:t>
            </a:r>
            <a:r>
              <a:rPr lang="en-US" dirty="0" err="1" smtClean="0"/>
              <a:t>behaviour</a:t>
            </a:r>
            <a:r>
              <a:rPr lang="en-US" dirty="0" smtClean="0"/>
              <a:t> like older brothers friend may be </a:t>
            </a:r>
            <a:r>
              <a:rPr lang="en-US" dirty="0" err="1" smtClean="0"/>
              <a:t>refenence</a:t>
            </a:r>
            <a:r>
              <a:rPr lang="en-US" dirty="0" smtClean="0"/>
              <a:t> for younger one. </a:t>
            </a:r>
            <a:endParaRPr lang="en-US" dirty="0"/>
          </a:p>
        </p:txBody>
      </p:sp>
    </p:spTree>
    <p:extLst>
      <p:ext uri="{BB962C8B-B14F-4D97-AF65-F5344CB8AC3E}">
        <p14:creationId xmlns:p14="http://schemas.microsoft.com/office/powerpoint/2010/main" val="264612217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4512" y="-441325"/>
            <a:ext cx="9032082" cy="381000"/>
          </a:xfrm>
        </p:spPr>
        <p:txBody>
          <a:bodyPr>
            <a:normAutofit fontScale="90000"/>
          </a:bodyPr>
          <a:lstStyle/>
          <a:p>
            <a:endParaRPr lang="en-US"/>
          </a:p>
        </p:txBody>
      </p:sp>
      <p:sp>
        <p:nvSpPr>
          <p:cNvPr id="3" name="Content Placeholder 2"/>
          <p:cNvSpPr>
            <a:spLocks noGrp="1"/>
          </p:cNvSpPr>
          <p:nvPr>
            <p:ph idx="1"/>
          </p:nvPr>
        </p:nvSpPr>
        <p:spPr/>
        <p:txBody>
          <a:bodyPr>
            <a:normAutofit fontScale="92500" lnSpcReduction="10000"/>
          </a:bodyPr>
          <a:lstStyle/>
          <a:p>
            <a:r>
              <a:rPr lang="en-US" dirty="0"/>
              <a:t>Characteristics</a:t>
            </a:r>
          </a:p>
          <a:p>
            <a:pPr>
              <a:buFont typeface="+mj-lt"/>
              <a:buAutoNum type="arabicPeriod"/>
            </a:pPr>
            <a:r>
              <a:rPr lang="en-US" dirty="0"/>
              <a:t>Spontaneous formation</a:t>
            </a:r>
          </a:p>
          <a:p>
            <a:pPr>
              <a:buFont typeface="+mj-lt"/>
              <a:buAutoNum type="arabicPeriod"/>
            </a:pPr>
            <a:r>
              <a:rPr lang="en-US" dirty="0" err="1"/>
              <a:t>Satisaction</a:t>
            </a:r>
            <a:r>
              <a:rPr lang="en-US" dirty="0"/>
              <a:t> of needs </a:t>
            </a:r>
          </a:p>
          <a:p>
            <a:pPr>
              <a:buFont typeface="+mj-lt"/>
              <a:buAutoNum type="arabicPeriod"/>
            </a:pPr>
            <a:r>
              <a:rPr lang="en-US" dirty="0"/>
              <a:t>Voluntary membership</a:t>
            </a:r>
          </a:p>
          <a:p>
            <a:pPr>
              <a:buFont typeface="+mj-lt"/>
              <a:buAutoNum type="arabicPeriod"/>
            </a:pPr>
            <a:r>
              <a:rPr lang="en-US" dirty="0"/>
              <a:t>Multi group membership</a:t>
            </a:r>
          </a:p>
          <a:p>
            <a:pPr>
              <a:buFont typeface="+mj-lt"/>
              <a:buAutoNum type="arabicPeriod"/>
            </a:pPr>
            <a:r>
              <a:rPr lang="en-US" dirty="0"/>
              <a:t>Systems and processes</a:t>
            </a:r>
          </a:p>
          <a:p>
            <a:pPr>
              <a:buFont typeface="+mj-lt"/>
              <a:buAutoNum type="arabicPeriod"/>
            </a:pPr>
            <a:r>
              <a:rPr lang="en-US" dirty="0"/>
              <a:t>leadership</a:t>
            </a:r>
          </a:p>
          <a:p>
            <a:endParaRPr lang="en-US" dirty="0"/>
          </a:p>
        </p:txBody>
      </p:sp>
    </p:spTree>
    <p:extLst>
      <p:ext uri="{BB962C8B-B14F-4D97-AF65-F5344CB8AC3E}">
        <p14:creationId xmlns:p14="http://schemas.microsoft.com/office/powerpoint/2010/main" val="4040246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1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4.xml><?xml version="1.0" encoding="utf-8"?>
<a:theme xmlns:a="http://schemas.openxmlformats.org/drawingml/2006/main" name="1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5.xml><?xml version="1.0" encoding="utf-8"?>
<a:theme xmlns:a="http://schemas.openxmlformats.org/drawingml/2006/main" name="1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1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8.xml><?xml version="1.0" encoding="utf-8"?>
<a:theme xmlns:a="http://schemas.openxmlformats.org/drawingml/2006/main" name="1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9.xml><?xml version="1.0" encoding="utf-8"?>
<a:theme xmlns:a="http://schemas.openxmlformats.org/drawingml/2006/main" name="1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0.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3850</TotalTime>
  <Words>11284</Words>
  <Application>Microsoft Office PowerPoint</Application>
  <PresentationFormat>Custom</PresentationFormat>
  <Paragraphs>1126</Paragraphs>
  <Slides>176</Slides>
  <Notes>1</Notes>
  <HiddenSlides>0</HiddenSlides>
  <MMClips>0</MMClips>
  <ScaleCrop>false</ScaleCrop>
  <HeadingPairs>
    <vt:vector size="4" baseType="variant">
      <vt:variant>
        <vt:lpstr>Theme</vt:lpstr>
      </vt:variant>
      <vt:variant>
        <vt:i4>19</vt:i4>
      </vt:variant>
      <vt:variant>
        <vt:lpstr>Slide Titles</vt:lpstr>
      </vt:variant>
      <vt:variant>
        <vt:i4>176</vt:i4>
      </vt:variant>
    </vt:vector>
  </HeadingPairs>
  <TitlesOfParts>
    <vt:vector size="195" baseType="lpstr">
      <vt:lpstr>Office Theme</vt:lpstr>
      <vt:lpstr>1_Office Theme</vt:lpstr>
      <vt:lpstr>2_Office Theme</vt:lpstr>
      <vt:lpstr>3_Office Theme</vt:lpstr>
      <vt:lpstr>4_Office Theme</vt:lpstr>
      <vt:lpstr>5_Office Theme</vt:lpstr>
      <vt:lpstr>6_Office Theme</vt:lpstr>
      <vt:lpstr>7_Office Theme</vt:lpstr>
      <vt:lpstr>8_Office Theme</vt:lpstr>
      <vt:lpstr>9_Office Theme</vt:lpstr>
      <vt:lpstr>10_Office Theme</vt:lpstr>
      <vt:lpstr>11_Office Theme</vt:lpstr>
      <vt:lpstr>12_Office Theme</vt:lpstr>
      <vt:lpstr>13_Office Theme</vt:lpstr>
      <vt:lpstr>14_Office Theme</vt:lpstr>
      <vt:lpstr>15_Office Theme</vt:lpstr>
      <vt:lpstr>16_Office Theme</vt:lpstr>
      <vt:lpstr>17_Office Theme</vt:lpstr>
      <vt:lpstr>18_Office Theme</vt:lpstr>
      <vt:lpstr>PowerPoint Presentation</vt:lpstr>
      <vt:lpstr>PowerPoint Presentation</vt:lpstr>
      <vt:lpstr>PowerPoint Presentation</vt:lpstr>
      <vt:lpstr>PowerPoint Presentation</vt:lpstr>
      <vt:lpstr> Definition of Sociology </vt:lpstr>
      <vt:lpstr>PowerPoint Presentation</vt:lpstr>
      <vt:lpstr>Nature/characteristics/features of Sociology</vt:lpstr>
      <vt:lpstr>Scope of sociology</vt:lpstr>
      <vt:lpstr>PowerPoint Presentation</vt:lpstr>
      <vt:lpstr>PowerPoint Presentation</vt:lpstr>
      <vt:lpstr>PowerPoint Presentation</vt:lpstr>
      <vt:lpstr>Subject Matter of sociology</vt:lpstr>
      <vt:lpstr>PowerPoint Presentation</vt:lpstr>
      <vt:lpstr>PowerPoint Presentation</vt:lpstr>
      <vt:lpstr>PowerPoint Presentation</vt:lpstr>
      <vt:lpstr>Sociology(Nature) as a science</vt:lpstr>
      <vt:lpstr>Limitations of Sociology as a science(i.e. critical approach)</vt:lpstr>
      <vt:lpstr>The emergence(origin)of Sociology as a scientiic/scholary/Academic Discipline</vt:lpstr>
      <vt:lpstr>PowerPoint Presentation</vt:lpstr>
      <vt:lpstr>PowerPoint Presentation</vt:lpstr>
      <vt:lpstr>PowerPoint Presentation</vt:lpstr>
      <vt:lpstr> Relationship of sociology with other social sciences </vt:lpstr>
      <vt:lpstr>PowerPoint Presentation</vt:lpstr>
      <vt:lpstr>Relationship of sociology with economics </vt:lpstr>
      <vt:lpstr>PowerPoint Presentation</vt:lpstr>
      <vt:lpstr>Difference between sociology and economics</vt:lpstr>
      <vt:lpstr>Relationship between sociology and psychology</vt:lpstr>
      <vt:lpstr>Differences </vt:lpstr>
      <vt:lpstr>Relationship of sociology and anthropology</vt:lpstr>
      <vt:lpstr>Difference </vt:lpstr>
      <vt:lpstr>PowerPoint Presentation</vt:lpstr>
      <vt:lpstr>Relationship of sociology with political science</vt:lpstr>
      <vt:lpstr>Difference </vt:lpstr>
      <vt:lpstr>PowerPoint Presentation</vt:lpstr>
      <vt:lpstr>Relationship of sociology and history </vt:lpstr>
      <vt:lpstr>Differences </vt:lpstr>
      <vt:lpstr>Relationship of sociology with computer science </vt:lpstr>
      <vt:lpstr>PowerPoint Presentation</vt:lpstr>
      <vt:lpstr>Significance or use of sociology </vt:lpstr>
      <vt:lpstr>PowerPoint Presentation</vt:lpstr>
      <vt:lpstr>PowerPoint Presentation</vt:lpstr>
      <vt:lpstr>Branches of sociology</vt:lpstr>
      <vt:lpstr>PowerPoint Presentation</vt:lpstr>
      <vt:lpstr>PowerPoint Presentation</vt:lpstr>
      <vt:lpstr>UNIT 2</vt:lpstr>
      <vt:lpstr>Society </vt:lpstr>
      <vt:lpstr>PowerPoint Presentation</vt:lpstr>
      <vt:lpstr>PowerPoint Presentation</vt:lpstr>
      <vt:lpstr>PowerPoint Presentation</vt:lpstr>
      <vt:lpstr>PowerPoint Presentation</vt:lpstr>
      <vt:lpstr>Differences between Pre-industrial and industrial society</vt:lpstr>
      <vt:lpstr>PowerPoint Presentation</vt:lpstr>
      <vt:lpstr>PowerPoint Presentation</vt:lpstr>
      <vt:lpstr>Population size and distribution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Community</vt:lpstr>
      <vt:lpstr>PowerPoint Presentation</vt:lpstr>
      <vt:lpstr>PowerPoint Presentation</vt:lpstr>
      <vt:lpstr>Differences between society and community</vt:lpstr>
      <vt:lpstr>Culture </vt:lpstr>
      <vt:lpstr>PowerPoint Presentation</vt:lpstr>
      <vt:lpstr>PowerPoint Presentation</vt:lpstr>
      <vt:lpstr>Elements or components or constituent factors of culture </vt:lpstr>
      <vt:lpstr>Cultural traits and culture complexes</vt:lpstr>
      <vt:lpstr>PowerPoint Presentation</vt:lpstr>
      <vt:lpstr>What is cultural lag?</vt:lpstr>
      <vt:lpstr>Functions of culture</vt:lpstr>
      <vt:lpstr>Sub-cultures and counter cultures </vt:lpstr>
      <vt:lpstr>Types of sub-culture </vt:lpstr>
      <vt:lpstr>Group </vt:lpstr>
      <vt:lpstr>Features,characteristics or nature of group </vt:lpstr>
      <vt:lpstr>Stages  or processes of group formation</vt:lpstr>
      <vt:lpstr>PowerPoint Presentation</vt:lpstr>
      <vt:lpstr>Importance of social group</vt:lpstr>
      <vt:lpstr>Types of groups </vt:lpstr>
      <vt:lpstr>PowerPoint Presentation</vt:lpstr>
      <vt:lpstr>PowerPoint Presentation</vt:lpstr>
      <vt:lpstr>On the basis of association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Factors enforcing group formation  </vt:lpstr>
      <vt:lpstr>Social norms and values </vt:lpstr>
      <vt:lpstr>PowerPoint Presentation</vt:lpstr>
      <vt:lpstr>PowerPoint Presentation</vt:lpstr>
      <vt:lpstr>Functions or importance of Norms </vt:lpstr>
      <vt:lpstr>Meaning of values </vt:lpstr>
      <vt:lpstr>PowerPoint Presentation</vt:lpstr>
      <vt:lpstr>Characteristics of values</vt:lpstr>
      <vt:lpstr>Functions of values </vt:lpstr>
      <vt:lpstr>Relation between norms and value </vt:lpstr>
      <vt:lpstr>PowerPoint Presentation</vt:lpstr>
      <vt:lpstr>Difference between norm and values </vt:lpstr>
      <vt:lpstr>Relationship of norm values and sanction </vt:lpstr>
      <vt:lpstr>Status and role </vt:lpstr>
      <vt:lpstr>Nature or characteristic or essential elements  </vt:lpstr>
      <vt:lpstr>Types of statuses </vt:lpstr>
      <vt:lpstr>Nature or characteristic or essential elements  </vt:lpstr>
      <vt:lpstr>Social roles </vt:lpstr>
      <vt:lpstr>Nature of role </vt:lpstr>
      <vt:lpstr>Relationship of norm values and sanction </vt:lpstr>
      <vt:lpstr>PowerPoint Presentation</vt:lpstr>
      <vt:lpstr>Meaning of Social Institution</vt:lpstr>
      <vt:lpstr>Definition of Social Institution</vt:lpstr>
      <vt:lpstr>Features of Social Institutions</vt:lpstr>
      <vt:lpstr>Functions of Social Institution</vt:lpstr>
      <vt:lpstr>Types of Social Institutions</vt:lpstr>
      <vt:lpstr>PowerPoint Presentation</vt:lpstr>
      <vt:lpstr>Meaning of Marriage</vt:lpstr>
      <vt:lpstr>Definition of Marriage</vt:lpstr>
      <vt:lpstr>Characteristics of Marriage</vt:lpstr>
      <vt:lpstr>Functions of Marriage</vt:lpstr>
      <vt:lpstr>Types of Marriage </vt:lpstr>
      <vt:lpstr>Types of Marriage Contd.</vt:lpstr>
      <vt:lpstr>Types of Marriage Contd.</vt:lpstr>
      <vt:lpstr>Types of Marriage Contd.</vt:lpstr>
      <vt:lpstr>Types of Marriage Contd.</vt:lpstr>
      <vt:lpstr>Types of Marriage Contd.</vt:lpstr>
      <vt:lpstr>Factors Effecting Marriage Contd.</vt:lpstr>
      <vt:lpstr>Factors Effecting Marriage Contd.</vt:lpstr>
      <vt:lpstr>Family </vt:lpstr>
      <vt:lpstr>PowerPoint Presentation</vt:lpstr>
      <vt:lpstr>PowerPoint Presentation</vt:lpstr>
      <vt:lpstr>Types of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Nuclearization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Kinship or kinship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 Blue</dc:title>
  <dc:creator>Binamra</dc:creator>
  <cp:lastModifiedBy>Binamra</cp:lastModifiedBy>
  <cp:revision>326</cp:revision>
  <dcterms:created xsi:type="dcterms:W3CDTF">2019-11-16T21:03:14Z</dcterms:created>
  <dcterms:modified xsi:type="dcterms:W3CDTF">2022-07-06T14:02:57Z</dcterms:modified>
  <dc:language>en-US</dc:language>
</cp:coreProperties>
</file>