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5620"/>
    <p:restoredTop sz="94660"/>
  </p:normalViewPr>
  <p:slideViewPr>
    <p:cSldViewPr>
      <p:cViewPr varScale="1">
        <p:scale>
          <a:sx n="68" d="100"/>
          <a:sy n="68" d="100"/>
        </p:scale>
        <p:origin x="-57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4/24/2016</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4/24/2016</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4/24/2016</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4/24/2016</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4/24/2016</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4/24/2016</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b="1" dirty="0" smtClean="0"/>
              <a:t>Unit 1</a:t>
            </a:r>
            <a:endParaRPr lang="en-US" b="1" dirty="0"/>
          </a:p>
        </p:txBody>
      </p:sp>
      <p:sp>
        <p:nvSpPr>
          <p:cNvPr id="3" name="Subtitle 2"/>
          <p:cNvSpPr>
            <a:spLocks noGrp="1"/>
          </p:cNvSpPr>
          <p:nvPr>
            <p:ph type="subTitle" idx="1"/>
          </p:nvPr>
        </p:nvSpPr>
        <p:spPr>
          <a:xfrm>
            <a:off x="990600" y="3886200"/>
            <a:ext cx="7467600" cy="1752600"/>
          </a:xfrm>
        </p:spPr>
        <p:txBody>
          <a:bodyPr>
            <a:normAutofit/>
          </a:bodyPr>
          <a:lstStyle/>
          <a:p>
            <a:r>
              <a:rPr lang="en-US" sz="4800" b="1" dirty="0" smtClean="0">
                <a:solidFill>
                  <a:schemeClr val="tx1"/>
                </a:solidFill>
              </a:rPr>
              <a:t>Introduction to Sociology</a:t>
            </a:r>
            <a:endParaRPr lang="en-US" sz="4800" b="1" dirty="0">
              <a:solidFill>
                <a:schemeClr val="tx1"/>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lstStyle/>
          <a:p>
            <a:r>
              <a:rPr lang="en-US" b="1" dirty="0" smtClean="0"/>
              <a:t>Subject Matter of Sociology</a:t>
            </a:r>
            <a:endParaRPr lang="en-US" b="1" dirty="0"/>
          </a:p>
        </p:txBody>
      </p:sp>
      <p:sp>
        <p:nvSpPr>
          <p:cNvPr id="3" name="Content Placeholder 2"/>
          <p:cNvSpPr>
            <a:spLocks noGrp="1"/>
          </p:cNvSpPr>
          <p:nvPr>
            <p:ph idx="1"/>
          </p:nvPr>
        </p:nvSpPr>
        <p:spPr>
          <a:xfrm>
            <a:off x="228600" y="838200"/>
            <a:ext cx="8763000" cy="5715000"/>
          </a:xfrm>
        </p:spPr>
        <p:txBody>
          <a:bodyPr>
            <a:normAutofit fontScale="70000" lnSpcReduction="20000"/>
          </a:bodyPr>
          <a:lstStyle/>
          <a:p>
            <a:pPr algn="just"/>
            <a:r>
              <a:rPr lang="en-US" dirty="0" smtClean="0"/>
              <a:t>Ever since the beginning of sociology, sociologists have shown a great concern in man and in the dynamics of society. The importance has been fluctuating  between man and society. </a:t>
            </a:r>
          </a:p>
          <a:p>
            <a:pPr algn="just"/>
            <a:r>
              <a:rPr lang="en-US" dirty="0" smtClean="0"/>
              <a:t>A general outline of the fields of sociology on which most of the sociologists are agreed:</a:t>
            </a:r>
          </a:p>
          <a:p>
            <a:pPr marL="514350" indent="-514350" algn="just">
              <a:buFont typeface="+mj-lt"/>
              <a:buAutoNum type="arabicPeriod"/>
            </a:pPr>
            <a:r>
              <a:rPr lang="en-US" b="1" dirty="0" smtClean="0"/>
              <a:t>Sociological Analysis: </a:t>
            </a:r>
            <a:r>
              <a:rPr lang="en-US" dirty="0" smtClean="0"/>
              <a:t>It means the sociologist seeks to provide and analysis of human society and culture with a sociological prospective. An attempt is also made to analyze the factors and forces underlying historical transformation of society.</a:t>
            </a:r>
          </a:p>
          <a:p>
            <a:pPr marL="514350" indent="-514350" algn="just">
              <a:buFont typeface="+mj-lt"/>
              <a:buAutoNum type="arabicPeriod"/>
            </a:pPr>
            <a:endParaRPr lang="en-US" dirty="0" smtClean="0"/>
          </a:p>
          <a:p>
            <a:pPr marL="514350" indent="-514350" algn="just">
              <a:buFont typeface="+mj-lt"/>
              <a:buAutoNum type="arabicPeriod"/>
            </a:pPr>
            <a:r>
              <a:rPr lang="en-US" b="1" dirty="0" smtClean="0"/>
              <a:t>The study of primary units of social life: </a:t>
            </a:r>
            <a:r>
              <a:rPr lang="en-US" dirty="0" smtClean="0"/>
              <a:t>In this area we can include social acts and social relationships, individual personality, group of all varieties, communities (rural, urban, tribal), associations, organizations and populations.</a:t>
            </a:r>
          </a:p>
          <a:p>
            <a:pPr marL="514350" indent="-514350" algn="just">
              <a:buFont typeface="+mj-lt"/>
              <a:buAutoNum type="arabicPeriod"/>
            </a:pPr>
            <a:endParaRPr lang="en-US" dirty="0" smtClean="0"/>
          </a:p>
          <a:p>
            <a:pPr marL="514350" indent="-514350" algn="just">
              <a:buFont typeface="+mj-lt"/>
              <a:buAutoNum type="arabicPeriod"/>
            </a:pPr>
            <a:r>
              <a:rPr lang="en-US" b="1" dirty="0" smtClean="0"/>
              <a:t>Development, structure and function of a wide variety of basic social institutions: </a:t>
            </a:r>
            <a:r>
              <a:rPr lang="en-US" dirty="0" smtClean="0"/>
              <a:t>Sociology has been concerned different institutions such as marriage, family, kinship, religion, property, economic, political, legal, educational and scientific, recreational and welfare etc.</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Contd.</a:t>
            </a:r>
            <a:endParaRPr lang="en-US" b="1" dirty="0"/>
          </a:p>
        </p:txBody>
      </p:sp>
      <p:sp>
        <p:nvSpPr>
          <p:cNvPr id="3" name="Content Placeholder 2"/>
          <p:cNvSpPr>
            <a:spLocks noGrp="1"/>
          </p:cNvSpPr>
          <p:nvPr>
            <p:ph idx="1"/>
          </p:nvPr>
        </p:nvSpPr>
        <p:spPr>
          <a:xfrm>
            <a:off x="0" y="609600"/>
            <a:ext cx="8991600" cy="6096000"/>
          </a:xfrm>
        </p:spPr>
        <p:txBody>
          <a:bodyPr>
            <a:normAutofit fontScale="55000" lnSpcReduction="20000"/>
          </a:bodyPr>
          <a:lstStyle/>
          <a:p>
            <a:pPr algn="just">
              <a:buNone/>
            </a:pPr>
            <a:r>
              <a:rPr lang="en-US" b="1" dirty="0" smtClean="0"/>
              <a:t>4. Fundamental Social process: </a:t>
            </a:r>
            <a:r>
              <a:rPr lang="en-US" dirty="0" smtClean="0"/>
              <a:t>This process can play vital role in sociology such as cooperation and competition, accommodation and assimilation, social conflict including war and revolution, social differentiation and stratification, socialization and indoctrination, social control and deviance including crime, suicide, social integration and social change assume prominence in sociological studies.</a:t>
            </a:r>
          </a:p>
          <a:p>
            <a:pPr algn="just">
              <a:buNone/>
            </a:pPr>
            <a:endParaRPr lang="en-US" dirty="0" smtClean="0"/>
          </a:p>
          <a:p>
            <a:pPr algn="just">
              <a:buNone/>
            </a:pPr>
            <a:r>
              <a:rPr lang="en-US" b="1" dirty="0" smtClean="0"/>
              <a:t>5. Method of Research: </a:t>
            </a:r>
            <a:r>
              <a:rPr lang="en-US" dirty="0" smtClean="0"/>
              <a:t>Contemporary sociology has become more and more rational and empirical rather than philosophical and idealistic.  Like a natural scientist a sociologist senses a problem a investigation for a problem then tries to formulate it into a researchable proposition. After collecting the data he tries to establish connection between phenomena then finally arrive at meaningful concept, proposition and generalization.</a:t>
            </a:r>
          </a:p>
          <a:p>
            <a:pPr algn="just">
              <a:buNone/>
            </a:pPr>
            <a:endParaRPr lang="en-US" dirty="0" smtClean="0"/>
          </a:p>
          <a:p>
            <a:pPr algn="just">
              <a:buNone/>
            </a:pPr>
            <a:r>
              <a:rPr lang="en-US" b="1" dirty="0" smtClean="0"/>
              <a:t>6. Formulating concepts, propositions and theories: </a:t>
            </a:r>
            <a:r>
              <a:rPr lang="en-US" dirty="0" smtClean="0"/>
              <a:t>Sociologists are concerned with the task of </a:t>
            </a:r>
            <a:r>
              <a:rPr lang="en-US" i="1" dirty="0" smtClean="0"/>
              <a:t>formulating concepts, propositions and theories </a:t>
            </a:r>
            <a:r>
              <a:rPr lang="en-US" dirty="0" smtClean="0"/>
              <a:t>. Concepts are abstracted from concrete experience to represent a class o phenomena. A proposition seeks to reflect a relationship between different categories of data or concepts. Theories go beyond concepts and propositions. Theories represent systematically related propositions that explain social phenomena. The sociological perspective becomes more meaningful and fruitful when one tries to derive insight from concepts, propositions and theories.</a:t>
            </a:r>
          </a:p>
          <a:p>
            <a:pPr algn="just">
              <a:buNone/>
            </a:pPr>
            <a:endParaRPr lang="en-US" dirty="0" smtClean="0"/>
          </a:p>
          <a:p>
            <a:pPr algn="just">
              <a:buNone/>
            </a:pPr>
            <a:r>
              <a:rPr lang="en-US" b="1" dirty="0" smtClean="0"/>
              <a:t>7. Sociologists have ventured to make specializations: </a:t>
            </a:r>
            <a:r>
              <a:rPr lang="en-US" dirty="0" smtClean="0"/>
              <a:t>Today good number of specialized fields of inquiry are emerging out. Sociology of knowledge, sociology of history, sociology of literature, sociology of culture, sociology of religion, sociology of family etc. represent such specialized fields.</a:t>
            </a:r>
            <a:endParaRPr lang="en-US" b="1" dirty="0" smtClean="0"/>
          </a:p>
          <a:p>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Scope of Sociology</a:t>
            </a:r>
            <a:endParaRPr lang="en-US" b="1" dirty="0"/>
          </a:p>
        </p:txBody>
      </p:sp>
      <p:sp>
        <p:nvSpPr>
          <p:cNvPr id="3" name="Content Placeholder 2"/>
          <p:cNvSpPr>
            <a:spLocks noGrp="1"/>
          </p:cNvSpPr>
          <p:nvPr>
            <p:ph idx="1"/>
          </p:nvPr>
        </p:nvSpPr>
        <p:spPr>
          <a:xfrm>
            <a:off x="152400" y="685800"/>
            <a:ext cx="8763000" cy="5943600"/>
          </a:xfrm>
        </p:spPr>
        <p:txBody>
          <a:bodyPr>
            <a:normAutofit fontScale="55000" lnSpcReduction="20000"/>
          </a:bodyPr>
          <a:lstStyle/>
          <a:p>
            <a:pPr algn="just"/>
            <a:r>
              <a:rPr lang="en-US" dirty="0" smtClean="0"/>
              <a:t>Every science has its own areas of study or fields of inquiry. It becomes difficult for anyone to study a science systematically unless its boundaries are demarcated and scope determined precisely. Unfortunately, there is no consensus on the part of sociologist with regard to the scope of sociology. </a:t>
            </a:r>
          </a:p>
          <a:p>
            <a:pPr algn="just"/>
            <a:endParaRPr lang="en-US" dirty="0" smtClean="0"/>
          </a:p>
          <a:p>
            <a:pPr algn="just"/>
            <a:r>
              <a:rPr lang="en-US" dirty="0" smtClean="0"/>
              <a:t>V.F. </a:t>
            </a:r>
            <a:r>
              <a:rPr lang="en-US" dirty="0" err="1" smtClean="0"/>
              <a:t>Calberton</a:t>
            </a:r>
            <a:r>
              <a:rPr lang="en-US" dirty="0" smtClean="0"/>
              <a:t> comments “Since Sociology is so elastic as a science, it  is difficult to determine just where its boundaries began and end, where sociology becomes social psychology and where social psychology becomes sociology, or where economic theory becomes sociological doctrine or biological theory becomes sociological theory something, which is impossible to decide”. It is maintained by some that sociology studies everything and anything around the Sun.</a:t>
            </a:r>
          </a:p>
          <a:p>
            <a:pPr algn="just"/>
            <a:r>
              <a:rPr lang="en-US" dirty="0" smtClean="0"/>
              <a:t>However, there are two main school of thought regarding the scope of sociology. They are:</a:t>
            </a:r>
          </a:p>
          <a:p>
            <a:pPr algn="just">
              <a:buNone/>
            </a:pPr>
            <a:endParaRPr lang="en-US" dirty="0" smtClean="0"/>
          </a:p>
          <a:p>
            <a:pPr marL="514350" indent="-514350" algn="just">
              <a:buFont typeface="+mj-lt"/>
              <a:buAutoNum type="arabicPeriod"/>
            </a:pPr>
            <a:r>
              <a:rPr lang="en-US" b="1" dirty="0" smtClean="0"/>
              <a:t>The </a:t>
            </a:r>
            <a:r>
              <a:rPr lang="en-US" b="1" dirty="0" err="1" smtClean="0"/>
              <a:t>Specialistic</a:t>
            </a:r>
            <a:r>
              <a:rPr lang="en-US" b="1" dirty="0" smtClean="0"/>
              <a:t>/ Formalistic/ Particularistic School of Thought (German School of Thought): (George </a:t>
            </a:r>
            <a:r>
              <a:rPr lang="en-US" b="1" dirty="0" err="1" smtClean="0"/>
              <a:t>Simmel</a:t>
            </a:r>
            <a:r>
              <a:rPr lang="en-US" b="1" dirty="0" smtClean="0"/>
              <a:t>, </a:t>
            </a:r>
            <a:r>
              <a:rPr lang="en-US" b="1" dirty="0" err="1" smtClean="0"/>
              <a:t>Vierkandt</a:t>
            </a:r>
            <a:r>
              <a:rPr lang="en-US" b="1" dirty="0" smtClean="0"/>
              <a:t>, </a:t>
            </a:r>
            <a:r>
              <a:rPr lang="en-US" b="1" dirty="0" err="1" smtClean="0"/>
              <a:t>Maxweber</a:t>
            </a:r>
            <a:r>
              <a:rPr lang="en-US" b="1" dirty="0" smtClean="0"/>
              <a:t>, Small, </a:t>
            </a:r>
            <a:r>
              <a:rPr lang="en-US" b="1" dirty="0" err="1" smtClean="0"/>
              <a:t>Vonwiese</a:t>
            </a:r>
            <a:r>
              <a:rPr lang="en-US" b="1" dirty="0" smtClean="0"/>
              <a:t> and </a:t>
            </a:r>
            <a:r>
              <a:rPr lang="en-US" b="1" dirty="0" err="1" smtClean="0"/>
              <a:t>Tonnies</a:t>
            </a:r>
            <a:r>
              <a:rPr lang="en-US" b="1" dirty="0" smtClean="0"/>
              <a:t>)</a:t>
            </a:r>
          </a:p>
          <a:p>
            <a:pPr marL="514350" indent="-514350" algn="just"/>
            <a:r>
              <a:rPr lang="en-US" dirty="0" smtClean="0"/>
              <a:t>Sociology as being a pure and independent science it has limited scope. Sociology could confine itself to the </a:t>
            </a:r>
            <a:r>
              <a:rPr lang="en-US" dirty="0" err="1" smtClean="0"/>
              <a:t>syudy</a:t>
            </a:r>
            <a:r>
              <a:rPr lang="en-US" dirty="0" smtClean="0"/>
              <a:t> of certain aspect of human relationship only. Further it should study only the forms of social relationships but not their contents.</a:t>
            </a:r>
          </a:p>
          <a:p>
            <a:pPr marL="514350" indent="-514350" algn="just">
              <a:buNone/>
            </a:pPr>
            <a:endParaRPr lang="en-US" dirty="0" smtClean="0"/>
          </a:p>
          <a:p>
            <a:pPr marL="514350" indent="-514350" algn="just"/>
            <a:r>
              <a:rPr lang="en-US" dirty="0" smtClean="0"/>
              <a:t>In this context </a:t>
            </a:r>
            <a:r>
              <a:rPr lang="en-US" dirty="0" err="1" smtClean="0"/>
              <a:t>Maxweweber</a:t>
            </a:r>
            <a:r>
              <a:rPr lang="en-US" dirty="0" smtClean="0"/>
              <a:t> has said that “the aim of sociology is to interpret or understand social </a:t>
            </a:r>
            <a:r>
              <a:rPr lang="en-US" dirty="0" err="1" smtClean="0"/>
              <a:t>behaviour</a:t>
            </a:r>
            <a:r>
              <a:rPr lang="en-US" dirty="0" smtClean="0"/>
              <a:t>. But social </a:t>
            </a:r>
            <a:r>
              <a:rPr lang="en-US" dirty="0" err="1" smtClean="0"/>
              <a:t>behaviour</a:t>
            </a:r>
            <a:r>
              <a:rPr lang="en-US" dirty="0" smtClean="0"/>
              <a:t> does not cover the whole </a:t>
            </a:r>
            <a:r>
              <a:rPr lang="en-US" dirty="0" err="1" smtClean="0"/>
              <a:t>fied</a:t>
            </a:r>
            <a:r>
              <a:rPr lang="en-US" dirty="0" smtClean="0"/>
              <a:t> of human relationships. So, sociology should make an analysis and classification of types of social relationships”.</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Contd. </a:t>
            </a:r>
            <a:endParaRPr lang="en-US" b="1" dirty="0"/>
          </a:p>
        </p:txBody>
      </p:sp>
      <p:sp>
        <p:nvSpPr>
          <p:cNvPr id="3" name="Content Placeholder 2"/>
          <p:cNvSpPr>
            <a:spLocks noGrp="1"/>
          </p:cNvSpPr>
          <p:nvPr>
            <p:ph idx="1"/>
          </p:nvPr>
        </p:nvSpPr>
        <p:spPr>
          <a:xfrm>
            <a:off x="228600" y="990600"/>
            <a:ext cx="8686800" cy="5715000"/>
          </a:xfrm>
        </p:spPr>
        <p:txBody>
          <a:bodyPr>
            <a:normAutofit fontScale="77500" lnSpcReduction="20000"/>
          </a:bodyPr>
          <a:lstStyle/>
          <a:p>
            <a:pPr marL="514350" indent="-514350">
              <a:buNone/>
            </a:pPr>
            <a:r>
              <a:rPr lang="en-US" b="1" dirty="0" smtClean="0"/>
              <a:t>Criticism of  Formalistic School of Thoughts:</a:t>
            </a:r>
          </a:p>
          <a:p>
            <a:pPr marL="571500" indent="-571500" algn="just">
              <a:buFont typeface="+mj-lt"/>
              <a:buAutoNum type="romanUcPeriod"/>
            </a:pPr>
            <a:r>
              <a:rPr lang="en-US" dirty="0" smtClean="0"/>
              <a:t>This view is very much narrow.</a:t>
            </a:r>
          </a:p>
          <a:p>
            <a:pPr marL="571500" indent="-571500" algn="just">
              <a:buFont typeface="+mj-lt"/>
              <a:buAutoNum type="romanUcPeriod"/>
            </a:pPr>
            <a:r>
              <a:rPr lang="en-US" dirty="0" smtClean="0"/>
              <a:t>The distinction between forms of social relationships and their contents are not possible.</a:t>
            </a:r>
          </a:p>
          <a:p>
            <a:pPr marL="571500" indent="-571500" algn="just">
              <a:buFont typeface="+mj-lt"/>
              <a:buAutoNum type="romanUcPeriod"/>
            </a:pPr>
            <a:r>
              <a:rPr lang="en-US" dirty="0" smtClean="0"/>
              <a:t>Every aspects of society are interrelated and interconnected so it is impossible to study separately.</a:t>
            </a:r>
          </a:p>
          <a:p>
            <a:pPr marL="571500" indent="-571500" algn="just">
              <a:buFont typeface="+mj-lt"/>
              <a:buAutoNum type="romanUcPeriod"/>
            </a:pPr>
            <a:r>
              <a:rPr lang="en-US" dirty="0" smtClean="0"/>
              <a:t>The establishment of pure sociology is impractical. No sociologist have been able to develop a pure sociology so far.</a:t>
            </a:r>
          </a:p>
          <a:p>
            <a:pPr marL="514350" indent="-514350" algn="just">
              <a:buNone/>
            </a:pPr>
            <a:endParaRPr lang="en-US" dirty="0" smtClean="0"/>
          </a:p>
          <a:p>
            <a:pPr marL="514350" indent="-514350" algn="just">
              <a:buNone/>
            </a:pPr>
            <a:r>
              <a:rPr lang="en-US" b="1" dirty="0" smtClean="0"/>
              <a:t>2. The Synthetic School of Thought:</a:t>
            </a:r>
          </a:p>
          <a:p>
            <a:pPr marL="514350" indent="-514350" algn="just"/>
            <a:r>
              <a:rPr lang="en-US" dirty="0" smtClean="0"/>
              <a:t>Durkheim, Hob House, Ginsberg, and Sorokin have been the chief exponents of this school of thought.</a:t>
            </a:r>
          </a:p>
          <a:p>
            <a:pPr marL="514350" indent="-514350" algn="just">
              <a:buNone/>
            </a:pPr>
            <a:endParaRPr lang="en-US" dirty="0" smtClean="0"/>
          </a:p>
          <a:p>
            <a:pPr marL="514350" indent="-514350" algn="just"/>
            <a:r>
              <a:rPr lang="en-US" dirty="0" smtClean="0"/>
              <a:t>The synthetic school of thought conceives of sociology as a synthesis of the social sciences.</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Contd. </a:t>
            </a:r>
            <a:endParaRPr lang="en-US" b="1" dirty="0"/>
          </a:p>
        </p:txBody>
      </p:sp>
      <p:sp>
        <p:nvSpPr>
          <p:cNvPr id="3" name="Content Placeholder 2"/>
          <p:cNvSpPr>
            <a:spLocks noGrp="1"/>
          </p:cNvSpPr>
          <p:nvPr>
            <p:ph idx="1"/>
          </p:nvPr>
        </p:nvSpPr>
        <p:spPr>
          <a:xfrm>
            <a:off x="152400" y="762000"/>
            <a:ext cx="8763000" cy="5943600"/>
          </a:xfrm>
        </p:spPr>
        <p:txBody>
          <a:bodyPr>
            <a:normAutofit fontScale="85000" lnSpcReduction="20000"/>
          </a:bodyPr>
          <a:lstStyle/>
          <a:p>
            <a:pPr algn="just">
              <a:buNone/>
            </a:pPr>
            <a:r>
              <a:rPr lang="en-US" b="1" dirty="0" smtClean="0"/>
              <a:t>Criticism of Synthetic School of Thought:</a:t>
            </a:r>
          </a:p>
          <a:p>
            <a:pPr marL="571500" indent="-571500" algn="just">
              <a:buFont typeface="+mj-lt"/>
              <a:buAutoNum type="romanUcPeriod"/>
            </a:pPr>
            <a:r>
              <a:rPr lang="en-US" dirty="0" smtClean="0"/>
              <a:t>All parts of social are intimately interrelated and inter-dependent.</a:t>
            </a:r>
          </a:p>
          <a:p>
            <a:pPr marL="571500" indent="-571500" algn="just">
              <a:buFont typeface="+mj-lt"/>
              <a:buAutoNum type="romanUcPeriod"/>
            </a:pPr>
            <a:r>
              <a:rPr lang="en-US" dirty="0" smtClean="0"/>
              <a:t>Study of one aspect is not sufficient to understand the entire phenomenon.</a:t>
            </a:r>
          </a:p>
          <a:p>
            <a:pPr marL="571500" indent="-571500" algn="just">
              <a:buFont typeface="+mj-lt"/>
              <a:buAutoNum type="romanUcPeriod"/>
            </a:pPr>
            <a:r>
              <a:rPr lang="en-US" dirty="0" smtClean="0"/>
              <a:t>Sociology should study social life in totality.</a:t>
            </a:r>
          </a:p>
          <a:p>
            <a:pPr marL="571500" indent="-571500" algn="just">
              <a:buNone/>
            </a:pPr>
            <a:endParaRPr lang="en-US" dirty="0" smtClean="0"/>
          </a:p>
          <a:p>
            <a:pPr marL="571500" indent="-571500" algn="just"/>
            <a:r>
              <a:rPr lang="en-US" dirty="0" smtClean="0"/>
              <a:t>The scope of sociology is indeed very vast. It studies all the social aspect of society such as social process, social control, social change, social stratification, social group, social system etc.</a:t>
            </a:r>
          </a:p>
          <a:p>
            <a:pPr marL="571500" indent="-571500" algn="just">
              <a:buNone/>
            </a:pPr>
            <a:endParaRPr lang="en-US" dirty="0" smtClean="0"/>
          </a:p>
          <a:p>
            <a:pPr marL="571500" indent="-571500" algn="just"/>
            <a:r>
              <a:rPr lang="en-US" dirty="0" smtClean="0"/>
              <a:t>In conclusion, we can say sociology is both general as well as special science, because in some extent it studies in depth and in some extent in general but more it is general science not </a:t>
            </a:r>
            <a:r>
              <a:rPr lang="en-US" dirty="0" err="1" smtClean="0"/>
              <a:t>specialistic</a:t>
            </a:r>
            <a:r>
              <a:rPr lang="en-US" dirty="0" smtClean="0"/>
              <a:t>.</a:t>
            </a:r>
          </a:p>
          <a:p>
            <a:pPr>
              <a:buNone/>
            </a:pP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Emergence of Sociology </a:t>
            </a:r>
            <a:endParaRPr lang="en-US" b="1" dirty="0"/>
          </a:p>
        </p:txBody>
      </p:sp>
      <p:sp>
        <p:nvSpPr>
          <p:cNvPr id="3" name="Content Placeholder 2"/>
          <p:cNvSpPr>
            <a:spLocks noGrp="1"/>
          </p:cNvSpPr>
          <p:nvPr>
            <p:ph idx="1"/>
          </p:nvPr>
        </p:nvSpPr>
        <p:spPr>
          <a:xfrm>
            <a:off x="152400" y="914400"/>
            <a:ext cx="8839200" cy="5715000"/>
          </a:xfrm>
        </p:spPr>
        <p:txBody>
          <a:bodyPr>
            <a:normAutofit fontScale="70000" lnSpcReduction="20000"/>
          </a:bodyPr>
          <a:lstStyle/>
          <a:p>
            <a:pPr marL="514350" indent="-514350" algn="just">
              <a:buFont typeface="+mj-lt"/>
              <a:buAutoNum type="arabicPeriod"/>
            </a:pPr>
            <a:r>
              <a:rPr lang="en-US" b="1" dirty="0" smtClean="0"/>
              <a:t>French Revolution in 1789 AD </a:t>
            </a:r>
          </a:p>
          <a:p>
            <a:pPr marL="514350" indent="-514350" algn="just"/>
            <a:r>
              <a:rPr lang="en-US" dirty="0" smtClean="0"/>
              <a:t>The French Revolution  was a period of far-reaching social and political disorder in France that lasted from 1789 until 1799. </a:t>
            </a:r>
          </a:p>
          <a:p>
            <a:pPr marL="514350" indent="-514350" algn="just"/>
            <a:r>
              <a:rPr lang="en-US" dirty="0" smtClean="0"/>
              <a:t>The Revolution overthrew the monarchy, established a republic, experienced violent periods of political turmoil, and finally culminated in a dictatorship under Napoleon that rapidly brought many of its principles to Western Europe and beyond. </a:t>
            </a:r>
          </a:p>
          <a:p>
            <a:pPr marL="514350" indent="-514350" algn="just"/>
            <a:r>
              <a:rPr lang="en-US" dirty="0" err="1" smtClean="0"/>
              <a:t>Eg</a:t>
            </a:r>
            <a:r>
              <a:rPr lang="en-US" dirty="0" smtClean="0"/>
              <a:t>: positive and negative changes, freedom and crime, suicide etc.</a:t>
            </a:r>
          </a:p>
          <a:p>
            <a:pPr marL="514350" indent="-514350" algn="just">
              <a:buNone/>
            </a:pPr>
            <a:endParaRPr lang="en-US" dirty="0" smtClean="0"/>
          </a:p>
          <a:p>
            <a:pPr marL="514350" indent="-514350" algn="just">
              <a:buAutoNum type="arabicPeriod" startAt="2"/>
            </a:pPr>
            <a:r>
              <a:rPr lang="en-US" b="1" dirty="0" smtClean="0"/>
              <a:t>Industrial Revolution and rise of Capitalism</a:t>
            </a:r>
          </a:p>
          <a:p>
            <a:pPr marL="514350" indent="-514350" algn="just"/>
            <a:r>
              <a:rPr lang="en-US" dirty="0" smtClean="0"/>
              <a:t>The productivity gains of capitalist production began a sustained and unprecedented increase at the turn of the 19th century, in a process commonly referred to as the Industrial revolution.</a:t>
            </a:r>
          </a:p>
          <a:p>
            <a:pPr marL="514350" indent="-514350" algn="just"/>
            <a:r>
              <a:rPr lang="en-US" dirty="0" smtClean="0"/>
              <a:t>Starting in about 1760 in England, there was a steady transition to new manufacturing processes in a variety of industries, including going from hand production methods to machine production, and the increasing development of machine tools. </a:t>
            </a:r>
          </a:p>
          <a:p>
            <a:pPr marL="514350" indent="-514350" algn="just"/>
            <a:r>
              <a:rPr lang="en-US" dirty="0" err="1" smtClean="0"/>
              <a:t>Eg</a:t>
            </a:r>
            <a:r>
              <a:rPr lang="en-US" dirty="0" smtClean="0"/>
              <a:t>: agricultural based economy to industrial based economy.</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Contd.</a:t>
            </a:r>
            <a:endParaRPr lang="en-US" b="1" dirty="0"/>
          </a:p>
        </p:txBody>
      </p:sp>
      <p:sp>
        <p:nvSpPr>
          <p:cNvPr id="3" name="Content Placeholder 2"/>
          <p:cNvSpPr>
            <a:spLocks noGrp="1"/>
          </p:cNvSpPr>
          <p:nvPr>
            <p:ph idx="1"/>
          </p:nvPr>
        </p:nvSpPr>
        <p:spPr>
          <a:xfrm>
            <a:off x="228600" y="914400"/>
            <a:ext cx="8686800" cy="5715000"/>
          </a:xfrm>
        </p:spPr>
        <p:txBody>
          <a:bodyPr>
            <a:normAutofit fontScale="77500" lnSpcReduction="20000"/>
          </a:bodyPr>
          <a:lstStyle/>
          <a:p>
            <a:pPr>
              <a:buNone/>
            </a:pPr>
            <a:r>
              <a:rPr lang="en-US" b="1" dirty="0" smtClean="0"/>
              <a:t>3. Rise of Urbanization and Social Changes</a:t>
            </a:r>
          </a:p>
          <a:p>
            <a:r>
              <a:rPr lang="en-US" dirty="0" err="1" smtClean="0"/>
              <a:t>Eg</a:t>
            </a:r>
            <a:r>
              <a:rPr lang="en-US" dirty="0" smtClean="0"/>
              <a:t>: Rural joint family to urban nuclear family</a:t>
            </a:r>
          </a:p>
          <a:p>
            <a:pPr>
              <a:buNone/>
            </a:pPr>
            <a:endParaRPr lang="en-US" dirty="0" smtClean="0"/>
          </a:p>
          <a:p>
            <a:pPr>
              <a:buNone/>
            </a:pPr>
            <a:r>
              <a:rPr lang="en-US" b="1" dirty="0" smtClean="0"/>
              <a:t>4. Rise of socialism</a:t>
            </a:r>
          </a:p>
          <a:p>
            <a:r>
              <a:rPr lang="en-US" dirty="0" err="1" smtClean="0"/>
              <a:t>Eg</a:t>
            </a:r>
            <a:r>
              <a:rPr lang="en-US" dirty="0" smtClean="0"/>
              <a:t>: Karl Marx and intellectual discourse</a:t>
            </a:r>
          </a:p>
          <a:p>
            <a:pPr>
              <a:buNone/>
            </a:pPr>
            <a:endParaRPr lang="en-US" dirty="0" smtClean="0"/>
          </a:p>
          <a:p>
            <a:pPr>
              <a:buNone/>
            </a:pPr>
            <a:r>
              <a:rPr lang="en-US" b="1" dirty="0" smtClean="0"/>
              <a:t>5. Religious Changes</a:t>
            </a:r>
          </a:p>
          <a:p>
            <a:r>
              <a:rPr lang="en-US" dirty="0" err="1" smtClean="0"/>
              <a:t>Eg</a:t>
            </a:r>
            <a:r>
              <a:rPr lang="en-US" dirty="0" smtClean="0"/>
              <a:t>: religious to non-religious life styles</a:t>
            </a:r>
          </a:p>
          <a:p>
            <a:pPr>
              <a:buNone/>
            </a:pPr>
            <a:endParaRPr lang="en-US" dirty="0" smtClean="0"/>
          </a:p>
          <a:p>
            <a:pPr>
              <a:buNone/>
            </a:pPr>
            <a:r>
              <a:rPr lang="en-US" b="1" dirty="0" smtClean="0"/>
              <a:t>6. Growth of sciences</a:t>
            </a:r>
          </a:p>
          <a:p>
            <a:r>
              <a:rPr lang="en-US" dirty="0" err="1" smtClean="0"/>
              <a:t>Eg</a:t>
            </a:r>
            <a:r>
              <a:rPr lang="en-US" dirty="0" smtClean="0"/>
              <a:t>: priority for natural sciences</a:t>
            </a:r>
          </a:p>
          <a:p>
            <a:pPr>
              <a:buNone/>
            </a:pPr>
            <a:endParaRPr lang="en-US" dirty="0" smtClean="0"/>
          </a:p>
          <a:p>
            <a:pPr>
              <a:buNone/>
            </a:pPr>
            <a:r>
              <a:rPr lang="en-US" b="1" dirty="0" smtClean="0"/>
              <a:t>7. Contributions of social scientists (the enlightenment)</a:t>
            </a:r>
          </a:p>
          <a:p>
            <a:r>
              <a:rPr lang="en-US" dirty="0" err="1" smtClean="0"/>
              <a:t>Eg</a:t>
            </a:r>
            <a:r>
              <a:rPr lang="en-US" dirty="0" smtClean="0"/>
              <a:t>: </a:t>
            </a:r>
            <a:r>
              <a:rPr lang="en-US" dirty="0" err="1" smtClean="0"/>
              <a:t>Auguste</a:t>
            </a:r>
            <a:r>
              <a:rPr lang="en-US" dirty="0" smtClean="0"/>
              <a:t> Comte, Emile Durkheim, Max Weber and </a:t>
            </a:r>
            <a:r>
              <a:rPr lang="en-US" dirty="0" err="1" smtClean="0"/>
              <a:t>Hertbert</a:t>
            </a:r>
            <a:r>
              <a:rPr lang="en-US" dirty="0" smtClean="0"/>
              <a:t> Spencer</a:t>
            </a:r>
          </a:p>
          <a:p>
            <a:pPr>
              <a:buNone/>
            </a:pP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Development of Sociology</a:t>
            </a:r>
            <a:endParaRPr lang="en-US" b="1" dirty="0"/>
          </a:p>
        </p:txBody>
      </p:sp>
      <p:sp>
        <p:nvSpPr>
          <p:cNvPr id="3" name="Content Placeholder 2"/>
          <p:cNvSpPr>
            <a:spLocks noGrp="1"/>
          </p:cNvSpPr>
          <p:nvPr>
            <p:ph idx="1"/>
          </p:nvPr>
        </p:nvSpPr>
        <p:spPr>
          <a:xfrm>
            <a:off x="228600" y="914400"/>
            <a:ext cx="8610600" cy="5791200"/>
          </a:xfrm>
        </p:spPr>
        <p:txBody>
          <a:bodyPr>
            <a:normAutofit fontScale="62500" lnSpcReduction="20000"/>
          </a:bodyPr>
          <a:lstStyle/>
          <a:p>
            <a:pPr algn="just"/>
            <a:r>
              <a:rPr lang="en-US" dirty="0" smtClean="0"/>
              <a:t>Sociology is the youngest social science.</a:t>
            </a:r>
          </a:p>
          <a:p>
            <a:pPr algn="just"/>
            <a:r>
              <a:rPr lang="en-US" dirty="0" smtClean="0"/>
              <a:t>August Comte coined the word “sociology” in his Positive Philosophy published in 1838. He believed that a science of sociology should be based on systematic observation, not a speculation.</a:t>
            </a:r>
          </a:p>
          <a:p>
            <a:pPr algn="just"/>
            <a:r>
              <a:rPr lang="en-US" dirty="0" smtClean="0"/>
              <a:t>Courses in sociology appeared in many universities in the 1890s (</a:t>
            </a:r>
            <a:r>
              <a:rPr lang="en-US" dirty="0" err="1" smtClean="0"/>
              <a:t>Hortan</a:t>
            </a:r>
            <a:r>
              <a:rPr lang="en-US" dirty="0" smtClean="0"/>
              <a:t> and Hunt, 2004)</a:t>
            </a:r>
          </a:p>
          <a:p>
            <a:pPr algn="just"/>
            <a:r>
              <a:rPr lang="en-US" dirty="0" smtClean="0"/>
              <a:t>The American journal of sociology began publication in 1895, and the American  Sociological Society (now the American Sociological Association) was organized in 1905.</a:t>
            </a:r>
          </a:p>
          <a:p>
            <a:pPr algn="just"/>
            <a:r>
              <a:rPr lang="en-US" dirty="0" smtClean="0"/>
              <a:t>In Nepal, Nepal was almost closed for foreign scholars to pursue studies about Nepalese societies and cultures until 1950.</a:t>
            </a:r>
          </a:p>
          <a:p>
            <a:pPr algn="just"/>
            <a:r>
              <a:rPr lang="en-US" dirty="0" smtClean="0"/>
              <a:t>In 1981, department of sociology and anthropology was established. (Master’s Level).</a:t>
            </a:r>
          </a:p>
          <a:p>
            <a:pPr algn="just"/>
            <a:r>
              <a:rPr lang="en-US" dirty="0" smtClean="0"/>
              <a:t>In 1985, bachelor level degree for four campuses and; M.M.A. M campus in </a:t>
            </a:r>
            <a:r>
              <a:rPr lang="en-US" dirty="0" err="1" smtClean="0"/>
              <a:t>Biratnagar</a:t>
            </a:r>
            <a:r>
              <a:rPr lang="en-US" dirty="0" smtClean="0"/>
              <a:t>, P.N. campus in </a:t>
            </a:r>
            <a:r>
              <a:rPr lang="en-US" dirty="0" err="1" smtClean="0"/>
              <a:t>Pokhara</a:t>
            </a:r>
            <a:r>
              <a:rPr lang="en-US" dirty="0" smtClean="0"/>
              <a:t>, Tri-Chandra in KTM and </a:t>
            </a:r>
            <a:r>
              <a:rPr lang="en-US" dirty="0" err="1" smtClean="0"/>
              <a:t>Patan</a:t>
            </a:r>
            <a:r>
              <a:rPr lang="en-US" dirty="0" smtClean="0"/>
              <a:t> M. Campus in </a:t>
            </a:r>
            <a:r>
              <a:rPr lang="en-US" dirty="0" err="1" smtClean="0"/>
              <a:t>Lalitpur</a:t>
            </a:r>
            <a:r>
              <a:rPr lang="en-US" dirty="0" smtClean="0"/>
              <a:t>.</a:t>
            </a:r>
          </a:p>
          <a:p>
            <a:pPr algn="just"/>
            <a:r>
              <a:rPr lang="en-US" dirty="0" smtClean="0"/>
              <a:t>Now Master’s level teaching in 18 constitutes campuses and 15 affiliated colleges of T.U.</a:t>
            </a:r>
          </a:p>
          <a:p>
            <a:pPr algn="just"/>
            <a:r>
              <a:rPr lang="en-US" dirty="0" smtClean="0"/>
              <a:t>Started to teach in Master of Philosophy and Doctor of Philosophy in sociology and anthropology in Nepal.</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8600" y="0"/>
            <a:ext cx="9372600" cy="914400"/>
          </a:xfrm>
        </p:spPr>
        <p:txBody>
          <a:bodyPr>
            <a:normAutofit fontScale="90000"/>
          </a:bodyPr>
          <a:lstStyle/>
          <a:p>
            <a:r>
              <a:rPr lang="en-US" b="1" dirty="0" smtClean="0"/>
              <a:t>Relationship of Sociology with Economics</a:t>
            </a:r>
            <a:endParaRPr lang="en-US" b="1" dirty="0"/>
          </a:p>
        </p:txBody>
      </p:sp>
      <p:sp>
        <p:nvSpPr>
          <p:cNvPr id="3" name="Content Placeholder 2"/>
          <p:cNvSpPr>
            <a:spLocks noGrp="1"/>
          </p:cNvSpPr>
          <p:nvPr>
            <p:ph idx="1"/>
          </p:nvPr>
        </p:nvSpPr>
        <p:spPr>
          <a:xfrm>
            <a:off x="152400" y="762000"/>
            <a:ext cx="8763000" cy="5867400"/>
          </a:xfrm>
        </p:spPr>
        <p:txBody>
          <a:bodyPr>
            <a:normAutofit fontScale="62500" lnSpcReduction="20000"/>
          </a:bodyPr>
          <a:lstStyle/>
          <a:p>
            <a:pPr algn="just"/>
            <a:r>
              <a:rPr lang="en-US" dirty="0" smtClean="0"/>
              <a:t>Economics and sociology have close relations. Relationship between the two is so close that one is often treated as the branch of other in this regard Thomas says “Economics is in fact, but one branch of the comprehensive  science of sociology.”</a:t>
            </a:r>
          </a:p>
          <a:p>
            <a:pPr algn="just"/>
            <a:endParaRPr lang="en-US" dirty="0" smtClean="0"/>
          </a:p>
          <a:p>
            <a:pPr algn="just"/>
            <a:r>
              <a:rPr lang="en-US" dirty="0" smtClean="0"/>
              <a:t>Some economist like </a:t>
            </a:r>
            <a:r>
              <a:rPr lang="en-US" dirty="0" err="1" smtClean="0"/>
              <a:t>Sombart</a:t>
            </a:r>
            <a:r>
              <a:rPr lang="en-US" dirty="0" smtClean="0"/>
              <a:t>, Max Weber , Pareto have explained economic change as an aspect of social change. According to them the study economics would be incomplete without an understanding of human society . Karl Marx and </a:t>
            </a:r>
            <a:r>
              <a:rPr lang="en-US" dirty="0" err="1" smtClean="0"/>
              <a:t>venlen</a:t>
            </a:r>
            <a:r>
              <a:rPr lang="en-US" dirty="0" smtClean="0"/>
              <a:t> says that social phenomenon are determined by economic forces. However, there is growing awareness among social scientists about the mutual interplay between economics and non-economics forces of society. </a:t>
            </a:r>
          </a:p>
          <a:p>
            <a:pPr algn="just"/>
            <a:endParaRPr lang="en-US" dirty="0" smtClean="0"/>
          </a:p>
          <a:p>
            <a:pPr algn="just"/>
            <a:r>
              <a:rPr lang="en-US" dirty="0" smtClean="0"/>
              <a:t>Sociologists have contributed to the study of different aspects of economic organization such as division of </a:t>
            </a:r>
            <a:r>
              <a:rPr lang="en-US" dirty="0" err="1" smtClean="0"/>
              <a:t>labour</a:t>
            </a:r>
            <a:r>
              <a:rPr lang="en-US" dirty="0" smtClean="0"/>
              <a:t>, property system, occupation etc and there are certain common economic problems of sociology &amp; economics such as poverty , unemployment, over population, beggars etc. which cannot be solved unless and until the social attitude of the people.</a:t>
            </a:r>
            <a:endParaRPr lang="en-US" smtClean="0"/>
          </a:p>
          <a:p>
            <a:pPr algn="just"/>
            <a:endParaRPr lang="en-US" dirty="0" smtClean="0"/>
          </a:p>
          <a:p>
            <a:pPr algn="just"/>
            <a:r>
              <a:rPr lang="en-US" dirty="0" smtClean="0"/>
              <a:t>There are some theories / principle which are commonly use in both sciences theory, </a:t>
            </a:r>
            <a:r>
              <a:rPr lang="en-US" dirty="0" err="1" smtClean="0"/>
              <a:t>capatilism</a:t>
            </a:r>
            <a:r>
              <a:rPr lang="en-US" dirty="0" smtClean="0"/>
              <a:t> &amp; Socialism etc.</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90600"/>
          </a:xfrm>
        </p:spPr>
        <p:txBody>
          <a:bodyPr/>
          <a:lstStyle/>
          <a:p>
            <a:r>
              <a:rPr lang="en-US" b="1" dirty="0" smtClean="0"/>
              <a:t>Meaning of Sociology</a:t>
            </a:r>
            <a:endParaRPr lang="en-US" b="1" dirty="0"/>
          </a:p>
        </p:txBody>
      </p:sp>
      <p:sp>
        <p:nvSpPr>
          <p:cNvPr id="3" name="Content Placeholder 2"/>
          <p:cNvSpPr>
            <a:spLocks noGrp="1"/>
          </p:cNvSpPr>
          <p:nvPr>
            <p:ph idx="1"/>
          </p:nvPr>
        </p:nvSpPr>
        <p:spPr>
          <a:xfrm>
            <a:off x="228600" y="914400"/>
            <a:ext cx="8686800" cy="5715000"/>
          </a:xfrm>
        </p:spPr>
        <p:txBody>
          <a:bodyPr>
            <a:normAutofit fontScale="77500" lnSpcReduction="20000"/>
          </a:bodyPr>
          <a:lstStyle/>
          <a:p>
            <a:pPr algn="just"/>
            <a:r>
              <a:rPr lang="en-US" dirty="0" smtClean="0"/>
              <a:t>Sociology has been coined from two Latin and Greek words ‘</a:t>
            </a:r>
            <a:r>
              <a:rPr lang="en-US" dirty="0" err="1" smtClean="0"/>
              <a:t>Societus</a:t>
            </a:r>
            <a:r>
              <a:rPr lang="en-US" dirty="0" smtClean="0"/>
              <a:t>’ and ‘Logos’ respectively in which ‘society’ denotes the web of human relationship and ‘logos’ denotes the study or science.</a:t>
            </a:r>
          </a:p>
          <a:p>
            <a:pPr algn="just">
              <a:buNone/>
            </a:pPr>
            <a:endParaRPr lang="en-US" dirty="0" smtClean="0"/>
          </a:p>
          <a:p>
            <a:pPr algn="just"/>
            <a:r>
              <a:rPr lang="en-US" dirty="0" smtClean="0"/>
              <a:t>The etymological meaning of  ‘sociology’ is thus the science of society.</a:t>
            </a:r>
          </a:p>
          <a:p>
            <a:pPr algn="just">
              <a:buNone/>
            </a:pPr>
            <a:endParaRPr lang="en-US" dirty="0" smtClean="0"/>
          </a:p>
          <a:p>
            <a:pPr algn="just"/>
            <a:r>
              <a:rPr lang="en-US" dirty="0" smtClean="0"/>
              <a:t>According to the etymological meaning, sociology studies economical, religious, reproductive etc. aspects of human life which are not static.</a:t>
            </a:r>
          </a:p>
          <a:p>
            <a:pPr algn="just">
              <a:buNone/>
            </a:pPr>
            <a:endParaRPr lang="en-US" dirty="0" smtClean="0"/>
          </a:p>
          <a:p>
            <a:pPr algn="just"/>
            <a:r>
              <a:rPr lang="en-US" dirty="0" smtClean="0"/>
              <a:t>Social phenomena are dynamic and sociology studies these dynamic phenomena.</a:t>
            </a:r>
          </a:p>
          <a:p>
            <a:pPr algn="just"/>
            <a:endParaRPr lang="en-US" dirty="0" smtClean="0"/>
          </a:p>
          <a:p>
            <a:pPr algn="just"/>
            <a:r>
              <a:rPr lang="en-US" dirty="0" smtClean="0"/>
              <a:t>It means sociology men’s life as a whole.</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838200"/>
          </a:xfrm>
        </p:spPr>
        <p:txBody>
          <a:bodyPr/>
          <a:lstStyle/>
          <a:p>
            <a:r>
              <a:rPr lang="en-US" b="1" dirty="0" smtClean="0"/>
              <a:t>Contd.</a:t>
            </a:r>
            <a:endParaRPr lang="en-US" b="1" dirty="0"/>
          </a:p>
        </p:txBody>
      </p:sp>
      <p:sp>
        <p:nvSpPr>
          <p:cNvPr id="3" name="Content Placeholder 2"/>
          <p:cNvSpPr>
            <a:spLocks noGrp="1"/>
          </p:cNvSpPr>
          <p:nvPr>
            <p:ph idx="1"/>
          </p:nvPr>
        </p:nvSpPr>
        <p:spPr>
          <a:xfrm>
            <a:off x="228600" y="838200"/>
            <a:ext cx="8686800" cy="5791200"/>
          </a:xfrm>
        </p:spPr>
        <p:txBody>
          <a:bodyPr>
            <a:normAutofit fontScale="70000" lnSpcReduction="20000"/>
          </a:bodyPr>
          <a:lstStyle/>
          <a:p>
            <a:pPr algn="just"/>
            <a:r>
              <a:rPr lang="en-US" dirty="0" smtClean="0"/>
              <a:t>Sociology has been defined in a number of ways by different sociologists. In fact, there are as many definitions of sociology as there are sociologists.</a:t>
            </a:r>
          </a:p>
          <a:p>
            <a:pPr algn="just"/>
            <a:r>
              <a:rPr lang="en-US" dirty="0" smtClean="0"/>
              <a:t>For our purpose of study a few definitions may be cited here.</a:t>
            </a:r>
          </a:p>
          <a:p>
            <a:pPr algn="just"/>
            <a:r>
              <a:rPr lang="en-US" dirty="0" smtClean="0"/>
              <a:t>Sociology as the science of social phenomena “subject to natural and invariable ways, the discovery of which is the object of investigation” – </a:t>
            </a:r>
            <a:r>
              <a:rPr lang="en-US" dirty="0" err="1" smtClean="0"/>
              <a:t>Auguste</a:t>
            </a:r>
            <a:r>
              <a:rPr lang="en-US" dirty="0" smtClean="0"/>
              <a:t> Comte (founding father of sociology)</a:t>
            </a:r>
          </a:p>
          <a:p>
            <a:pPr algn="just"/>
            <a:r>
              <a:rPr lang="en-US" dirty="0" smtClean="0"/>
              <a:t>Sociology is a science of society – L.F. Ward</a:t>
            </a:r>
          </a:p>
          <a:p>
            <a:pPr algn="just"/>
            <a:r>
              <a:rPr lang="en-US" dirty="0" smtClean="0"/>
              <a:t>Sociology is about social relationship, the net work of relationship we call society – </a:t>
            </a:r>
            <a:r>
              <a:rPr lang="en-US" dirty="0" err="1" smtClean="0"/>
              <a:t>Maclver</a:t>
            </a:r>
            <a:r>
              <a:rPr lang="en-US" dirty="0" smtClean="0"/>
              <a:t> and Page</a:t>
            </a:r>
          </a:p>
          <a:p>
            <a:pPr algn="just"/>
            <a:r>
              <a:rPr lang="en-US" dirty="0" smtClean="0"/>
              <a:t>Sociology is the study of relationship between man and his human environment – Fair Child</a:t>
            </a:r>
          </a:p>
          <a:p>
            <a:pPr algn="just"/>
            <a:r>
              <a:rPr lang="en-US" dirty="0" smtClean="0"/>
              <a:t>Sociology is a general science of society – Kingsley Davis</a:t>
            </a:r>
          </a:p>
          <a:p>
            <a:pPr algn="just"/>
            <a:r>
              <a:rPr lang="en-US" dirty="0" smtClean="0"/>
              <a:t>Sociology is the science that deals with social groups – Harry M. </a:t>
            </a:r>
            <a:r>
              <a:rPr lang="en-US" dirty="0" err="1" smtClean="0"/>
              <a:t>Johson</a:t>
            </a:r>
            <a:endParaRPr lang="en-US" dirty="0" smtClean="0"/>
          </a:p>
          <a:p>
            <a:pPr algn="just"/>
            <a:r>
              <a:rPr lang="en-US" dirty="0" smtClean="0"/>
              <a:t>Sociology is the science of social institutions – Emile Durkheim</a:t>
            </a:r>
          </a:p>
          <a:p>
            <a:pPr algn="just"/>
            <a:r>
              <a:rPr lang="en-US" dirty="0" smtClean="0"/>
              <a:t>Sociology of collective </a:t>
            </a:r>
            <a:r>
              <a:rPr lang="en-US" dirty="0" err="1" smtClean="0"/>
              <a:t>behaviour</a:t>
            </a:r>
            <a:r>
              <a:rPr lang="en-US" dirty="0" smtClean="0"/>
              <a:t> – Park</a:t>
            </a:r>
          </a:p>
          <a:p>
            <a:pPr algn="just"/>
            <a:r>
              <a:rPr lang="en-US" dirty="0" smtClean="0"/>
              <a:t>Sociology is the study of man-in-relationship-to-men – Marshal Jones</a:t>
            </a:r>
          </a:p>
          <a:p>
            <a:pPr algn="just"/>
            <a:r>
              <a:rPr lang="en-US" dirty="0" smtClean="0"/>
              <a:t>Sociology is the scientific study of social life – </a:t>
            </a:r>
            <a:r>
              <a:rPr lang="en-US" dirty="0" err="1" smtClean="0"/>
              <a:t>Ogburn</a:t>
            </a:r>
            <a:r>
              <a:rPr lang="en-US" dirty="0" smtClean="0"/>
              <a:t> and </a:t>
            </a:r>
            <a:r>
              <a:rPr lang="en-US" dirty="0" err="1" smtClean="0"/>
              <a:t>Nimkoff</a:t>
            </a:r>
            <a:endParaRPr lang="en-US" dirty="0" smtClean="0"/>
          </a:p>
          <a:p>
            <a:endParaRPr lang="en-US" dirty="0" smtClean="0"/>
          </a:p>
          <a:p>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smtClean="0"/>
              <a:t>Contd.</a:t>
            </a:r>
            <a:endParaRPr lang="en-US" b="1" dirty="0"/>
          </a:p>
        </p:txBody>
      </p:sp>
      <p:sp>
        <p:nvSpPr>
          <p:cNvPr id="3" name="Content Placeholder 2"/>
          <p:cNvSpPr>
            <a:spLocks noGrp="1"/>
          </p:cNvSpPr>
          <p:nvPr>
            <p:ph idx="1"/>
          </p:nvPr>
        </p:nvSpPr>
        <p:spPr/>
        <p:txBody>
          <a:bodyPr>
            <a:normAutofit fontScale="85000" lnSpcReduction="10000"/>
          </a:bodyPr>
          <a:lstStyle/>
          <a:p>
            <a:pPr algn="just"/>
            <a:r>
              <a:rPr lang="en-US" dirty="0" smtClean="0"/>
              <a:t>By the definition above, it can be understood that sociology is the systematic description and explanation of society viewed as a whole. Sociology tries to get the picture of total life of individuals in relation to his fellow individual in the human society.</a:t>
            </a:r>
          </a:p>
          <a:p>
            <a:pPr algn="just">
              <a:buNone/>
            </a:pPr>
            <a:endParaRPr lang="en-US" dirty="0" smtClean="0"/>
          </a:p>
          <a:p>
            <a:pPr algn="just"/>
            <a:r>
              <a:rPr lang="en-US" dirty="0" smtClean="0"/>
              <a:t>It observes the social happenings, as every other social science does. But sociology does so with the help of research techniques and tries to seek the information from various sources. Then it relates the social facts with other facts to obtain cause and effect relationship.</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14400"/>
          </a:xfrm>
        </p:spPr>
        <p:txBody>
          <a:bodyPr/>
          <a:lstStyle/>
          <a:p>
            <a:r>
              <a:rPr lang="en-US" b="1" dirty="0" smtClean="0"/>
              <a:t>Characteristics of Sociology</a:t>
            </a:r>
            <a:endParaRPr lang="en-US" b="1" dirty="0"/>
          </a:p>
        </p:txBody>
      </p:sp>
      <p:sp>
        <p:nvSpPr>
          <p:cNvPr id="3" name="Content Placeholder 2"/>
          <p:cNvSpPr>
            <a:spLocks noGrp="1"/>
          </p:cNvSpPr>
          <p:nvPr>
            <p:ph idx="1"/>
          </p:nvPr>
        </p:nvSpPr>
        <p:spPr>
          <a:xfrm>
            <a:off x="228600" y="1143000"/>
            <a:ext cx="8686800" cy="5410200"/>
          </a:xfrm>
        </p:spPr>
        <p:txBody>
          <a:bodyPr>
            <a:normAutofit fontScale="92500" lnSpcReduction="20000"/>
          </a:bodyPr>
          <a:lstStyle/>
          <a:p>
            <a:r>
              <a:rPr lang="en-US" dirty="0" smtClean="0"/>
              <a:t>Sociology is a – </a:t>
            </a:r>
          </a:p>
          <a:p>
            <a:pPr marL="514350" indent="-514350">
              <a:buFont typeface="+mj-lt"/>
              <a:buAutoNum type="arabicPeriod"/>
            </a:pPr>
            <a:r>
              <a:rPr lang="en-US" dirty="0" smtClean="0"/>
              <a:t>science of society</a:t>
            </a:r>
          </a:p>
          <a:p>
            <a:pPr marL="514350" indent="-514350">
              <a:buFont typeface="+mj-lt"/>
              <a:buAutoNum type="arabicPeriod"/>
            </a:pPr>
            <a:r>
              <a:rPr lang="en-US" dirty="0" smtClean="0"/>
              <a:t>science of social institutions</a:t>
            </a:r>
          </a:p>
          <a:p>
            <a:pPr marL="514350" indent="-514350">
              <a:buFont typeface="+mj-lt"/>
              <a:buAutoNum type="arabicPeriod"/>
            </a:pPr>
            <a:r>
              <a:rPr lang="en-US" dirty="0" smtClean="0"/>
              <a:t>science of collective </a:t>
            </a:r>
            <a:r>
              <a:rPr lang="en-US" dirty="0" err="1" smtClean="0"/>
              <a:t>behaviour</a:t>
            </a:r>
            <a:endParaRPr lang="en-US" dirty="0" smtClean="0"/>
          </a:p>
          <a:p>
            <a:pPr marL="514350" indent="-514350">
              <a:buFont typeface="+mj-lt"/>
              <a:buAutoNum type="arabicPeriod"/>
            </a:pPr>
            <a:r>
              <a:rPr lang="en-US" dirty="0" smtClean="0"/>
              <a:t>science of social relations</a:t>
            </a:r>
          </a:p>
          <a:p>
            <a:pPr marL="514350" indent="-514350">
              <a:buFont typeface="+mj-lt"/>
              <a:buAutoNum type="arabicPeriod"/>
            </a:pPr>
            <a:r>
              <a:rPr lang="en-US" dirty="0" smtClean="0"/>
              <a:t>study of man in relation to other man</a:t>
            </a:r>
          </a:p>
          <a:p>
            <a:pPr marL="514350" indent="-514350">
              <a:buFont typeface="+mj-lt"/>
              <a:buAutoNum type="arabicPeriod"/>
            </a:pPr>
            <a:r>
              <a:rPr lang="en-US" dirty="0" smtClean="0"/>
              <a:t>scientific study of social life</a:t>
            </a:r>
          </a:p>
          <a:p>
            <a:pPr marL="514350" indent="-514350">
              <a:buFont typeface="+mj-lt"/>
              <a:buAutoNum type="arabicPeriod"/>
            </a:pPr>
            <a:r>
              <a:rPr lang="en-US" dirty="0" smtClean="0"/>
              <a:t>science of social phenomena</a:t>
            </a:r>
          </a:p>
          <a:p>
            <a:pPr marL="514350" indent="-514350">
              <a:buFont typeface="+mj-lt"/>
              <a:buAutoNum type="arabicPeriod"/>
            </a:pPr>
            <a:r>
              <a:rPr lang="en-US" dirty="0" smtClean="0"/>
              <a:t>study of relationship between man and his human environment</a:t>
            </a:r>
          </a:p>
          <a:p>
            <a:pPr marL="514350" indent="-514350">
              <a:buFont typeface="+mj-lt"/>
              <a:buAutoNum type="arabicPeriod"/>
            </a:pPr>
            <a:r>
              <a:rPr lang="en-US" dirty="0" smtClean="0"/>
              <a:t>study of basic structure of the society</a:t>
            </a:r>
          </a:p>
          <a:p>
            <a:pPr marL="514350" indent="-514350">
              <a:buFont typeface="+mj-lt"/>
              <a:buAutoNum type="arabicPeriod"/>
            </a:pPr>
            <a:r>
              <a:rPr lang="en-US" dirty="0" smtClean="0"/>
              <a:t>scientific study of social aspects of human life</a:t>
            </a:r>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smtClean="0"/>
          </a:p>
          <a:p>
            <a:pPr marL="514350" indent="-514350">
              <a:buFont typeface="+mj-lt"/>
              <a:buAutoNum type="arabicPeriod"/>
            </a:pP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Nature of Sociology</a:t>
            </a:r>
            <a:endParaRPr lang="en-US" b="1" dirty="0"/>
          </a:p>
        </p:txBody>
      </p:sp>
      <p:sp>
        <p:nvSpPr>
          <p:cNvPr id="3" name="Content Placeholder 2"/>
          <p:cNvSpPr>
            <a:spLocks noGrp="1"/>
          </p:cNvSpPr>
          <p:nvPr>
            <p:ph idx="1"/>
          </p:nvPr>
        </p:nvSpPr>
        <p:spPr>
          <a:xfrm>
            <a:off x="0" y="609600"/>
            <a:ext cx="8991600" cy="6096000"/>
          </a:xfrm>
        </p:spPr>
        <p:txBody>
          <a:bodyPr>
            <a:normAutofit fontScale="62500" lnSpcReduction="20000"/>
          </a:bodyPr>
          <a:lstStyle/>
          <a:p>
            <a:pPr algn="just"/>
            <a:r>
              <a:rPr lang="en-US" dirty="0" smtClean="0"/>
              <a:t>The nature of sociology is concern with “is sociology a science or not?”. Regarding this issue there is debate among the Scholars. Some scholars are ready to accept the sociology as a science and some are not ready to accept. By using following bases,</a:t>
            </a:r>
          </a:p>
          <a:p>
            <a:pPr algn="just"/>
            <a:r>
              <a:rPr lang="en-US" dirty="0" smtClean="0"/>
              <a:t>Experiment </a:t>
            </a:r>
          </a:p>
          <a:p>
            <a:pPr algn="just"/>
            <a:r>
              <a:rPr lang="en-US" dirty="0" smtClean="0"/>
              <a:t>Observation</a:t>
            </a:r>
          </a:p>
          <a:p>
            <a:pPr algn="just"/>
            <a:r>
              <a:rPr lang="en-US" dirty="0" smtClean="0"/>
              <a:t>Comparison</a:t>
            </a:r>
          </a:p>
          <a:p>
            <a:pPr algn="just"/>
            <a:r>
              <a:rPr lang="en-US" dirty="0" smtClean="0"/>
              <a:t>Cause and Effect Analysis</a:t>
            </a:r>
          </a:p>
          <a:p>
            <a:pPr algn="just"/>
            <a:r>
              <a:rPr lang="en-US" dirty="0" smtClean="0"/>
              <a:t>Prediction</a:t>
            </a:r>
          </a:p>
          <a:p>
            <a:pPr algn="just"/>
            <a:r>
              <a:rPr lang="en-US" dirty="0" smtClean="0"/>
              <a:t>Hence, we can say that the nature of sociology is debatable. Sociology, as a branch of knowledge, has its own characteristics. It is different form other science in certain respects.</a:t>
            </a:r>
          </a:p>
          <a:p>
            <a:pPr algn="just"/>
            <a:r>
              <a:rPr lang="en-US" dirty="0" smtClean="0"/>
              <a:t>Following are the main nature of sociology. </a:t>
            </a:r>
          </a:p>
          <a:p>
            <a:pPr algn="just"/>
            <a:r>
              <a:rPr lang="en-US" dirty="0" smtClean="0"/>
              <a:t>Those who believe sociology cannot be regarded as science state the following reasons.</a:t>
            </a:r>
          </a:p>
          <a:p>
            <a:pPr marL="514350" indent="-514350" algn="just">
              <a:buFont typeface="+mj-lt"/>
              <a:buAutoNum type="arabicPeriod"/>
            </a:pPr>
            <a:r>
              <a:rPr lang="en-US" b="1" dirty="0" smtClean="0"/>
              <a:t>Problem of Experimentation: </a:t>
            </a:r>
            <a:r>
              <a:rPr lang="en-US" dirty="0" smtClean="0"/>
              <a:t>The term ‘science’ is often used for physical science. When we consider the physical science, it is related to two process: experiment and prediction. The subject matter of sociology involves human relationship that cannot be analyzed in laboratory. In other words, society is so complex that it is very difficult or impossible to separate and analyze the complex components of society as can be done in physical science.</a:t>
            </a:r>
          </a:p>
          <a:p>
            <a:pPr marL="514350" indent="-514350">
              <a:buFont typeface="+mj-lt"/>
              <a:buAutoNum type="arabicPeriod"/>
            </a:pPr>
            <a:endParaRPr lang="en-US" b="1"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762000"/>
          </a:xfrm>
        </p:spPr>
        <p:txBody>
          <a:bodyPr/>
          <a:lstStyle/>
          <a:p>
            <a:r>
              <a:rPr lang="en-US" b="1" dirty="0" smtClean="0"/>
              <a:t>Contd.</a:t>
            </a:r>
            <a:endParaRPr lang="en-US" b="1" dirty="0"/>
          </a:p>
        </p:txBody>
      </p:sp>
      <p:sp>
        <p:nvSpPr>
          <p:cNvPr id="3" name="Content Placeholder 2"/>
          <p:cNvSpPr>
            <a:spLocks noGrp="1"/>
          </p:cNvSpPr>
          <p:nvPr>
            <p:ph idx="1"/>
          </p:nvPr>
        </p:nvSpPr>
        <p:spPr>
          <a:xfrm>
            <a:off x="228600" y="685800"/>
            <a:ext cx="8686800" cy="6019800"/>
          </a:xfrm>
        </p:spPr>
        <p:txBody>
          <a:bodyPr>
            <a:normAutofit fontScale="70000" lnSpcReduction="20000"/>
          </a:bodyPr>
          <a:lstStyle/>
          <a:p>
            <a:pPr marL="514350" indent="-514350" algn="just">
              <a:buNone/>
            </a:pPr>
            <a:r>
              <a:rPr lang="en-US" b="1" dirty="0" smtClean="0"/>
              <a:t>2.	Problem of Objectivity : </a:t>
            </a:r>
            <a:r>
              <a:rPr lang="en-US" dirty="0" smtClean="0"/>
              <a:t>Social relationships are complex phenomena. They are changeable in nature. Each man shows prejudice and bias </a:t>
            </a:r>
            <a:r>
              <a:rPr lang="en-US" dirty="0" err="1" smtClean="0"/>
              <a:t>behaviour</a:t>
            </a:r>
            <a:r>
              <a:rPr lang="en-US" dirty="0" smtClean="0"/>
              <a:t>. Considering the natures of an individual, one cannot maintain complete objectivity with the objects of experiment, as does a physical scientist.</a:t>
            </a:r>
          </a:p>
          <a:p>
            <a:pPr marL="514350" indent="-514350" algn="just">
              <a:buNone/>
            </a:pPr>
            <a:endParaRPr lang="en-US" dirty="0" smtClean="0"/>
          </a:p>
          <a:p>
            <a:pPr marL="514350" indent="-514350" algn="just">
              <a:buAutoNum type="arabicPeriod" startAt="3"/>
            </a:pPr>
            <a:r>
              <a:rPr lang="en-US" b="1" dirty="0" smtClean="0"/>
              <a:t>Problem of </a:t>
            </a:r>
            <a:r>
              <a:rPr lang="en-US" b="1" dirty="0" err="1" smtClean="0"/>
              <a:t>Exactivity</a:t>
            </a:r>
            <a:r>
              <a:rPr lang="en-US" b="1" dirty="0" smtClean="0"/>
              <a:t>: </a:t>
            </a:r>
            <a:r>
              <a:rPr lang="en-US" dirty="0" smtClean="0"/>
              <a:t>In physical science, observation and hypothesis are used to under-pin certain laws. These laws are used to accurately predict results which mostly accurate and precise. On the other hand, the results obtained from the study of sociology cannot be expressed in precise terms and its prediction might not be accurate. In addition to this, the findings from sociology are limited from time to time and society to society.</a:t>
            </a:r>
          </a:p>
          <a:p>
            <a:pPr marL="514350" indent="-514350" algn="just">
              <a:buNone/>
            </a:pPr>
            <a:endParaRPr lang="en-US" dirty="0" smtClean="0"/>
          </a:p>
          <a:p>
            <a:pPr marL="514350" indent="-514350" algn="just">
              <a:buNone/>
            </a:pPr>
            <a:r>
              <a:rPr lang="en-US" b="1" dirty="0" smtClean="0"/>
              <a:t>4.	Insufficient Terminology: </a:t>
            </a:r>
            <a:r>
              <a:rPr lang="en-US" dirty="0" smtClean="0"/>
              <a:t>Some argue that sociology does not have clear, concise and exact terminology. In fact, sociology has not yet developed a set of scientific words. Most of the terms are confusing and unclear. Words such as caste, class, religion, customs etc are used in unclear sense. Words ‘class’ is sometimes replaced with the word ‘caste’. Therefore, there is no consensus among sociologists on the definition of such terms.</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Contd.</a:t>
            </a:r>
            <a:endParaRPr lang="en-US" b="1" dirty="0"/>
          </a:p>
        </p:txBody>
      </p:sp>
      <p:sp>
        <p:nvSpPr>
          <p:cNvPr id="3" name="Content Placeholder 2"/>
          <p:cNvSpPr>
            <a:spLocks noGrp="1"/>
          </p:cNvSpPr>
          <p:nvPr>
            <p:ph idx="1"/>
          </p:nvPr>
        </p:nvSpPr>
        <p:spPr>
          <a:xfrm>
            <a:off x="228600" y="533400"/>
            <a:ext cx="8686800" cy="6324600"/>
          </a:xfrm>
        </p:spPr>
        <p:txBody>
          <a:bodyPr>
            <a:normAutofit fontScale="47500" lnSpcReduction="20000"/>
          </a:bodyPr>
          <a:lstStyle/>
          <a:p>
            <a:pPr algn="just"/>
            <a:r>
              <a:rPr lang="en-US" sz="4800" dirty="0" smtClean="0"/>
              <a:t>Those who believe  sociology can be regarded as science state the following reasons:</a:t>
            </a:r>
          </a:p>
          <a:p>
            <a:pPr marL="514350" indent="-514350" algn="just">
              <a:buFont typeface="+mj-lt"/>
              <a:buAutoNum type="arabicPeriod"/>
            </a:pPr>
            <a:r>
              <a:rPr lang="en-US" sz="4800" b="1" dirty="0" smtClean="0"/>
              <a:t>Use of Scientific Method: </a:t>
            </a:r>
            <a:r>
              <a:rPr lang="en-US" sz="4800" dirty="0" smtClean="0"/>
              <a:t>It is true that sociology does not have the laboratory, as does physical science. However, sociology employs scientific methods for research for the study of social animals. Questionnaires, interviews, case studies etc. are employed for the quantitative  measurements to social phenomena. For sociology, the society is the social laboratory.</a:t>
            </a:r>
          </a:p>
          <a:p>
            <a:pPr marL="514350" indent="-514350" algn="just">
              <a:buFont typeface="+mj-lt"/>
              <a:buAutoNum type="arabicPeriod"/>
            </a:pPr>
            <a:endParaRPr lang="en-US" sz="4800" dirty="0" smtClean="0"/>
          </a:p>
          <a:p>
            <a:pPr marL="514350" indent="-514350" algn="just">
              <a:buFont typeface="+mj-lt"/>
              <a:buAutoNum type="arabicPeriod"/>
            </a:pPr>
            <a:r>
              <a:rPr lang="en-US" sz="4800" b="1" dirty="0" smtClean="0"/>
              <a:t>Concept of Lab: </a:t>
            </a:r>
            <a:r>
              <a:rPr lang="en-US" sz="4800" dirty="0" smtClean="0"/>
              <a:t>The arrangements for the laboratory are sometimes not applied in the case of physical science. The heavenly bodies cannot be put in the laboratory but everybody believes that astronomy is in the subject area of science. This argument leads some social scientists to believe sociology as a science.</a:t>
            </a:r>
          </a:p>
          <a:p>
            <a:pPr marL="514350" indent="-514350" algn="just">
              <a:buFont typeface="+mj-lt"/>
              <a:buAutoNum type="arabicPeriod"/>
            </a:pPr>
            <a:endParaRPr lang="en-US" sz="4800" dirty="0" smtClean="0"/>
          </a:p>
          <a:p>
            <a:pPr marL="514350" indent="-514350" algn="just">
              <a:buFont typeface="+mj-lt"/>
              <a:buAutoNum type="arabicPeriod"/>
            </a:pPr>
            <a:r>
              <a:rPr lang="en-US" sz="4800" b="1" dirty="0" smtClean="0"/>
              <a:t>Use of Observation Technique: </a:t>
            </a:r>
            <a:r>
              <a:rPr lang="en-US" sz="4800" dirty="0" smtClean="0"/>
              <a:t>Observation is the scientific method to study nature phenomena at the time it occurs. It uses eyes rather than ears. Sociologists also use observation to find cause and effect relationships between social phenomena</a:t>
            </a:r>
            <a:r>
              <a:rPr lang="en-US" dirty="0" smtClean="0"/>
              <a:t>.</a:t>
            </a:r>
          </a:p>
          <a:p>
            <a:pPr marL="514350" indent="-514350" algn="just">
              <a:buNone/>
            </a:pPr>
            <a:r>
              <a:rPr lang="en-US" dirty="0" smtClean="0"/>
              <a:t> </a:t>
            </a:r>
          </a:p>
          <a:p>
            <a:pPr marL="514350" indent="-514350" algn="just">
              <a:buFont typeface="+mj-lt"/>
              <a:buAutoNum type="arabicPeriod"/>
            </a:pP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609600"/>
          </a:xfrm>
        </p:spPr>
        <p:txBody>
          <a:bodyPr>
            <a:normAutofit fontScale="90000"/>
          </a:bodyPr>
          <a:lstStyle/>
          <a:p>
            <a:r>
              <a:rPr lang="en-US" b="1" dirty="0" smtClean="0"/>
              <a:t>Contd.</a:t>
            </a:r>
            <a:endParaRPr lang="en-US" b="1" dirty="0"/>
          </a:p>
        </p:txBody>
      </p:sp>
      <p:sp>
        <p:nvSpPr>
          <p:cNvPr id="3" name="Content Placeholder 2"/>
          <p:cNvSpPr>
            <a:spLocks noGrp="1"/>
          </p:cNvSpPr>
          <p:nvPr>
            <p:ph idx="1"/>
          </p:nvPr>
        </p:nvSpPr>
        <p:spPr>
          <a:xfrm>
            <a:off x="152400" y="533400"/>
            <a:ext cx="8763000" cy="6324600"/>
          </a:xfrm>
        </p:spPr>
        <p:txBody>
          <a:bodyPr>
            <a:normAutofit fontScale="55000" lnSpcReduction="20000"/>
          </a:bodyPr>
          <a:lstStyle/>
          <a:p>
            <a:pPr marL="514350" indent="-514350" algn="just">
              <a:buNone/>
            </a:pPr>
            <a:r>
              <a:rPr lang="en-US" b="1" dirty="0" smtClean="0"/>
              <a:t>4.	</a:t>
            </a:r>
            <a:r>
              <a:rPr lang="en-US" sz="4200" b="1" dirty="0" smtClean="0"/>
              <a:t>Cause and Effect Relationship:  </a:t>
            </a:r>
            <a:r>
              <a:rPr lang="en-US" sz="4200" dirty="0" smtClean="0"/>
              <a:t>Sociology traces cause effect relationship for different social events does physical science. Sociology attempts to find out the answer to how and why questions of different social events. For example, it tries to trace the relationship between family disorganization, divorce and westernization etc.</a:t>
            </a:r>
          </a:p>
          <a:p>
            <a:pPr marL="514350" indent="-514350" algn="just">
              <a:buFont typeface="+mj-lt"/>
              <a:buAutoNum type="arabicPeriod"/>
            </a:pPr>
            <a:endParaRPr lang="en-US" sz="4200" dirty="0" smtClean="0"/>
          </a:p>
          <a:p>
            <a:pPr marL="514350" indent="-514350" algn="just">
              <a:buAutoNum type="arabicPeriod" startAt="5"/>
            </a:pPr>
            <a:r>
              <a:rPr lang="en-US" sz="4200" b="1" dirty="0" smtClean="0"/>
              <a:t>Scientific Study: </a:t>
            </a:r>
            <a:r>
              <a:rPr lang="en-US" sz="4200" dirty="0" smtClean="0"/>
              <a:t>Sociology studies its subject matter, scientifically. It tries to classify social relationships and tries to determine the relationship between different facts of social life. </a:t>
            </a:r>
          </a:p>
          <a:p>
            <a:pPr marL="514350" indent="-514350" algn="just">
              <a:buNone/>
            </a:pPr>
            <a:endParaRPr lang="en-US" sz="4200" dirty="0" smtClean="0"/>
          </a:p>
          <a:p>
            <a:pPr marL="514350" indent="-514350" algn="just"/>
            <a:r>
              <a:rPr lang="en-US" sz="4200" dirty="0" smtClean="0"/>
              <a:t>In a conclusion, we find the groups holding opposite views on controversy that weather the nature of sociology is scientific or not. Science is a way looking at reality in a systematic manner. Physicist obtains knowledge about physical reality and sociologists obtain a systematic knowledge about social reality. Science always emphasizes the method and can never gives an importance on subject matter. Any subject matter can be called science if one adopts a scientific way of looking at reality. Thus, sociology should not lose its claim to be science since it has a scientific methodology to explain social reality.</a:t>
            </a:r>
          </a:p>
          <a:p>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459</TotalTime>
  <Words>2256</Words>
  <Application>Microsoft Office PowerPoint</Application>
  <PresentationFormat>On-screen Show (4:3)</PresentationFormat>
  <Paragraphs>163</Paragraphs>
  <Slides>18</Slides>
  <Notes>0</Notes>
  <HiddenSlides>0</HiddenSlides>
  <MMClips>0</MMClips>
  <ScaleCrop>false</ScaleCrop>
  <HeadingPairs>
    <vt:vector size="4" baseType="variant">
      <vt:variant>
        <vt:lpstr>Theme</vt:lpstr>
      </vt:variant>
      <vt:variant>
        <vt:i4>1</vt:i4>
      </vt:variant>
      <vt:variant>
        <vt:lpstr>Slide Titles</vt:lpstr>
      </vt:variant>
      <vt:variant>
        <vt:i4>18</vt:i4>
      </vt:variant>
    </vt:vector>
  </HeadingPairs>
  <TitlesOfParts>
    <vt:vector size="19" baseType="lpstr">
      <vt:lpstr>Office Theme</vt:lpstr>
      <vt:lpstr>Unit 1</vt:lpstr>
      <vt:lpstr>Meaning of Sociology</vt:lpstr>
      <vt:lpstr>Contd.</vt:lpstr>
      <vt:lpstr>Contd.</vt:lpstr>
      <vt:lpstr>Characteristics of Sociology</vt:lpstr>
      <vt:lpstr>Nature of Sociology</vt:lpstr>
      <vt:lpstr>Contd.</vt:lpstr>
      <vt:lpstr>Contd.</vt:lpstr>
      <vt:lpstr>Contd.</vt:lpstr>
      <vt:lpstr>Subject Matter of Sociology</vt:lpstr>
      <vt:lpstr>Contd.</vt:lpstr>
      <vt:lpstr>Scope of Sociology</vt:lpstr>
      <vt:lpstr>Contd. </vt:lpstr>
      <vt:lpstr>Contd. </vt:lpstr>
      <vt:lpstr>Emergence of Sociology </vt:lpstr>
      <vt:lpstr>Contd.</vt:lpstr>
      <vt:lpstr>Development of Sociology</vt:lpstr>
      <vt:lpstr>Relationship of Sociology with Economics</vt:lpstr>
    </vt:vector>
  </TitlesOfParts>
  <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dc:title>
  <dc:creator>admin-pc</dc:creator>
  <cp:lastModifiedBy>admin-pc</cp:lastModifiedBy>
  <cp:revision>115</cp:revision>
  <dcterms:created xsi:type="dcterms:W3CDTF">2006-08-16T00:00:00Z</dcterms:created>
  <dcterms:modified xsi:type="dcterms:W3CDTF">2016-04-24T09:28:54Z</dcterms:modified>
</cp:coreProperties>
</file>