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7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2FF9A-2742-476C-B997-5B8129186DA1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5743A-6BB7-4990-8B09-2B0CE10A61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7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006E-DDF3-4042-B054-A1BB428F5150}" type="datetime1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-HGC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E578-3518-45B6-B767-0EDF66A9C0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3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4BA-4EA5-4F78-8C7C-3865A82590F5}" type="datetime1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-HGC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E578-3518-45B6-B767-0EDF66A9C0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2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30CE-D19D-4284-98C0-3ACD94A6F8C9}" type="datetime1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-HGC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E578-3518-45B6-B767-0EDF66A9C0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3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035E-881C-448A-AE70-B7AC170A1385}" type="datetime1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-HGC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E578-3518-45B6-B767-0EDF66A9C0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63D5-293E-4CA6-9BA2-AFB52B6F06A8}" type="datetime1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-HGC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E578-3518-45B6-B767-0EDF66A9C0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2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E3B1-025C-47BE-8BD5-1EE9536A640F}" type="datetime1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-HGC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E578-3518-45B6-B767-0EDF66A9C0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063A-B6AC-4D0E-AB79-443481125631}" type="datetime1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-HGC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E578-3518-45B6-B767-0EDF66A9C0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1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4C8F-883C-4C81-B29F-E0DECC437120}" type="datetime1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-HGC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E578-3518-45B6-B767-0EDF66A9C0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9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49C8-FF9D-4FFA-B3A3-08E4B07BD0AB}" type="datetime1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-HGC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E578-3518-45B6-B767-0EDF66A9C0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98AD-E46A-4DDF-B29B-1ADFADD763F4}" type="datetime1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-HGC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E578-3518-45B6-B767-0EDF66A9C0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5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DA95-74D5-454B-946E-9F4C280281C0}" type="datetime1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-HGC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8E578-3518-45B6-B767-0EDF66A9C0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7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E064-C5C9-4A6E-B92C-2910EE2DE6CB}" type="datetime1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-HGC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8E578-3518-45B6-B767-0EDF66A9C0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1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295400"/>
            <a:ext cx="7772400" cy="382905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Unit 3. Input and Output</a:t>
            </a:r>
            <a:r>
              <a:rPr lang="en-US" dirty="0" smtClean="0"/>
              <a:t>                                                                                              3.1 Conversion specification,  </a:t>
            </a:r>
            <a:br>
              <a:rPr lang="en-US" dirty="0" smtClean="0"/>
            </a:br>
            <a:r>
              <a:rPr lang="en-US" dirty="0" smtClean="0"/>
              <a:t>3.2 Reading a character,  </a:t>
            </a:r>
            <a:br>
              <a:rPr lang="en-US" dirty="0" smtClean="0"/>
            </a:br>
            <a:r>
              <a:rPr lang="en-US" dirty="0" smtClean="0"/>
              <a:t>3.3 Writing a character,  </a:t>
            </a:r>
            <a:br>
              <a:rPr lang="en-US" dirty="0" smtClean="0"/>
            </a:br>
            <a:r>
              <a:rPr lang="en-US" dirty="0" smtClean="0"/>
              <a:t>3.4 I/O operations,  </a:t>
            </a:r>
            <a:br>
              <a:rPr lang="en-US" dirty="0" smtClean="0"/>
            </a:br>
            <a:r>
              <a:rPr lang="en-US" dirty="0" smtClean="0"/>
              <a:t>3.5 Formatted I/O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3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Reading and writing a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scanf</a:t>
            </a:r>
            <a:r>
              <a:rPr lang="en-US" dirty="0"/>
              <a:t>() and </a:t>
            </a:r>
            <a:r>
              <a:rPr lang="en-US" dirty="0" err="1"/>
              <a:t>printf</a:t>
            </a:r>
            <a:r>
              <a:rPr lang="en-US" dirty="0"/>
              <a:t>() </a:t>
            </a:r>
            <a:r>
              <a:rPr lang="en-US" dirty="0" smtClean="0"/>
              <a:t>Functions for read and write: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char  c= ‘$’;      /*declaration of char variable c */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(“%</a:t>
            </a:r>
            <a:r>
              <a:rPr lang="en-US" dirty="0" err="1"/>
              <a:t>c”,c</a:t>
            </a:r>
            <a:r>
              <a:rPr lang="en-US" dirty="0"/>
              <a:t>); 	   </a:t>
            </a:r>
            <a:r>
              <a:rPr lang="en-US" dirty="0" smtClean="0"/>
              <a:t>/*Prints character $ */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c”,&amp;c</a:t>
            </a:r>
            <a:r>
              <a:rPr lang="en-US" dirty="0" smtClean="0"/>
              <a:t>);     for input a character in 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(“%</a:t>
            </a:r>
            <a:r>
              <a:rPr lang="en-US" dirty="0" err="1" smtClean="0"/>
              <a:t>c”,c</a:t>
            </a:r>
            <a:r>
              <a:rPr lang="en-US" dirty="0" smtClean="0"/>
              <a:t>); 	   for output a character in c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8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3200" b="1" dirty="0" err="1" smtClean="0"/>
              <a:t>getc</a:t>
            </a:r>
            <a:r>
              <a:rPr lang="en-US" sz="3200" b="1" dirty="0" smtClean="0"/>
              <a:t>() and </a:t>
            </a:r>
            <a:r>
              <a:rPr lang="en-US" sz="3200" b="1" dirty="0" err="1" smtClean="0"/>
              <a:t>putc</a:t>
            </a:r>
            <a:r>
              <a:rPr lang="en-US" sz="3200" b="1" dirty="0" smtClean="0"/>
              <a:t>() character I/O Function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smtClean="0"/>
              <a:t>Function </a:t>
            </a:r>
            <a:r>
              <a:rPr lang="en-US" sz="2200" b="1" dirty="0" err="1" smtClean="0"/>
              <a:t>getc</a:t>
            </a:r>
            <a:r>
              <a:rPr lang="en-US" sz="2200" b="1" dirty="0" smtClean="0"/>
              <a:t>() : </a:t>
            </a:r>
            <a:r>
              <a:rPr lang="en-US" sz="2200" dirty="0" smtClean="0"/>
              <a:t>It </a:t>
            </a:r>
            <a:r>
              <a:rPr lang="en-US" sz="2200" dirty="0"/>
              <a:t>reads a single character from the input and return an integer value. If it fails, it returns </a:t>
            </a:r>
            <a:r>
              <a:rPr lang="en-US" sz="2200" dirty="0" err="1" smtClean="0"/>
              <a:t>EOF</a:t>
            </a:r>
            <a:r>
              <a:rPr lang="en-US" sz="2200" dirty="0" smtClean="0"/>
              <a:t>. The </a:t>
            </a:r>
            <a:r>
              <a:rPr lang="en-US" sz="2200" dirty="0"/>
              <a:t>syntax of </a:t>
            </a:r>
            <a:r>
              <a:rPr lang="en-US" sz="2200" dirty="0" err="1"/>
              <a:t>getc</a:t>
            </a:r>
            <a:r>
              <a:rPr lang="en-US" sz="2200" dirty="0"/>
              <a:t>() in C </a:t>
            </a:r>
            <a:r>
              <a:rPr lang="en-US" sz="2200" dirty="0" smtClean="0"/>
              <a:t>language is ,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 smtClean="0"/>
              <a:t>	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getc</a:t>
            </a:r>
            <a:r>
              <a:rPr lang="en-US" sz="2200" b="1" dirty="0" smtClean="0"/>
              <a:t>(FILE *stream); </a:t>
            </a:r>
          </a:p>
          <a:p>
            <a:pPr marL="0" indent="0" algn="just">
              <a:buNone/>
            </a:pPr>
            <a:r>
              <a:rPr lang="en-US" sz="2200" dirty="0" smtClean="0"/>
              <a:t>Function </a:t>
            </a:r>
            <a:r>
              <a:rPr lang="en-US" sz="2200" b="1" dirty="0" err="1" smtClean="0"/>
              <a:t>putc</a:t>
            </a:r>
            <a:r>
              <a:rPr lang="en-US" sz="2200" b="1" dirty="0" smtClean="0"/>
              <a:t>(): </a:t>
            </a:r>
            <a:r>
              <a:rPr lang="en-US" sz="2200" dirty="0" smtClean="0"/>
              <a:t>It prints the passed character in screen</a:t>
            </a:r>
          </a:p>
          <a:p>
            <a:pPr marL="0" indent="0" algn="just">
              <a:buNone/>
            </a:pPr>
            <a:r>
              <a:rPr lang="en-US" sz="2200" dirty="0" smtClean="0"/>
              <a:t>Example </a:t>
            </a:r>
            <a:r>
              <a:rPr lang="en-US" sz="2200" dirty="0"/>
              <a:t>of </a:t>
            </a:r>
            <a:r>
              <a:rPr lang="en-US" sz="2200" dirty="0" err="1"/>
              <a:t>getc</a:t>
            </a:r>
            <a:r>
              <a:rPr lang="en-US" sz="2200" dirty="0"/>
              <a:t>() in C </a:t>
            </a:r>
            <a:r>
              <a:rPr lang="en-US" sz="2200" dirty="0" smtClean="0"/>
              <a:t>language</a:t>
            </a:r>
          </a:p>
          <a:p>
            <a:pPr marL="0" indent="0" algn="just">
              <a:buNone/>
            </a:pPr>
            <a:r>
              <a:rPr lang="en-US" sz="2200" b="1" i="1" dirty="0" smtClean="0"/>
              <a:t>#include&lt;</a:t>
            </a:r>
            <a:r>
              <a:rPr lang="en-US" sz="2200" b="1" i="1" dirty="0" err="1" smtClean="0"/>
              <a:t>stdio.h</a:t>
            </a:r>
            <a:r>
              <a:rPr lang="en-US" sz="2200" b="1" i="1" dirty="0"/>
              <a:t>&gt; </a:t>
            </a:r>
            <a:endParaRPr lang="en-US" sz="2200" b="1" i="1" dirty="0" smtClean="0"/>
          </a:p>
          <a:p>
            <a:pPr marL="0" indent="0" algn="just">
              <a:buNone/>
            </a:pPr>
            <a:r>
              <a:rPr lang="en-US" sz="2200" b="1" i="1" dirty="0" err="1" smtClean="0"/>
              <a:t>int</a:t>
            </a:r>
            <a:r>
              <a:rPr lang="en-US" sz="2200" b="1" i="1" dirty="0" smtClean="0"/>
              <a:t> </a:t>
            </a:r>
            <a:r>
              <a:rPr lang="en-US" sz="2200" b="1" i="1" dirty="0"/>
              <a:t>main () </a:t>
            </a:r>
            <a:endParaRPr lang="en-US" sz="2200" b="1" i="1" dirty="0" smtClean="0"/>
          </a:p>
          <a:p>
            <a:pPr marL="0" indent="0" algn="just">
              <a:buNone/>
            </a:pPr>
            <a:r>
              <a:rPr lang="en-US" sz="2200" b="1" i="1" dirty="0" smtClean="0"/>
              <a:t>{ </a:t>
            </a:r>
          </a:p>
          <a:p>
            <a:pPr marL="0" indent="0" algn="just">
              <a:buNone/>
            </a:pPr>
            <a:r>
              <a:rPr lang="en-US" sz="2200" b="1" i="1" dirty="0" smtClean="0"/>
              <a:t>	char </a:t>
            </a:r>
            <a:r>
              <a:rPr lang="en-US" sz="2200" b="1" i="1" dirty="0" err="1" smtClean="0"/>
              <a:t>ch</a:t>
            </a:r>
            <a:r>
              <a:rPr lang="en-US" sz="2200" b="1" i="1" dirty="0" smtClean="0"/>
              <a:t>;</a:t>
            </a:r>
          </a:p>
          <a:p>
            <a:pPr marL="0" indent="0" algn="just">
              <a:buNone/>
            </a:pPr>
            <a:r>
              <a:rPr lang="en-US" sz="2200" b="1" i="1" dirty="0" smtClean="0"/>
              <a:t>	</a:t>
            </a:r>
            <a:r>
              <a:rPr lang="en-US" sz="2200" b="1" i="1" dirty="0" err="1" smtClean="0"/>
              <a:t>printf</a:t>
            </a:r>
            <a:r>
              <a:rPr lang="en-US" sz="2200" b="1" i="1" dirty="0"/>
              <a:t>("Enter the character: </a:t>
            </a:r>
            <a:r>
              <a:rPr lang="en-US" sz="2200" b="1" i="1" dirty="0" smtClean="0"/>
              <a:t>"); </a:t>
            </a:r>
          </a:p>
          <a:p>
            <a:pPr marL="0" indent="0" algn="just">
              <a:buNone/>
            </a:pPr>
            <a:r>
              <a:rPr lang="en-US" sz="2200" b="1" i="1" dirty="0"/>
              <a:t>	</a:t>
            </a:r>
            <a:r>
              <a:rPr lang="en-US" sz="2200" b="1" i="1" dirty="0" err="1" smtClean="0"/>
              <a:t>ch</a:t>
            </a:r>
            <a:r>
              <a:rPr lang="en-US" sz="2200" b="1" i="1" dirty="0" smtClean="0"/>
              <a:t> </a:t>
            </a:r>
            <a:r>
              <a:rPr lang="en-US" sz="2200" b="1" i="1" dirty="0"/>
              <a:t>= </a:t>
            </a:r>
            <a:r>
              <a:rPr lang="en-US" sz="2200" b="1" i="1" dirty="0" err="1"/>
              <a:t>getc</a:t>
            </a:r>
            <a:r>
              <a:rPr lang="en-US" sz="2200" b="1" i="1" dirty="0"/>
              <a:t>(</a:t>
            </a:r>
            <a:r>
              <a:rPr lang="en-US" sz="2200" b="1" i="1" dirty="0" err="1"/>
              <a:t>stdin</a:t>
            </a:r>
            <a:r>
              <a:rPr lang="en-US" sz="2200" b="1" i="1" dirty="0"/>
              <a:t>); </a:t>
            </a:r>
            <a:endParaRPr lang="en-US" sz="2200" b="1" i="1" dirty="0" smtClean="0"/>
          </a:p>
          <a:p>
            <a:pPr marL="0" indent="0" algn="just">
              <a:buNone/>
            </a:pPr>
            <a:r>
              <a:rPr lang="en-US" sz="2200" b="1" i="1" dirty="0"/>
              <a:t>	</a:t>
            </a:r>
            <a:r>
              <a:rPr lang="en-US" sz="2200" b="1" i="1" dirty="0" err="1" smtClean="0"/>
              <a:t>printf</a:t>
            </a:r>
            <a:r>
              <a:rPr lang="en-US" sz="2200" b="1" i="1" dirty="0"/>
              <a:t>("Character entered: "); </a:t>
            </a:r>
            <a:endParaRPr lang="en-US" sz="2200" b="1" i="1" dirty="0" smtClean="0"/>
          </a:p>
          <a:p>
            <a:pPr marL="0" indent="0" algn="just">
              <a:buNone/>
            </a:pPr>
            <a:r>
              <a:rPr lang="en-US" sz="2200" b="1" i="1" dirty="0"/>
              <a:t>	</a:t>
            </a:r>
            <a:r>
              <a:rPr lang="en-US" sz="2200" b="1" i="1" dirty="0" err="1" smtClean="0"/>
              <a:t>putc</a:t>
            </a:r>
            <a:r>
              <a:rPr lang="en-US" sz="2200" b="1" i="1" dirty="0" smtClean="0"/>
              <a:t>(</a:t>
            </a:r>
            <a:r>
              <a:rPr lang="en-US" sz="2200" b="1" i="1" dirty="0" err="1" smtClean="0"/>
              <a:t>ch</a:t>
            </a:r>
            <a:r>
              <a:rPr lang="en-US" sz="2200" b="1" i="1" dirty="0" smtClean="0"/>
              <a:t>, </a:t>
            </a:r>
            <a:r>
              <a:rPr lang="en-US" sz="2200" b="1" i="1" dirty="0" err="1"/>
              <a:t>stdout</a:t>
            </a:r>
            <a:r>
              <a:rPr lang="en-US" sz="2200" b="1" i="1" dirty="0" smtClean="0"/>
              <a:t>);</a:t>
            </a:r>
          </a:p>
          <a:p>
            <a:pPr marL="0" indent="0" algn="just">
              <a:buNone/>
            </a:pPr>
            <a:r>
              <a:rPr lang="en-US" sz="2200" b="1" i="1" dirty="0"/>
              <a:t>	</a:t>
            </a:r>
            <a:r>
              <a:rPr lang="en-US" sz="2200" b="1" i="1" dirty="0" smtClean="0"/>
              <a:t> </a:t>
            </a:r>
            <a:r>
              <a:rPr lang="en-US" sz="2200" b="1" i="1" dirty="0"/>
              <a:t>return(0); </a:t>
            </a:r>
            <a:endParaRPr lang="en-US" sz="2200" b="1" i="1" dirty="0" smtClean="0"/>
          </a:p>
          <a:p>
            <a:pPr marL="0" indent="0" algn="just">
              <a:buNone/>
            </a:pPr>
            <a:r>
              <a:rPr lang="en-US" sz="2200" b="1" i="1" dirty="0" smtClean="0"/>
              <a:t>}</a:t>
            </a:r>
          </a:p>
          <a:p>
            <a:pPr algn="just"/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417738" y="5124271"/>
            <a:ext cx="3192862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</a:p>
          <a:p>
            <a:r>
              <a:rPr lang="en-US" dirty="0" smtClean="0"/>
              <a:t>	Enter the character: a </a:t>
            </a:r>
          </a:p>
          <a:p>
            <a:r>
              <a:rPr lang="en-US" dirty="0" smtClean="0"/>
              <a:t>	Character entered: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1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err="1" smtClean="0"/>
              <a:t>getch</a:t>
            </a:r>
            <a:r>
              <a:rPr lang="en-US" sz="3200" b="1" dirty="0" smtClean="0"/>
              <a:t>() Function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839200" cy="6248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b="1" dirty="0" err="1"/>
              <a:t>getch</a:t>
            </a:r>
            <a:r>
              <a:rPr lang="en-US" sz="2200" b="1" dirty="0" smtClean="0"/>
              <a:t>(): </a:t>
            </a:r>
            <a:r>
              <a:rPr lang="en-US" sz="2200" dirty="0" smtClean="0"/>
              <a:t>The </a:t>
            </a:r>
            <a:r>
              <a:rPr lang="en-US" sz="2200" dirty="0"/>
              <a:t>function </a:t>
            </a:r>
            <a:r>
              <a:rPr lang="en-US" sz="2200" dirty="0" err="1"/>
              <a:t>getch</a:t>
            </a:r>
            <a:r>
              <a:rPr lang="en-US" sz="2200" dirty="0"/>
              <a:t>() is a non-standard function. It is declared in “</a:t>
            </a:r>
            <a:r>
              <a:rPr lang="en-US" sz="2200" dirty="0" err="1"/>
              <a:t>conio.h</a:t>
            </a:r>
            <a:r>
              <a:rPr lang="en-US" sz="2200" dirty="0"/>
              <a:t>” header file. </a:t>
            </a:r>
            <a:endParaRPr lang="en-US" sz="2200" dirty="0" smtClean="0"/>
          </a:p>
          <a:p>
            <a:pPr algn="just"/>
            <a:r>
              <a:rPr lang="en-US" sz="2200" dirty="0" smtClean="0"/>
              <a:t>Mostly </a:t>
            </a:r>
            <a:r>
              <a:rPr lang="en-US" sz="2200" dirty="0"/>
              <a:t>it is used by Turbo C. It is not a part of C standard library. </a:t>
            </a:r>
            <a:endParaRPr lang="en-US" sz="2200" dirty="0" smtClean="0"/>
          </a:p>
          <a:p>
            <a:pPr algn="just"/>
            <a:r>
              <a:rPr lang="en-US" sz="2200" dirty="0" smtClean="0"/>
              <a:t>It </a:t>
            </a:r>
            <a:r>
              <a:rPr lang="en-US" sz="2200" dirty="0"/>
              <a:t>immediately returns the entered character without even waiting for the enter key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Here </a:t>
            </a:r>
            <a:r>
              <a:rPr lang="en-US" sz="2200" dirty="0"/>
              <a:t>is an example of </a:t>
            </a:r>
            <a:r>
              <a:rPr lang="en-US" sz="2200" dirty="0" err="1"/>
              <a:t>getch</a:t>
            </a:r>
            <a:r>
              <a:rPr lang="en-US" sz="2200" dirty="0"/>
              <a:t>() in C </a:t>
            </a:r>
            <a:r>
              <a:rPr lang="en-US" sz="2200" dirty="0" smtClean="0"/>
              <a:t>language:</a:t>
            </a:r>
            <a:endParaRPr lang="en-US" sz="2200" b="1" dirty="0"/>
          </a:p>
          <a:p>
            <a:pPr marL="0" indent="0" algn="just">
              <a:buNone/>
            </a:pPr>
            <a:r>
              <a:rPr lang="en-US" sz="2200" dirty="0"/>
              <a:t>#include &lt;</a:t>
            </a:r>
            <a:r>
              <a:rPr lang="en-US" sz="2200" dirty="0" err="1"/>
              <a:t>stdio.h</a:t>
            </a:r>
            <a:r>
              <a:rPr lang="en-US" sz="2200" dirty="0"/>
              <a:t>&gt; </a:t>
            </a:r>
            <a:endParaRPr lang="en-US" sz="2200" dirty="0" smtClean="0"/>
          </a:p>
          <a:p>
            <a:pPr marL="0" indent="0" algn="just">
              <a:buNone/>
            </a:pPr>
            <a:r>
              <a:rPr lang="en-US" sz="2200" dirty="0" smtClean="0"/>
              <a:t>#</a:t>
            </a:r>
            <a:r>
              <a:rPr lang="en-US" sz="2200" dirty="0"/>
              <a:t>include&lt;</a:t>
            </a:r>
            <a:r>
              <a:rPr lang="en-US" sz="2200" dirty="0" err="1"/>
              <a:t>conio.h</a:t>
            </a:r>
            <a:r>
              <a:rPr lang="en-US" sz="2200" dirty="0"/>
              <a:t>&gt; </a:t>
            </a:r>
            <a:endParaRPr lang="en-US" sz="2200" dirty="0" smtClean="0"/>
          </a:p>
          <a:p>
            <a:pPr marL="0" indent="0" algn="just"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/>
              <a:t>main() </a:t>
            </a:r>
            <a:endParaRPr lang="en-US" sz="2200" dirty="0" smtClean="0"/>
          </a:p>
          <a:p>
            <a:pPr marL="0" indent="0" algn="just">
              <a:buNone/>
            </a:pPr>
            <a:r>
              <a:rPr lang="en-US" sz="2200" dirty="0" smtClean="0"/>
              <a:t>{ </a:t>
            </a:r>
          </a:p>
          <a:p>
            <a:pPr marL="0" indent="0" algn="just">
              <a:buNone/>
            </a:pPr>
            <a:r>
              <a:rPr lang="en-US" sz="2200" dirty="0" smtClean="0"/>
              <a:t>	char c; </a:t>
            </a:r>
          </a:p>
          <a:p>
            <a:pPr marL="0" indent="0" algn="just"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printf</a:t>
            </a:r>
            <a:r>
              <a:rPr lang="en-US" sz="2200" dirty="0"/>
              <a:t>("Enter the character : </a:t>
            </a:r>
            <a:r>
              <a:rPr lang="en-US" sz="2200" dirty="0" smtClean="0"/>
              <a:t>");</a:t>
            </a:r>
          </a:p>
          <a:p>
            <a:pPr marL="0" indent="0" algn="just">
              <a:buNone/>
            </a:pPr>
            <a:r>
              <a:rPr lang="en-US" sz="2200" dirty="0"/>
              <a:t>	</a:t>
            </a:r>
            <a:r>
              <a:rPr lang="en-US" sz="2200" dirty="0" smtClean="0"/>
              <a:t> c= </a:t>
            </a:r>
            <a:r>
              <a:rPr lang="en-US" sz="2200" dirty="0" err="1" smtClean="0"/>
              <a:t>getch</a:t>
            </a:r>
            <a:r>
              <a:rPr lang="en-US" sz="2200" dirty="0" smtClean="0"/>
              <a:t>();</a:t>
            </a:r>
          </a:p>
          <a:p>
            <a:pPr marL="0" indent="0" algn="just">
              <a:buNone/>
            </a:pPr>
            <a:r>
              <a:rPr lang="en-US" sz="2200" dirty="0" smtClean="0"/>
              <a:t> 	</a:t>
            </a:r>
            <a:r>
              <a:rPr lang="en-US" sz="2200" dirty="0" err="1" smtClean="0"/>
              <a:t>printf</a:t>
            </a:r>
            <a:r>
              <a:rPr lang="en-US" sz="2200" dirty="0"/>
              <a:t>("Entered character : %c", c</a:t>
            </a:r>
            <a:r>
              <a:rPr lang="en-US" sz="2200" dirty="0" smtClean="0"/>
              <a:t>); </a:t>
            </a:r>
          </a:p>
          <a:p>
            <a:pPr marL="0" indent="0" algn="just">
              <a:buNone/>
            </a:pPr>
            <a:r>
              <a:rPr lang="en-US" sz="2200" dirty="0" smtClean="0"/>
              <a:t>	return </a:t>
            </a:r>
            <a:r>
              <a:rPr lang="en-US" sz="2200" dirty="0"/>
              <a:t>0; </a:t>
            </a:r>
            <a:endParaRPr lang="en-US" sz="2200" dirty="0" smtClean="0"/>
          </a:p>
          <a:p>
            <a:pPr marL="0" indent="0" algn="just">
              <a:buNone/>
            </a:pPr>
            <a:r>
              <a:rPr lang="en-US" sz="22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26160" y="4857929"/>
            <a:ext cx="2632040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</a:p>
          <a:p>
            <a:r>
              <a:rPr lang="en-US" b="1" dirty="0" smtClean="0"/>
              <a:t>Enter the character :  </a:t>
            </a:r>
          </a:p>
          <a:p>
            <a:r>
              <a:rPr lang="en-US" b="1" dirty="0" smtClean="0"/>
              <a:t>Entered character : #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668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err="1" smtClean="0"/>
              <a:t>getche</a:t>
            </a:r>
            <a:r>
              <a:rPr lang="en-US" sz="3200" b="1" dirty="0" smtClean="0"/>
              <a:t>() Function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604996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dirty="0" err="1"/>
              <a:t>getche</a:t>
            </a:r>
            <a:r>
              <a:rPr lang="en-US" b="1" dirty="0" smtClean="0"/>
              <a:t>():</a:t>
            </a:r>
            <a:r>
              <a:rPr lang="en-US" dirty="0" smtClean="0"/>
              <a:t>Like </a:t>
            </a:r>
            <a:r>
              <a:rPr lang="en-US" dirty="0" err="1"/>
              <a:t>getch</a:t>
            </a:r>
            <a:r>
              <a:rPr lang="en-US" dirty="0"/>
              <a:t>(), the </a:t>
            </a:r>
            <a:r>
              <a:rPr lang="en-US" dirty="0" err="1"/>
              <a:t>getche</a:t>
            </a:r>
            <a:r>
              <a:rPr lang="en-US" dirty="0"/>
              <a:t>() function is also a non-standard function and declared in “</a:t>
            </a:r>
            <a:r>
              <a:rPr lang="en-US" dirty="0" err="1"/>
              <a:t>conio.h</a:t>
            </a:r>
            <a:r>
              <a:rPr lang="en-US" dirty="0"/>
              <a:t>” header file.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reads a single character from the keyboard and returns it immediately without even waiting for enter key.</a:t>
            </a:r>
          </a:p>
          <a:p>
            <a:pPr algn="just"/>
            <a:r>
              <a:rPr lang="en-US" dirty="0" smtClean="0"/>
              <a:t>Below </a:t>
            </a:r>
            <a:r>
              <a:rPr lang="en-US" dirty="0"/>
              <a:t>is an example of </a:t>
            </a:r>
            <a:r>
              <a:rPr lang="en-US" dirty="0" err="1"/>
              <a:t>getche</a:t>
            </a:r>
            <a:r>
              <a:rPr lang="en-US" dirty="0"/>
              <a:t>() in C </a:t>
            </a:r>
            <a:r>
              <a:rPr lang="en-US" dirty="0" smtClean="0"/>
              <a:t>language</a:t>
            </a:r>
            <a:r>
              <a:rPr lang="en-US" dirty="0"/>
              <a:t>.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0" indent="0" algn="just">
              <a:buNone/>
            </a:pPr>
            <a:r>
              <a:rPr lang="en-US" dirty="0" smtClean="0"/>
              <a:t>#</a:t>
            </a:r>
            <a:r>
              <a:rPr lang="en-US" dirty="0"/>
              <a:t>include&lt;</a:t>
            </a:r>
            <a:r>
              <a:rPr lang="en-US" dirty="0" err="1"/>
              <a:t>conio.h</a:t>
            </a:r>
            <a:r>
              <a:rPr lang="en-US" dirty="0" smtClean="0"/>
              <a:t>&gt;</a:t>
            </a:r>
          </a:p>
          <a:p>
            <a:pPr marL="0" indent="0" algn="just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{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 err="1"/>
              <a:t>val</a:t>
            </a:r>
            <a:r>
              <a:rPr lang="en-US" dirty="0" smtClean="0"/>
              <a:t>;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("Enter the character : </a:t>
            </a:r>
            <a:r>
              <a:rPr lang="en-US" dirty="0" smtClean="0"/>
              <a:t>");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getche</a:t>
            </a:r>
            <a:r>
              <a:rPr lang="en-US" dirty="0" smtClean="0"/>
              <a:t>();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  Entered </a:t>
            </a:r>
            <a:r>
              <a:rPr lang="en-US" dirty="0"/>
              <a:t>character : %c", </a:t>
            </a:r>
            <a:r>
              <a:rPr lang="en-US" dirty="0" err="1"/>
              <a:t>val</a:t>
            </a:r>
            <a:r>
              <a:rPr lang="en-US" dirty="0" smtClean="0"/>
              <a:t>);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0;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}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b="1" dirty="0"/>
              <a:t>Output</a:t>
            </a:r>
          </a:p>
          <a:p>
            <a:pPr algn="just"/>
            <a:r>
              <a:rPr lang="en-US" dirty="0" smtClean="0"/>
              <a:t>Enter the character : s  Entered character :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1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Input data with </a:t>
            </a:r>
            <a:r>
              <a:rPr lang="en-US" sz="3200" b="1" dirty="0" err="1" smtClean="0"/>
              <a:t>scanf</a:t>
            </a:r>
            <a:r>
              <a:rPr lang="en-US" sz="3200" b="1" dirty="0" smtClean="0"/>
              <a:t>()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229600" cy="5943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Most </a:t>
            </a:r>
            <a:r>
              <a:rPr lang="en-US" sz="2400" dirty="0"/>
              <a:t>programs  need to input data from the keyboard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most flexible way our program can read numeric data from the keyboard is by using the </a:t>
            </a:r>
            <a:r>
              <a:rPr lang="en-US" sz="2400" dirty="0" err="1"/>
              <a:t>scanf</a:t>
            </a:r>
            <a:r>
              <a:rPr lang="en-US" sz="2400" dirty="0"/>
              <a:t>() library </a:t>
            </a:r>
            <a:r>
              <a:rPr lang="en-US" sz="2400" dirty="0" smtClean="0"/>
              <a:t>function.</a:t>
            </a:r>
          </a:p>
          <a:p>
            <a:r>
              <a:rPr lang="en-US" sz="2400" dirty="0" smtClean="0"/>
              <a:t>The </a:t>
            </a:r>
            <a:r>
              <a:rPr lang="en-US" sz="2400" dirty="0" err="1"/>
              <a:t>scanf</a:t>
            </a:r>
            <a:r>
              <a:rPr lang="en-US" sz="2400" dirty="0"/>
              <a:t>() function reads data from the keyboard according to a specified format and assigns the input data to one or more program variables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Like </a:t>
            </a:r>
            <a:r>
              <a:rPr lang="en-US" sz="2400" dirty="0" err="1"/>
              <a:t>printf</a:t>
            </a:r>
            <a:r>
              <a:rPr lang="en-US" sz="2400" dirty="0"/>
              <a:t>(), </a:t>
            </a:r>
            <a:r>
              <a:rPr lang="en-US" sz="2400" dirty="0" err="1"/>
              <a:t>scanf</a:t>
            </a:r>
            <a:r>
              <a:rPr lang="en-US" sz="2400" dirty="0"/>
              <a:t>() uses a </a:t>
            </a:r>
            <a:r>
              <a:rPr lang="en-US" sz="2400" dirty="0" smtClean="0"/>
              <a:t>same format </a:t>
            </a:r>
            <a:r>
              <a:rPr lang="en-US" sz="2400" dirty="0"/>
              <a:t>string to describe the format of the </a:t>
            </a:r>
            <a:r>
              <a:rPr lang="en-US" sz="2400" dirty="0" smtClean="0"/>
              <a:t>input</a:t>
            </a:r>
            <a:r>
              <a:rPr lang="en-US" sz="2400" dirty="0"/>
              <a:t> </a:t>
            </a:r>
            <a:r>
              <a:rPr lang="en-US" sz="2400" dirty="0" smtClean="0"/>
              <a:t>as 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example, the </a:t>
            </a:r>
            <a:r>
              <a:rPr lang="en-US" sz="2400" dirty="0" smtClean="0"/>
              <a:t>statement    </a:t>
            </a:r>
            <a:r>
              <a:rPr lang="en-US" sz="2400" b="1" dirty="0" err="1" smtClean="0"/>
              <a:t>scanf</a:t>
            </a:r>
            <a:r>
              <a:rPr lang="en-US" sz="2400" b="1" dirty="0"/>
              <a:t>("%d", &amp;x);</a:t>
            </a:r>
          </a:p>
          <a:p>
            <a:pPr marL="0" indent="0">
              <a:buNone/>
            </a:pPr>
            <a:r>
              <a:rPr lang="en-US" sz="2400" dirty="0" smtClean="0"/>
              <a:t>reads </a:t>
            </a:r>
            <a:r>
              <a:rPr lang="en-US" sz="2400" dirty="0"/>
              <a:t>a decimal integer from the keyboard and assigns it to the integer variable x. </a:t>
            </a:r>
            <a:endParaRPr lang="en-US" sz="2400" dirty="0" smtClean="0"/>
          </a:p>
          <a:p>
            <a:r>
              <a:rPr lang="en-US" sz="2400" dirty="0" smtClean="0"/>
              <a:t>Likewise</a:t>
            </a:r>
            <a:r>
              <a:rPr lang="en-US" sz="2400" dirty="0"/>
              <a:t>, the following statement reads a floating-point value from the keyboard and assigns it to the variable rate: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scanf</a:t>
            </a:r>
            <a:r>
              <a:rPr lang="en-US" sz="2400" b="1" dirty="0"/>
              <a:t>("%f", &amp;rate);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956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04800"/>
          </a:xfrm>
        </p:spPr>
        <p:txBody>
          <a:bodyPr>
            <a:noAutofit/>
          </a:bodyPr>
          <a:lstStyle/>
          <a:p>
            <a:r>
              <a:rPr lang="en-US" sz="3200" dirty="0" err="1"/>
              <a:t>s</a:t>
            </a:r>
            <a:r>
              <a:rPr lang="en-US" sz="3200" dirty="0" err="1" smtClean="0"/>
              <a:t>canf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Autofit/>
          </a:bodyPr>
          <a:lstStyle/>
          <a:p>
            <a:r>
              <a:rPr lang="en-US" sz="2000" dirty="0"/>
              <a:t>The &amp; symbol is C's address-of operator, which specifies the address of the variable stated</a:t>
            </a:r>
          </a:p>
          <a:p>
            <a:r>
              <a:rPr lang="en-US" sz="2000" dirty="0"/>
              <a:t>The  </a:t>
            </a:r>
            <a:r>
              <a:rPr lang="en-US" sz="2000" dirty="0" err="1"/>
              <a:t>scanf</a:t>
            </a:r>
            <a:r>
              <a:rPr lang="en-US" sz="2000" dirty="0"/>
              <a:t>() requires the &amp; symbol before each numeric variable name in its argument list </a:t>
            </a:r>
          </a:p>
          <a:p>
            <a:r>
              <a:rPr lang="en-US" sz="2000" dirty="0"/>
              <a:t>A single </a:t>
            </a:r>
            <a:r>
              <a:rPr lang="en-US" sz="2000" dirty="0" err="1"/>
              <a:t>scanf</a:t>
            </a:r>
            <a:r>
              <a:rPr lang="en-US" sz="2000" dirty="0"/>
              <a:t>() can input more than one value if </a:t>
            </a:r>
            <a:r>
              <a:rPr lang="en-US" sz="2000" dirty="0" smtClean="0"/>
              <a:t>we </a:t>
            </a:r>
            <a:r>
              <a:rPr lang="en-US" sz="2000" dirty="0"/>
              <a:t>include multiple conversion </a:t>
            </a:r>
            <a:r>
              <a:rPr lang="en-US" sz="2000" dirty="0" err="1"/>
              <a:t>specifiers</a:t>
            </a:r>
            <a:r>
              <a:rPr lang="en-US" sz="2000" dirty="0"/>
              <a:t> in the format string and variable names (again, each preceded by &amp; in the argument list).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following statement inputs an integer value and a floating-point value and assigns them to the variables </a:t>
            </a:r>
            <a:r>
              <a:rPr lang="en-US" sz="2000" b="1" dirty="0"/>
              <a:t>x</a:t>
            </a:r>
            <a:r>
              <a:rPr lang="en-US" sz="2000" dirty="0"/>
              <a:t> and </a:t>
            </a:r>
            <a:r>
              <a:rPr lang="en-US" sz="2000" b="1" dirty="0"/>
              <a:t>rate</a:t>
            </a:r>
            <a:r>
              <a:rPr lang="en-US" sz="2000" dirty="0"/>
              <a:t>, respectively:</a:t>
            </a:r>
          </a:p>
          <a:p>
            <a:pPr marL="0" indent="0"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scanf</a:t>
            </a:r>
            <a:r>
              <a:rPr lang="en-US" sz="2000" b="1" dirty="0"/>
              <a:t>("%d %f", &amp;x, &amp;rate</a:t>
            </a:r>
            <a:r>
              <a:rPr lang="en-US" sz="2000" b="1" dirty="0" smtClean="0"/>
              <a:t>);</a:t>
            </a:r>
            <a:endParaRPr lang="en-US" sz="2000" dirty="0"/>
          </a:p>
          <a:p>
            <a:r>
              <a:rPr lang="en-US" sz="2000" dirty="0"/>
              <a:t>When multiple variables are entered, </a:t>
            </a:r>
            <a:r>
              <a:rPr lang="en-US" sz="2000" dirty="0" err="1"/>
              <a:t>scanf</a:t>
            </a:r>
            <a:r>
              <a:rPr lang="en-US" sz="2000" dirty="0"/>
              <a:t>() uses white space to separate input into fields. White space can be spaces, tabs, or new lines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Each conversion </a:t>
            </a:r>
            <a:r>
              <a:rPr lang="en-US" sz="2000" dirty="0" err="1"/>
              <a:t>specifier</a:t>
            </a:r>
            <a:r>
              <a:rPr lang="en-US" sz="2000" dirty="0"/>
              <a:t> in the </a:t>
            </a:r>
            <a:r>
              <a:rPr lang="en-US" sz="2000" dirty="0" err="1"/>
              <a:t>scanf</a:t>
            </a:r>
            <a:r>
              <a:rPr lang="en-US" sz="2000" dirty="0"/>
              <a:t>() format string is matched with an input </a:t>
            </a:r>
            <a:r>
              <a:rPr lang="en-US" sz="2000" dirty="0" smtClean="0"/>
              <a:t>field and the </a:t>
            </a:r>
            <a:r>
              <a:rPr lang="en-US" sz="2000" dirty="0"/>
              <a:t>end of each input field is identified by white space.</a:t>
            </a:r>
          </a:p>
          <a:p>
            <a:r>
              <a:rPr lang="en-US" sz="2000" dirty="0"/>
              <a:t>This gives us considerable flexibility. In the preceding </a:t>
            </a:r>
            <a:r>
              <a:rPr lang="en-US" sz="2000" dirty="0" err="1"/>
              <a:t>scanf</a:t>
            </a:r>
            <a:r>
              <a:rPr lang="en-US" sz="2000" dirty="0"/>
              <a:t>(), we could </a:t>
            </a:r>
            <a:r>
              <a:rPr lang="en-US" sz="2000" dirty="0" smtClean="0"/>
              <a:t>enter		10 	12.45   </a:t>
            </a:r>
          </a:p>
          <a:p>
            <a:r>
              <a:rPr lang="en-US" sz="2000" dirty="0" smtClean="0"/>
              <a:t>Or </a:t>
            </a:r>
            <a:r>
              <a:rPr lang="en-US" sz="2000" dirty="0" err="1"/>
              <a:t>or</a:t>
            </a:r>
            <a:r>
              <a:rPr lang="en-US" sz="2000" dirty="0"/>
              <a:t> this</a:t>
            </a:r>
            <a:r>
              <a:rPr lang="en-US" sz="2000" dirty="0" smtClean="0"/>
              <a:t>:   	10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smtClean="0"/>
              <a:t>12.45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989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An example of </a:t>
            </a:r>
            <a:r>
              <a:rPr lang="en-US" sz="3200" b="1" dirty="0" err="1" smtClean="0"/>
              <a:t>printf</a:t>
            </a:r>
            <a:r>
              <a:rPr lang="en-US" sz="3200" b="1" dirty="0" smtClean="0"/>
              <a:t>()/</a:t>
            </a:r>
            <a:r>
              <a:rPr lang="en-US" sz="3200" b="1" dirty="0" err="1"/>
              <a:t>s</a:t>
            </a:r>
            <a:r>
              <a:rPr lang="en-US" sz="3200" b="1" dirty="0" err="1" smtClean="0"/>
              <a:t>canf</a:t>
            </a:r>
            <a:r>
              <a:rPr lang="en-US" sz="3200" b="1" dirty="0" smtClean="0"/>
              <a:t>()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float y;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en-US" dirty="0"/>
              <a:t>    puts( "Enter a float, then an </a:t>
            </a:r>
            <a:r>
              <a:rPr lang="en-US" dirty="0" err="1"/>
              <a:t>int</a:t>
            </a:r>
            <a:r>
              <a:rPr lang="en-US" dirty="0"/>
              <a:t>" 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 "%f %d", &amp;y, &amp;x);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 "\</a:t>
            </a:r>
            <a:r>
              <a:rPr lang="en-US" dirty="0" err="1"/>
              <a:t>nYou</a:t>
            </a:r>
            <a:r>
              <a:rPr lang="en-US" dirty="0"/>
              <a:t> entered %f and %d ", y, x 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5181600"/>
            <a:ext cx="3434402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 smtClean="0"/>
              <a:t>Enter a float, then an </a:t>
            </a:r>
            <a:r>
              <a:rPr lang="en-US" b="1" dirty="0" err="1" smtClean="0"/>
              <a:t>int</a:t>
            </a:r>
            <a:r>
              <a:rPr lang="en-US" b="1" dirty="0" smtClean="0"/>
              <a:t>: 4.56   45</a:t>
            </a:r>
          </a:p>
          <a:p>
            <a:r>
              <a:rPr lang="en-US" b="1" dirty="0" smtClean="0"/>
              <a:t>You entered 4.560000 and 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3115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86"/>
            <a:ext cx="8229600" cy="3349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String Input with gets()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516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gets</a:t>
            </a:r>
            <a:r>
              <a:rPr lang="en-US" sz="2400" b="1" dirty="0" smtClean="0"/>
              <a:t>(): </a:t>
            </a:r>
            <a:r>
              <a:rPr lang="en-US" sz="2400" dirty="0"/>
              <a:t>The gets() function reads a </a:t>
            </a:r>
            <a:r>
              <a:rPr lang="en-US" sz="2400" dirty="0" smtClean="0"/>
              <a:t>line from </a:t>
            </a:r>
            <a:r>
              <a:rPr lang="en-US" sz="2400" b="1" dirty="0" err="1" smtClean="0"/>
              <a:t>stdin</a:t>
            </a:r>
            <a:r>
              <a:rPr lang="en-US" sz="2400" dirty="0" smtClean="0"/>
              <a:t>(standard </a:t>
            </a:r>
            <a:r>
              <a:rPr lang="en-US" sz="2400" dirty="0"/>
              <a:t>input) into the buffer pointed to by </a:t>
            </a:r>
            <a:r>
              <a:rPr lang="en-US" sz="2400" dirty="0" smtClean="0"/>
              <a:t>string</a:t>
            </a:r>
            <a:r>
              <a:rPr lang="en-US" sz="2400" dirty="0"/>
              <a:t> </a:t>
            </a:r>
            <a:r>
              <a:rPr lang="en-US" sz="2400" dirty="0" smtClean="0"/>
              <a:t>pointer until </a:t>
            </a:r>
            <a:r>
              <a:rPr lang="en-US" sz="2400" dirty="0"/>
              <a:t>either a terminating newline or </a:t>
            </a:r>
            <a:r>
              <a:rPr lang="en-US" sz="2400" dirty="0" err="1"/>
              <a:t>EOF</a:t>
            </a:r>
            <a:r>
              <a:rPr lang="en-US" sz="2400" dirty="0"/>
              <a:t> (end of file) occurs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e.g. </a:t>
            </a:r>
          </a:p>
          <a:p>
            <a:pPr marL="0" indent="0"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main()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{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/* </a:t>
            </a:r>
            <a:r>
              <a:rPr lang="en-US" sz="2400" dirty="0"/>
              <a:t>character array of length 100 */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char </a:t>
            </a:r>
            <a:r>
              <a:rPr lang="en-US" sz="2400" dirty="0" err="1"/>
              <a:t>str</a:t>
            </a:r>
            <a:r>
              <a:rPr lang="en-US" sz="2400" dirty="0"/>
              <a:t>[100]; </a:t>
            </a:r>
            <a:r>
              <a:rPr lang="en-US" sz="2400" dirty="0" smtClean="0"/>
              <a:t> </a:t>
            </a:r>
            <a:r>
              <a:rPr lang="en-US" sz="2000" b="1" dirty="0" smtClean="0"/>
              <a:t>/* Will discussed later in chapter array in detail */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/>
              <a:t>("Enter a </a:t>
            </a:r>
            <a:r>
              <a:rPr lang="en-US" sz="2400" dirty="0" smtClean="0"/>
              <a:t>string : "); </a:t>
            </a:r>
          </a:p>
          <a:p>
            <a:pPr marL="0" indent="0">
              <a:buNone/>
            </a:pPr>
            <a:r>
              <a:rPr lang="en-US" sz="2400" dirty="0" smtClean="0"/>
              <a:t>	gets</a:t>
            </a:r>
            <a:r>
              <a:rPr lang="en-US" sz="2400" dirty="0"/>
              <a:t>( </a:t>
            </a:r>
            <a:r>
              <a:rPr lang="en-US" sz="2400" dirty="0" err="1"/>
              <a:t>str</a:t>
            </a:r>
            <a:r>
              <a:rPr lang="en-US" sz="2400" dirty="0"/>
              <a:t> );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(“You Entered String: ”);</a:t>
            </a:r>
          </a:p>
          <a:p>
            <a:pPr marL="0" indent="0">
              <a:buNone/>
            </a:pPr>
            <a:r>
              <a:rPr lang="en-US" sz="2400" dirty="0" smtClean="0"/>
              <a:t>	puts</a:t>
            </a:r>
            <a:r>
              <a:rPr lang="en-US" sz="2400" dirty="0"/>
              <a:t>( </a:t>
            </a:r>
            <a:r>
              <a:rPr lang="en-US" sz="2400" dirty="0" err="1"/>
              <a:t>str</a:t>
            </a:r>
            <a:r>
              <a:rPr lang="en-US" sz="2400" dirty="0"/>
              <a:t> ); </a:t>
            </a:r>
          </a:p>
          <a:p>
            <a:pPr marL="0" indent="0">
              <a:buNone/>
            </a:pPr>
            <a:r>
              <a:rPr lang="en-US" sz="2400" dirty="0" smtClean="0"/>
              <a:t>	return 0;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}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05400" y="5486400"/>
            <a:ext cx="3707163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 smtClean="0"/>
              <a:t>Enter a string: </a:t>
            </a:r>
            <a:r>
              <a:rPr lang="en-US" b="1" dirty="0" err="1" smtClean="0"/>
              <a:t>patan</a:t>
            </a:r>
            <a:r>
              <a:rPr lang="en-US" b="1" dirty="0" smtClean="0"/>
              <a:t> campus</a:t>
            </a:r>
          </a:p>
          <a:p>
            <a:r>
              <a:rPr lang="en-US" b="1" dirty="0" smtClean="0"/>
              <a:t>You Entered String: </a:t>
            </a:r>
            <a:r>
              <a:rPr lang="en-US" b="1" dirty="0" err="1" smtClean="0"/>
              <a:t>patan</a:t>
            </a:r>
            <a:r>
              <a:rPr lang="en-US" b="1" dirty="0" smtClean="0"/>
              <a:t>  campus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2735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14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Input strings with </a:t>
            </a:r>
            <a:r>
              <a:rPr lang="en-US" sz="3200" b="1" dirty="0" err="1" smtClean="0"/>
              <a:t>scanf</a:t>
            </a:r>
            <a:r>
              <a:rPr lang="en-US" sz="3200" b="1" dirty="0" smtClean="0"/>
              <a:t>()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4" y="457200"/>
            <a:ext cx="8984566" cy="6400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can use </a:t>
            </a:r>
            <a:r>
              <a:rPr lang="en-US" dirty="0" err="1" smtClean="0"/>
              <a:t>scanf</a:t>
            </a:r>
            <a:r>
              <a:rPr lang="en-US" dirty="0" smtClean="0"/>
              <a:t>() function to read text string from standard input. The syntax of </a:t>
            </a:r>
            <a:r>
              <a:rPr lang="en-US" dirty="0" err="1" smtClean="0"/>
              <a:t>scanf</a:t>
            </a:r>
            <a:r>
              <a:rPr lang="en-US" dirty="0" smtClean="0"/>
              <a:t>() for reading string literal  is as below: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(“%s”, </a:t>
            </a:r>
            <a:r>
              <a:rPr lang="en-US" dirty="0" err="1" smtClean="0"/>
              <a:t>string_variable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	/* character array of length 100 */ </a:t>
            </a:r>
          </a:p>
          <a:p>
            <a:pPr marL="0" indent="0">
              <a:buNone/>
            </a:pPr>
            <a:r>
              <a:rPr lang="en-US" dirty="0"/>
              <a:t>	char </a:t>
            </a:r>
            <a:r>
              <a:rPr lang="en-US" dirty="0" err="1"/>
              <a:t>str</a:t>
            </a:r>
            <a:r>
              <a:rPr lang="en-US" dirty="0"/>
              <a:t>[100];  /* Will discussed later in chapter array in detail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("Enter a string : ");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("%s",</a:t>
            </a:r>
            <a:r>
              <a:rPr lang="en-US" dirty="0" err="1"/>
              <a:t>str</a:t>
            </a:r>
            <a:r>
              <a:rPr lang="en-US" dirty="0"/>
              <a:t>) 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("You Entered String: %s",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Note: Unlike gets(), </a:t>
            </a:r>
            <a:r>
              <a:rPr lang="en-US" b="1" dirty="0" err="1" smtClean="0"/>
              <a:t>scanf</a:t>
            </a:r>
            <a:r>
              <a:rPr lang="en-US" b="1" dirty="0" smtClean="0"/>
              <a:t> () reads string until any white space character is encountered.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4648200"/>
            <a:ext cx="2784621" cy="9233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 smtClean="0"/>
              <a:t>Enter a string: </a:t>
            </a:r>
            <a:r>
              <a:rPr lang="en-US" b="1" dirty="0" err="1" smtClean="0"/>
              <a:t>Patan</a:t>
            </a:r>
            <a:endParaRPr lang="en-US" b="1" dirty="0" smtClean="0"/>
          </a:p>
          <a:p>
            <a:r>
              <a:rPr lang="en-US" b="1" dirty="0" smtClean="0"/>
              <a:t>You Entered String: </a:t>
            </a:r>
            <a:r>
              <a:rPr lang="en-US" b="1" dirty="0" err="1" smtClean="0"/>
              <a:t>Patan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153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067800" cy="6324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In previous example if we give the input with white space, it takes input only up to that white space character , rest is ignored.</a:t>
            </a:r>
          </a:p>
          <a:p>
            <a:r>
              <a:rPr lang="en-US" sz="2400" dirty="0" smtClean="0"/>
              <a:t>To read string with white space up to one line, </a:t>
            </a:r>
            <a:r>
              <a:rPr lang="en-US" sz="2400" dirty="0" err="1" smtClean="0"/>
              <a:t>scanf</a:t>
            </a:r>
            <a:r>
              <a:rPr lang="en-US" sz="2400" dirty="0" smtClean="0"/>
              <a:t>() function can be written as: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/>
              <a:t>scanf</a:t>
            </a:r>
            <a:r>
              <a:rPr lang="en-US" sz="2400" b="1" dirty="0"/>
              <a:t>("%[^\n</a:t>
            </a:r>
            <a:r>
              <a:rPr lang="en-US" sz="2400" b="1" dirty="0" smtClean="0"/>
              <a:t>]",</a:t>
            </a:r>
            <a:r>
              <a:rPr lang="en-US" sz="2400" b="1" dirty="0"/>
              <a:t> </a:t>
            </a:r>
            <a:r>
              <a:rPr lang="en-US" sz="2400" b="1" dirty="0" err="1" smtClean="0"/>
              <a:t>string_variable</a:t>
            </a:r>
            <a:r>
              <a:rPr lang="en-US" sz="2400" b="1" dirty="0" smtClean="0"/>
              <a:t>) ;</a:t>
            </a:r>
          </a:p>
          <a:p>
            <a:pPr marL="0" indent="0">
              <a:buNone/>
            </a:pPr>
            <a:r>
              <a:rPr lang="en-US" sz="2400" b="1" dirty="0" smtClean="0"/>
              <a:t>Example:</a:t>
            </a:r>
          </a:p>
          <a:p>
            <a:pPr marL="0" indent="0"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 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marL="0" indent="0">
              <a:buNone/>
            </a:pPr>
            <a:r>
              <a:rPr lang="en-US" sz="2400" dirty="0"/>
              <a:t> { </a:t>
            </a:r>
          </a:p>
          <a:p>
            <a:pPr marL="0" indent="0">
              <a:buNone/>
            </a:pPr>
            <a:r>
              <a:rPr lang="en-US" sz="2400" dirty="0"/>
              <a:t>	/* character array of length 100 */ </a:t>
            </a:r>
          </a:p>
          <a:p>
            <a:pPr marL="0" indent="0">
              <a:buNone/>
            </a:pPr>
            <a:r>
              <a:rPr lang="en-US" sz="2400" dirty="0"/>
              <a:t>	char </a:t>
            </a:r>
            <a:r>
              <a:rPr lang="en-US" sz="2400" dirty="0" err="1"/>
              <a:t>str</a:t>
            </a:r>
            <a:r>
              <a:rPr lang="en-US" sz="2400" dirty="0"/>
              <a:t>[100];  /* Will discussed later in chapter array in detail */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("Enter a string : ");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scanf</a:t>
            </a:r>
            <a:r>
              <a:rPr lang="en-US" sz="2400" dirty="0"/>
              <a:t>("%[^\n]",</a:t>
            </a:r>
            <a:r>
              <a:rPr lang="en-US" sz="2400" dirty="0" err="1"/>
              <a:t>str</a:t>
            </a:r>
            <a:r>
              <a:rPr lang="en-US" sz="2400" dirty="0"/>
              <a:t>) 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("You Entered String: %s",</a:t>
            </a:r>
            <a:r>
              <a:rPr lang="en-US" sz="2400" dirty="0" err="1"/>
              <a:t>str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	return 0;</a:t>
            </a:r>
          </a:p>
          <a:p>
            <a:pPr marL="0" indent="0">
              <a:buNone/>
            </a:pPr>
            <a:r>
              <a:rPr lang="en-US" sz="2400" dirty="0"/>
              <a:t> 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7514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Input strings with </a:t>
            </a:r>
            <a:r>
              <a:rPr lang="en-US" sz="3200" b="1" dirty="0" err="1" smtClean="0"/>
              <a:t>scanf</a:t>
            </a:r>
            <a:r>
              <a:rPr lang="en-US" sz="3200" b="1" dirty="0" smtClean="0"/>
              <a:t>()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5629870"/>
            <a:ext cx="3419847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</a:t>
            </a:r>
          </a:p>
          <a:p>
            <a:r>
              <a:rPr lang="en-US" b="1" dirty="0" smtClean="0"/>
              <a:t>Enter a string: </a:t>
            </a:r>
            <a:r>
              <a:rPr lang="en-US" b="1" dirty="0" err="1" smtClean="0"/>
              <a:t>Patan</a:t>
            </a:r>
            <a:r>
              <a:rPr lang="en-US" b="1" dirty="0" smtClean="0"/>
              <a:t>  Campus</a:t>
            </a:r>
          </a:p>
          <a:p>
            <a:r>
              <a:rPr lang="en-US" b="1" dirty="0" smtClean="0"/>
              <a:t>You Entered String: </a:t>
            </a:r>
            <a:r>
              <a:rPr lang="en-US" b="1" dirty="0" err="1" smtClean="0"/>
              <a:t>Patan</a:t>
            </a:r>
            <a:r>
              <a:rPr lang="en-US" b="1" dirty="0" smtClean="0"/>
              <a:t> Campus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234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Displaying strings in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8991600" cy="632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two most frequently used ways to </a:t>
            </a:r>
            <a:r>
              <a:rPr lang="en-US" sz="2400" dirty="0" smtClean="0"/>
              <a:t>display text strings is to use </a:t>
            </a:r>
            <a:r>
              <a:rPr lang="en-US" sz="2400" dirty="0"/>
              <a:t>C's library functions </a:t>
            </a:r>
            <a:r>
              <a:rPr lang="en-US" sz="2400" b="1" dirty="0" err="1"/>
              <a:t>printf</a:t>
            </a:r>
            <a:r>
              <a:rPr lang="en-US" sz="2400" b="1" dirty="0"/>
              <a:t>() </a:t>
            </a:r>
            <a:r>
              <a:rPr lang="en-US" sz="2400" dirty="0"/>
              <a:t>and </a:t>
            </a:r>
            <a:r>
              <a:rPr lang="en-US" sz="2400" b="1" dirty="0"/>
              <a:t>puts().</a:t>
            </a:r>
          </a:p>
          <a:p>
            <a:r>
              <a:rPr lang="en-US" sz="2400" b="1" u="sng" dirty="0"/>
              <a:t>The </a:t>
            </a:r>
            <a:r>
              <a:rPr lang="en-US" sz="2400" b="1" u="sng" dirty="0" err="1"/>
              <a:t>printf</a:t>
            </a:r>
            <a:r>
              <a:rPr lang="en-US" sz="2400" b="1" u="sng" dirty="0"/>
              <a:t>() Function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 err="1"/>
              <a:t>printf</a:t>
            </a:r>
            <a:r>
              <a:rPr lang="en-US" sz="2400" dirty="0"/>
              <a:t>() function, part of the standard C library, is perhaps the most versatile way for a program to display data on-screen. </a:t>
            </a:r>
          </a:p>
          <a:p>
            <a:pPr lvl="0"/>
            <a:r>
              <a:rPr lang="en-US" sz="2400" dirty="0"/>
              <a:t>Printing a text message on-screen is simple. Call the </a:t>
            </a:r>
            <a:r>
              <a:rPr lang="en-US" sz="2400" dirty="0" err="1"/>
              <a:t>printf</a:t>
            </a:r>
            <a:r>
              <a:rPr lang="en-US" sz="2400" dirty="0"/>
              <a:t>() function, passing the desired message enclosed in double quotation marks. </a:t>
            </a:r>
            <a:r>
              <a:rPr lang="en-US" sz="2400" dirty="0" smtClean="0"/>
              <a:t>For example,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/>
              <a:t>printf</a:t>
            </a:r>
            <a:r>
              <a:rPr lang="en-US" sz="2400" b="1" dirty="0"/>
              <a:t>("An error has occurred</a:t>
            </a:r>
            <a:r>
              <a:rPr lang="en-US" sz="2400" b="1" dirty="0" smtClean="0"/>
              <a:t>!");</a:t>
            </a:r>
          </a:p>
          <a:p>
            <a:pPr marL="0" indent="0">
              <a:buNone/>
            </a:pPr>
            <a:r>
              <a:rPr lang="en-US" sz="2400" dirty="0" smtClean="0"/>
              <a:t>Displays :  An error has occurred!</a:t>
            </a:r>
          </a:p>
          <a:p>
            <a:r>
              <a:rPr lang="en-US" sz="2400" dirty="0" smtClean="0"/>
              <a:t>Similarly, puts() functions can also be used to display string in screen as: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puts(“An error has occurred!”);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()  function is used to display the values of </a:t>
            </a:r>
            <a:r>
              <a:rPr lang="en-US" sz="2400" dirty="0" err="1" smtClean="0"/>
              <a:t>variables,constants</a:t>
            </a:r>
            <a:r>
              <a:rPr lang="en-US" sz="2400" dirty="0" smtClean="0"/>
              <a:t> with formatting , but puts only prints text string in screen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7345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Continued more Examples </a:t>
            </a:r>
          </a:p>
          <a:p>
            <a:pPr marL="0" indent="0" algn="ctr">
              <a:buNone/>
            </a:pPr>
            <a:r>
              <a:rPr lang="en-US" dirty="0" smtClean="0"/>
              <a:t>In </a:t>
            </a:r>
          </a:p>
          <a:p>
            <a:pPr marL="0" indent="0" algn="ctr">
              <a:buNone/>
            </a:pPr>
            <a:r>
              <a:rPr lang="en-US" dirty="0" smtClean="0"/>
              <a:t>Lab Sessions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4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Displaying the value of program variables in screen is a little more complicated than displaying only a message. </a:t>
            </a:r>
          </a:p>
          <a:p>
            <a:r>
              <a:rPr lang="en-US" sz="2400" dirty="0" smtClean="0"/>
              <a:t>For example , if we have to display value of an integer variable x in screen, we can write as follows: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/>
              <a:t>printf</a:t>
            </a:r>
            <a:r>
              <a:rPr lang="en-US" sz="2400" b="1" dirty="0" smtClean="0"/>
              <a:t>("The value of x is %d", x);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dirty="0" smtClean="0"/>
              <a:t>Assume that value at variable x is 15 then the above statements display as: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The value of x is 15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dirty="0" smtClean="0"/>
              <a:t>In above statement, %d is called the conversion specification used for the value of integer variable to be printed at that position.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Conversion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48723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The % Format </a:t>
            </a:r>
            <a:r>
              <a:rPr lang="en-US" sz="2400" b="1" u="sng" dirty="0" err="1"/>
              <a:t>Specifiers</a:t>
            </a:r>
            <a:endParaRPr lang="en-US" sz="2400" dirty="0"/>
          </a:p>
          <a:p>
            <a:pPr marL="0" indent="0">
              <a:buNone/>
            </a:pPr>
            <a:r>
              <a:rPr lang="en-US" sz="2400" b="1" u="sng" dirty="0" smtClean="0"/>
              <a:t>F</a:t>
            </a:r>
            <a:r>
              <a:rPr lang="en-US" sz="2400" b="1" u="sng" dirty="0" smtClean="0">
                <a:effectLst/>
              </a:rPr>
              <a:t>ormat</a:t>
            </a:r>
            <a:r>
              <a:rPr lang="en-US" sz="2400" u="sng" dirty="0" smtClean="0">
                <a:effectLst/>
              </a:rPr>
              <a:t>    </a:t>
            </a:r>
            <a:r>
              <a:rPr lang="en-US" sz="2400" b="1" u="sng" dirty="0" smtClean="0">
                <a:effectLst/>
              </a:rPr>
              <a:t>Usual variable type           Display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 %c              char                     		single character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%d (%i)       </a:t>
            </a:r>
            <a:r>
              <a:rPr lang="en-US" sz="2400" dirty="0" err="1" smtClean="0">
                <a:effectLst/>
              </a:rPr>
              <a:t>int</a:t>
            </a:r>
            <a:r>
              <a:rPr lang="en-US" sz="2400" dirty="0" smtClean="0">
                <a:effectLst/>
              </a:rPr>
              <a:t>                      		signed integer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%e (%E)      float or double          	exponential format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%f                float or double          	</a:t>
            </a:r>
            <a:r>
              <a:rPr lang="en-US" sz="2400" dirty="0" smtClean="0"/>
              <a:t>s</a:t>
            </a:r>
            <a:r>
              <a:rPr lang="en-US" sz="2400" dirty="0" smtClean="0">
                <a:effectLst/>
              </a:rPr>
              <a:t>ingle precision float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%g (%G)     float or double             use %f or %e as required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%o              </a:t>
            </a:r>
            <a:r>
              <a:rPr lang="en-US" sz="2400" dirty="0" err="1" smtClean="0">
                <a:effectLst/>
              </a:rPr>
              <a:t>int</a:t>
            </a:r>
            <a:r>
              <a:rPr lang="en-US" sz="2400" dirty="0" smtClean="0">
                <a:effectLst/>
              </a:rPr>
              <a:t>                      	       unsigned octal value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%p              pointer                  	          address stored in pointer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%s             array of char            	     sequence of characters(string)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%u             </a:t>
            </a:r>
            <a:r>
              <a:rPr lang="en-US" sz="2400" dirty="0" err="1" smtClean="0">
                <a:effectLst/>
              </a:rPr>
              <a:t>int</a:t>
            </a:r>
            <a:r>
              <a:rPr lang="en-US" sz="2400" dirty="0" smtClean="0">
                <a:effectLst/>
              </a:rPr>
              <a:t>                                     unsigned decimal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%x (%X)    </a:t>
            </a:r>
            <a:r>
              <a:rPr lang="en-US" sz="2400" dirty="0" err="1" smtClean="0">
                <a:effectLst/>
              </a:rPr>
              <a:t>int</a:t>
            </a:r>
            <a:r>
              <a:rPr lang="en-US" sz="2400" dirty="0" smtClean="0">
                <a:effectLst/>
              </a:rPr>
              <a:t>                                     unsigned hex value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Conversation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8358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A program to display value with format </a:t>
            </a:r>
            <a:r>
              <a:rPr lang="en-US" sz="3200" b="1" dirty="0" err="1" smtClean="0"/>
              <a:t>specifier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/*program */</a:t>
            </a:r>
          </a:p>
          <a:p>
            <a:pPr marL="0" indent="0">
              <a:buNone/>
            </a:pPr>
            <a:r>
              <a:rPr lang="en-US" sz="2000" dirty="0" smtClean="0"/>
              <a:t>#include&lt;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x=10;</a:t>
            </a:r>
          </a:p>
          <a:p>
            <a:pPr marL="0" indent="0">
              <a:buNone/>
            </a:pPr>
            <a:r>
              <a:rPr lang="en-US" sz="2000" dirty="0" smtClean="0"/>
              <a:t>	float f=3.56;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char </a:t>
            </a:r>
            <a:r>
              <a:rPr lang="en-US" sz="2000" dirty="0" err="1" smtClean="0"/>
              <a:t>ch</a:t>
            </a:r>
            <a:r>
              <a:rPr lang="en-US" sz="2000" dirty="0" smtClean="0"/>
              <a:t>=‘X’;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("Decimal NO x =%</a:t>
            </a:r>
            <a:r>
              <a:rPr lang="en-US" sz="2000" dirty="0" err="1" smtClean="0"/>
              <a:t>d",x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 Octal No x = %</a:t>
            </a:r>
            <a:r>
              <a:rPr lang="en-US" sz="2000" dirty="0" err="1" smtClean="0"/>
              <a:t>o",x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</a:t>
            </a:r>
            <a:r>
              <a:rPr lang="en-US" sz="2000" dirty="0" err="1" smtClean="0"/>
              <a:t>nHex</a:t>
            </a:r>
            <a:r>
              <a:rPr lang="en-US" sz="2000" dirty="0" smtClean="0"/>
              <a:t> NO x= %</a:t>
            </a:r>
            <a:r>
              <a:rPr lang="en-US" sz="2000" dirty="0" err="1" smtClean="0"/>
              <a:t>X",x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</a:t>
            </a:r>
            <a:r>
              <a:rPr lang="en-US" sz="2000" dirty="0" err="1" smtClean="0"/>
              <a:t>nFloat</a:t>
            </a:r>
            <a:r>
              <a:rPr lang="en-US" sz="2000" dirty="0" smtClean="0"/>
              <a:t> No f= %</a:t>
            </a:r>
            <a:r>
              <a:rPr lang="en-US" sz="2000" dirty="0" err="1" smtClean="0"/>
              <a:t>G",f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</a:t>
            </a:r>
            <a:r>
              <a:rPr lang="en-US" sz="2000" dirty="0" err="1" smtClean="0"/>
              <a:t>nFloat</a:t>
            </a:r>
            <a:r>
              <a:rPr lang="en-US" sz="2000" dirty="0" smtClean="0"/>
              <a:t> NO f =%</a:t>
            </a:r>
            <a:r>
              <a:rPr lang="en-US" sz="2000" dirty="0" err="1" smtClean="0"/>
              <a:t>f",f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</a:t>
            </a:r>
            <a:r>
              <a:rPr lang="en-US" sz="2000" dirty="0" err="1" smtClean="0"/>
              <a:t>nFloat</a:t>
            </a:r>
            <a:r>
              <a:rPr lang="en-US" sz="2000" dirty="0" smtClean="0"/>
              <a:t> No f =%</a:t>
            </a:r>
            <a:r>
              <a:rPr lang="en-US" sz="2000" dirty="0" err="1" smtClean="0"/>
              <a:t>E",f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</a:t>
            </a:r>
            <a:r>
              <a:rPr lang="en-US" sz="2000" dirty="0" err="1" smtClean="0"/>
              <a:t>nSingle</a:t>
            </a:r>
            <a:r>
              <a:rPr lang="en-US" sz="2000" dirty="0" smtClean="0"/>
              <a:t> Char </a:t>
            </a:r>
            <a:r>
              <a:rPr lang="en-US" sz="2000" dirty="0" err="1" smtClean="0"/>
              <a:t>ch</a:t>
            </a:r>
            <a:r>
              <a:rPr lang="en-US" sz="2000" dirty="0" smtClean="0"/>
              <a:t> = %c“,</a:t>
            </a:r>
            <a:r>
              <a:rPr lang="en-US" sz="2000" dirty="0" err="1" smtClean="0"/>
              <a:t>ch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</a:t>
            </a:r>
            <a:r>
              <a:rPr lang="en-US" sz="2000" dirty="0" err="1" smtClean="0"/>
              <a:t>nString</a:t>
            </a:r>
            <a:r>
              <a:rPr lang="en-US" sz="2000" dirty="0" smtClean="0"/>
              <a:t> : %</a:t>
            </a:r>
            <a:r>
              <a:rPr lang="en-US" sz="2000" dirty="0" err="1" smtClean="0"/>
              <a:t>s","C</a:t>
            </a:r>
            <a:r>
              <a:rPr lang="en-US" sz="2000" dirty="0" smtClean="0"/>
              <a:t>-Program");</a:t>
            </a:r>
          </a:p>
          <a:p>
            <a:pPr marL="0" indent="0">
              <a:buNone/>
            </a:pPr>
            <a:r>
              <a:rPr lang="en-US" sz="2000" dirty="0" smtClean="0"/>
              <a:t>	return 0;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2547878"/>
            <a:ext cx="2774606" cy="28623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b="1" i="1" u="sng" dirty="0" smtClean="0"/>
              <a:t>Output:</a:t>
            </a:r>
          </a:p>
          <a:p>
            <a:r>
              <a:rPr lang="pt-BR" dirty="0" smtClean="0"/>
              <a:t>Decimal NO x = 10</a:t>
            </a:r>
          </a:p>
          <a:p>
            <a:r>
              <a:rPr lang="pt-BR" dirty="0" smtClean="0"/>
              <a:t> Octal No x = 12</a:t>
            </a:r>
          </a:p>
          <a:p>
            <a:r>
              <a:rPr lang="pt-BR" dirty="0" smtClean="0"/>
              <a:t>Hex NO x = A</a:t>
            </a:r>
          </a:p>
          <a:p>
            <a:r>
              <a:rPr lang="pt-BR" dirty="0" smtClean="0"/>
              <a:t>Float No f = 3.56</a:t>
            </a:r>
          </a:p>
          <a:p>
            <a:r>
              <a:rPr lang="pt-BR" dirty="0" smtClean="0"/>
              <a:t>Float NO f = 3.560000</a:t>
            </a:r>
          </a:p>
          <a:p>
            <a:r>
              <a:rPr lang="pt-BR" dirty="0" smtClean="0"/>
              <a:t>Float No f = 3.560000E+000</a:t>
            </a:r>
          </a:p>
          <a:p>
            <a:r>
              <a:rPr lang="pt-BR" dirty="0" smtClean="0"/>
              <a:t>Single Char ch = X</a:t>
            </a:r>
          </a:p>
          <a:p>
            <a:r>
              <a:rPr lang="pt-BR" dirty="0" smtClean="0"/>
              <a:t>String : C-Program</a:t>
            </a:r>
          </a:p>
          <a:p>
            <a:r>
              <a:rPr lang="pt-BR" dirty="0" smtClean="0"/>
              <a:t>--------------------------------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6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escape sequence in C language is a sequence of characters that doesn't represent itself when used inside string literal or character.</a:t>
            </a:r>
          </a:p>
          <a:p>
            <a:pPr algn="just"/>
            <a:r>
              <a:rPr lang="en-US" dirty="0"/>
              <a:t>It is composed of two or more characters starting with backslash \. For example: \n represents new 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6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5494"/>
            <a:ext cx="7162799" cy="411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10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Character </a:t>
            </a:r>
            <a:r>
              <a:rPr lang="en-US" sz="3200" b="1" dirty="0" err="1" smtClean="0"/>
              <a:t>Input/Output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229600" cy="58674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T</a:t>
            </a:r>
            <a:r>
              <a:rPr lang="en-US" b="1" dirty="0"/>
              <a:t>he </a:t>
            </a:r>
            <a:r>
              <a:rPr lang="en-US" b="1" dirty="0" err="1"/>
              <a:t>getchar</a:t>
            </a:r>
            <a:r>
              <a:rPr lang="en-US" b="1" dirty="0"/>
              <a:t>() and </a:t>
            </a:r>
            <a:r>
              <a:rPr lang="en-US" b="1" dirty="0" err="1"/>
              <a:t>putchar</a:t>
            </a:r>
            <a:r>
              <a:rPr lang="en-US" b="1" dirty="0"/>
              <a:t>() Functions</a:t>
            </a:r>
          </a:p>
          <a:p>
            <a:pPr algn="just"/>
            <a:r>
              <a:rPr lang="en-US" dirty="0"/>
              <a:t>The 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getchar</a:t>
            </a:r>
            <a:r>
              <a:rPr lang="en-US" b="1" dirty="0"/>
              <a:t>(void)</a:t>
            </a:r>
            <a:r>
              <a:rPr lang="en-US" dirty="0"/>
              <a:t> function reads the next available character from the </a:t>
            </a:r>
            <a:r>
              <a:rPr lang="en-US" dirty="0" smtClean="0"/>
              <a:t>input buffer and </a:t>
            </a:r>
            <a:r>
              <a:rPr lang="en-US" dirty="0"/>
              <a:t>returns it as an integer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Example:     c </a:t>
            </a:r>
            <a:r>
              <a:rPr lang="en-US" dirty="0"/>
              <a:t>= </a:t>
            </a:r>
            <a:r>
              <a:rPr lang="en-US" dirty="0" err="1"/>
              <a:t>getchar</a:t>
            </a:r>
            <a:r>
              <a:rPr lang="en-US" dirty="0"/>
              <a:t>( );</a:t>
            </a:r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This function reads only single character at a time. </a:t>
            </a:r>
            <a:r>
              <a:rPr lang="en-US" dirty="0" smtClean="0"/>
              <a:t>We </a:t>
            </a:r>
            <a:r>
              <a:rPr lang="en-US" dirty="0"/>
              <a:t>can use this method in the loop in case </a:t>
            </a:r>
            <a:r>
              <a:rPr lang="en-US" dirty="0" smtClean="0"/>
              <a:t>of reading </a:t>
            </a:r>
            <a:r>
              <a:rPr lang="en-US" dirty="0"/>
              <a:t>more than one character from the </a:t>
            </a:r>
            <a:r>
              <a:rPr lang="en-US" dirty="0" smtClean="0"/>
              <a:t>input buffer.</a:t>
            </a:r>
            <a:endParaRPr lang="en-US" dirty="0"/>
          </a:p>
          <a:p>
            <a:pPr algn="just"/>
            <a:r>
              <a:rPr lang="en-US" dirty="0"/>
              <a:t>The 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putchar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c)</a:t>
            </a:r>
            <a:r>
              <a:rPr lang="en-US" dirty="0"/>
              <a:t> function puts the passed character on the screen and returns the same character.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Example  </a:t>
            </a:r>
            <a:r>
              <a:rPr lang="en-US" dirty="0" err="1" smtClean="0"/>
              <a:t>putchar</a:t>
            </a:r>
            <a:r>
              <a:rPr lang="en-US" dirty="0" smtClean="0"/>
              <a:t>(c);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function puts only single character at a time. </a:t>
            </a:r>
            <a:r>
              <a:rPr lang="en-US" dirty="0" smtClean="0"/>
              <a:t>We </a:t>
            </a:r>
            <a:r>
              <a:rPr lang="en-US" dirty="0"/>
              <a:t>can use this method in the loop in case </a:t>
            </a:r>
            <a:r>
              <a:rPr lang="en-US" dirty="0" smtClean="0"/>
              <a:t>to </a:t>
            </a:r>
            <a:r>
              <a:rPr lang="en-US" dirty="0"/>
              <a:t>display more than one character on the screen. </a:t>
            </a:r>
          </a:p>
        </p:txBody>
      </p:sp>
    </p:spTree>
    <p:extLst>
      <p:ext uri="{BB962C8B-B14F-4D97-AF65-F5344CB8AC3E}">
        <p14:creationId xmlns:p14="http://schemas.microsoft.com/office/powerpoint/2010/main" val="25968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954</Words>
  <Application>Microsoft Office PowerPoint</Application>
  <PresentationFormat>On-screen Show (4:3)</PresentationFormat>
  <Paragraphs>230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Unit 3. Input and Output                                                                                              3.1 Conversion specification,   3.2 Reading a character,   3.3 Writing a character,   3.4 I/O operations,   3.5 Formatted I/O </vt:lpstr>
      <vt:lpstr>Displaying strings in screen</vt:lpstr>
      <vt:lpstr>Conversion specifications</vt:lpstr>
      <vt:lpstr>Conversation specifications</vt:lpstr>
      <vt:lpstr>A program to display value with format specifier</vt:lpstr>
      <vt:lpstr>Escape Sequence</vt:lpstr>
      <vt:lpstr>Escape Sequence</vt:lpstr>
      <vt:lpstr>Escape Sequence</vt:lpstr>
      <vt:lpstr>Character Input/Output</vt:lpstr>
      <vt:lpstr>Reading and writing a character</vt:lpstr>
      <vt:lpstr>getc() and putc() character I/O Function</vt:lpstr>
      <vt:lpstr>The getch() Function</vt:lpstr>
      <vt:lpstr>The getche() Function</vt:lpstr>
      <vt:lpstr>Input data with scanf()</vt:lpstr>
      <vt:lpstr>scanf()</vt:lpstr>
      <vt:lpstr>An example of printf()/scanf()</vt:lpstr>
      <vt:lpstr>String Input with gets()</vt:lpstr>
      <vt:lpstr>Input strings with scanf()</vt:lpstr>
      <vt:lpstr>Input strings with scanf()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3. Input and Output                                                                                              3.1 Conversion specification,   3.2 Reading a character,   3.3 Writing a character,   3.4 I/O operations,   3.5 Formatted I/O</dc:title>
  <dc:creator>Windows User</dc:creator>
  <cp:lastModifiedBy>Dadhi Ghimire</cp:lastModifiedBy>
  <cp:revision>31</cp:revision>
  <dcterms:created xsi:type="dcterms:W3CDTF">2019-11-24T13:33:59Z</dcterms:created>
  <dcterms:modified xsi:type="dcterms:W3CDTF">2022-06-05T10:37:46Z</dcterms:modified>
</cp:coreProperties>
</file>